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6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9814C-732E-4CAB-8AAB-6B7426E26DE4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B31BD-02CB-406A-80BB-41D5D26CA2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40243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CD0F3-0244-48F7-84D8-307F00E17FA4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DE079-D7A9-41A5-9F89-4CAD842731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909993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231C-6AC2-4939-835D-F1BA754C9175}" type="datetime1">
              <a:rPr lang="el-GR" smtClean="0"/>
              <a:t>23/12/2020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9F5-D7E2-41F6-BA43-F89F382E50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876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AB30-5086-43F7-B84B-0E0B6D651AAB}" type="datetime1">
              <a:rPr lang="el-GR" smtClean="0"/>
              <a:t>23/12/2020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9F5-D7E2-41F6-BA43-F89F382E50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485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5810-D3B5-447D-845C-7357B51DBA10}" type="datetime1">
              <a:rPr lang="el-GR" smtClean="0"/>
              <a:t>23/12/2020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9F5-D7E2-41F6-BA43-F89F382E50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1991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C216-004B-47E5-A6E6-E028690D4D01}" type="datetime1">
              <a:rPr lang="el-GR" smtClean="0"/>
              <a:t>23/12/2020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9F5-D7E2-41F6-BA43-F89F382E50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026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041E-124E-45D6-9CE8-1257363E9599}" type="datetime1">
              <a:rPr lang="el-GR" smtClean="0"/>
              <a:t>23/12/2020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9F5-D7E2-41F6-BA43-F89F382E50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012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FC61-7923-4482-906A-4484785BC19B}" type="datetime1">
              <a:rPr lang="el-GR" smtClean="0"/>
              <a:t>23/12/2020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9F5-D7E2-41F6-BA43-F89F382E50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7263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FD5A-3220-432C-80C4-73FE7C7B0913}" type="datetime1">
              <a:rPr lang="el-GR" smtClean="0"/>
              <a:t>23/12/2020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9F5-D7E2-41F6-BA43-F89F382E50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681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B05C-6E13-4EE7-BEFC-4769421C8284}" type="datetime1">
              <a:rPr lang="el-GR" smtClean="0"/>
              <a:t>23/12/2020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9F5-D7E2-41F6-BA43-F89F382E50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394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B442-706E-49C4-B3E3-16DC82EE51F6}" type="datetime1">
              <a:rPr lang="el-GR" smtClean="0"/>
              <a:t>23/12/2020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9F5-D7E2-41F6-BA43-F89F382E50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464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3753-3697-4DAF-ADB4-FDD64D34C424}" type="datetime1">
              <a:rPr lang="el-GR" smtClean="0"/>
              <a:t>23/12/2020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9F5-D7E2-41F6-BA43-F89F382E50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222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D24B-5F5C-4CB7-ADAC-057E2E56954C}" type="datetime1">
              <a:rPr lang="el-GR" smtClean="0"/>
              <a:t>23/12/2020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9F5-D7E2-41F6-BA43-F89F382E50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044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9A89E-82D6-4709-8771-42F55F2ED51A}" type="datetime1">
              <a:rPr lang="el-GR" smtClean="0"/>
              <a:t>23/12/2020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E9F5-D7E2-41F6-BA43-F89F382E50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548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/>
              <a:t>Ανάλυση διακύμανσης με ένα παράγοντα εντός των ατόμων (</a:t>
            </a:r>
            <a:r>
              <a:rPr lang="en-US" sz="4000" b="1" dirty="0" smtClean="0"/>
              <a:t>within subjects factor)</a:t>
            </a:r>
            <a:endParaRPr lang="el-GR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 smtClean="0"/>
                  <a:t>Ερευνητικό ερώτημα: Είναι το ίδιο ενισχυτικοί οι γονείς και ο καθηγητής του μαθητή ως προς την μάθηση των μαθηματικών;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Η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l-GR" b="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</m:oMath>
                </a14:m>
                <a:r>
                  <a:rPr lang="el-GR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l-GR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sub>
                    </m:sSub>
                  </m:oMath>
                </a14:m>
                <a:r>
                  <a:rPr lang="el-GR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Η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Α</m:t>
                        </m:r>
                      </m:sub>
                    </m:sSub>
                  </m:oMath>
                </a14:m>
                <a:r>
                  <a:rPr lang="el-GR" dirty="0" smtClean="0"/>
                  <a:t>: </a:t>
                </a:r>
                <a:r>
                  <a:rPr lang="el-GR" sz="2000" dirty="0" smtClean="0"/>
                  <a:t>τουλάχιστον κάποια μέση τιμή διαφέρει από κάποια άλλη</a:t>
                </a:r>
              </a:p>
              <a:p>
                <a:r>
                  <a:rPr lang="el-GR" dirty="0" smtClean="0"/>
                  <a:t>Επειδή και οι τρείς μετρήσεις γίνονται με την ίδια κλίμακα και ο ίδιος μαθητής αξιολογεί και τα τρία πρόσωπα έχουμε τον παράγοντα «Πρόσωπο ενίσχυσης» που ονομάζεται </a:t>
                </a:r>
                <a:r>
                  <a:rPr lang="en-US" dirty="0" smtClean="0"/>
                  <a:t>“</a:t>
                </a:r>
                <a:r>
                  <a:rPr lang="el-GR" dirty="0" smtClean="0"/>
                  <a:t>εντός των ατόμων</a:t>
                </a:r>
                <a:r>
                  <a:rPr lang="en-US" dirty="0" smtClean="0"/>
                  <a:t>”</a:t>
                </a:r>
                <a:r>
                  <a:rPr lang="el-GR" dirty="0" smtClean="0"/>
                  <a:t> (</a:t>
                </a:r>
                <a:r>
                  <a:rPr lang="en-US" dirty="0" smtClean="0"/>
                  <a:t>within subjects) </a:t>
                </a:r>
                <a:r>
                  <a:rPr lang="el-GR" dirty="0" smtClean="0"/>
                  <a:t>δηλαδή τρία σχετιζόμενα δείγματα.</a:t>
                </a: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10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803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997" y="2005012"/>
            <a:ext cx="5430538" cy="4351338"/>
          </a:xfrm>
          <a:prstGeom prst="rect">
            <a:avLst/>
          </a:prstGeom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5325" y="2998788"/>
            <a:ext cx="635317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279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62578" y="338667"/>
            <a:ext cx="8274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Ανάλυση διακύμανσης με ένα παράγοντα εντός των ατόμων και 2 παράγοντες μεταξύ των ατόμων</a:t>
            </a:r>
            <a:endParaRPr lang="el-GR" sz="2400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801" y="1169664"/>
            <a:ext cx="4057650" cy="4143375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5329" y="1762963"/>
            <a:ext cx="2562225" cy="3876675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1167" y="1947509"/>
            <a:ext cx="2609850" cy="3933825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1803" y="2605220"/>
            <a:ext cx="4686300" cy="4238625"/>
          </a:xfrm>
          <a:prstGeom prst="rect">
            <a:avLst/>
          </a:prstGeom>
        </p:spPr>
      </p:pic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746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1808"/>
          </a:xfrm>
        </p:spPr>
        <p:txBody>
          <a:bodyPr/>
          <a:lstStyle/>
          <a:p>
            <a:r>
              <a:rPr lang="el-GR" dirty="0" smtClean="0"/>
              <a:t>Προϋποθέσεις και γενικός έλεγχος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9678" y="1261798"/>
            <a:ext cx="6962775" cy="2295525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4115" y="3950051"/>
            <a:ext cx="5972175" cy="2447925"/>
          </a:xfrm>
          <a:prstGeom prst="rect">
            <a:avLst/>
          </a:prstGeom>
        </p:spPr>
      </p:pic>
      <p:sp>
        <p:nvSpPr>
          <p:cNvPr id="6" name="Comment 8"/>
          <p:cNvSpPr>
            <a:spLocks noChangeArrowheads="1"/>
          </p:cNvSpPr>
          <p:nvPr/>
        </p:nvSpPr>
        <p:spPr bwMode="auto">
          <a:xfrm>
            <a:off x="7705233" y="272702"/>
            <a:ext cx="4400687" cy="4031873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Η Σφαιρικότητα ισχύει όταν όλες οι μεταβλητές διαφοράς μεταξύ δύο επιπέδων του παράγοντα έχουν την ίδια διακύμανση. Στο παράδειγμά μας επειδή ο παράγοντας </a:t>
            </a:r>
            <a:r>
              <a:rPr lang="en-US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person 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έχει τρία επίπεδα μπορούν να δημιουργηθούν 3 τέτοιες μεταβλητές διαφορών </a:t>
            </a:r>
            <a:r>
              <a:rPr lang="en-US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D(f-m) D(f-t) D(m-t)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Όταν απορρίπτεται η μηδενική υπόθεση της σφαιρικότητας μπορεί να χρησιμοποιηθεί μια από τις διορθώσεις «</a:t>
            </a:r>
            <a:r>
              <a:rPr lang="en-US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Epsilon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». Από τις τελευταίες δίνεται η ποσότητα «ε»  (πχ 0,876) με την οποία πολλαπλασιάζονται οι βαθμοί ελευθερίας της κατανομής </a:t>
            </a:r>
            <a:r>
              <a:rPr lang="en-US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F 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από την οποία προκύπτει η τιμή </a:t>
            </a:r>
            <a:r>
              <a:rPr lang="en-US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(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στήλη </a:t>
            </a:r>
            <a:r>
              <a:rPr lang="en-US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sig.) 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από τον παρακάτω πίνακα του γενικού ελέγχου για την επίδραση του παράγοντα «πρόσωπο». </a:t>
            </a:r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 flipH="1">
            <a:off x="5063950" y="1781000"/>
            <a:ext cx="2641283" cy="629774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Οβάλ 9"/>
          <p:cNvSpPr/>
          <p:nvPr/>
        </p:nvSpPr>
        <p:spPr>
          <a:xfrm>
            <a:off x="4504267" y="2233966"/>
            <a:ext cx="559681" cy="351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3" name="Ευθύγραμμο βέλος σύνδεσης 12"/>
          <p:cNvCxnSpPr>
            <a:stCxn id="6" idx="2"/>
          </p:cNvCxnSpPr>
          <p:nvPr/>
        </p:nvCxnSpPr>
        <p:spPr>
          <a:xfrm>
            <a:off x="9905577" y="4304575"/>
            <a:ext cx="781032" cy="359669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Οβάλ 20"/>
          <p:cNvSpPr/>
          <p:nvPr/>
        </p:nvSpPr>
        <p:spPr>
          <a:xfrm>
            <a:off x="10686609" y="5143113"/>
            <a:ext cx="559681" cy="2466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Ευθύγραμμο βέλος σύνδεσης 21"/>
          <p:cNvCxnSpPr>
            <a:stCxn id="6" idx="1"/>
          </p:cNvCxnSpPr>
          <p:nvPr/>
        </p:nvCxnSpPr>
        <p:spPr>
          <a:xfrm flipH="1">
            <a:off x="5802489" y="2288639"/>
            <a:ext cx="1902744" cy="217494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Οβάλ 26"/>
          <p:cNvSpPr/>
          <p:nvPr/>
        </p:nvSpPr>
        <p:spPr>
          <a:xfrm>
            <a:off x="5373511" y="2288639"/>
            <a:ext cx="559681" cy="351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Comment 8"/>
          <p:cNvSpPr>
            <a:spLocks noChangeArrowheads="1"/>
          </p:cNvSpPr>
          <p:nvPr/>
        </p:nvSpPr>
        <p:spPr bwMode="auto">
          <a:xfrm>
            <a:off x="158044" y="3217905"/>
            <a:ext cx="4905904" cy="3439403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ν ε&lt;0,7 και το δείγμα έχει μέγεθος Ν&gt; 10+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k (</a:t>
            </a: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όπου κ ο αριθμός των επιπέδων του παράγοντα) προτείνεται το </a:t>
            </a:r>
            <a:r>
              <a:rPr lang="el-GR" altLang="el-GR" sz="15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πολυμεταβλητο</a:t>
            </a: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 τεστ (διαφάνεια 4) αλλιώς, αν ε≥0,7 ή το δείγμα είναι Ν&lt;10+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k</a:t>
            </a: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5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επίλέγεται</a:t>
            </a: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 η ανάλυση της τρέχουσας διαφάνειας (</a:t>
            </a:r>
            <a:r>
              <a:rPr lang="el-GR" altLang="el-GR" sz="15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μονομεταβλητό</a:t>
            </a: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 τεστ).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Ποιο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 te</a:t>
            </a:r>
            <a:r>
              <a:rPr lang="en-US" altLang="el-GR" sz="1500" dirty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t </a:t>
            </a: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πρέπει να επιλέξουμε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αν απορριφθεί η σφαιρικότητα με το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l-GR" sz="15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Mauchly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 test </a:t>
            </a: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 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αν ε&gt;0,75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το 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el-GR" sz="1500" dirty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ynh-</a:t>
            </a:r>
            <a:r>
              <a:rPr lang="en-US" altLang="el-GR" sz="15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Feldt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 test </a:t>
            </a:r>
            <a:r>
              <a:rPr lang="el-GR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είναι ισχυρότερο διαφορετικά χρησιμοποιείται το 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Greenhouse-</a:t>
            </a:r>
            <a:r>
              <a:rPr lang="en-US" altLang="el-GR" sz="15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Geisser</a:t>
            </a:r>
            <a:r>
              <a:rPr lang="en-US" altLang="el-GR" sz="1500" dirty="0" smtClean="0">
                <a:solidFill>
                  <a:srgbClr val="000000"/>
                </a:solidFill>
                <a:latin typeface="Arial" panose="020B0604020202020204" pitchFamily="34" charset="0"/>
              </a:rPr>
              <a:t> test.</a:t>
            </a:r>
            <a:endParaRPr lang="el-GR" altLang="el-GR" sz="15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el-GR" altLang="el-GR" sz="1500" dirty="0" smtClean="0">
                <a:solidFill>
                  <a:srgbClr val="002060"/>
                </a:solidFill>
                <a:latin typeface="Arial" panose="020B0604020202020204" pitchFamily="34" charset="0"/>
              </a:rPr>
              <a:t>Στην περίπτωσή μας επειδή ε=0,876 &gt;0,75 θα χρησιμοποιηθεί το αποτέλεσμα του </a:t>
            </a:r>
            <a:r>
              <a:rPr lang="en-US" altLang="el-GR" sz="1500" dirty="0" smtClean="0">
                <a:solidFill>
                  <a:srgbClr val="002060"/>
                </a:solidFill>
                <a:latin typeface="Arial" panose="020B0604020202020204" pitchFamily="34" charset="0"/>
              </a:rPr>
              <a:t>Huynh-</a:t>
            </a:r>
            <a:r>
              <a:rPr lang="en-US" altLang="el-GR" sz="1500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Feldt</a:t>
            </a:r>
            <a:r>
              <a:rPr lang="en-US" altLang="el-GR" sz="1500" dirty="0" smtClean="0">
                <a:solidFill>
                  <a:srgbClr val="002060"/>
                </a:solidFill>
                <a:latin typeface="Arial" panose="020B0604020202020204" pitchFamily="34" charset="0"/>
              </a:rPr>
              <a:t> test </a:t>
            </a:r>
            <a:r>
              <a:rPr lang="el-GR" altLang="el-GR" sz="1500" dirty="0" smtClean="0">
                <a:solidFill>
                  <a:srgbClr val="002060"/>
                </a:solidFill>
                <a:latin typeface="Arial" panose="020B0604020202020204" pitchFamily="34" charset="0"/>
              </a:rPr>
              <a:t>και απορρίπτουμε τη μηδενική υπόθεση</a:t>
            </a:r>
            <a:r>
              <a:rPr lang="en-US" altLang="el-GR" sz="1500" dirty="0" smtClean="0">
                <a:solidFill>
                  <a:srgbClr val="002060"/>
                </a:solidFill>
                <a:latin typeface="Arial" panose="020B0604020202020204" pitchFamily="34" charset="0"/>
              </a:rPr>
              <a:t> (p&lt;0,001)</a:t>
            </a:r>
            <a:endParaRPr lang="el-GR" altLang="el-GR" sz="15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cxnSp>
        <p:nvCxnSpPr>
          <p:cNvPr id="15" name="Ευθύγραμμο βέλος σύνδεσης 14"/>
          <p:cNvCxnSpPr>
            <a:endCxn id="21" idx="2"/>
          </p:cNvCxnSpPr>
          <p:nvPr/>
        </p:nvCxnSpPr>
        <p:spPr>
          <a:xfrm>
            <a:off x="5063948" y="5143113"/>
            <a:ext cx="5622661" cy="123305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Θέση υποσέλιδου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27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Γενικός </a:t>
            </a:r>
            <a:r>
              <a:rPr lang="el-GR" dirty="0" err="1" smtClean="0"/>
              <a:t>Πολυμεταβλητός</a:t>
            </a:r>
            <a:r>
              <a:rPr lang="el-GR" dirty="0" smtClean="0"/>
              <a:t> έλεγχος 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822" y="2274094"/>
            <a:ext cx="5710767" cy="1986354"/>
          </a:xfrm>
          <a:prstGeom prst="rect">
            <a:avLst/>
          </a:prstGeom>
        </p:spPr>
      </p:pic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  <p:sp>
        <p:nvSpPr>
          <p:cNvPr id="8" name="Comment 8"/>
          <p:cNvSpPr>
            <a:spLocks noChangeArrowheads="1"/>
          </p:cNvSpPr>
          <p:nvPr/>
        </p:nvSpPr>
        <p:spPr bwMode="auto">
          <a:xfrm>
            <a:off x="7652454" y="993599"/>
            <a:ext cx="4400687" cy="1077218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Συνήθως χρησιμοποιείται ο έλεγχος </a:t>
            </a:r>
            <a:r>
              <a:rPr lang="en-US" altLang="el-GR" sz="1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wilks</a:t>
            </a:r>
            <a:r>
              <a:rPr lang="en-US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’ Lambda. 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Απορρίπτεται η μηδενική υπόθεση. Η μέση </a:t>
            </a:r>
            <a:r>
              <a:rPr lang="el-GR" altLang="el-GR" sz="1600" smtClean="0">
                <a:solidFill>
                  <a:srgbClr val="000000"/>
                </a:solidFill>
                <a:latin typeface="Arial" panose="020B0604020202020204" pitchFamily="34" charset="0"/>
              </a:rPr>
              <a:t>τιμή δύο 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τουλάχιστον προσώπων διαφέρει </a:t>
            </a:r>
            <a:endParaRPr lang="el-GR" altLang="el-G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9" name="Ευθύγραμμο βέλος σύνδεσης 8"/>
          <p:cNvCxnSpPr>
            <a:stCxn id="8" idx="2"/>
          </p:cNvCxnSpPr>
          <p:nvPr/>
        </p:nvCxnSpPr>
        <p:spPr>
          <a:xfrm flipH="1">
            <a:off x="7405512" y="2070817"/>
            <a:ext cx="2447286" cy="920739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Οβάλ 10"/>
          <p:cNvSpPr/>
          <p:nvPr/>
        </p:nvSpPr>
        <p:spPr>
          <a:xfrm>
            <a:off x="6908800" y="2991556"/>
            <a:ext cx="959556" cy="203200"/>
          </a:xfrm>
          <a:prstGeom prst="ellips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6572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Πολλαπλές συγκρίσεις μέσων τιμών με διόρθωση </a:t>
            </a:r>
            <a:r>
              <a:rPr lang="en-US" dirty="0" err="1" smtClean="0"/>
              <a:t>Bonferroni</a:t>
            </a: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3846" y="2150092"/>
            <a:ext cx="6656549" cy="3460486"/>
          </a:xfrm>
          <a:prstGeom prst="rect">
            <a:avLst/>
          </a:prstGeom>
        </p:spPr>
      </p:pic>
      <p:sp>
        <p:nvSpPr>
          <p:cNvPr id="5" name="Comment 8"/>
          <p:cNvSpPr>
            <a:spLocks noChangeArrowheads="1"/>
          </p:cNvSpPr>
          <p:nvPr/>
        </p:nvSpPr>
        <p:spPr bwMode="auto">
          <a:xfrm>
            <a:off x="7652454" y="993599"/>
            <a:ext cx="4400687" cy="1938992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Από τον έλεγχο πολλαπλών συγκρίσεων των μέσων τιμών προκύπτει ότι: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1600" dirty="0">
                <a:solidFill>
                  <a:srgbClr val="000000"/>
                </a:solidFill>
                <a:latin typeface="Arial" panose="020B0604020202020204" pitchFamily="34" charset="0"/>
              </a:rPr>
              <a:t>Ο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πατέρας και η μητέρα του μέσου μαθητή δεν διαφέρουν σημαντικά μεταξύ τους (</a:t>
            </a:r>
            <a:r>
              <a:rPr lang="en-US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p=0,058) 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αλλά και οι δύο ενισχύουν σημαντικά περισσότερο το παιδί τους σε σχέση με τον καθηγητή των μαθηματικών (</a:t>
            </a:r>
            <a:r>
              <a:rPr lang="en-US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p&lt;0,001)</a:t>
            </a:r>
            <a:endParaRPr lang="el-GR" altLang="el-G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6" name="Ευθύγραμμο βέλος σύνδεσης 5"/>
          <p:cNvCxnSpPr>
            <a:stCxn id="5" idx="2"/>
          </p:cNvCxnSpPr>
          <p:nvPr/>
        </p:nvCxnSpPr>
        <p:spPr>
          <a:xfrm flipH="1">
            <a:off x="4673600" y="2932591"/>
            <a:ext cx="5179198" cy="623409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Ανάλυση διακύμανσης με ένα παράγοντα εντός των ατόμων (within subjects factor)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097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Μικτή Ανάλυση διακύμανσης: ένας παράγοντας εντός και ένας μεταξύ των ατόμων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Μικτή Ανάλυση διακύμανσης: ένας παράγοντας εντός και ένας μεταξύ των ατόμων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Θέση περιεχομένου 2"/>
              <p:cNvSpPr txBox="1">
                <a:spLocks/>
              </p:cNvSpPr>
              <p:nvPr/>
            </p:nvSpPr>
            <p:spPr>
              <a:xfrm>
                <a:off x="544689" y="1690688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l-GR" dirty="0"/>
                  <a:t>Ερευνητικό ερώτημα: </a:t>
                </a:r>
                <a:r>
                  <a:rPr lang="el-GR" dirty="0" smtClean="0"/>
                  <a:t>Υπάρχει αλληλεπίδραση της «επίδοσης στα Μαθηματικά» (παράγοντας μεταξύ των ατόμων σε 3 επίπεδα) και του «προσώπου ενίσχυσης» (παράγοντας εντός σε 3 επίπεδα); Δηλαδή το σχήμα των διαφορών στις μέσες τιμές των τριών προσώπων παραμένει το ίδιο για κάθε επίπεδο επίδοσης; Υπάρχει κύρια επίδραση της επίδοσης στο επίπεδο ενίσχυσης από τα τρία πρόσωπα (μεταβλητή μέση ενίσχυση  τιμή );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mtClean="0">
                            <a:latin typeface="Cambria Math" panose="02040503050406030204" pitchFamily="18" charset="0"/>
                          </a:rPr>
                          <m:t>Η</m:t>
                        </m:r>
                      </m:e>
                      <m:sub>
                        <m:r>
                          <a:rPr lang="el-GR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l-GR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l-GR" i="1" smtClean="0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</m:oMath>
                </a14:m>
                <a:r>
                  <a:rPr lang="el-GR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l-GR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l-GR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l-GR" i="1" smtClean="0">
                            <a:latin typeface="Cambria Math" panose="02040503050406030204" pitchFamily="18" charset="0"/>
                          </a:rPr>
                          <m:t>𝛿</m:t>
                        </m:r>
                      </m:sub>
                    </m:sSub>
                  </m:oMath>
                </a14:m>
                <a:r>
                  <a:rPr lang="el-GR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mtClean="0">
                            <a:latin typeface="Cambria Math" panose="02040503050406030204" pitchFamily="18" charset="0"/>
                          </a:rPr>
                          <m:t>Η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mtClean="0">
                            <a:latin typeface="Cambria Math" panose="02040503050406030204" pitchFamily="18" charset="0"/>
                          </a:rPr>
                          <m:t>Α</m:t>
                        </m:r>
                      </m:sub>
                    </m:sSub>
                  </m:oMath>
                </a14:m>
                <a:r>
                  <a:rPr lang="el-GR" dirty="0" smtClean="0"/>
                  <a:t>: </a:t>
                </a:r>
                <a:r>
                  <a:rPr lang="el-GR" sz="2000" dirty="0" smtClean="0"/>
                  <a:t>τουλάχιστον κάποια μέση τιμή διαφέρει από κάποια άλλη</a:t>
                </a:r>
              </a:p>
            </p:txBody>
          </p:sp>
        </mc:Choice>
        <mc:Fallback xmlns="">
          <p:sp>
            <p:nvSpPr>
              <p:cNvPr id="6" name="Θέση περιεχομένου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89" y="1690688"/>
                <a:ext cx="10515600" cy="4351338"/>
              </a:xfrm>
              <a:prstGeom prst="rect">
                <a:avLst/>
              </a:prstGeom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383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Γενικός </a:t>
            </a:r>
            <a:r>
              <a:rPr lang="el-GR" dirty="0" err="1"/>
              <a:t>Πολυμεταβλητός</a:t>
            </a:r>
            <a:r>
              <a:rPr lang="el-GR" dirty="0"/>
              <a:t> έλεγχος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Μικτή Ανάλυση διακύμανσης: ένας παράγοντας εντός και ένας μεταξύ των ατόμων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829" y="2605881"/>
            <a:ext cx="57816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70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5008"/>
          </a:xfrm>
        </p:spPr>
        <p:txBody>
          <a:bodyPr/>
          <a:lstStyle/>
          <a:p>
            <a:r>
              <a:rPr lang="el-GR" dirty="0" smtClean="0"/>
              <a:t>Γενικός </a:t>
            </a:r>
            <a:r>
              <a:rPr lang="el-GR" dirty="0" err="1" smtClean="0"/>
              <a:t>μονομεταβλητός</a:t>
            </a:r>
            <a:r>
              <a:rPr lang="el-GR" dirty="0" smtClean="0"/>
              <a:t> έλεγχος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52550"/>
            <a:ext cx="6962775" cy="2295525"/>
          </a:xfrm>
          <a:prstGeom prst="rect">
            <a:avLst/>
          </a:prstGeom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Μικτή Ανάλυση διακύμανσης: ένας παράγοντας εντός και ένας μεταξύ των ατόμων</a:t>
            </a:r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1587" y="2891720"/>
            <a:ext cx="614362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650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Γενικός </a:t>
            </a:r>
            <a:r>
              <a:rPr lang="el-GR" dirty="0" err="1"/>
              <a:t>μονομεταβλητός</a:t>
            </a:r>
            <a:r>
              <a:rPr lang="el-GR" dirty="0"/>
              <a:t> έλεγχος</a:t>
            </a: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4037" y="2142244"/>
            <a:ext cx="5495925" cy="2066925"/>
          </a:xfrm>
          <a:prstGeom prst="rect">
            <a:avLst/>
          </a:prstGeom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Μικτή Ανάλυση διακύμανσης: ένας παράγοντας εντός και ένας μεταξύ των ατόμων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295343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554</Words>
  <Application>Microsoft Office PowerPoint</Application>
  <PresentationFormat>Ευρεία οθόνη</PresentationFormat>
  <Paragraphs>32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Θέμα του Office</vt:lpstr>
      <vt:lpstr>Ανάλυση διακύμανσης με ένα παράγοντα εντός των ατόμων (within subjects factor)</vt:lpstr>
      <vt:lpstr>Παρουσίαση του PowerPoint</vt:lpstr>
      <vt:lpstr>Προϋποθέσεις και γενικός έλεγχος</vt:lpstr>
      <vt:lpstr>Γενικός Πολυμεταβλητός έλεγχος </vt:lpstr>
      <vt:lpstr>Πολλαπλές συγκρίσεις μέσων τιμών με διόρθωση Bonferroni </vt:lpstr>
      <vt:lpstr>Μικτή Ανάλυση διακύμανσης: ένας παράγοντας εντός και ένας μεταξύ των ατόμων</vt:lpstr>
      <vt:lpstr>Γενικός Πολυμεταβλητός έλεγχος </vt:lpstr>
      <vt:lpstr>Γενικός μονομεταβλητός έλεγχος</vt:lpstr>
      <vt:lpstr>Γενικός μονομεταβλητός έλεγχος</vt:lpstr>
      <vt:lpstr>Παρουσίαση του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Ανάλυση διακύμανσης με ένα παράγοντα εντός των ατόμων (within subjects factor)</dc:title>
  <dc:creator>vasileios gialamas</dc:creator>
  <cp:lastModifiedBy>vasileios gialamas</cp:lastModifiedBy>
  <cp:revision>42</cp:revision>
  <dcterms:created xsi:type="dcterms:W3CDTF">2020-12-22T11:52:28Z</dcterms:created>
  <dcterms:modified xsi:type="dcterms:W3CDTF">2020-12-23T20:33:53Z</dcterms:modified>
</cp:coreProperties>
</file>