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6"/>
  </p:notesMasterIdLst>
  <p:sldIdLst>
    <p:sldId id="351" r:id="rId3"/>
    <p:sldId id="412" r:id="rId4"/>
    <p:sldId id="352" r:id="rId5"/>
    <p:sldId id="353" r:id="rId6"/>
    <p:sldId id="354" r:id="rId7"/>
    <p:sldId id="400" r:id="rId8"/>
    <p:sldId id="399" r:id="rId9"/>
    <p:sldId id="355" r:id="rId10"/>
    <p:sldId id="402" r:id="rId11"/>
    <p:sldId id="404" r:id="rId12"/>
    <p:sldId id="405" r:id="rId13"/>
    <p:sldId id="401" r:id="rId14"/>
    <p:sldId id="406" r:id="rId15"/>
    <p:sldId id="413" r:id="rId16"/>
    <p:sldId id="409" r:id="rId17"/>
    <p:sldId id="414" r:id="rId18"/>
    <p:sldId id="415" r:id="rId19"/>
    <p:sldId id="410" r:id="rId20"/>
    <p:sldId id="411" r:id="rId21"/>
    <p:sldId id="403" r:id="rId22"/>
    <p:sldId id="416" r:id="rId23"/>
    <p:sldId id="417" r:id="rId24"/>
    <p:sldId id="427" r:id="rId25"/>
    <p:sldId id="428" r:id="rId26"/>
    <p:sldId id="429"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454" r:id="rId51"/>
    <p:sldId id="455" r:id="rId52"/>
    <p:sldId id="456" r:id="rId53"/>
    <p:sldId id="457" r:id="rId54"/>
    <p:sldId id="419" r:id="rId55"/>
    <p:sldId id="407" r:id="rId56"/>
    <p:sldId id="420" r:id="rId57"/>
    <p:sldId id="408" r:id="rId58"/>
    <p:sldId id="423" r:id="rId59"/>
    <p:sldId id="422" r:id="rId60"/>
    <p:sldId id="421" r:id="rId61"/>
    <p:sldId id="425" r:id="rId62"/>
    <p:sldId id="424" r:id="rId63"/>
    <p:sldId id="367" r:id="rId64"/>
    <p:sldId id="368" r:id="rId65"/>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LAMAS BILL" initials="G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0057" autoAdjust="0"/>
  </p:normalViewPr>
  <p:slideViewPr>
    <p:cSldViewPr>
      <p:cViewPr varScale="1">
        <p:scale>
          <a:sx n="77" d="100"/>
          <a:sy n="77" d="100"/>
        </p:scale>
        <p:origin x="13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4-12-02T07:25:17.005"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4-12-02T07:25:17.005" idx="2">
    <p:pos x="10" y="10"/>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C08FA-ABE7-4F6A-BD75-E652919B0B12}" type="datetimeFigureOut">
              <a:rPr lang="el-GR" smtClean="0"/>
              <a:t>18/1/2021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51CA1-B08F-4422-8BE0-BAA2CB1C1121}" type="slidenum">
              <a:rPr lang="el-GR" smtClean="0"/>
              <a:t>‹#›</a:t>
            </a:fld>
            <a:endParaRPr lang="el-GR"/>
          </a:p>
        </p:txBody>
      </p:sp>
    </p:spTree>
    <p:extLst>
      <p:ext uri="{BB962C8B-B14F-4D97-AF65-F5344CB8AC3E}">
        <p14:creationId xmlns:p14="http://schemas.microsoft.com/office/powerpoint/2010/main" val="74244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6551CA1-B08F-4422-8BE0-BAA2CB1C1121}" type="slidenum">
              <a:rPr lang="el-GR" smtClean="0"/>
              <a:t>28</a:t>
            </a:fld>
            <a:endParaRPr lang="el-GR"/>
          </a:p>
        </p:txBody>
      </p:sp>
    </p:spTree>
    <p:extLst>
      <p:ext uri="{BB962C8B-B14F-4D97-AF65-F5344CB8AC3E}">
        <p14:creationId xmlns:p14="http://schemas.microsoft.com/office/powerpoint/2010/main" val="384376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6551CA1-B08F-4422-8BE0-BAA2CB1C1121}" type="slidenum">
              <a:rPr lang="el-GR" smtClean="0"/>
              <a:t>46</a:t>
            </a:fld>
            <a:endParaRPr lang="el-GR"/>
          </a:p>
        </p:txBody>
      </p:sp>
    </p:spTree>
    <p:extLst>
      <p:ext uri="{BB962C8B-B14F-4D97-AF65-F5344CB8AC3E}">
        <p14:creationId xmlns:p14="http://schemas.microsoft.com/office/powerpoint/2010/main" val="106961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84E0B88-4502-4E84-95B0-308726AD097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D231775-6C45-46B9-879B-1B6A481A3E5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F43C298-6AAE-4ADF-840A-447B1F67439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Τίτλος, Κείμενο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γραφήματος"/>
          <p:cNvSpPr>
            <a:spLocks noGrp="1"/>
          </p:cNvSpPr>
          <p:nvPr>
            <p:ph type="ch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525F54A-8EA1-4A07-92CF-A9CFAA7A7633}"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685800" y="1981200"/>
            <a:ext cx="7772400" cy="411480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C997818-0343-4471-BCE2-FEE581ABE448}"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D63121-45CB-4710-AB71-C26AB90C608E}"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7998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F4676A-5B5D-436D-88E2-AC2A00745EE1}"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66958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Επεξεργασία 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9CC165-3CAF-4887-8A27-D4DA5632FC71}"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3952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156236-235E-4BDB-8029-0026C778B18F}"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85435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3200AE-A38E-42A4-B8E4-CAC3F1A0908F}"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05162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B8007E-E067-45F6-B976-FAAF325AC1E7}"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03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DDBA478-0789-4073-89D6-462022894471}"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E0818E-12ED-49E6-BC01-5C69074F5A01}"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30085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E1F150-EFCB-419C-A6CC-FAAE7AE56F7C}"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18041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5D6F01-1EF7-49BE-998E-CFBE1313E6B4}"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04244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4FBD5A-6EB2-49C2-B18B-ACA941230E79}"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5513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C5DAA9-6E26-4840-9F1A-15665367E6DE}"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5616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14800"/>
            <a:ext cx="3810000" cy="1981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D0AA9E-2600-4BB6-990E-754BF7C78B10}"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1048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5F0D672-8D4C-40E7-B87E-0C5E1CE43BB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DCACE2D-988F-4517-BC54-4128525ADF0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3C70ABB-0E61-42CC-9AD1-035374D1F6A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7E136892-603C-466A-B135-70C281E6C86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C88C1F7-C74D-4E3E-B541-3FCFEC33580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08F230B-5CA3-4BF6-BD3A-8F65AD5C7EA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0DC0B6B-3A79-469C-BB05-BCFC3F92C51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313E0E3-30E3-47A8-82F8-93013814482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F5FD21-E2DD-4BD1-B139-5769AEFA8B8F}" type="slidenum">
              <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l-GR" altLang="el-G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958776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7.bin"/><Relationship Id="rId10" Type="http://schemas.openxmlformats.org/officeDocument/2006/relationships/image" Target="../media/image15.emf"/><Relationship Id="rId4" Type="http://schemas.openxmlformats.org/officeDocument/2006/relationships/image" Target="../media/image12.wmf"/><Relationship Id="rId9" Type="http://schemas.openxmlformats.org/officeDocument/2006/relationships/package" Target="../embeddings/____________Microsoft_Word.docx"/></Relationships>
</file>

<file path=ppt/slides/_rels/slide11.xml.rels><?xml version="1.0" encoding="UTF-8" standalone="yes"?>
<Relationships xmlns="http://schemas.openxmlformats.org/package/2006/relationships"><Relationship Id="rId3" Type="http://schemas.openxmlformats.org/officeDocument/2006/relationships/package" Target="../embeddings/____________Microsoft_Word1.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package" Target="../embeddings/____________Microsoft_Word2.docx"/><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wmf"/><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mlDrawing" Target="../drawings/vmlDrawing11.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38.wmf"/><Relationship Id="rId2" Type="http://schemas.openxmlformats.org/officeDocument/2006/relationships/slideLayout" Target="../slideLayouts/slideLayout19.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37.w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9.xml"/><Relationship Id="rId1" Type="http://schemas.openxmlformats.org/officeDocument/2006/relationships/vmlDrawing" Target="../drawings/vmlDrawing13.vml"/><Relationship Id="rId4" Type="http://schemas.openxmlformats.org/officeDocument/2006/relationships/image" Target="../media/image43.wmf"/></Relationships>
</file>

<file path=ppt/slides/_rels/slide3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19.xml"/><Relationship Id="rId1" Type="http://schemas.openxmlformats.org/officeDocument/2006/relationships/vmlDrawing" Target="../drawings/vmlDrawing14.vml"/><Relationship Id="rId5" Type="http://schemas.openxmlformats.org/officeDocument/2006/relationships/image" Target="../media/image44.png"/><Relationship Id="rId4" Type="http://schemas.openxmlformats.org/officeDocument/2006/relationships/oleObject" Target="../embeddings/oleObject19.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9.xml"/><Relationship Id="rId1" Type="http://schemas.openxmlformats.org/officeDocument/2006/relationships/vmlDrawing" Target="../drawings/vmlDrawing15.vml"/><Relationship Id="rId6" Type="http://schemas.openxmlformats.org/officeDocument/2006/relationships/image" Target="../media/image47.wmf"/><Relationship Id="rId5" Type="http://schemas.openxmlformats.org/officeDocument/2006/relationships/oleObject" Target="../embeddings/oleObject21.bin"/><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9.xml"/><Relationship Id="rId1" Type="http://schemas.openxmlformats.org/officeDocument/2006/relationships/vmlDrawing" Target="../drawings/vmlDrawing16.vml"/><Relationship Id="rId6" Type="http://schemas.openxmlformats.org/officeDocument/2006/relationships/image" Target="../media/image49.wmf"/><Relationship Id="rId11" Type="http://schemas.openxmlformats.org/officeDocument/2006/relationships/image" Target="../media/image51.emf"/><Relationship Id="rId5" Type="http://schemas.openxmlformats.org/officeDocument/2006/relationships/oleObject" Target="../embeddings/oleObject23.bin"/><Relationship Id="rId10" Type="http://schemas.openxmlformats.org/officeDocument/2006/relationships/oleObject" Target="../embeddings/oleObject26.bin"/><Relationship Id="rId4" Type="http://schemas.openxmlformats.org/officeDocument/2006/relationships/image" Target="../media/image48.wmf"/><Relationship Id="rId9"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9.xml"/><Relationship Id="rId1" Type="http://schemas.openxmlformats.org/officeDocument/2006/relationships/vmlDrawing" Target="../drawings/vmlDrawing17.vml"/><Relationship Id="rId5" Type="http://schemas.openxmlformats.org/officeDocument/2006/relationships/image" Target="../media/image63.wmf"/><Relationship Id="rId4" Type="http://schemas.openxmlformats.org/officeDocument/2006/relationships/image" Target="../media/image62.wmf"/></Relationships>
</file>

<file path=ppt/slides/_rels/slide4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19.xml"/><Relationship Id="rId4" Type="http://schemas.openxmlformats.org/officeDocument/2006/relationships/image" Target="../media/image67.wmf"/></Relationships>
</file>

<file path=ppt/slides/_rels/slide5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74.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71.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31.bin"/></Relationships>
</file>

<file path=ppt/slides/_rels/slide5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6.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8.emf"/><Relationship Id="rId5" Type="http://schemas.openxmlformats.org/officeDocument/2006/relationships/oleObject" Target="../embeddings/oleObject35.bin"/><Relationship Id="rId4" Type="http://schemas.openxmlformats.org/officeDocument/2006/relationships/image" Target="../media/image77.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package" Target="../embeddings/____________Microsoft_Word3.docx"/><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80.emf"/><Relationship Id="rId5" Type="http://schemas.openxmlformats.org/officeDocument/2006/relationships/package" Target="../embeddings/____________Microsoft_Word4.docx"/><Relationship Id="rId4" Type="http://schemas.openxmlformats.org/officeDocument/2006/relationships/image" Target="../media/image79.emf"/></Relationships>
</file>

<file path=ppt/slides/_rels/slide59.xml.rels><?xml version="1.0" encoding="UTF-8" standalone="yes"?>
<Relationships xmlns="http://schemas.openxmlformats.org/package/2006/relationships"><Relationship Id="rId3" Type="http://schemas.openxmlformats.org/officeDocument/2006/relationships/package" Target="../embeddings/____________Microsoft_Word5.docx"/><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80.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43.wmf"/></Relationships>
</file>

<file path=ppt/slides/_rels/slide6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44.png"/><Relationship Id="rId4"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5576" y="260648"/>
            <a:ext cx="7772400" cy="936104"/>
          </a:xfrm>
        </p:spPr>
        <p:txBody>
          <a:bodyPr/>
          <a:lstStyle/>
          <a:p>
            <a:pPr eaLnBrk="1" hangingPunct="1"/>
            <a:r>
              <a:rPr lang="el-GR" sz="3200" dirty="0" smtClean="0"/>
              <a:t>Γραμμική παλινδρόμηση και Συσχέτιση: έλεγχοι με τον συντελεστή συσχέτισης </a:t>
            </a:r>
            <a:r>
              <a:rPr lang="en-US" sz="3200" dirty="0" smtClean="0"/>
              <a:t>r</a:t>
            </a:r>
            <a:endParaRPr lang="el-GR" sz="3200" dirty="0" smtClean="0"/>
          </a:p>
        </p:txBody>
      </p:sp>
      <p:sp>
        <p:nvSpPr>
          <p:cNvPr id="22531" name="Text Box 3"/>
          <p:cNvSpPr txBox="1">
            <a:spLocks noChangeArrowheads="1"/>
          </p:cNvSpPr>
          <p:nvPr/>
        </p:nvSpPr>
        <p:spPr bwMode="auto">
          <a:xfrm>
            <a:off x="1403648" y="1268760"/>
            <a:ext cx="6408712" cy="4247317"/>
          </a:xfrm>
          <a:prstGeom prst="rect">
            <a:avLst/>
          </a:prstGeom>
          <a:noFill/>
          <a:ln w="9525">
            <a:noFill/>
            <a:miter lim="800000"/>
            <a:headEnd/>
            <a:tailEnd/>
          </a:ln>
        </p:spPr>
        <p:txBody>
          <a:bodyPr wrap="square">
            <a:spAutoFit/>
          </a:bodyPr>
          <a:lstStyle/>
          <a:p>
            <a:pPr>
              <a:spcBef>
                <a:spcPct val="50000"/>
              </a:spcBef>
            </a:pPr>
            <a:r>
              <a:rPr lang="el-GR" sz="2000" dirty="0" smtClean="0"/>
              <a:t>Στην ενότητα αυτή μελετάται η σχέση ανάμεσα σε δυο ποσοτικά χαρακτηριστικά (μεταβλητές). </a:t>
            </a:r>
          </a:p>
          <a:p>
            <a:pPr>
              <a:spcBef>
                <a:spcPct val="50000"/>
              </a:spcBef>
            </a:pPr>
            <a:r>
              <a:rPr lang="el-GR" sz="2000" dirty="0" smtClean="0"/>
              <a:t>Για το σκοπό αυτό κατασκευάζουμε </a:t>
            </a:r>
            <a:r>
              <a:rPr lang="el-GR" sz="2000" dirty="0"/>
              <a:t>ένα </a:t>
            </a:r>
            <a:r>
              <a:rPr lang="el-GR" sz="2000" b="1" dirty="0"/>
              <a:t>διάγραμμα σκεδασμού</a:t>
            </a:r>
            <a:r>
              <a:rPr lang="el-GR" sz="2000" dirty="0"/>
              <a:t> </a:t>
            </a:r>
            <a:r>
              <a:rPr lang="el-GR" sz="2000" dirty="0" smtClean="0"/>
              <a:t>στο οποίο τα άτομα ενός δείγματος παριστάνονται ως σημεία με συντεταγμένες τις τιμές τους στις δυο μελετώμενες μεταβλητής.</a:t>
            </a:r>
          </a:p>
          <a:p>
            <a:pPr>
              <a:spcBef>
                <a:spcPct val="50000"/>
              </a:spcBef>
            </a:pPr>
            <a:r>
              <a:rPr lang="el-GR" sz="2000" dirty="0" smtClean="0"/>
              <a:t>Το διάγραμμα σκεδασμού επιτρέπει να διαπιστώσουμε κατά πόσο το σχήμα του «νέφους» των ατόμων-σημείων   μπορεί </a:t>
            </a:r>
            <a:r>
              <a:rPr lang="el-GR" sz="2000" dirty="0"/>
              <a:t>ή όχι να περιγραφεί από ένα μαθηματικό μοντέλο</a:t>
            </a:r>
            <a:r>
              <a:rPr lang="el-GR" sz="2000" dirty="0" smtClean="0"/>
              <a:t>.</a:t>
            </a:r>
          </a:p>
          <a:p>
            <a:pPr>
              <a:spcBef>
                <a:spcPct val="50000"/>
              </a:spcBef>
            </a:pPr>
            <a:r>
              <a:rPr lang="el-GR" sz="2000" dirty="0" smtClean="0"/>
              <a:t>Στην παρούσα ενότητα θα μελετήσουμε μόνο περιπτώσεις που το σχήμα του νέφους προσομοιώνεται επαρκώς από μια ευθεία γραμμή.</a:t>
            </a:r>
            <a:endParaRPr lang="el-G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1124744"/>
            <a:ext cx="7772400" cy="504056"/>
          </a:xfrm>
        </p:spPr>
        <p:txBody>
          <a:bodyPr/>
          <a:lstStyle/>
          <a:p>
            <a:pPr eaLnBrk="1" hangingPunct="1"/>
            <a:r>
              <a:rPr lang="el-GR" sz="2400" dirty="0" smtClean="0"/>
              <a:t>Υπολογισμός συντελεστή</a:t>
            </a:r>
            <a:r>
              <a:rPr lang="en-US" sz="2400" dirty="0" smtClean="0"/>
              <a:t> </a:t>
            </a:r>
            <a:r>
              <a:rPr lang="el-GR" sz="2400" dirty="0" smtClean="0"/>
              <a:t>γραμμικής συσχέτισης </a:t>
            </a:r>
            <a:r>
              <a:rPr lang="en-US" sz="2400" dirty="0" smtClean="0"/>
              <a:t>(Pearson</a:t>
            </a:r>
            <a:r>
              <a:rPr lang="en-US" sz="3600" dirty="0" smtClean="0"/>
              <a:t>)</a:t>
            </a:r>
            <a:r>
              <a:rPr lang="en-US" dirty="0" smtClean="0"/>
              <a:t> </a:t>
            </a:r>
            <a:endParaRPr lang="el-GR" dirty="0" smtClean="0"/>
          </a:p>
        </p:txBody>
      </p:sp>
      <p:sp>
        <p:nvSpPr>
          <p:cNvPr id="41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4098" name="Object 4"/>
          <p:cNvGraphicFramePr>
            <a:graphicFrameLocks noChangeAspect="1"/>
          </p:cNvGraphicFramePr>
          <p:nvPr/>
        </p:nvGraphicFramePr>
        <p:xfrm>
          <a:off x="683568" y="1700808"/>
          <a:ext cx="6696075" cy="792162"/>
        </p:xfrm>
        <a:graphic>
          <a:graphicData uri="http://schemas.openxmlformats.org/presentationml/2006/ole">
            <mc:AlternateContent xmlns:mc="http://schemas.openxmlformats.org/markup-compatibility/2006">
              <mc:Choice xmlns:v="urn:schemas-microsoft-com:vml" Requires="v">
                <p:oleObj spid="_x0000_s4150" name="MathType Equation" r:id="rId3" imgW="2844800" imgH="419100" progId="Equation">
                  <p:embed/>
                </p:oleObj>
              </mc:Choice>
              <mc:Fallback>
                <p:oleObj name="MathType Equation" r:id="rId3" imgW="2844800" imgH="419100" progId="Equation">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00808"/>
                        <a:ext cx="6696075"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410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4106" name="Rectangle 1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sp>
        <p:nvSpPr>
          <p:cNvPr id="4107" name="Text Box 9"/>
          <p:cNvSpPr txBox="1">
            <a:spLocks noChangeArrowheads="1"/>
          </p:cNvSpPr>
          <p:nvPr/>
        </p:nvSpPr>
        <p:spPr bwMode="auto">
          <a:xfrm>
            <a:off x="827584" y="2636912"/>
            <a:ext cx="7127875" cy="708025"/>
          </a:xfrm>
          <a:prstGeom prst="rect">
            <a:avLst/>
          </a:prstGeom>
          <a:noFill/>
          <a:ln w="9525">
            <a:noFill/>
            <a:miter lim="800000"/>
            <a:headEnd/>
            <a:tailEnd/>
          </a:ln>
        </p:spPr>
        <p:txBody>
          <a:bodyPr>
            <a:spAutoFit/>
          </a:bodyPr>
          <a:lstStyle/>
          <a:p>
            <a:pPr>
              <a:spcBef>
                <a:spcPct val="50000"/>
              </a:spcBef>
              <a:buFontTx/>
              <a:buChar char="•"/>
            </a:pPr>
            <a:r>
              <a:rPr lang="el-GR" sz="2000" dirty="0"/>
              <a:t> Ο Βαθμός </a:t>
            </a:r>
            <a:r>
              <a:rPr lang="el-GR" sz="2000" dirty="0" err="1"/>
              <a:t>συμμεταβολής</a:t>
            </a:r>
            <a:r>
              <a:rPr lang="el-GR" sz="2000" dirty="0"/>
              <a:t> εκφράζεται από </a:t>
            </a:r>
            <a:r>
              <a:rPr lang="el-GR" sz="2000" b="1" i="1" dirty="0"/>
              <a:t>Το άθροισμα των γινομένων των αποκλίσεων</a:t>
            </a:r>
            <a:r>
              <a:rPr lang="el-GR" sz="2000" dirty="0"/>
              <a:t> :</a:t>
            </a:r>
          </a:p>
        </p:txBody>
      </p:sp>
      <p:sp>
        <p:nvSpPr>
          <p:cNvPr id="4108" name="Rectangle 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sp>
        <p:nvSpPr>
          <p:cNvPr id="4110" name="Rectangle 20"/>
          <p:cNvSpPr>
            <a:spLocks noChangeArrowheads="1"/>
          </p:cNvSpPr>
          <p:nvPr/>
        </p:nvSpPr>
        <p:spPr bwMode="auto">
          <a:xfrm>
            <a:off x="0" y="962025"/>
            <a:ext cx="9144000" cy="457200"/>
          </a:xfrm>
          <a:prstGeom prst="rect">
            <a:avLst/>
          </a:prstGeom>
          <a:noFill/>
          <a:ln w="9525">
            <a:noFill/>
            <a:miter lim="800000"/>
            <a:headEnd/>
            <a:tailEnd/>
          </a:ln>
        </p:spPr>
        <p:txBody>
          <a:bodyPr wrap="none" anchor="ctr">
            <a:spAutoFit/>
          </a:bodyPr>
          <a:lstStyle/>
          <a:p>
            <a:endParaRPr lang="el-GR"/>
          </a:p>
        </p:txBody>
      </p:sp>
      <p:sp>
        <p:nvSpPr>
          <p:cNvPr id="4111"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4112" name="Rectangle 23"/>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r>
              <a:rPr lang="el-GR" sz="1100">
                <a:latin typeface="Calibri" pitchFamily="34" charset="0"/>
                <a:cs typeface="Times New Roman" pitchFamily="18" charset="0"/>
              </a:rPr>
              <a:t> </a:t>
            </a:r>
            <a:r>
              <a:rPr lang="el-GR" sz="800"/>
              <a:t> </a:t>
            </a:r>
            <a:endParaRPr lang="el-GR"/>
          </a:p>
        </p:txBody>
      </p:sp>
      <p:graphicFrame>
        <p:nvGraphicFramePr>
          <p:cNvPr id="4099" name="Object 24"/>
          <p:cNvGraphicFramePr>
            <a:graphicFrameLocks noChangeAspect="1"/>
          </p:cNvGraphicFramePr>
          <p:nvPr/>
        </p:nvGraphicFramePr>
        <p:xfrm>
          <a:off x="4489450" y="3365500"/>
          <a:ext cx="165100" cy="127000"/>
        </p:xfrm>
        <a:graphic>
          <a:graphicData uri="http://schemas.openxmlformats.org/presentationml/2006/ole">
            <mc:AlternateContent xmlns:mc="http://schemas.openxmlformats.org/markup-compatibility/2006">
              <mc:Choice xmlns:v="urn:schemas-microsoft-com:vml" Requires="v">
                <p:oleObj spid="_x0000_s4151" name="Εξίσωση" r:id="rId5" imgW="164880" imgH="126720" progId="Equation.3">
                  <p:embed/>
                </p:oleObj>
              </mc:Choice>
              <mc:Fallback>
                <p:oleObj name="Εξίσωση" r:id="rId5" imgW="164880" imgH="12672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450" y="3365500"/>
                        <a:ext cx="165100" cy="12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3" name="Text Box 13"/>
          <p:cNvSpPr txBox="1">
            <a:spLocks noChangeArrowheads="1"/>
          </p:cNvSpPr>
          <p:nvPr/>
        </p:nvSpPr>
        <p:spPr bwMode="auto">
          <a:xfrm>
            <a:off x="539750" y="4149725"/>
            <a:ext cx="7632700" cy="461665"/>
          </a:xfrm>
          <a:prstGeom prst="rect">
            <a:avLst/>
          </a:prstGeom>
          <a:noFill/>
          <a:ln w="9525">
            <a:noFill/>
            <a:miter lim="800000"/>
            <a:headEnd/>
            <a:tailEnd/>
          </a:ln>
        </p:spPr>
        <p:txBody>
          <a:bodyPr>
            <a:spAutoFit/>
          </a:bodyPr>
          <a:lstStyle/>
          <a:p>
            <a:pPr>
              <a:spcBef>
                <a:spcPct val="50000"/>
              </a:spcBef>
              <a:buFontTx/>
              <a:buChar char="•"/>
            </a:pPr>
            <a:r>
              <a:rPr lang="el-GR" dirty="0"/>
              <a:t> </a:t>
            </a:r>
            <a:r>
              <a:rPr lang="el-GR" sz="2000" dirty="0"/>
              <a:t>και τα  </a:t>
            </a:r>
            <a:r>
              <a:rPr lang="en-US" sz="2000" i="1" dirty="0"/>
              <a:t>SSX</a:t>
            </a:r>
            <a:r>
              <a:rPr lang="el-GR" sz="2000" dirty="0"/>
              <a:t>, </a:t>
            </a:r>
            <a:r>
              <a:rPr lang="en-US" sz="2000" i="1" dirty="0"/>
              <a:t>SSY</a:t>
            </a:r>
            <a:r>
              <a:rPr lang="el-GR" sz="2000" dirty="0"/>
              <a:t> ως μέτρα της μεταβολής των μεταβλητών </a:t>
            </a:r>
            <a:r>
              <a:rPr lang="en-US" sz="2000" i="1" dirty="0"/>
              <a:t>X</a:t>
            </a:r>
            <a:r>
              <a:rPr lang="el-GR" sz="2000" dirty="0"/>
              <a:t> και </a:t>
            </a:r>
            <a:r>
              <a:rPr lang="en-US" sz="2000" i="1" dirty="0"/>
              <a:t>Y</a:t>
            </a:r>
            <a:r>
              <a:rPr lang="el-GR" sz="2000" i="1" dirty="0"/>
              <a:t>.</a:t>
            </a:r>
            <a:r>
              <a:rPr lang="el-GR" sz="2000" dirty="0"/>
              <a:t> </a:t>
            </a:r>
            <a:endParaRPr lang="el-GR" dirty="0"/>
          </a:p>
        </p:txBody>
      </p:sp>
      <p:sp>
        <p:nvSpPr>
          <p:cNvPr id="4114" name="Rectangle 2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l-GR"/>
          </a:p>
        </p:txBody>
      </p:sp>
      <p:sp>
        <p:nvSpPr>
          <p:cNvPr id="4116" name="Rectangle 30"/>
          <p:cNvSpPr>
            <a:spLocks noChangeArrowheads="1"/>
          </p:cNvSpPr>
          <p:nvPr/>
        </p:nvSpPr>
        <p:spPr bwMode="auto">
          <a:xfrm>
            <a:off x="0" y="962025"/>
            <a:ext cx="9144000" cy="457200"/>
          </a:xfrm>
          <a:prstGeom prst="rect">
            <a:avLst/>
          </a:prstGeom>
          <a:noFill/>
          <a:ln w="9525">
            <a:noFill/>
            <a:miter lim="800000"/>
            <a:headEnd/>
            <a:tailEnd/>
          </a:ln>
        </p:spPr>
        <p:txBody>
          <a:bodyPr wrap="none" anchor="ctr">
            <a:spAutoFit/>
          </a:bodyPr>
          <a:lstStyle/>
          <a:p>
            <a:endParaRPr lang="el-GR"/>
          </a:p>
        </p:txBody>
      </p:sp>
      <p:graphicFrame>
        <p:nvGraphicFramePr>
          <p:cNvPr id="4100" name="Object 31"/>
          <p:cNvGraphicFramePr>
            <a:graphicFrameLocks noChangeAspect="1"/>
          </p:cNvGraphicFramePr>
          <p:nvPr/>
        </p:nvGraphicFramePr>
        <p:xfrm>
          <a:off x="1835697" y="4653137"/>
          <a:ext cx="3528392" cy="1388244"/>
        </p:xfrm>
        <a:graphic>
          <a:graphicData uri="http://schemas.openxmlformats.org/presentationml/2006/ole">
            <mc:AlternateContent xmlns:mc="http://schemas.openxmlformats.org/markup-compatibility/2006">
              <mc:Choice xmlns:v="urn:schemas-microsoft-com:vml" Requires="v">
                <p:oleObj spid="_x0000_s4152" name="Εξίσωση" r:id="rId7" imgW="1460160" imgH="647640" progId="Equation.3">
                  <p:embed/>
                </p:oleObj>
              </mc:Choice>
              <mc:Fallback>
                <p:oleObj name="Εξίσωση" r:id="rId7" imgW="1460160" imgH="64764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697" y="4653137"/>
                        <a:ext cx="3528392" cy="1388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1043608" y="3284984"/>
          <a:ext cx="7639050" cy="793750"/>
        </p:xfrm>
        <a:graphic>
          <a:graphicData uri="http://schemas.openxmlformats.org/presentationml/2006/ole">
            <mc:AlternateContent xmlns:mc="http://schemas.openxmlformats.org/markup-compatibility/2006">
              <mc:Choice xmlns:v="urn:schemas-microsoft-com:vml" Requires="v">
                <p:oleObj spid="_x0000_s4153" name="Έγγραφο" r:id="rId9" imgW="5407122" imgH="524272" progId="Word.Document.12">
                  <p:embed/>
                </p:oleObj>
              </mc:Choice>
              <mc:Fallback>
                <p:oleObj name="Έγγραφο" r:id="rId9" imgW="5407122" imgH="524272" progId="Word.Document.1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3284984"/>
                        <a:ext cx="76390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p:txBody>
          <a:bodyPr/>
          <a:lstStyle/>
          <a:p>
            <a:pPr eaLnBrk="1" hangingPunct="1"/>
            <a:endParaRPr lang="en-US" sz="2400" smtClean="0"/>
          </a:p>
          <a:p>
            <a:pPr eaLnBrk="1" hangingPunct="1"/>
            <a:endParaRPr lang="en-US" sz="2400" smtClean="0"/>
          </a:p>
          <a:p>
            <a:pPr eaLnBrk="1" hangingPunct="1">
              <a:buFontTx/>
              <a:buNone/>
            </a:pPr>
            <a:endParaRPr lang="el-GR" sz="2400" smtClean="0"/>
          </a:p>
        </p:txBody>
      </p:sp>
      <p:sp>
        <p:nvSpPr>
          <p:cNvPr id="51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512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5122" name="Object 9"/>
          <p:cNvGraphicFramePr>
            <a:graphicFrameLocks noChangeAspect="1"/>
          </p:cNvGraphicFramePr>
          <p:nvPr/>
        </p:nvGraphicFramePr>
        <p:xfrm>
          <a:off x="971600" y="2132856"/>
          <a:ext cx="7128792" cy="4267200"/>
        </p:xfrm>
        <a:graphic>
          <a:graphicData uri="http://schemas.openxmlformats.org/presentationml/2006/ole">
            <mc:AlternateContent xmlns:mc="http://schemas.openxmlformats.org/markup-compatibility/2006">
              <mc:Choice xmlns:v="urn:schemas-microsoft-com:vml" Requires="v">
                <p:oleObj spid="_x0000_s5135" name="Έγγραφο" r:id="rId3" imgW="5278457" imgH="2674018" progId="Word.Document.12">
                  <p:embed/>
                </p:oleObj>
              </mc:Choice>
              <mc:Fallback>
                <p:oleObj name="Έγγραφο" r:id="rId3" imgW="5278457" imgH="2674018" progId="Word.Document.1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132856"/>
                        <a:ext cx="712879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1" name="Rectangle 2"/>
          <p:cNvSpPr>
            <a:spLocks noGrp="1" noChangeArrowheads="1"/>
          </p:cNvSpPr>
          <p:nvPr>
            <p:ph type="title"/>
          </p:nvPr>
        </p:nvSpPr>
        <p:spPr>
          <a:xfrm>
            <a:off x="0" y="1124744"/>
            <a:ext cx="8604448" cy="936104"/>
          </a:xfrm>
        </p:spPr>
        <p:txBody>
          <a:bodyPr>
            <a:normAutofit fontScale="90000"/>
          </a:bodyPr>
          <a:lstStyle/>
          <a:p>
            <a:pPr eaLnBrk="1" hangingPunct="1"/>
            <a:r>
              <a:rPr lang="el-GR" sz="2000" dirty="0" smtClean="0"/>
              <a:t>Υπολογισμός συντελεστή</a:t>
            </a:r>
            <a:r>
              <a:rPr lang="en-US" sz="2000" dirty="0" smtClean="0"/>
              <a:t> </a:t>
            </a:r>
            <a:r>
              <a:rPr lang="el-GR" sz="2000" dirty="0" smtClean="0"/>
              <a:t>γραμμικής συσχέτισης </a:t>
            </a:r>
            <a:r>
              <a:rPr lang="en-US" sz="2000" dirty="0" smtClean="0"/>
              <a:t>(Pearson)</a:t>
            </a:r>
            <a:r>
              <a:rPr lang="el-GR" sz="2000" dirty="0" smtClean="0"/>
              <a:t> με τη βοήθεια των αθροισμάτων και αθροισμάτων των τετραγώνων των τιμών των δύο μεταβλητών Χ και Υ</a:t>
            </a:r>
            <a:r>
              <a:rPr lang="en-US" sz="2000" dirty="0" smtClean="0"/>
              <a:t> </a:t>
            </a:r>
            <a:endParaRPr lang="el-GR"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1"/>
          </p:nvPr>
        </p:nvGraphicFramePr>
        <p:xfrm>
          <a:off x="1547813" y="2205038"/>
          <a:ext cx="5111750" cy="3341687"/>
        </p:xfrm>
        <a:graphic>
          <a:graphicData uri="http://schemas.openxmlformats.org/presentationml/2006/ole">
            <mc:AlternateContent xmlns:mc="http://schemas.openxmlformats.org/markup-compatibility/2006">
              <mc:Choice xmlns:v="urn:schemas-microsoft-com:vml" Requires="v">
                <p:oleObj spid="_x0000_s2063" name="Γράφημα" r:id="rId3" imgW="3438390" imgH="2248021" progId="MSGraph.Chart.8">
                  <p:embed/>
                </p:oleObj>
              </mc:Choice>
              <mc:Fallback>
                <p:oleObj name="Γράφημα" r:id="rId3" imgW="3438390" imgH="2248021"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205038"/>
                        <a:ext cx="5111750" cy="334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4 - Ορθογώνιο"/>
          <p:cNvSpPr/>
          <p:nvPr/>
        </p:nvSpPr>
        <p:spPr>
          <a:xfrm>
            <a:off x="971600" y="980728"/>
            <a:ext cx="7128792" cy="1015663"/>
          </a:xfrm>
          <a:prstGeom prst="rect">
            <a:avLst/>
          </a:prstGeom>
        </p:spPr>
        <p:txBody>
          <a:bodyPr wrap="square">
            <a:spAutoFit/>
          </a:bodyPr>
          <a:lstStyle/>
          <a:p>
            <a:r>
              <a:rPr lang="el-GR" sz="2000" dirty="0" smtClean="0">
                <a:solidFill>
                  <a:schemeClr val="accent2"/>
                </a:solidFill>
              </a:rPr>
              <a:t>Διάγραμμα σκεδασμού</a:t>
            </a:r>
            <a:br>
              <a:rPr lang="el-GR" sz="2000" dirty="0" smtClean="0">
                <a:solidFill>
                  <a:schemeClr val="accent2"/>
                </a:solidFill>
              </a:rPr>
            </a:br>
            <a:r>
              <a:rPr lang="el-GR" sz="2000" dirty="0" smtClean="0">
                <a:solidFill>
                  <a:schemeClr val="accent2"/>
                </a:solidFill>
              </a:rPr>
              <a:t>τιμές α/φ </a:t>
            </a:r>
            <a:r>
              <a:rPr lang="el-GR" sz="2000" dirty="0" err="1" smtClean="0">
                <a:solidFill>
                  <a:schemeClr val="accent2"/>
                </a:solidFill>
              </a:rPr>
              <a:t>test</a:t>
            </a:r>
            <a:r>
              <a:rPr lang="el-GR" sz="2000" dirty="0" smtClean="0">
                <a:solidFill>
                  <a:schemeClr val="accent2"/>
                </a:solidFill>
              </a:rPr>
              <a:t> πριν τη διδασκαλία (Χ) και βαθμολογία</a:t>
            </a:r>
            <a:br>
              <a:rPr lang="el-GR" sz="2000" dirty="0" smtClean="0">
                <a:solidFill>
                  <a:schemeClr val="accent2"/>
                </a:solidFill>
              </a:rPr>
            </a:br>
            <a:r>
              <a:rPr lang="el-GR" sz="2000" dirty="0" smtClean="0">
                <a:solidFill>
                  <a:schemeClr val="accent2"/>
                </a:solidFill>
              </a:rPr>
              <a:t>εξέτασης στο αρμόνιο (Υ) για 14 νήπια</a:t>
            </a:r>
            <a:endParaRPr lang="el-GR"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11560" y="836712"/>
            <a:ext cx="7920880" cy="936104"/>
          </a:xfrm>
        </p:spPr>
        <p:txBody>
          <a:bodyPr/>
          <a:lstStyle/>
          <a:p>
            <a:pPr algn="l" eaLnBrk="1" hangingPunct="1"/>
            <a:r>
              <a:rPr lang="el-GR" sz="2000" dirty="0" smtClean="0">
                <a:solidFill>
                  <a:schemeClr val="accent2"/>
                </a:solidFill>
              </a:rPr>
              <a:t>Υπολογισμός συντελεστή </a:t>
            </a:r>
            <a:r>
              <a:rPr lang="el-GR" sz="2000" dirty="0" err="1" smtClean="0">
                <a:solidFill>
                  <a:schemeClr val="accent2"/>
                </a:solidFill>
              </a:rPr>
              <a:t>Pearson</a:t>
            </a:r>
            <a:r>
              <a:rPr lang="el-GR" sz="2000" dirty="0" smtClean="0">
                <a:solidFill>
                  <a:schemeClr val="accent2"/>
                </a:solidFill>
              </a:rPr>
              <a:t> (R) για </a:t>
            </a:r>
            <a:r>
              <a:rPr lang="en-US" sz="2000" dirty="0" smtClean="0">
                <a:solidFill>
                  <a:schemeClr val="accent2"/>
                </a:solidFill>
              </a:rPr>
              <a:t>“</a:t>
            </a:r>
            <a:r>
              <a:rPr lang="el-GR" sz="2000" dirty="0" smtClean="0">
                <a:solidFill>
                  <a:schemeClr val="accent2"/>
                </a:solidFill>
              </a:rPr>
              <a:t>τιμές α/φ </a:t>
            </a:r>
            <a:r>
              <a:rPr lang="el-GR" sz="2000" dirty="0" err="1" smtClean="0">
                <a:solidFill>
                  <a:schemeClr val="accent2"/>
                </a:solidFill>
              </a:rPr>
              <a:t>test</a:t>
            </a:r>
            <a:r>
              <a:rPr lang="el-GR" sz="2000" dirty="0" smtClean="0">
                <a:solidFill>
                  <a:schemeClr val="accent2"/>
                </a:solidFill>
              </a:rPr>
              <a:t> πριν τη διδασκαλία (Χ)</a:t>
            </a:r>
            <a:r>
              <a:rPr lang="en-US" sz="2000" dirty="0" smtClean="0">
                <a:solidFill>
                  <a:schemeClr val="accent2"/>
                </a:solidFill>
              </a:rPr>
              <a:t>”</a:t>
            </a:r>
            <a:r>
              <a:rPr lang="el-GR" sz="2000" dirty="0" smtClean="0">
                <a:solidFill>
                  <a:schemeClr val="accent2"/>
                </a:solidFill>
              </a:rPr>
              <a:t> και </a:t>
            </a:r>
            <a:r>
              <a:rPr lang="en-US" sz="2000" dirty="0" smtClean="0">
                <a:solidFill>
                  <a:schemeClr val="accent2"/>
                </a:solidFill>
              </a:rPr>
              <a:t>“</a:t>
            </a:r>
            <a:r>
              <a:rPr lang="el-GR" sz="2000" dirty="0" smtClean="0">
                <a:solidFill>
                  <a:schemeClr val="accent2"/>
                </a:solidFill>
              </a:rPr>
              <a:t>βαθμολογία εξέτασης στο αρμόνιο (Υ)</a:t>
            </a:r>
            <a:r>
              <a:rPr lang="en-US" sz="2000" dirty="0" smtClean="0">
                <a:solidFill>
                  <a:schemeClr val="accent2"/>
                </a:solidFill>
              </a:rPr>
              <a:t>”</a:t>
            </a:r>
            <a:r>
              <a:rPr lang="el-GR" sz="2000" dirty="0" smtClean="0">
                <a:solidFill>
                  <a:schemeClr val="accent2"/>
                </a:solidFill>
              </a:rPr>
              <a:t> για 14 νήπια</a:t>
            </a:r>
            <a:endParaRPr lang="el-GR" sz="2000" b="1" dirty="0" smtClean="0">
              <a:solidFill>
                <a:schemeClr val="accent2"/>
              </a:solidFill>
            </a:endParaRPr>
          </a:p>
        </p:txBody>
      </p:sp>
      <p:graphicFrame>
        <p:nvGraphicFramePr>
          <p:cNvPr id="6146" name="Object 3"/>
          <p:cNvGraphicFramePr>
            <a:graphicFrameLocks noGrp="1" noChangeAspect="1"/>
          </p:cNvGraphicFramePr>
          <p:nvPr>
            <p:ph sz="half" idx="1"/>
          </p:nvPr>
        </p:nvGraphicFramePr>
        <p:xfrm>
          <a:off x="250825" y="1989138"/>
          <a:ext cx="4537075" cy="4535487"/>
        </p:xfrm>
        <a:graphic>
          <a:graphicData uri="http://schemas.openxmlformats.org/presentationml/2006/ole">
            <mc:AlternateContent xmlns:mc="http://schemas.openxmlformats.org/markup-compatibility/2006">
              <mc:Choice xmlns:v="urn:schemas-microsoft-com:vml" Requires="v">
                <p:oleObj spid="_x0000_s6172" name="Έγγραφο" r:id="rId3" imgW="4836986" imgH="3279138" progId="Word.Document.8">
                  <p:embed/>
                </p:oleObj>
              </mc:Choice>
              <mc:Fallback>
                <p:oleObj name="Έγγραφο" r:id="rId3" imgW="4836986" imgH="3279138"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89138"/>
                        <a:ext cx="4537075" cy="453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4572000" y="1844675"/>
          <a:ext cx="4392613" cy="4392613"/>
        </p:xfrm>
        <a:graphic>
          <a:graphicData uri="http://schemas.openxmlformats.org/presentationml/2006/ole">
            <mc:AlternateContent xmlns:mc="http://schemas.openxmlformats.org/markup-compatibility/2006">
              <mc:Choice xmlns:v="urn:schemas-microsoft-com:vml" Requires="v">
                <p:oleObj spid="_x0000_s6173" name="Έγγραφο" r:id="rId5" imgW="3783724" imgH="2321362" progId="Word.Document.12">
                  <p:embed/>
                </p:oleObj>
              </mc:Choice>
              <mc:Fallback>
                <p:oleObj name="Έγγραφο" r:id="rId5" imgW="3783724" imgH="2321362" progId="Word.Documen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44675"/>
                        <a:ext cx="4392613"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 Έλλειψη"/>
          <p:cNvSpPr/>
          <p:nvPr/>
        </p:nvSpPr>
        <p:spPr>
          <a:xfrm>
            <a:off x="1691680" y="5949280"/>
            <a:ext cx="360040"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6948264" y="1844824"/>
            <a:ext cx="360040"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2555776" y="5949280"/>
            <a:ext cx="360040" cy="288032"/>
          </a:xfrm>
          <a:prstGeom prst="ellipse">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6444208" y="1844824"/>
            <a:ext cx="432048" cy="288032"/>
          </a:xfrm>
          <a:prstGeom prst="ellipse">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6" name="15 - Έλλειψη"/>
          <p:cNvSpPr/>
          <p:nvPr/>
        </p:nvSpPr>
        <p:spPr>
          <a:xfrm>
            <a:off x="5868144" y="2420888"/>
            <a:ext cx="360040" cy="28803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Έλλειψη"/>
          <p:cNvSpPr/>
          <p:nvPr/>
        </p:nvSpPr>
        <p:spPr>
          <a:xfrm>
            <a:off x="3059832" y="5949280"/>
            <a:ext cx="360040" cy="28803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5 - TextBox"/>
          <p:cNvSpPr txBox="1"/>
          <p:nvPr/>
        </p:nvSpPr>
        <p:spPr>
          <a:xfrm>
            <a:off x="827584" y="1268761"/>
            <a:ext cx="7848872" cy="5632311"/>
          </a:xfrm>
          <a:prstGeom prst="rect">
            <a:avLst/>
          </a:prstGeom>
          <a:noFill/>
        </p:spPr>
        <p:txBody>
          <a:bodyPr wrap="square" rtlCol="0">
            <a:spAutoFit/>
          </a:bodyPr>
          <a:lstStyle/>
          <a:p>
            <a:pPr>
              <a:lnSpc>
                <a:spcPct val="150000"/>
              </a:lnSpc>
            </a:pPr>
            <a:r>
              <a:rPr lang="el-GR" sz="2000" dirty="0" smtClean="0"/>
              <a:t>Οι τιμές του συντελεστή </a:t>
            </a:r>
            <a:r>
              <a:rPr lang="en-US" sz="2000" dirty="0" smtClean="0"/>
              <a:t>r </a:t>
            </a:r>
            <a:r>
              <a:rPr lang="el-GR" sz="2000" dirty="0" smtClean="0"/>
              <a:t>κυμαίνονται στο διάστημα [-1, 1]</a:t>
            </a:r>
          </a:p>
          <a:p>
            <a:pPr lvl="2">
              <a:lnSpc>
                <a:spcPct val="150000"/>
              </a:lnSpc>
              <a:buFont typeface="Arial" pitchFamily="34" charset="0"/>
              <a:buChar char="•"/>
            </a:pPr>
            <a:r>
              <a:rPr lang="el-GR" sz="2000" dirty="0" smtClean="0"/>
              <a:t> Η τιμή </a:t>
            </a:r>
            <a:r>
              <a:rPr lang="el-GR" sz="2000" b="1" dirty="0" smtClean="0"/>
              <a:t>1</a:t>
            </a:r>
            <a:r>
              <a:rPr lang="el-GR" sz="2000" dirty="0" smtClean="0"/>
              <a:t> εκφράζει την απόλυτη θετική συσχέτιση </a:t>
            </a:r>
          </a:p>
          <a:p>
            <a:pPr lvl="2">
              <a:lnSpc>
                <a:spcPct val="150000"/>
              </a:lnSpc>
              <a:buFont typeface="Arial" pitchFamily="34" charset="0"/>
              <a:buChar char="•"/>
            </a:pPr>
            <a:r>
              <a:rPr lang="el-GR" sz="2000" dirty="0" smtClean="0"/>
              <a:t> Η τιμή </a:t>
            </a:r>
            <a:r>
              <a:rPr lang="el-GR" sz="2000" b="1" dirty="0" smtClean="0"/>
              <a:t>-1 </a:t>
            </a:r>
            <a:r>
              <a:rPr lang="el-GR" sz="2000" dirty="0" smtClean="0"/>
              <a:t>εκφράζει την απόλυτη θετική συσχέτιση</a:t>
            </a:r>
          </a:p>
          <a:p>
            <a:pPr lvl="2">
              <a:lnSpc>
                <a:spcPct val="150000"/>
              </a:lnSpc>
              <a:buFont typeface="Arial" pitchFamily="34" charset="0"/>
              <a:buChar char="•"/>
            </a:pPr>
            <a:r>
              <a:rPr lang="el-GR" sz="2000" dirty="0" smtClean="0"/>
              <a:t> Η τιμή </a:t>
            </a:r>
            <a:r>
              <a:rPr lang="el-GR" sz="2000" b="1" dirty="0" smtClean="0"/>
              <a:t>0 </a:t>
            </a:r>
            <a:r>
              <a:rPr lang="el-GR" sz="2000" dirty="0" smtClean="0"/>
              <a:t>εκφράζει την πλήρη έλλειψη σχέσης  </a:t>
            </a:r>
          </a:p>
          <a:p>
            <a:pPr>
              <a:lnSpc>
                <a:spcPct val="150000"/>
              </a:lnSpc>
            </a:pPr>
            <a:r>
              <a:rPr lang="el-GR" sz="2000" dirty="0" smtClean="0"/>
              <a:t>Η ένταση της σχέσης χαρακτηρίζεται την απόλυτη τιμή του </a:t>
            </a:r>
            <a:r>
              <a:rPr lang="en-US" sz="2000" dirty="0" smtClean="0"/>
              <a:t>r </a:t>
            </a:r>
            <a:r>
              <a:rPr lang="el-GR" sz="2000" dirty="0" smtClean="0"/>
              <a:t>ως εξής:</a:t>
            </a:r>
          </a:p>
          <a:p>
            <a:pPr lvl="4">
              <a:lnSpc>
                <a:spcPct val="150000"/>
              </a:lnSpc>
            </a:pPr>
            <a:r>
              <a:rPr lang="el-GR" sz="2000" dirty="0" smtClean="0"/>
              <a:t>|</a:t>
            </a:r>
            <a:r>
              <a:rPr lang="en-US" sz="2000" dirty="0" smtClean="0"/>
              <a:t>r</a:t>
            </a:r>
            <a:r>
              <a:rPr lang="el-GR" sz="2000" dirty="0" smtClean="0"/>
              <a:t>|</a:t>
            </a:r>
            <a:r>
              <a:rPr lang="en-US" sz="2000" dirty="0" smtClean="0"/>
              <a:t> ≤ 0,2 </a:t>
            </a:r>
            <a:r>
              <a:rPr lang="el-GR" sz="2000" dirty="0" smtClean="0"/>
              <a:t>χαμηλή </a:t>
            </a:r>
          </a:p>
          <a:p>
            <a:pPr lvl="4">
              <a:lnSpc>
                <a:spcPct val="150000"/>
              </a:lnSpc>
            </a:pPr>
            <a:r>
              <a:rPr lang="en-US" sz="2000" dirty="0" smtClean="0"/>
              <a:t>0,2 &lt; </a:t>
            </a:r>
            <a:r>
              <a:rPr lang="el-GR" sz="2000" dirty="0" smtClean="0"/>
              <a:t>|</a:t>
            </a:r>
            <a:r>
              <a:rPr lang="en-US" sz="2000" dirty="0" smtClean="0"/>
              <a:t>r</a:t>
            </a:r>
            <a:r>
              <a:rPr lang="el-GR" sz="2000" dirty="0" smtClean="0"/>
              <a:t>|</a:t>
            </a:r>
            <a:r>
              <a:rPr lang="en-US" sz="2000" dirty="0" smtClean="0"/>
              <a:t> ≤ 0,5 </a:t>
            </a:r>
            <a:r>
              <a:rPr lang="el-GR" sz="2000" dirty="0" smtClean="0"/>
              <a:t>μέτρια </a:t>
            </a:r>
            <a:endParaRPr lang="en-US" sz="2000" dirty="0" smtClean="0"/>
          </a:p>
          <a:p>
            <a:pPr lvl="4">
              <a:lnSpc>
                <a:spcPct val="150000"/>
              </a:lnSpc>
            </a:pPr>
            <a:r>
              <a:rPr lang="en-US" sz="2000" dirty="0" smtClean="0"/>
              <a:t>0,5 &lt; </a:t>
            </a:r>
            <a:r>
              <a:rPr lang="el-GR" sz="2000" dirty="0" smtClean="0"/>
              <a:t>|</a:t>
            </a:r>
            <a:r>
              <a:rPr lang="en-US" sz="2000" dirty="0" smtClean="0"/>
              <a:t>r</a:t>
            </a:r>
            <a:r>
              <a:rPr lang="el-GR" sz="2000" dirty="0" smtClean="0"/>
              <a:t>|</a:t>
            </a:r>
            <a:r>
              <a:rPr lang="en-US" sz="2000" dirty="0" smtClean="0"/>
              <a:t> ≤ 0,</a:t>
            </a:r>
            <a:r>
              <a:rPr lang="el-GR" sz="2000" dirty="0" smtClean="0"/>
              <a:t>8</a:t>
            </a:r>
            <a:r>
              <a:rPr lang="en-US" sz="2000" dirty="0" smtClean="0"/>
              <a:t> </a:t>
            </a:r>
            <a:r>
              <a:rPr lang="el-GR" sz="2000" dirty="0" smtClean="0"/>
              <a:t>ισχυρή</a:t>
            </a:r>
          </a:p>
          <a:p>
            <a:pPr lvl="4">
              <a:lnSpc>
                <a:spcPct val="150000"/>
              </a:lnSpc>
            </a:pPr>
            <a:r>
              <a:rPr lang="en-US" sz="2000" dirty="0" smtClean="0"/>
              <a:t>0,</a:t>
            </a:r>
            <a:r>
              <a:rPr lang="el-GR" sz="2000" dirty="0" smtClean="0"/>
              <a:t>8</a:t>
            </a:r>
            <a:r>
              <a:rPr lang="en-US" sz="2000" dirty="0" smtClean="0"/>
              <a:t> &lt; </a:t>
            </a:r>
            <a:r>
              <a:rPr lang="el-GR" sz="2000" dirty="0" smtClean="0"/>
              <a:t>|</a:t>
            </a:r>
            <a:r>
              <a:rPr lang="en-US" sz="2000" dirty="0" smtClean="0"/>
              <a:t>r</a:t>
            </a:r>
            <a:r>
              <a:rPr lang="el-GR" sz="2000" dirty="0" smtClean="0"/>
              <a:t>|</a:t>
            </a:r>
            <a:r>
              <a:rPr lang="en-US" sz="2000" dirty="0" smtClean="0"/>
              <a:t> ≤ </a:t>
            </a:r>
            <a:r>
              <a:rPr lang="el-GR" sz="2000" dirty="0" smtClean="0"/>
              <a:t>1 πολύ</a:t>
            </a:r>
            <a:r>
              <a:rPr lang="en-US" sz="2000" dirty="0" smtClean="0"/>
              <a:t> </a:t>
            </a:r>
            <a:r>
              <a:rPr lang="el-GR" sz="2000" dirty="0" smtClean="0"/>
              <a:t>ισχυρή</a:t>
            </a:r>
          </a:p>
          <a:p>
            <a:pPr algn="ctr">
              <a:lnSpc>
                <a:spcPct val="150000"/>
              </a:lnSpc>
            </a:pPr>
            <a:endParaRPr lang="el-GR" sz="2000" dirty="0" smtClean="0"/>
          </a:p>
          <a:p>
            <a:pPr algn="ctr">
              <a:lnSpc>
                <a:spcPct val="150000"/>
              </a:lnSpc>
            </a:pPr>
            <a:endParaRPr lang="el-GR" sz="2000" dirty="0" smtClean="0"/>
          </a:p>
          <a:p>
            <a:pPr algn="ctr">
              <a:lnSpc>
                <a:spcPct val="150000"/>
              </a:lnSpc>
            </a:pP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395536" y="1052736"/>
            <a:ext cx="7990656" cy="1143000"/>
          </a:xfrm>
        </p:spPr>
        <p:txBody>
          <a:bodyPr/>
          <a:lstStyle/>
          <a:p>
            <a:pPr algn="l" eaLnBrk="1" hangingPunct="1"/>
            <a:r>
              <a:rPr lang="el-GR" sz="2000" dirty="0" smtClean="0"/>
              <a:t>Οι στατιστικές υποθέσεις αναφορικά με την ύπαρξη σχέσης μεταξύ δυο ποσοτικών μεταβλητών ισοδυναμούν με τις παρακάτω υποθέσεις για τον  συντελεστή συσχέτισης </a:t>
            </a:r>
            <a:r>
              <a:rPr lang="en-US" sz="2000" dirty="0" smtClean="0"/>
              <a:t>Pearson</a:t>
            </a:r>
            <a:r>
              <a:rPr lang="el-GR" sz="2000" dirty="0" smtClean="0"/>
              <a:t>:</a:t>
            </a:r>
            <a:r>
              <a:rPr lang="en-US" sz="2000" dirty="0" smtClean="0"/>
              <a:t> </a:t>
            </a:r>
            <a:endParaRPr lang="el-GR" sz="3200" dirty="0" smtClean="0"/>
          </a:p>
        </p:txBody>
      </p:sp>
      <p:sp>
        <p:nvSpPr>
          <p:cNvPr id="92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218" name="Object 4"/>
          <p:cNvGraphicFramePr>
            <a:graphicFrameLocks noChangeAspect="1"/>
          </p:cNvGraphicFramePr>
          <p:nvPr/>
        </p:nvGraphicFramePr>
        <p:xfrm>
          <a:off x="3347864" y="2348880"/>
          <a:ext cx="1296987" cy="885825"/>
        </p:xfrm>
        <a:graphic>
          <a:graphicData uri="http://schemas.openxmlformats.org/presentationml/2006/ole">
            <mc:AlternateContent xmlns:mc="http://schemas.openxmlformats.org/markup-compatibility/2006">
              <mc:Choice xmlns:v="urn:schemas-microsoft-com:vml" Requires="v">
                <p:oleObj spid="_x0000_s9244" name="MathType Equation" r:id="rId3" imgW="596641" imgH="406224" progId="Equation">
                  <p:embed/>
                </p:oleObj>
              </mc:Choice>
              <mc:Fallback>
                <p:oleObj name="MathType Equation" r:id="rId3" imgW="596641" imgH="406224" progId="Equation">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348880"/>
                        <a:ext cx="1296987"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8"/>
          <p:cNvSpPr>
            <a:spLocks noChangeArrowheads="1"/>
          </p:cNvSpPr>
          <p:nvPr/>
        </p:nvSpPr>
        <p:spPr bwMode="auto">
          <a:xfrm>
            <a:off x="611188" y="3434781"/>
            <a:ext cx="7417196" cy="2862322"/>
          </a:xfrm>
          <a:prstGeom prst="rect">
            <a:avLst/>
          </a:prstGeom>
          <a:noFill/>
          <a:ln w="9525">
            <a:noFill/>
            <a:miter lim="800000"/>
            <a:headEnd/>
            <a:tailEnd/>
          </a:ln>
        </p:spPr>
        <p:txBody>
          <a:bodyPr wrap="square" anchor="ctr">
            <a:spAutoFit/>
          </a:bodyPr>
          <a:lstStyle/>
          <a:p>
            <a:pPr marL="457200" indent="-457200" algn="just">
              <a:buFontTx/>
              <a:buChar char="•"/>
            </a:pPr>
            <a:r>
              <a:rPr lang="el-GR" sz="2000" dirty="0">
                <a:cs typeface="Times New Roman" pitchFamily="18" charset="0"/>
              </a:rPr>
              <a:t>Το κατάλληλο κριτήριο ελέγχου της μηδενικής υπόθεσης το οποίο ακολουθεί την </a:t>
            </a:r>
            <a:r>
              <a:rPr lang="el-GR" sz="2000" b="1" dirty="0">
                <a:cs typeface="Times New Roman" pitchFamily="18" charset="0"/>
              </a:rPr>
              <a:t>κατανομή </a:t>
            </a:r>
            <a:r>
              <a:rPr lang="en-US" sz="2000" b="1" dirty="0">
                <a:cs typeface="Times New Roman" pitchFamily="18" charset="0"/>
              </a:rPr>
              <a:t>student</a:t>
            </a:r>
            <a:r>
              <a:rPr lang="el-GR" sz="2000" b="1" dirty="0">
                <a:cs typeface="Times New Roman" pitchFamily="18" charset="0"/>
              </a:rPr>
              <a:t> </a:t>
            </a:r>
            <a:r>
              <a:rPr lang="el-GR" sz="2000" b="1" dirty="0" smtClean="0">
                <a:cs typeface="Times New Roman" pitchFamily="18" charset="0"/>
              </a:rPr>
              <a:t> </a:t>
            </a:r>
            <a:r>
              <a:rPr lang="el-GR" sz="2000" dirty="0">
                <a:cs typeface="Times New Roman" pitchFamily="18" charset="0"/>
              </a:rPr>
              <a:t>με </a:t>
            </a:r>
            <a:r>
              <a:rPr lang="en-US" sz="2000" i="1" dirty="0">
                <a:cs typeface="Times New Roman" pitchFamily="18" charset="0"/>
              </a:rPr>
              <a:t>N</a:t>
            </a:r>
            <a:r>
              <a:rPr lang="el-GR" sz="2000" dirty="0">
                <a:cs typeface="Times New Roman" pitchFamily="18" charset="0"/>
              </a:rPr>
              <a:t> – 2 βαθμούς ελευθερίας, είναι</a:t>
            </a:r>
            <a:r>
              <a:rPr lang="el-GR" sz="2000" dirty="0" smtClean="0">
                <a:cs typeface="Times New Roman" pitchFamily="18" charset="0"/>
              </a:rPr>
              <a:t>:</a:t>
            </a:r>
          </a:p>
          <a:p>
            <a:pPr marL="457200" indent="-457200" algn="just">
              <a:buFontTx/>
              <a:buChar char="•"/>
            </a:pPr>
            <a:endParaRPr lang="el-GR" dirty="0" smtClean="0">
              <a:cs typeface="Times New Roman" pitchFamily="18" charset="0"/>
            </a:endParaRPr>
          </a:p>
          <a:p>
            <a:pPr marL="457200" indent="-457200" algn="just">
              <a:buFontTx/>
              <a:buChar char="•"/>
            </a:pPr>
            <a:endParaRPr lang="el-GR" dirty="0" smtClean="0">
              <a:cs typeface="Times New Roman" pitchFamily="18" charset="0"/>
            </a:endParaRPr>
          </a:p>
          <a:p>
            <a:pPr marL="457200" indent="-457200" algn="just">
              <a:buFontTx/>
              <a:buChar char="•"/>
            </a:pPr>
            <a:endParaRPr lang="el-GR" dirty="0" smtClean="0">
              <a:cs typeface="Times New Roman" pitchFamily="18" charset="0"/>
            </a:endParaRPr>
          </a:p>
          <a:p>
            <a:pPr marL="457200" indent="-457200" algn="just"/>
            <a:r>
              <a:rPr lang="el-GR" sz="2800" dirty="0" smtClean="0">
                <a:cs typeface="Times New Roman" pitchFamily="18" charset="0"/>
              </a:rPr>
              <a:t>* </a:t>
            </a:r>
            <a:r>
              <a:rPr lang="el-GR" sz="2000" b="1" dirty="0" smtClean="0">
                <a:cs typeface="Times New Roman" pitchFamily="18" charset="0"/>
              </a:rPr>
              <a:t>ρ</a:t>
            </a:r>
            <a:r>
              <a:rPr lang="el-GR" sz="2000" dirty="0" smtClean="0">
                <a:cs typeface="Times New Roman" pitchFamily="18" charset="0"/>
              </a:rPr>
              <a:t> και </a:t>
            </a:r>
            <a:r>
              <a:rPr lang="en-US" sz="2000" b="1" dirty="0" smtClean="0">
                <a:cs typeface="Times New Roman" pitchFamily="18" charset="0"/>
              </a:rPr>
              <a:t>r</a:t>
            </a:r>
            <a:r>
              <a:rPr lang="en-US" sz="2000" dirty="0" smtClean="0">
                <a:cs typeface="Times New Roman" pitchFamily="18" charset="0"/>
              </a:rPr>
              <a:t> </a:t>
            </a:r>
            <a:r>
              <a:rPr lang="el-GR" sz="2000" dirty="0" smtClean="0">
                <a:cs typeface="Times New Roman" pitchFamily="18" charset="0"/>
              </a:rPr>
              <a:t>οι συντελεστές συσχέτισης </a:t>
            </a:r>
            <a:r>
              <a:rPr lang="en-US" sz="2000" dirty="0" smtClean="0">
                <a:cs typeface="Times New Roman" pitchFamily="18" charset="0"/>
              </a:rPr>
              <a:t>Pearson</a:t>
            </a:r>
            <a:r>
              <a:rPr lang="el-GR" sz="2000" dirty="0" smtClean="0">
                <a:cs typeface="Times New Roman" pitchFamily="18" charset="0"/>
              </a:rPr>
              <a:t> στον πληθυσμό και στο δείγμα αντίστοιχα</a:t>
            </a:r>
            <a:endParaRPr lang="el-GR" sz="2800" dirty="0"/>
          </a:p>
        </p:txBody>
      </p:sp>
      <p:graphicFrame>
        <p:nvGraphicFramePr>
          <p:cNvPr id="9219" name="Object 7"/>
          <p:cNvGraphicFramePr>
            <a:graphicFrameLocks noChangeAspect="1"/>
          </p:cNvGraphicFramePr>
          <p:nvPr/>
        </p:nvGraphicFramePr>
        <p:xfrm>
          <a:off x="3275856" y="4293096"/>
          <a:ext cx="1944688" cy="1101725"/>
        </p:xfrm>
        <a:graphic>
          <a:graphicData uri="http://schemas.openxmlformats.org/presentationml/2006/ole">
            <mc:AlternateContent xmlns:mc="http://schemas.openxmlformats.org/markup-compatibility/2006">
              <mc:Choice xmlns:v="urn:schemas-microsoft-com:vml" Requires="v">
                <p:oleObj spid="_x0000_s9245" name="MathType Equation" r:id="rId5" imgW="787058" imgH="444307" progId="Equation">
                  <p:embed/>
                </p:oleObj>
              </mc:Choice>
              <mc:Fallback>
                <p:oleObj name="MathType Equation" r:id="rId5" imgW="787058" imgH="444307" progId="Equation">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4293096"/>
                        <a:ext cx="1944688"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Rectangle 9"/>
          <p:cNvSpPr>
            <a:spLocks noChangeArrowheads="1"/>
          </p:cNvSpPr>
          <p:nvPr/>
        </p:nvSpPr>
        <p:spPr bwMode="auto">
          <a:xfrm>
            <a:off x="638175" y="3546475"/>
            <a:ext cx="263525" cy="473075"/>
          </a:xfrm>
          <a:prstGeom prst="rect">
            <a:avLst/>
          </a:prstGeom>
          <a:noFill/>
          <a:ln w="9525">
            <a:noFill/>
            <a:miter lim="800000"/>
            <a:headEnd/>
            <a:tailEnd/>
          </a:ln>
        </p:spPr>
        <p:txBody>
          <a:bodyPr wrap="none" anchor="ctr">
            <a:spAutoFit/>
          </a:bodyPr>
          <a:lstStyle/>
          <a:p>
            <a:endParaRPr lang="el-GR" sz="1100">
              <a:cs typeface="Times New Roman" pitchFamily="18" charset="0"/>
            </a:endParaRPr>
          </a:p>
          <a:p>
            <a:pPr eaLnBrk="0" hangingPunct="0"/>
            <a:r>
              <a:rPr lang="el-GR" sz="1100">
                <a:cs typeface="Times New Roman" pitchFamily="18" charset="0"/>
              </a:rPr>
              <a:t> </a:t>
            </a:r>
            <a:r>
              <a:rPr lang="el-GR" sz="1400"/>
              <a:t> </a:t>
            </a:r>
            <a:endParaRPr lang="el-GR"/>
          </a:p>
        </p:txBody>
      </p:sp>
      <p:sp>
        <p:nvSpPr>
          <p:cNvPr id="9"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5 - TextBox"/>
          <p:cNvSpPr txBox="1"/>
          <p:nvPr/>
        </p:nvSpPr>
        <p:spPr>
          <a:xfrm>
            <a:off x="827584" y="1268760"/>
            <a:ext cx="7920880" cy="4862870"/>
          </a:xfrm>
          <a:prstGeom prst="rect">
            <a:avLst/>
          </a:prstGeom>
          <a:noFill/>
        </p:spPr>
        <p:txBody>
          <a:bodyPr wrap="square" rtlCol="0">
            <a:spAutoFit/>
          </a:bodyPr>
          <a:lstStyle/>
          <a:p>
            <a:pPr>
              <a:spcAft>
                <a:spcPts val="600"/>
              </a:spcAft>
            </a:pPr>
            <a:r>
              <a:rPr lang="el-GR" sz="2000" dirty="0" smtClean="0"/>
              <a:t>Αφού όπως φαίνεται από το στατιστικό του ελέγχου η τιμή του </a:t>
            </a:r>
            <a:r>
              <a:rPr lang="en-US" sz="2000" dirty="0" smtClean="0"/>
              <a:t>t </a:t>
            </a:r>
            <a:r>
              <a:rPr lang="el-GR" sz="2000" dirty="0" smtClean="0"/>
              <a:t>εξαρτάται από την τιμή </a:t>
            </a:r>
            <a:r>
              <a:rPr lang="en-US" sz="2000" dirty="0" smtClean="0"/>
              <a:t>r </a:t>
            </a:r>
            <a:r>
              <a:rPr lang="el-GR" sz="2000" dirty="0" smtClean="0"/>
              <a:t>και οι κρίσιμες τιμές </a:t>
            </a:r>
            <a:r>
              <a:rPr lang="en-US" sz="2000" b="1" dirty="0" smtClean="0"/>
              <a:t>t</a:t>
            </a:r>
            <a:r>
              <a:rPr lang="el-GR" sz="2000" b="1" baseline="-25000" dirty="0" err="1" smtClean="0"/>
              <a:t>κρ</a:t>
            </a:r>
            <a:r>
              <a:rPr lang="en-US" sz="2000" b="1" dirty="0" smtClean="0"/>
              <a:t> </a:t>
            </a:r>
            <a:r>
              <a:rPr lang="el-GR" sz="2000" dirty="0" smtClean="0"/>
              <a:t>του πίνακα της κατανομής </a:t>
            </a:r>
            <a:r>
              <a:rPr lang="en-US" sz="2000" dirty="0" smtClean="0"/>
              <a:t>student </a:t>
            </a:r>
            <a:r>
              <a:rPr lang="el-GR" sz="2000" dirty="0" smtClean="0"/>
              <a:t>μπορεί να αντικατασταθούν με τιμές </a:t>
            </a:r>
            <a:r>
              <a:rPr lang="en-US" sz="2000" b="1" dirty="0" smtClean="0"/>
              <a:t>r</a:t>
            </a:r>
            <a:r>
              <a:rPr lang="el-GR" sz="2000" b="1" baseline="-25000" dirty="0" err="1" smtClean="0"/>
              <a:t>κρ</a:t>
            </a:r>
            <a:r>
              <a:rPr lang="el-GR" sz="2000" baseline="-25000" dirty="0" smtClean="0"/>
              <a:t>.</a:t>
            </a:r>
            <a:r>
              <a:rPr lang="el-GR" sz="2000" dirty="0" smtClean="0"/>
              <a:t>   </a:t>
            </a:r>
          </a:p>
          <a:p>
            <a:pPr>
              <a:spcAft>
                <a:spcPts val="600"/>
              </a:spcAft>
            </a:pPr>
            <a:r>
              <a:rPr lang="el-GR" sz="2000" dirty="0" smtClean="0"/>
              <a:t>Μ’ αυτό τον τρόπο μας αρκεί η τιμή </a:t>
            </a:r>
            <a:r>
              <a:rPr lang="en-US" sz="2000" dirty="0" smtClean="0"/>
              <a:t>r </a:t>
            </a:r>
            <a:r>
              <a:rPr lang="el-GR" sz="2000" dirty="0" smtClean="0"/>
              <a:t>του δείγματος και δεν απαιτείται ο υπολογισμός του </a:t>
            </a:r>
            <a:r>
              <a:rPr lang="en-US" sz="2000" dirty="0" smtClean="0"/>
              <a:t>t</a:t>
            </a:r>
            <a:endParaRPr lang="el-GR" sz="2000" dirty="0" smtClean="0">
              <a:solidFill>
                <a:schemeClr val="accent2"/>
              </a:solidFill>
            </a:endParaRPr>
          </a:p>
          <a:p>
            <a:pPr>
              <a:spcBef>
                <a:spcPts val="600"/>
              </a:spcBef>
            </a:pPr>
            <a:r>
              <a:rPr lang="el-GR" sz="2000" dirty="0" smtClean="0">
                <a:solidFill>
                  <a:schemeClr val="accent2"/>
                </a:solidFill>
              </a:rPr>
              <a:t>Στο παράδειγμα της διαφάνειας 2 για τον έλεγχο της σχέσης μεταξύ «αριθμού γεννήσεων» και «προσδόκιμου επιβίωσης των γυναικών» μιας χώρας  ο συντελεστής συσχέτισης είναι </a:t>
            </a:r>
            <a:r>
              <a:rPr lang="en-US" sz="2000" dirty="0" smtClean="0">
                <a:solidFill>
                  <a:schemeClr val="accent2"/>
                </a:solidFill>
              </a:rPr>
              <a:t>r</a:t>
            </a:r>
            <a:r>
              <a:rPr lang="el-GR" sz="2000" dirty="0" smtClean="0">
                <a:solidFill>
                  <a:schemeClr val="accent2"/>
                </a:solidFill>
              </a:rPr>
              <a:t>=</a:t>
            </a:r>
            <a:r>
              <a:rPr lang="en-US" sz="2000" dirty="0" smtClean="0">
                <a:solidFill>
                  <a:schemeClr val="accent2"/>
                </a:solidFill>
              </a:rPr>
              <a:t> </a:t>
            </a:r>
            <a:r>
              <a:rPr lang="el-GR" sz="2000" dirty="0" smtClean="0">
                <a:solidFill>
                  <a:schemeClr val="accent2"/>
                </a:solidFill>
              </a:rPr>
              <a:t>-0,97  δείγμα.</a:t>
            </a:r>
          </a:p>
          <a:p>
            <a:pPr>
              <a:spcBef>
                <a:spcPts val="600"/>
              </a:spcBef>
            </a:pPr>
            <a:r>
              <a:rPr lang="el-GR" sz="2000" dirty="0" smtClean="0">
                <a:solidFill>
                  <a:schemeClr val="accent2"/>
                </a:solidFill>
              </a:rPr>
              <a:t>Οι κρίσιμες τιμές για επίπεδο σημαντικότητας α=0,05 και αμφίπλευρο έλεγχο με  15-2=13,  Βαθμούς ελευθερίας είναι 0,532 και -0,532</a:t>
            </a:r>
          </a:p>
          <a:p>
            <a:pPr>
              <a:spcBef>
                <a:spcPts val="600"/>
              </a:spcBef>
            </a:pPr>
            <a:r>
              <a:rPr lang="el-GR" sz="2000" dirty="0" smtClean="0">
                <a:solidFill>
                  <a:schemeClr val="accent2"/>
                </a:solidFill>
              </a:rPr>
              <a:t>Κανόνας απόφασης:  Αν </a:t>
            </a:r>
            <a:r>
              <a:rPr lang="en-US" sz="2000" dirty="0" smtClean="0">
                <a:solidFill>
                  <a:schemeClr val="accent2"/>
                </a:solidFill>
              </a:rPr>
              <a:t>r ≥0,532 </a:t>
            </a:r>
            <a:r>
              <a:rPr lang="el-GR" sz="2000" dirty="0" smtClean="0">
                <a:solidFill>
                  <a:schemeClr val="accent2"/>
                </a:solidFill>
              </a:rPr>
              <a:t>ή </a:t>
            </a:r>
            <a:r>
              <a:rPr lang="en-US" sz="2000" dirty="0" smtClean="0">
                <a:solidFill>
                  <a:schemeClr val="accent2"/>
                </a:solidFill>
              </a:rPr>
              <a:t>r≤</a:t>
            </a:r>
            <a:r>
              <a:rPr lang="el-GR" sz="2000" dirty="0" smtClean="0">
                <a:solidFill>
                  <a:schemeClr val="accent2"/>
                </a:solidFill>
              </a:rPr>
              <a:t>-0,532 απορρίπτεται η μηδενική</a:t>
            </a:r>
          </a:p>
          <a:p>
            <a:pPr>
              <a:spcBef>
                <a:spcPts val="600"/>
              </a:spcBef>
            </a:pPr>
            <a:r>
              <a:rPr lang="el-GR" sz="2000" dirty="0" smtClean="0">
                <a:solidFill>
                  <a:schemeClr val="accent2"/>
                </a:solidFill>
              </a:rPr>
              <a:t>Επειδή </a:t>
            </a:r>
            <a:r>
              <a:rPr lang="en-US" sz="2000" dirty="0" smtClean="0">
                <a:solidFill>
                  <a:schemeClr val="accent2"/>
                </a:solidFill>
              </a:rPr>
              <a:t>r=-0,97&lt; -0,532 </a:t>
            </a:r>
            <a:r>
              <a:rPr lang="el-GR" sz="2000" dirty="0" smtClean="0">
                <a:solidFill>
                  <a:schemeClr val="accent2"/>
                </a:solidFill>
              </a:rPr>
              <a:t>συμπεραίνουμε ότι υπάρχει στατιστικά σημαντική αρνητική σχέση μεταξύ «αριθμού γεννήσεων» και «προσδόκιμου επιβίωσης των γυναικών»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4 - Ορθογώνιο"/>
          <p:cNvSpPr/>
          <p:nvPr/>
        </p:nvSpPr>
        <p:spPr>
          <a:xfrm>
            <a:off x="755576" y="1196752"/>
            <a:ext cx="7920880" cy="1015663"/>
          </a:xfrm>
          <a:prstGeom prst="rect">
            <a:avLst/>
          </a:prstGeom>
        </p:spPr>
        <p:txBody>
          <a:bodyPr wrap="square">
            <a:spAutoFit/>
          </a:bodyPr>
          <a:lstStyle/>
          <a:p>
            <a:r>
              <a:rPr lang="el-GR" sz="2000" dirty="0" smtClean="0">
                <a:solidFill>
                  <a:schemeClr val="accent2"/>
                </a:solidFill>
              </a:rPr>
              <a:t>Ο συντελεστής συσχέτισης του </a:t>
            </a:r>
            <a:r>
              <a:rPr lang="en-US" sz="2000" dirty="0" smtClean="0">
                <a:solidFill>
                  <a:schemeClr val="accent2"/>
                </a:solidFill>
              </a:rPr>
              <a:t>Pearson </a:t>
            </a:r>
            <a:r>
              <a:rPr lang="el-GR" sz="2000" dirty="0" smtClean="0">
                <a:solidFill>
                  <a:schemeClr val="accent2"/>
                </a:solidFill>
              </a:rPr>
              <a:t>δεν βρέθηκε στατιστικά σημαντικός για τη σχέση τιμών α/φ </a:t>
            </a:r>
            <a:r>
              <a:rPr lang="el-GR" sz="2000" dirty="0" err="1" smtClean="0">
                <a:solidFill>
                  <a:schemeClr val="accent2"/>
                </a:solidFill>
              </a:rPr>
              <a:t>test</a:t>
            </a:r>
            <a:r>
              <a:rPr lang="el-GR" sz="2000" dirty="0" smtClean="0">
                <a:solidFill>
                  <a:schemeClr val="accent2"/>
                </a:solidFill>
              </a:rPr>
              <a:t> πριν τη διδασκαλία (Χ)</a:t>
            </a:r>
            <a:r>
              <a:rPr lang="en-US" sz="2000" dirty="0" smtClean="0">
                <a:solidFill>
                  <a:schemeClr val="accent2"/>
                </a:solidFill>
              </a:rPr>
              <a:t>”</a:t>
            </a:r>
            <a:r>
              <a:rPr lang="el-GR" sz="2000" dirty="0" smtClean="0">
                <a:solidFill>
                  <a:schemeClr val="accent2"/>
                </a:solidFill>
              </a:rPr>
              <a:t> και </a:t>
            </a:r>
            <a:r>
              <a:rPr lang="en-US" sz="2000" dirty="0" smtClean="0">
                <a:solidFill>
                  <a:schemeClr val="accent2"/>
                </a:solidFill>
              </a:rPr>
              <a:t>“</a:t>
            </a:r>
            <a:r>
              <a:rPr lang="el-GR" sz="2000" dirty="0" smtClean="0">
                <a:solidFill>
                  <a:schemeClr val="accent2"/>
                </a:solidFill>
              </a:rPr>
              <a:t>βαθμολογία εξέτασης στο αρμόνιο (Υ)</a:t>
            </a:r>
            <a:r>
              <a:rPr lang="en-US" sz="2000" dirty="0" smtClean="0">
                <a:solidFill>
                  <a:schemeClr val="accent2"/>
                </a:solidFill>
              </a:rPr>
              <a:t>”</a:t>
            </a:r>
            <a:endParaRPr lang="el-GR" sz="2000" dirty="0">
              <a:solidFill>
                <a:schemeClr val="accent2"/>
              </a:solidFill>
            </a:endParaRPr>
          </a:p>
        </p:txBody>
      </p:sp>
      <p:sp>
        <p:nvSpPr>
          <p:cNvPr id="6" name="Rectangle 3"/>
          <p:cNvSpPr txBox="1">
            <a:spLocks noChangeArrowheads="1"/>
          </p:cNvSpPr>
          <p:nvPr/>
        </p:nvSpPr>
        <p:spPr bwMode="auto">
          <a:xfrm>
            <a:off x="683568" y="234888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8900" lvl="0" indent="12700">
              <a:spcBef>
                <a:spcPct val="20000"/>
              </a:spcBef>
            </a:pPr>
            <a:r>
              <a:rPr kumimoji="0" lang="el-GR" sz="2000" b="0" i="0" u="none" strike="noStrike" kern="0" cap="none" spc="0" normalizeH="0" baseline="0" noProof="0" dirty="0" smtClean="0">
                <a:ln>
                  <a:noFill/>
                </a:ln>
                <a:solidFill>
                  <a:schemeClr val="accent2"/>
                </a:solidFill>
                <a:effectLst/>
                <a:uLnTx/>
                <a:uFillTx/>
                <a:latin typeface="+mn-lt"/>
                <a:ea typeface="+mn-ea"/>
                <a:cs typeface="+mn-cs"/>
              </a:rPr>
              <a:t>Πράγματι,</a:t>
            </a:r>
            <a:r>
              <a:rPr kumimoji="0" lang="el-GR" sz="2000" b="0" i="0" u="none" strike="noStrike" kern="0" cap="none" spc="0" normalizeH="0" noProof="0" dirty="0" smtClean="0">
                <a:ln>
                  <a:noFill/>
                </a:ln>
                <a:solidFill>
                  <a:schemeClr val="accent2"/>
                </a:solidFill>
                <a:effectLst/>
                <a:uLnTx/>
                <a:uFillTx/>
                <a:latin typeface="+mn-lt"/>
                <a:ea typeface="+mn-ea"/>
                <a:cs typeface="+mn-cs"/>
              </a:rPr>
              <a:t> </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η κρίσιμη τιμή για α </a:t>
            </a:r>
            <a:r>
              <a:rPr lang="el-GR" sz="2000" kern="0" dirty="0" smtClean="0">
                <a:solidFill>
                  <a:schemeClr val="accent2"/>
                </a:solidFill>
                <a:latin typeface="+mn-lt"/>
              </a:rPr>
              <a:t>= 0,05 σε αμφίπλευρο έλεγχο </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και βαθμούς ελευθερίας </a:t>
            </a:r>
            <a:r>
              <a:rPr kumimoji="0" lang="el-GR" sz="2000" b="0" i="1" u="none" strike="noStrike" kern="0" cap="none" spc="0" normalizeH="0" baseline="0" noProof="0" dirty="0" smtClean="0">
                <a:ln>
                  <a:noFill/>
                </a:ln>
                <a:solidFill>
                  <a:schemeClr val="accent2"/>
                </a:solidFill>
                <a:effectLst/>
                <a:uLnTx/>
                <a:uFillTx/>
                <a:latin typeface="+mn-lt"/>
                <a:ea typeface="+mn-ea"/>
                <a:cs typeface="+mn-cs"/>
              </a:rPr>
              <a:t>Ν</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 – 2 = 14 – 2 = 12 είναι 0,532. Από τα δεδομένα (διαφάνεια 14) έχει υπολογιστεί </a:t>
            </a:r>
            <a:r>
              <a:rPr kumimoji="0" lang="en-US" sz="2000" b="0" i="1" u="none" strike="noStrike" kern="0" cap="none" spc="0" normalizeH="0" baseline="0" noProof="0" dirty="0" smtClean="0">
                <a:ln>
                  <a:noFill/>
                </a:ln>
                <a:solidFill>
                  <a:schemeClr val="accent2"/>
                </a:solidFill>
                <a:effectLst/>
                <a:uLnTx/>
                <a:uFillTx/>
                <a:latin typeface="+mn-lt"/>
                <a:ea typeface="+mn-ea"/>
                <a:cs typeface="+mn-cs"/>
              </a:rPr>
              <a:t>r </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 0,31. Επειδή η συσχέτιση του δείγματος είναι </a:t>
            </a:r>
            <a:r>
              <a:rPr kumimoji="0" lang="en-US" sz="2000" b="0" i="1" u="none" strike="noStrike" kern="0" cap="none" spc="0" normalizeH="0" baseline="0" noProof="0" dirty="0" smtClean="0">
                <a:ln>
                  <a:noFill/>
                </a:ln>
                <a:solidFill>
                  <a:schemeClr val="accent2"/>
                </a:solidFill>
                <a:effectLst/>
                <a:uLnTx/>
                <a:uFillTx/>
                <a:latin typeface="+mn-lt"/>
                <a:ea typeface="+mn-ea"/>
                <a:cs typeface="+mn-cs"/>
              </a:rPr>
              <a:t>r</a:t>
            </a:r>
            <a:r>
              <a:rPr kumimoji="0" lang="el-GR" sz="2000" b="0" i="0" u="none" strike="noStrike" kern="0" cap="none" spc="0" normalizeH="0" baseline="0" noProof="0" dirty="0" smtClean="0">
                <a:ln>
                  <a:noFill/>
                </a:ln>
                <a:solidFill>
                  <a:schemeClr val="accent2"/>
                </a:solidFill>
                <a:effectLst/>
                <a:uLnTx/>
                <a:uFillTx/>
                <a:latin typeface="+mn-lt"/>
                <a:ea typeface="+mn-ea"/>
                <a:cs typeface="+mn-cs"/>
              </a:rPr>
              <a:t> = 0,31&lt;  0,532, δεν απορρίπτεται η μηδενική υπόθεση.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7"/>
          <p:cNvGraphicFramePr>
            <a:graphicFrameLocks noGrp="1" noChangeAspect="1"/>
          </p:cNvGraphicFramePr>
          <p:nvPr>
            <p:ph idx="1"/>
          </p:nvPr>
        </p:nvGraphicFramePr>
        <p:xfrm>
          <a:off x="827584" y="980728"/>
          <a:ext cx="6481763" cy="5616575"/>
        </p:xfrm>
        <a:graphic>
          <a:graphicData uri="http://schemas.openxmlformats.org/presentationml/2006/ole">
            <mc:AlternateContent xmlns:mc="http://schemas.openxmlformats.org/markup-compatibility/2006">
              <mc:Choice xmlns:v="urn:schemas-microsoft-com:vml" Requires="v">
                <p:oleObj spid="_x0000_s10255" name="Έγγραφο" r:id="rId3" imgW="4718879" imgH="3471732" progId="Word.Document.8">
                  <p:embed/>
                </p:oleObj>
              </mc:Choice>
              <mc:Fallback>
                <p:oleObj name="Έγγραφο" r:id="rId3" imgW="4718879" imgH="3471732" progId="Word.Document.8">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980728"/>
                        <a:ext cx="648176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TextBox"/>
          <p:cNvSpPr txBox="1"/>
          <p:nvPr/>
        </p:nvSpPr>
        <p:spPr>
          <a:xfrm>
            <a:off x="899592" y="260648"/>
            <a:ext cx="7200800" cy="461665"/>
          </a:xfrm>
          <a:prstGeom prst="rect">
            <a:avLst/>
          </a:prstGeom>
          <a:noFill/>
        </p:spPr>
        <p:txBody>
          <a:bodyPr wrap="square" rtlCol="0">
            <a:spAutoFit/>
          </a:bodyPr>
          <a:lstStyle/>
          <a:p>
            <a:r>
              <a:rPr lang="el-GR" dirty="0" smtClean="0"/>
              <a:t>Κρίσιμες τιμές του συντελεστή συσχέτισης </a:t>
            </a:r>
            <a:r>
              <a:rPr lang="en-US" dirty="0" smtClean="0"/>
              <a:t>Pearson</a:t>
            </a:r>
            <a:r>
              <a:rPr lang="el-GR" dirty="0" smtClean="0"/>
              <a:t> </a:t>
            </a:r>
            <a:endParaRPr lang="el-GR" dirty="0"/>
          </a:p>
        </p:txBody>
      </p:sp>
      <p:sp>
        <p:nvSpPr>
          <p:cNvPr id="5" name="4 - Έλλειψη"/>
          <p:cNvSpPr/>
          <p:nvPr/>
        </p:nvSpPr>
        <p:spPr>
          <a:xfrm>
            <a:off x="1763688" y="4869160"/>
            <a:ext cx="288032"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3419872" y="1844824"/>
            <a:ext cx="432048" cy="36004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7 - Ευθεία γραμμή σύνδεσης"/>
          <p:cNvCxnSpPr>
            <a:stCxn id="6" idx="4"/>
          </p:cNvCxnSpPr>
          <p:nvPr/>
        </p:nvCxnSpPr>
        <p:spPr>
          <a:xfrm>
            <a:off x="3635896" y="2204864"/>
            <a:ext cx="0" cy="2664296"/>
          </a:xfrm>
          <a:prstGeom prst="line">
            <a:avLst/>
          </a:prstGeom>
        </p:spPr>
        <p:style>
          <a:lnRef idx="2">
            <a:schemeClr val="accent1"/>
          </a:lnRef>
          <a:fillRef idx="0">
            <a:schemeClr val="accent1"/>
          </a:fillRef>
          <a:effectRef idx="1">
            <a:schemeClr val="accent1"/>
          </a:effectRef>
          <a:fontRef idx="minor">
            <a:schemeClr val="tx1"/>
          </a:fontRef>
        </p:style>
      </p:cxnSp>
      <p:sp>
        <p:nvSpPr>
          <p:cNvPr id="9" name="8 - Έλλειψη"/>
          <p:cNvSpPr/>
          <p:nvPr/>
        </p:nvSpPr>
        <p:spPr>
          <a:xfrm>
            <a:off x="3419872" y="4869160"/>
            <a:ext cx="432048" cy="21602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10 - Ευθεία γραμμή σύνδεσης"/>
          <p:cNvCxnSpPr>
            <a:stCxn id="5" idx="6"/>
            <a:endCxn id="9" idx="2"/>
          </p:cNvCxnSpPr>
          <p:nvPr/>
        </p:nvCxnSpPr>
        <p:spPr>
          <a:xfrm flipV="1">
            <a:off x="2051720" y="4977172"/>
            <a:ext cx="1368152" cy="3600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989888" cy="1235075"/>
          </a:xfrm>
        </p:spPr>
        <p:txBody>
          <a:bodyPr/>
          <a:lstStyle/>
          <a:p>
            <a:pPr eaLnBrk="1" hangingPunct="1"/>
            <a:r>
              <a:rPr lang="el-GR" sz="2800" dirty="0" smtClean="0"/>
              <a:t>Έλεγχος σημαντικότητας του </a:t>
            </a:r>
            <a:r>
              <a:rPr lang="en-US" sz="2800" dirty="0" smtClean="0"/>
              <a:t>Pearson r</a:t>
            </a:r>
            <a:r>
              <a:rPr lang="el-GR" sz="2800" dirty="0" smtClean="0"/>
              <a:t> </a:t>
            </a:r>
            <a:br>
              <a:rPr lang="el-GR" sz="2800" dirty="0" smtClean="0"/>
            </a:br>
            <a:r>
              <a:rPr lang="el-GR" sz="2800" dirty="0" smtClean="0"/>
              <a:t>για τη σχέση τελικής επίδοσης και επίδοσης στο ακουστικό-φωνητικό </a:t>
            </a:r>
            <a:r>
              <a:rPr lang="en-US" sz="2800" dirty="0" smtClean="0"/>
              <a:t>test</a:t>
            </a:r>
            <a:r>
              <a:rPr lang="el-GR" sz="2400" dirty="0" smtClean="0"/>
              <a:t> </a:t>
            </a:r>
          </a:p>
        </p:txBody>
      </p:sp>
      <p:sp>
        <p:nvSpPr>
          <p:cNvPr id="29699" name="Rectangle 3"/>
          <p:cNvSpPr>
            <a:spLocks noGrp="1" noChangeArrowheads="1"/>
          </p:cNvSpPr>
          <p:nvPr>
            <p:ph type="body" idx="1"/>
          </p:nvPr>
        </p:nvSpPr>
        <p:spPr>
          <a:xfrm>
            <a:off x="755650" y="2276475"/>
            <a:ext cx="7772400" cy="4114800"/>
          </a:xfrm>
        </p:spPr>
        <p:txBody>
          <a:bodyPr/>
          <a:lstStyle/>
          <a:p>
            <a:pPr eaLnBrk="1" hangingPunct="1"/>
            <a:r>
              <a:rPr lang="el-GR" sz="2800" dirty="0" smtClean="0"/>
              <a:t>Η κρίσιμη τιμή για α = 0,05 και βαθμούς ελευθερίας </a:t>
            </a:r>
            <a:r>
              <a:rPr lang="el-GR" sz="2800" i="1" dirty="0" smtClean="0"/>
              <a:t>Ν</a:t>
            </a:r>
            <a:r>
              <a:rPr lang="el-GR" sz="2800" dirty="0" smtClean="0"/>
              <a:t> – 2 = 14 – 2 = 12 είναι 0,532 για αμφίπλευρο έλεγχο (). Από τα δεδομένα έχει υπολογιστεί </a:t>
            </a:r>
            <a:r>
              <a:rPr lang="en-US" sz="2800" i="1" dirty="0" smtClean="0"/>
              <a:t>r </a:t>
            </a:r>
            <a:r>
              <a:rPr lang="el-GR" sz="2800" dirty="0" smtClean="0"/>
              <a:t>= 0,31. Επειδή η συσχέτιση του δείγματος είναι </a:t>
            </a:r>
            <a:r>
              <a:rPr lang="en-US" sz="2800" i="1" dirty="0" smtClean="0"/>
              <a:t>r</a:t>
            </a:r>
            <a:r>
              <a:rPr lang="el-GR" sz="2800" dirty="0" smtClean="0"/>
              <a:t> = 0,31&lt;  0,532, δεν απορρίπτεται η μηδενική υπόθεση.</a:t>
            </a:r>
            <a:r>
              <a:rPr lang="el-GR"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55576" y="260648"/>
            <a:ext cx="77724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4" name="3 - TextBox"/>
          <p:cNvSpPr txBox="1"/>
          <p:nvPr/>
        </p:nvSpPr>
        <p:spPr>
          <a:xfrm>
            <a:off x="1187624" y="1484784"/>
            <a:ext cx="7056784" cy="4093428"/>
          </a:xfrm>
          <a:prstGeom prst="rect">
            <a:avLst/>
          </a:prstGeom>
          <a:noFill/>
        </p:spPr>
        <p:txBody>
          <a:bodyPr wrap="square" rtlCol="0">
            <a:spAutoFit/>
          </a:bodyPr>
          <a:lstStyle/>
          <a:p>
            <a:pPr marL="914400" lvl="1" indent="-457200"/>
            <a:r>
              <a:rPr lang="el-GR" sz="2000" dirty="0" smtClean="0"/>
              <a:t>Ερευνητικό ερώτημα:  </a:t>
            </a:r>
            <a:r>
              <a:rPr lang="el-GR" sz="2000" dirty="0" smtClean="0">
                <a:solidFill>
                  <a:schemeClr val="accent6"/>
                </a:solidFill>
              </a:rPr>
              <a:t>Υπάρχει σχέση ανάμεσα στον «αριθμό γεννήσεων» και το «προσδόκιμο επιβίωσης των γυναικών» σε μια χώρα;</a:t>
            </a:r>
          </a:p>
          <a:p>
            <a:pPr marL="914400" lvl="1" indent="-457200"/>
            <a:r>
              <a:rPr lang="el-GR" sz="2000" dirty="0" smtClean="0"/>
              <a:t>Μέτρηση: </a:t>
            </a:r>
            <a:r>
              <a:rPr lang="el-GR" sz="2000" dirty="0" smtClean="0">
                <a:solidFill>
                  <a:schemeClr val="accent6"/>
                </a:solidFill>
              </a:rPr>
              <a:t>καταγράφεται ο αριθμός των γεννήσεων  ανά 1000 κατοίκους μιας χώρας καθώς και το προσδόκιμο επιβίωσης, σε έτη, των γυναικών της χώρας.</a:t>
            </a:r>
          </a:p>
          <a:p>
            <a:pPr marL="914400" lvl="1" indent="-457200"/>
            <a:r>
              <a:rPr lang="el-GR" sz="2000" dirty="0" smtClean="0"/>
              <a:t>Στατιστικές υποθέσεις :</a:t>
            </a:r>
          </a:p>
          <a:p>
            <a:pPr marL="914400" lvl="1" indent="-457200"/>
            <a:r>
              <a:rPr lang="el-GR" sz="2000" dirty="0" smtClean="0"/>
              <a:t>	Η</a:t>
            </a:r>
            <a:r>
              <a:rPr lang="el-GR" sz="2000" baseline="-25000" dirty="0" smtClean="0"/>
              <a:t>0</a:t>
            </a:r>
            <a:r>
              <a:rPr lang="el-GR" sz="2000" dirty="0" smtClean="0"/>
              <a:t> : </a:t>
            </a:r>
            <a:r>
              <a:rPr lang="el-GR" sz="2000" dirty="0" smtClean="0">
                <a:solidFill>
                  <a:schemeClr val="accent6"/>
                </a:solidFill>
              </a:rPr>
              <a:t>δεν υπάρχει συσχέτιση μεταξύ «αριθμού γεννήσεων» και «προσδόκιμου επιβίωσης των γυναικών» μιας χώρας</a:t>
            </a:r>
          </a:p>
          <a:p>
            <a:pPr marL="914400" lvl="1" indent="-457200"/>
            <a:r>
              <a:rPr lang="el-GR" sz="2000" dirty="0" smtClean="0">
                <a:solidFill>
                  <a:schemeClr val="accent6"/>
                </a:solidFill>
              </a:rPr>
              <a:t>	</a:t>
            </a:r>
          </a:p>
          <a:p>
            <a:pPr marL="914400" lvl="1" indent="-457200"/>
            <a:r>
              <a:rPr lang="el-GR" sz="2000" dirty="0" smtClean="0"/>
              <a:t>	Η</a:t>
            </a:r>
            <a:r>
              <a:rPr lang="el-GR" sz="2000" baseline="-25000" dirty="0" smtClean="0"/>
              <a:t>Α</a:t>
            </a:r>
            <a:r>
              <a:rPr lang="el-GR" sz="2000" dirty="0" smtClean="0"/>
              <a:t>: </a:t>
            </a:r>
            <a:r>
              <a:rPr lang="el-GR" sz="2000" dirty="0" smtClean="0">
                <a:solidFill>
                  <a:schemeClr val="accent6"/>
                </a:solidFill>
              </a:rPr>
              <a:t>Υπάρχει συσχέτιση</a:t>
            </a:r>
          </a:p>
          <a:p>
            <a:pPr marL="914400" lvl="1" indent="-457200"/>
            <a:r>
              <a:rPr lang="el-GR" sz="2000" dirty="0" smtClean="0"/>
              <a:t>Δείγμα : </a:t>
            </a:r>
            <a:r>
              <a:rPr lang="en-US" sz="2000" dirty="0" smtClean="0">
                <a:solidFill>
                  <a:schemeClr val="accent2"/>
                </a:solidFill>
              </a:rPr>
              <a:t>O </a:t>
            </a:r>
            <a:r>
              <a:rPr lang="el-GR" sz="2000" dirty="0" smtClean="0">
                <a:solidFill>
                  <a:schemeClr val="accent2"/>
                </a:solidFill>
              </a:rPr>
              <a:t>έλεγχος θα εκτελεστεί με ένα τυχαίο δείγμα Ν=15 χωρών</a:t>
            </a:r>
          </a:p>
        </p:txBody>
      </p:sp>
      <p:graphicFrame>
        <p:nvGraphicFramePr>
          <p:cNvPr id="5" name="4 - Αντικείμενο"/>
          <p:cNvGraphicFramePr>
            <a:graphicFrameLocks noChangeAspect="1"/>
          </p:cNvGraphicFramePr>
          <p:nvPr/>
        </p:nvGraphicFramePr>
        <p:xfrm>
          <a:off x="2915816" y="4293096"/>
          <a:ext cx="939800" cy="292100"/>
        </p:xfrm>
        <a:graphic>
          <a:graphicData uri="http://schemas.openxmlformats.org/presentationml/2006/ole">
            <mc:AlternateContent xmlns:mc="http://schemas.openxmlformats.org/markup-compatibility/2006">
              <mc:Choice xmlns:v="urn:schemas-microsoft-com:vml" Requires="v">
                <p:oleObj spid="_x0000_s75805" name="Εξίσωση" r:id="rId3" imgW="939600" imgH="291960" progId="Equation.3">
                  <p:embed/>
                </p:oleObj>
              </mc:Choice>
              <mc:Fallback>
                <p:oleObj name="Εξίσωση" r:id="rId3" imgW="939600" imgH="2919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293096"/>
                        <a:ext cx="939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 Αντικείμενο"/>
          <p:cNvGraphicFramePr>
            <a:graphicFrameLocks noChangeAspect="1"/>
          </p:cNvGraphicFramePr>
          <p:nvPr/>
        </p:nvGraphicFramePr>
        <p:xfrm>
          <a:off x="4716016" y="4581128"/>
          <a:ext cx="939800" cy="292100"/>
        </p:xfrm>
        <a:graphic>
          <a:graphicData uri="http://schemas.openxmlformats.org/presentationml/2006/ole">
            <mc:AlternateContent xmlns:mc="http://schemas.openxmlformats.org/markup-compatibility/2006">
              <mc:Choice xmlns:v="urn:schemas-microsoft-com:vml" Requires="v">
                <p:oleObj spid="_x0000_s75806" name="Εξίσωση" r:id="rId5" imgW="939600" imgH="291960" progId="Equation.3">
                  <p:embed/>
                </p:oleObj>
              </mc:Choice>
              <mc:Fallback>
                <p:oleObj name="Εξίσωση" r:id="rId5" imgW="939600" imgH="2919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581128"/>
                        <a:ext cx="939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32656"/>
            <a:ext cx="7772400" cy="1080120"/>
          </a:xfrm>
        </p:spPr>
        <p:txBody>
          <a:bodyPr/>
          <a:lstStyle/>
          <a:p>
            <a:pPr eaLnBrk="1" hangingPunct="1"/>
            <a:r>
              <a:rPr lang="el-GR" sz="3200" dirty="0" smtClean="0"/>
              <a:t>Πού χρησιμοποιείται ο συντελεστής συσχέτισης</a:t>
            </a:r>
            <a:r>
              <a:rPr lang="en-US" sz="3200" dirty="0" smtClean="0"/>
              <a:t> (r) </a:t>
            </a:r>
            <a:r>
              <a:rPr lang="el-GR" sz="3200" dirty="0" smtClean="0"/>
              <a:t> </a:t>
            </a:r>
            <a:r>
              <a:rPr lang="en-US" sz="3200" dirty="0" err="1" smtClean="0"/>
              <a:t>pearson</a:t>
            </a:r>
            <a:r>
              <a:rPr lang="en-US" sz="3200" dirty="0" smtClean="0"/>
              <a:t> </a:t>
            </a:r>
            <a:r>
              <a:rPr lang="el-GR" sz="3200" dirty="0" smtClean="0"/>
              <a:t/>
            </a:r>
            <a:br>
              <a:rPr lang="el-GR" sz="3200" dirty="0" smtClean="0"/>
            </a:br>
            <a:endParaRPr lang="el-GR" sz="3200" dirty="0" smtClean="0"/>
          </a:p>
        </p:txBody>
      </p:sp>
      <p:sp>
        <p:nvSpPr>
          <p:cNvPr id="28675" name="Rectangle 3"/>
          <p:cNvSpPr>
            <a:spLocks noGrp="1" noChangeArrowheads="1"/>
          </p:cNvSpPr>
          <p:nvPr>
            <p:ph type="body" idx="1"/>
          </p:nvPr>
        </p:nvSpPr>
        <p:spPr>
          <a:xfrm>
            <a:off x="611560" y="1556792"/>
            <a:ext cx="7772400" cy="4464496"/>
          </a:xfrm>
        </p:spPr>
        <p:txBody>
          <a:bodyPr/>
          <a:lstStyle/>
          <a:p>
            <a:pPr eaLnBrk="1" hangingPunct="1"/>
            <a:r>
              <a:rPr lang="el-GR" sz="2400" b="1" dirty="0" smtClean="0"/>
              <a:t>Εγκυρότητα</a:t>
            </a:r>
          </a:p>
          <a:p>
            <a:pPr lvl="1" eaLnBrk="1" hangingPunct="1"/>
            <a:r>
              <a:rPr lang="el-GR" sz="2000" dirty="0" smtClean="0">
                <a:solidFill>
                  <a:schemeClr val="accent6"/>
                </a:solidFill>
              </a:rPr>
              <a:t>Η συσχέτιση ανάμεσα σε δυο διαφορετικές κλίμακες στάσεων απέναντι στα Μαθηματικά πρέπει να είναι θετική και ισχυρή αφού  και οι δύο κλίμακες αναφέρονται στην ίδια έννοια</a:t>
            </a:r>
            <a:r>
              <a:rPr lang="el-GR" sz="1800" b="1" dirty="0" smtClean="0">
                <a:solidFill>
                  <a:schemeClr val="accent6"/>
                </a:solidFill>
              </a:rPr>
              <a:t>.</a:t>
            </a:r>
            <a:endParaRPr lang="el-GR" sz="1600" b="1" dirty="0" smtClean="0">
              <a:solidFill>
                <a:schemeClr val="accent6"/>
              </a:solidFill>
            </a:endParaRPr>
          </a:p>
          <a:p>
            <a:pPr eaLnBrk="1" hangingPunct="1"/>
            <a:r>
              <a:rPr lang="el-GR" sz="2400" b="1" dirty="0" smtClean="0"/>
              <a:t>Αξιοπιστία</a:t>
            </a:r>
            <a:r>
              <a:rPr lang="el-GR" sz="2400" dirty="0" smtClean="0"/>
              <a:t> </a:t>
            </a:r>
          </a:p>
          <a:p>
            <a:pPr lvl="1" eaLnBrk="1" hangingPunct="1"/>
            <a:r>
              <a:rPr lang="el-GR" sz="2000" dirty="0" smtClean="0">
                <a:solidFill>
                  <a:schemeClr val="accent6"/>
                </a:solidFill>
              </a:rPr>
              <a:t>Μια από τις απαραίτητες  μορφές της αξιοπιστίας ενός εργαλείου μέτρησης  αναφέρεται στην Προ-τεστ μετά-τεστ αξιοπιστία.</a:t>
            </a:r>
          </a:p>
          <a:p>
            <a:pPr lvl="1" eaLnBrk="1" hangingPunct="1">
              <a:buNone/>
            </a:pPr>
            <a:r>
              <a:rPr lang="el-GR" sz="2000" dirty="0" smtClean="0">
                <a:solidFill>
                  <a:schemeClr val="accent6"/>
                </a:solidFill>
              </a:rPr>
              <a:t>	Η αξιοπιστία αυτή ελέγχεται, στην ίδια ομάδα περιπτώσεων, με τον υπολογισμό του συντελεστή συσχέτισης των δύο μετρήσεων με την ίδια κλίμακα (εργαλείο) σε δύο διαφορετικές χρονικές στιγμές (π.χ. με διαφορά 6 μηνών).  Η τιμή του συντελεστή οφείλει να είναι θετική και ισχυρή</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3568" y="1340768"/>
            <a:ext cx="7772400" cy="5184576"/>
          </a:xfrm>
        </p:spPr>
        <p:txBody>
          <a:bodyPr/>
          <a:lstStyle/>
          <a:p>
            <a:pPr eaLnBrk="1" hangingPunct="1"/>
            <a:r>
              <a:rPr lang="el-GR" sz="2400" b="1" dirty="0" smtClean="0"/>
              <a:t>Επαλήθευση της θεωρίας</a:t>
            </a:r>
            <a:r>
              <a:rPr lang="el-GR" sz="2400" dirty="0" smtClean="0"/>
              <a:t> </a:t>
            </a:r>
          </a:p>
          <a:p>
            <a:pPr eaLnBrk="1" hangingPunct="1">
              <a:buNone/>
            </a:pPr>
            <a:r>
              <a:rPr lang="el-GR" sz="2400" dirty="0" smtClean="0"/>
              <a:t>	</a:t>
            </a:r>
            <a:r>
              <a:rPr lang="el-GR" sz="2000" dirty="0" smtClean="0">
                <a:solidFill>
                  <a:schemeClr val="accent6"/>
                </a:solidFill>
              </a:rPr>
              <a:t>Οι ερευνητικές υποθέσεις που αναφέρονται στη σχέση δυο ποσοτικών μεταβλητών εξετάζονται με τη βοήθεια του στατιστικού ελέγχου υποθέσεων για τον συντελεστή συσχέτισης  (</a:t>
            </a:r>
            <a:r>
              <a:rPr lang="en-US" sz="2000" dirty="0" smtClean="0">
                <a:solidFill>
                  <a:schemeClr val="accent6"/>
                </a:solidFill>
              </a:rPr>
              <a:t>                                 </a:t>
            </a:r>
            <a:r>
              <a:rPr lang="el-GR" sz="2000" dirty="0" smtClean="0">
                <a:solidFill>
                  <a:schemeClr val="accent6"/>
                </a:solidFill>
              </a:rPr>
              <a:t>) όπως είδαμε στα παραδείγματα των διαφανειών 16 και 17.</a:t>
            </a:r>
          </a:p>
          <a:p>
            <a:pPr eaLnBrk="1" hangingPunct="1">
              <a:buNone/>
            </a:pPr>
            <a:r>
              <a:rPr lang="el-GR" sz="2000" dirty="0" smtClean="0">
                <a:solidFill>
                  <a:schemeClr val="accent6"/>
                </a:solidFill>
              </a:rPr>
              <a:t>	Για παράδειγμα η συσχέτιση μεταξύ «Άγχους» και «Γονικού Ελέγχου Συμπεριφοράς»  επαληθεύεται στους εφήβους αφού βρέθηκε στατιστικά σημαντική (</a:t>
            </a:r>
            <a:r>
              <a:rPr lang="en-US" sz="2000" dirty="0" smtClean="0">
                <a:solidFill>
                  <a:schemeClr val="accent6"/>
                </a:solidFill>
              </a:rPr>
              <a:t>r=</a:t>
            </a:r>
            <a:r>
              <a:rPr lang="el-GR" sz="2000" dirty="0" smtClean="0">
                <a:solidFill>
                  <a:schemeClr val="accent6"/>
                </a:solidFill>
              </a:rPr>
              <a:t>-</a:t>
            </a:r>
            <a:r>
              <a:rPr lang="en-US" sz="2000" dirty="0" smtClean="0">
                <a:solidFill>
                  <a:schemeClr val="accent6"/>
                </a:solidFill>
              </a:rPr>
              <a:t>0,4 </a:t>
            </a:r>
            <a:r>
              <a:rPr lang="el-GR" sz="2000" dirty="0" smtClean="0">
                <a:solidFill>
                  <a:schemeClr val="accent6"/>
                </a:solidFill>
              </a:rPr>
              <a:t>, </a:t>
            </a:r>
            <a:r>
              <a:rPr lang="en-US" sz="2000" dirty="0" smtClean="0">
                <a:solidFill>
                  <a:schemeClr val="accent6"/>
                </a:solidFill>
              </a:rPr>
              <a:t> p</a:t>
            </a:r>
            <a:r>
              <a:rPr lang="el-GR" sz="2000" dirty="0" smtClean="0">
                <a:solidFill>
                  <a:schemeClr val="accent6"/>
                </a:solidFill>
              </a:rPr>
              <a:t>&lt;</a:t>
            </a:r>
            <a:r>
              <a:rPr lang="en-US" sz="2000" dirty="0" smtClean="0">
                <a:solidFill>
                  <a:schemeClr val="accent6"/>
                </a:solidFill>
              </a:rPr>
              <a:t>0</a:t>
            </a:r>
            <a:r>
              <a:rPr lang="el-GR" sz="2000" dirty="0" smtClean="0">
                <a:solidFill>
                  <a:schemeClr val="accent6"/>
                </a:solidFill>
              </a:rPr>
              <a:t>.001, Ν=240). Όσο υψηλότερο το επίπεδο του ελέγχου από τον γονέα τόσο χαμηλότερο το επίπεδο άγχους του εφήβου.</a:t>
            </a:r>
          </a:p>
        </p:txBody>
      </p:sp>
      <p:graphicFrame>
        <p:nvGraphicFramePr>
          <p:cNvPr id="4" name="3 - Αντικείμενο"/>
          <p:cNvGraphicFramePr>
            <a:graphicFrameLocks noChangeAspect="1"/>
          </p:cNvGraphicFramePr>
          <p:nvPr/>
        </p:nvGraphicFramePr>
        <p:xfrm>
          <a:off x="5796136" y="2492896"/>
          <a:ext cx="1800200" cy="333755"/>
        </p:xfrm>
        <a:graphic>
          <a:graphicData uri="http://schemas.openxmlformats.org/presentationml/2006/ole">
            <mc:AlternateContent xmlns:mc="http://schemas.openxmlformats.org/markup-compatibility/2006">
              <mc:Choice xmlns:v="urn:schemas-microsoft-com:vml" Requires="v">
                <p:oleObj spid="_x0000_s134159" name="Εξίσωση" r:id="rId3" imgW="1993680" imgH="291960" progId="Equation.3">
                  <p:embed/>
                </p:oleObj>
              </mc:Choice>
              <mc:Fallback>
                <p:oleObj name="Εξίσωση" r:id="rId3" imgW="1993680" imgH="29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492896"/>
                        <a:ext cx="1800200" cy="333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bwMode="auto">
          <a:xfrm>
            <a:off x="685800" y="332656"/>
            <a:ext cx="777240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tx2"/>
                </a:solidFill>
                <a:effectLst/>
                <a:uLnTx/>
                <a:uFillTx/>
                <a:latin typeface="+mj-lt"/>
                <a:ea typeface="+mj-ea"/>
                <a:cs typeface="+mj-cs"/>
              </a:rPr>
              <a:t>Πού χρησιμοποιείται ο συντελεστής συσχέτισης</a:t>
            </a:r>
            <a:r>
              <a:rPr kumimoji="0" lang="en-US" sz="3200" b="0" i="0" u="none" strike="noStrike" kern="0" cap="none" spc="0" normalizeH="0" baseline="0" noProof="0" dirty="0" smtClean="0">
                <a:ln>
                  <a:noFill/>
                </a:ln>
                <a:solidFill>
                  <a:schemeClr val="tx2"/>
                </a:solidFill>
                <a:effectLst/>
                <a:uLnTx/>
                <a:uFillTx/>
                <a:latin typeface="+mj-lt"/>
                <a:ea typeface="+mj-ea"/>
                <a:cs typeface="+mj-cs"/>
              </a:rPr>
              <a:t> (r)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t>
            </a:r>
            <a:r>
              <a:rPr kumimoji="0" lang="en-US" sz="3200" b="0" i="0" u="none" strike="noStrike" kern="0" cap="none" spc="0" normalizeH="0" baseline="0" noProof="0" dirty="0" err="1" smtClean="0">
                <a:ln>
                  <a:noFill/>
                </a:ln>
                <a:solidFill>
                  <a:schemeClr val="tx2"/>
                </a:solidFill>
                <a:effectLst/>
                <a:uLnTx/>
                <a:uFillTx/>
                <a:latin typeface="+mj-lt"/>
                <a:ea typeface="+mj-ea"/>
                <a:cs typeface="+mj-cs"/>
              </a:rPr>
              <a:t>pearson</a:t>
            </a:r>
            <a:r>
              <a:rPr kumimoji="0" lang="en-US" sz="3200" b="0" i="0" u="none" strike="noStrike" kern="0" cap="none" spc="0" normalizeH="0" baseline="0" noProof="0" dirty="0" smtClean="0">
                <a:ln>
                  <a:noFill/>
                </a:ln>
                <a:solidFill>
                  <a:schemeClr val="tx2"/>
                </a:solidFill>
                <a:effectLst/>
                <a:uLnTx/>
                <a:uFillTx/>
                <a:latin typeface="+mj-lt"/>
                <a:ea typeface="+mj-ea"/>
                <a:cs typeface="+mj-cs"/>
              </a:rPr>
              <a:t>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r>
            <a:br>
              <a:rPr kumimoji="0" lang="el-GR" sz="3200" b="0" i="0" u="none" strike="noStrike" kern="0" cap="none" spc="0" normalizeH="0" baseline="0" noProof="0" dirty="0" smtClean="0">
                <a:ln>
                  <a:noFill/>
                </a:ln>
                <a:solidFill>
                  <a:schemeClr val="tx2"/>
                </a:solidFill>
                <a:effectLst/>
                <a:uLnTx/>
                <a:uFillTx/>
                <a:latin typeface="+mj-lt"/>
                <a:ea typeface="+mj-ea"/>
                <a:cs typeface="+mj-cs"/>
              </a:rPr>
            </a:br>
            <a:endParaRPr kumimoji="0" lang="el-GR"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1484784"/>
            <a:ext cx="7772400" cy="4114800"/>
          </a:xfrm>
        </p:spPr>
        <p:txBody>
          <a:bodyPr/>
          <a:lstStyle/>
          <a:p>
            <a:pPr eaLnBrk="1" hangingPunct="1">
              <a:spcBef>
                <a:spcPts val="0"/>
              </a:spcBef>
            </a:pPr>
            <a:r>
              <a:rPr lang="el-GR" sz="2800" b="1" dirty="0" smtClean="0"/>
              <a:t>Πρόβλεψη</a:t>
            </a:r>
            <a:r>
              <a:rPr lang="el-GR" sz="4000" b="1" dirty="0" smtClean="0"/>
              <a:t> </a:t>
            </a:r>
            <a:endParaRPr lang="en-US" sz="4000" b="1" dirty="0" smtClean="0"/>
          </a:p>
          <a:p>
            <a:pPr indent="12700" eaLnBrk="1" hangingPunct="1">
              <a:buNone/>
            </a:pPr>
            <a:r>
              <a:rPr lang="el-GR" sz="2000" dirty="0" smtClean="0">
                <a:solidFill>
                  <a:schemeClr val="accent6"/>
                </a:solidFill>
              </a:rPr>
              <a:t>Όπως θα δούμε παρακάτω μπορούμε να προβλέψουμε την τιμή μιας μεταβλητής με την τιμή μιας άλλης όταν διαπιστωθεί γραμμική και στατιστικά σημαντική συσχέτιση μεταξύ δύο ποσοτικών μεταβλητών. Πχ. Μπορεί να προβλέψουμε την επίδοση ενός μαθητή στην πρώτη δημοτικού από τον βαθμό αναγνωστικής ετοιμότητας που παρουσίασε (μέτρηση με κατάλληλη κλίμακας ) στο νηπιαγωγείο</a:t>
            </a:r>
          </a:p>
          <a:p>
            <a:pPr indent="12700" eaLnBrk="1" hangingPunct="1">
              <a:buNone/>
            </a:pPr>
            <a:r>
              <a:rPr lang="el-GR" sz="2000" dirty="0" smtClean="0">
                <a:solidFill>
                  <a:schemeClr val="accent6"/>
                </a:solidFill>
              </a:rPr>
              <a:t>Αυτό γίνεται με τη βοήθεια </a:t>
            </a:r>
            <a:r>
              <a:rPr lang="el-GR" sz="2000" b="1" dirty="0" smtClean="0">
                <a:solidFill>
                  <a:schemeClr val="accent6"/>
                </a:solidFill>
              </a:rPr>
              <a:t>της εξίσωσης παλινδρόμησης </a:t>
            </a:r>
            <a:r>
              <a:rPr lang="el-GR" sz="2000" dirty="0" smtClean="0">
                <a:solidFill>
                  <a:schemeClr val="accent6"/>
                </a:solidFill>
              </a:rPr>
              <a:t>που μπορεί να υπολογιστεί από τα δεδομένα ενός δείγματος μαθητών για τους οποίους υπολογίστηκε η αναγνωστική  ετοιμότητα στο νηπιαγωγείο και η επίδοσή στο τέλος της πρώτης δημοτικού</a:t>
            </a:r>
          </a:p>
        </p:txBody>
      </p:sp>
      <p:sp>
        <p:nvSpPr>
          <p:cNvPr id="4" name="Rectangle 2"/>
          <p:cNvSpPr txBox="1">
            <a:spLocks noChangeArrowheads="1"/>
          </p:cNvSpPr>
          <p:nvPr/>
        </p:nvSpPr>
        <p:spPr bwMode="auto">
          <a:xfrm>
            <a:off x="685800" y="332656"/>
            <a:ext cx="777240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200" b="0" i="0" u="none" strike="noStrike" kern="0" cap="none" spc="0" normalizeH="0" baseline="0" noProof="0" dirty="0" smtClean="0">
                <a:ln>
                  <a:noFill/>
                </a:ln>
                <a:solidFill>
                  <a:schemeClr val="tx2"/>
                </a:solidFill>
                <a:effectLst/>
                <a:uLnTx/>
                <a:uFillTx/>
                <a:latin typeface="+mj-lt"/>
                <a:ea typeface="+mj-ea"/>
                <a:cs typeface="+mj-cs"/>
              </a:rPr>
              <a:t>Πού χρησιμοποιείται ο συντελεστής συσχέτισης</a:t>
            </a:r>
            <a:r>
              <a:rPr kumimoji="0" lang="en-US" sz="3200" b="0" i="0" u="none" strike="noStrike" kern="0" cap="none" spc="0" normalizeH="0" baseline="0" noProof="0" dirty="0" smtClean="0">
                <a:ln>
                  <a:noFill/>
                </a:ln>
                <a:solidFill>
                  <a:schemeClr val="tx2"/>
                </a:solidFill>
                <a:effectLst/>
                <a:uLnTx/>
                <a:uFillTx/>
                <a:latin typeface="+mj-lt"/>
                <a:ea typeface="+mj-ea"/>
                <a:cs typeface="+mj-cs"/>
              </a:rPr>
              <a:t> (r)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t>
            </a:r>
            <a:r>
              <a:rPr kumimoji="0" lang="en-US" sz="3200" b="0" i="0" u="none" strike="noStrike" kern="0" cap="none" spc="0" normalizeH="0" baseline="0" noProof="0" dirty="0" err="1" smtClean="0">
                <a:ln>
                  <a:noFill/>
                </a:ln>
                <a:solidFill>
                  <a:schemeClr val="tx2"/>
                </a:solidFill>
                <a:effectLst/>
                <a:uLnTx/>
                <a:uFillTx/>
                <a:latin typeface="+mj-lt"/>
                <a:ea typeface="+mj-ea"/>
                <a:cs typeface="+mj-cs"/>
              </a:rPr>
              <a:t>pearson</a:t>
            </a:r>
            <a:r>
              <a:rPr kumimoji="0" lang="en-US" sz="3200" b="0" i="0" u="none" strike="noStrike" kern="0" cap="none" spc="0" normalizeH="0" baseline="0" noProof="0" dirty="0" smtClean="0">
                <a:ln>
                  <a:noFill/>
                </a:ln>
                <a:solidFill>
                  <a:schemeClr val="tx2"/>
                </a:solidFill>
                <a:effectLst/>
                <a:uLnTx/>
                <a:uFillTx/>
                <a:latin typeface="+mj-lt"/>
                <a:ea typeface="+mj-ea"/>
                <a:cs typeface="+mj-cs"/>
              </a:rPr>
              <a:t> </a:t>
            </a:r>
            <a:r>
              <a:rPr kumimoji="0" lang="el-GR" sz="3200" b="0" i="0" u="none" strike="noStrike" kern="0" cap="none" spc="0" normalizeH="0" baseline="0" noProof="0" dirty="0" smtClean="0">
                <a:ln>
                  <a:noFill/>
                </a:ln>
                <a:solidFill>
                  <a:schemeClr val="tx2"/>
                </a:solidFill>
                <a:effectLst/>
                <a:uLnTx/>
                <a:uFillTx/>
                <a:latin typeface="+mj-lt"/>
                <a:ea typeface="+mj-ea"/>
                <a:cs typeface="+mj-cs"/>
              </a:rPr>
              <a:t/>
            </a:r>
            <a:br>
              <a:rPr kumimoji="0" lang="el-GR" sz="3200" b="0" i="0" u="none" strike="noStrike" kern="0" cap="none" spc="0" normalizeH="0" baseline="0" noProof="0" dirty="0" smtClean="0">
                <a:ln>
                  <a:noFill/>
                </a:ln>
                <a:solidFill>
                  <a:schemeClr val="tx2"/>
                </a:solidFill>
                <a:effectLst/>
                <a:uLnTx/>
                <a:uFillTx/>
                <a:latin typeface="+mj-lt"/>
                <a:ea typeface="+mj-ea"/>
                <a:cs typeface="+mj-cs"/>
              </a:rPr>
            </a:br>
            <a:endParaRPr kumimoji="0" lang="el-GR"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l-GR" altLang="el-GR"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90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l-GR" altLang="el-GR"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4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143000"/>
          </a:xfrm>
        </p:spPr>
        <p:txBody>
          <a:bodyPr/>
          <a:lstStyle/>
          <a:p>
            <a:pPr eaLnBrk="1" hangingPunct="1"/>
            <a:r>
              <a:rPr lang="el-GR" altLang="el-GR" sz="2800" smtClean="0"/>
              <a:t>Προσδόκιμο επιβίωσης και αριθμός γεννήσεων</a:t>
            </a:r>
          </a:p>
        </p:txBody>
      </p:sp>
      <p:sp>
        <p:nvSpPr>
          <p:cNvPr id="6147" name="Rectangle 4"/>
          <p:cNvSpPr>
            <a:spLocks noChangeArrowheads="1"/>
          </p:cNvSpPr>
          <p:nvPr/>
        </p:nvSpPr>
        <p:spPr bwMode="auto">
          <a:xfrm>
            <a:off x="4014788"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61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990600"/>
            <a:ext cx="533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6"/>
          <p:cNvSpPr>
            <a:spLocks noChangeShapeType="1"/>
          </p:cNvSpPr>
          <p:nvPr/>
        </p:nvSpPr>
        <p:spPr bwMode="auto">
          <a:xfrm flipH="1">
            <a:off x="6248400" y="3352800"/>
            <a:ext cx="1219200" cy="12954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150" name="Line 9"/>
          <p:cNvSpPr>
            <a:spLocks noChangeShapeType="1"/>
          </p:cNvSpPr>
          <p:nvPr/>
        </p:nvSpPr>
        <p:spPr bwMode="auto">
          <a:xfrm>
            <a:off x="2438400" y="2819400"/>
            <a:ext cx="1828800" cy="685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151" name="Comment 5"/>
          <p:cNvSpPr>
            <a:spLocks noChangeArrowheads="1"/>
          </p:cNvSpPr>
          <p:nvPr/>
        </p:nvSpPr>
        <p:spPr bwMode="auto">
          <a:xfrm>
            <a:off x="6934200" y="1524000"/>
            <a:ext cx="1828800" cy="18129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Καθώς ο αριθμός γεννήσεων αυξάνει το προσδόκιμο επιβίωσης ελαττώνεται :</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52" name="Comment 8"/>
          <p:cNvSpPr>
            <a:spLocks noChangeArrowheads="1"/>
          </p:cNvSpPr>
          <p:nvPr/>
        </p:nvSpPr>
        <p:spPr bwMode="auto">
          <a:xfrm>
            <a:off x="304800" y="1371600"/>
            <a:ext cx="2209800" cy="15684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Μορφή σχέσης:γραμμική</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Κατεύθυνση: αρνητική</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7121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l-GR" sz="3600" dirty="0" smtClean="0"/>
              <a:t>Οι πιθανές γραμμές</a:t>
            </a:r>
          </a:p>
        </p:txBody>
      </p:sp>
      <p:sp>
        <p:nvSpPr>
          <p:cNvPr id="8195" name="Rectangle 4"/>
          <p:cNvSpPr>
            <a:spLocks noChangeArrowheads="1"/>
          </p:cNvSpPr>
          <p:nvPr/>
        </p:nvSpPr>
        <p:spPr bwMode="auto">
          <a:xfrm>
            <a:off x="4014788"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819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764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Line 5"/>
          <p:cNvSpPr>
            <a:spLocks noChangeShapeType="1"/>
          </p:cNvSpPr>
          <p:nvPr/>
        </p:nvSpPr>
        <p:spPr bwMode="auto">
          <a:xfrm>
            <a:off x="2667000" y="2362200"/>
            <a:ext cx="350520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98" name="Line 6"/>
          <p:cNvSpPr>
            <a:spLocks noChangeShapeType="1"/>
          </p:cNvSpPr>
          <p:nvPr/>
        </p:nvSpPr>
        <p:spPr bwMode="auto">
          <a:xfrm>
            <a:off x="2667000" y="3048000"/>
            <a:ext cx="3505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99" name="Text Box 7"/>
          <p:cNvSpPr txBox="1">
            <a:spLocks noChangeArrowheads="1"/>
          </p:cNvSpPr>
          <p:nvPr/>
        </p:nvSpPr>
        <p:spPr bwMode="auto">
          <a:xfrm>
            <a:off x="2743200" y="2057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Α</a:t>
            </a:r>
          </a:p>
        </p:txBody>
      </p:sp>
      <p:sp>
        <p:nvSpPr>
          <p:cNvPr id="8200" name="Text Box 8"/>
          <p:cNvSpPr txBox="1">
            <a:spLocks noChangeArrowheads="1"/>
          </p:cNvSpPr>
          <p:nvPr/>
        </p:nvSpPr>
        <p:spPr bwMode="auto">
          <a:xfrm>
            <a:off x="2819400" y="3200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Γ</a:t>
            </a:r>
          </a:p>
        </p:txBody>
      </p:sp>
      <p:sp>
        <p:nvSpPr>
          <p:cNvPr id="8201" name="Text Box 9"/>
          <p:cNvSpPr txBox="1">
            <a:spLocks noChangeArrowheads="1"/>
          </p:cNvSpPr>
          <p:nvPr/>
        </p:nvSpPr>
        <p:spPr bwMode="auto">
          <a:xfrm>
            <a:off x="2667000" y="2667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Β</a:t>
            </a:r>
          </a:p>
        </p:txBody>
      </p:sp>
      <p:sp>
        <p:nvSpPr>
          <p:cNvPr id="8202" name="Line 11"/>
          <p:cNvSpPr>
            <a:spLocks noChangeShapeType="1"/>
          </p:cNvSpPr>
          <p:nvPr/>
        </p:nvSpPr>
        <p:spPr bwMode="auto">
          <a:xfrm flipH="1">
            <a:off x="4752975" y="3400425"/>
            <a:ext cx="1600200" cy="1066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203" name="Comment 10"/>
          <p:cNvSpPr>
            <a:spLocks noChangeArrowheads="1"/>
          </p:cNvSpPr>
          <p:nvPr/>
        </p:nvSpPr>
        <p:spPr bwMode="auto">
          <a:xfrm>
            <a:off x="6324600" y="2819400"/>
            <a:ext cx="2639888" cy="292387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l-GR" altLang="el-GR" sz="1600" b="1" noProof="0" dirty="0" smtClean="0">
                <a:solidFill>
                  <a:srgbClr val="000000"/>
                </a:solidFill>
                <a:latin typeface="Arial" panose="020B0604020202020204" pitchFamily="34" charset="0"/>
              </a:rPr>
              <a:t>Ποια είναι η γραμμή που </a:t>
            </a:r>
            <a:r>
              <a:rPr lang="el-GR" altLang="el-GR" sz="1600" b="1" dirty="0" smtClean="0">
                <a:solidFill>
                  <a:srgbClr val="000000"/>
                </a:solidFill>
                <a:latin typeface="Arial" panose="020B0604020202020204" pitchFamily="34" charset="0"/>
              </a:rPr>
              <a:t>διέρχεται πιο κοντά από τα σημεία χώρες και εκφράζει την γραμμικότητα της  σχέση; </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Η γραμμή Β προσαρμόζεται καλύτερα στα δεδομένα είναι η γραμμή παλινδρόμησης. </a:t>
            </a:r>
            <a:endParaRPr kumimoji="0" lang="el-GR" altLang="el-GR"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l-GR" altLang="el-GR"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2629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z="2800" smtClean="0"/>
              <a:t>Γραμμή παλινδρόμησης  με τη μέθοδο ελαχίστων τετραγώνων</a:t>
            </a:r>
          </a:p>
        </p:txBody>
      </p:sp>
      <p:sp>
        <p:nvSpPr>
          <p:cNvPr id="9219" name="Rectangle 5"/>
          <p:cNvSpPr>
            <a:spLocks noChangeArrowheads="1"/>
          </p:cNvSpPr>
          <p:nvPr/>
        </p:nvSpPr>
        <p:spPr bwMode="auto">
          <a:xfrm>
            <a:off x="4014788"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1844675"/>
            <a:ext cx="5715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6"/>
          <p:cNvSpPr>
            <a:spLocks noChangeShapeType="1"/>
          </p:cNvSpPr>
          <p:nvPr/>
        </p:nvSpPr>
        <p:spPr bwMode="auto">
          <a:xfrm flipV="1">
            <a:off x="3232395" y="3231864"/>
            <a:ext cx="0" cy="53340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222" name="Line 7"/>
          <p:cNvSpPr>
            <a:spLocks noChangeShapeType="1"/>
          </p:cNvSpPr>
          <p:nvPr/>
        </p:nvSpPr>
        <p:spPr bwMode="auto">
          <a:xfrm>
            <a:off x="3048000" y="3733800"/>
            <a:ext cx="457200"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223" name="Line 8"/>
          <p:cNvSpPr>
            <a:spLocks noChangeShapeType="1"/>
          </p:cNvSpPr>
          <p:nvPr/>
        </p:nvSpPr>
        <p:spPr bwMode="auto">
          <a:xfrm>
            <a:off x="3048000" y="3276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224" name="Line 12"/>
          <p:cNvSpPr>
            <a:spLocks noChangeShapeType="1"/>
          </p:cNvSpPr>
          <p:nvPr/>
        </p:nvSpPr>
        <p:spPr bwMode="auto">
          <a:xfrm flipH="1">
            <a:off x="3276600" y="2895600"/>
            <a:ext cx="2438400" cy="533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mc:AlternateContent xmlns:mc="http://schemas.openxmlformats.org/markup-compatibility/2006" xmlns:a14="http://schemas.microsoft.com/office/drawing/2010/main">
        <mc:Choice Requires="a14">
          <p:sp>
            <p:nvSpPr>
              <p:cNvPr id="9225" name="Comment 10"/>
              <p:cNvSpPr>
                <a:spLocks noChangeArrowheads="1"/>
              </p:cNvSpPr>
              <p:nvPr/>
            </p:nvSpPr>
            <p:spPr bwMode="auto">
              <a:xfrm>
                <a:off x="5715000" y="2362200"/>
                <a:ext cx="2241376" cy="1352934"/>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val="1"/>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 = </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Απόσταση μεταξύ σημείου</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l-GR" sz="1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x,y</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και της γραμμής παλινδρόμησης</a:t>
                </a:r>
                <a:endParaRPr kumimoji="0" lang="en-US" altLang="el-GR" sz="1600" b="1"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l-GR"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𝒆</m:t>
                      </m:r>
                      <m:r>
                        <a:rPr kumimoji="0" lang="en-US" altLang="el-GR"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altLang="el-GR"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𝒚</m:t>
                      </m:r>
                      <m:r>
                        <a:rPr kumimoji="0" lang="en-US" altLang="el-GR"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acc>
                        <m:accPr>
                          <m:chr m:val="̂"/>
                          <m:ctrlPr>
                            <a:rPr kumimoji="0" lang="en-US" altLang="el-GR"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altLang="el-GR"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𝒚</m:t>
                          </m:r>
                        </m:e>
                      </m:acc>
                    </m:oMath>
                  </m:oMathPara>
                </a14:m>
                <a:endParaRPr kumimoji="0" lang="el-GR" altLang="el-GR"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mc:Choice>
        <mc:Fallback xmlns="">
          <p:sp>
            <p:nvSpPr>
              <p:cNvPr id="9225" name="Comment 10"/>
              <p:cNvSpPr>
                <a:spLocks noRot="1" noChangeAspect="1" noMove="1" noResize="1" noEditPoints="1" noAdjustHandles="1" noChangeArrowheads="1" noChangeShapeType="1" noTextEdit="1"/>
              </p:cNvSpPr>
              <p:nvPr/>
            </p:nvSpPr>
            <p:spPr bwMode="auto">
              <a:xfrm>
                <a:off x="5715000" y="2362200"/>
                <a:ext cx="2241376" cy="1352934"/>
              </a:xfrm>
              <a:prstGeom prst="rect">
                <a:avLst/>
              </a:prstGeom>
              <a:blipFill>
                <a:blip r:embed="rId3"/>
                <a:stretch>
                  <a:fillRect l="-1309" t="-847"/>
                </a:stretch>
              </a:blip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lstStyle/>
              <a:p>
                <a:r>
                  <a:rPr lang="el-GR">
                    <a:noFill/>
                  </a:rPr>
                  <a:t> </a:t>
                </a:r>
              </a:p>
            </p:txBody>
          </p:sp>
        </mc:Fallback>
      </mc:AlternateContent>
      <p:sp>
        <p:nvSpPr>
          <p:cNvPr id="4" name="TextBox 3"/>
          <p:cNvSpPr txBox="1">
            <a:spLocks noRot="1" noChangeAspect="1" noMove="1" noResize="1" noEditPoints="1" noAdjustHandles="1" noChangeArrowheads="1" noChangeShapeType="1" noTextEdit="1"/>
          </p:cNvSpPr>
          <p:nvPr/>
        </p:nvSpPr>
        <p:spPr>
          <a:xfrm>
            <a:off x="2370161" y="3051355"/>
            <a:ext cx="253724" cy="369332"/>
          </a:xfrm>
          <a:prstGeom prst="rect">
            <a:avLst/>
          </a:prstGeom>
          <a:blipFill>
            <a:blip r:embed="rId4"/>
            <a:stretch>
              <a:fillRect l="-29268" t="-16667" r="-75610" b="-28333"/>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dirty="0">
                <a:ln>
                  <a:noFill/>
                </a:ln>
                <a:noFill/>
                <a:effectLst/>
                <a:uLnTx/>
                <a:uFillTx/>
                <a:latin typeface="Times New Roman" panose="02020603050405020304" pitchFamily="18" charset="0"/>
                <a:ea typeface="+mn-ea"/>
                <a:cs typeface="+mn-cs"/>
              </a:rPr>
              <a:t> </a:t>
            </a:r>
          </a:p>
        </p:txBody>
      </p:sp>
      <p:cxnSp>
        <p:nvCxnSpPr>
          <p:cNvPr id="10" name="Ευθεία γραμμή σύνδεσης 9"/>
          <p:cNvCxnSpPr/>
          <p:nvPr/>
        </p:nvCxnSpPr>
        <p:spPr>
          <a:xfrm>
            <a:off x="3257550" y="3733800"/>
            <a:ext cx="0" cy="1855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2389188" y="3733800"/>
            <a:ext cx="620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a:endCxn id="9223" idx="0"/>
          </p:cNvCxnSpPr>
          <p:nvPr/>
        </p:nvCxnSpPr>
        <p:spPr>
          <a:xfrm>
            <a:off x="2370138" y="3276600"/>
            <a:ext cx="67786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a:spLocks noRot="1" noChangeAspect="1" noMove="1" noResize="1" noEditPoints="1" noAdjustHandles="1" noChangeArrowheads="1" noChangeShapeType="1" noTextEdit="1"/>
          </p:cNvSpPr>
          <p:nvPr/>
        </p:nvSpPr>
        <p:spPr>
          <a:xfrm>
            <a:off x="3281035" y="5219908"/>
            <a:ext cx="249748" cy="369332"/>
          </a:xfrm>
          <a:prstGeom prst="rect">
            <a:avLst/>
          </a:prstGeom>
          <a:blipFill>
            <a:blip r:embed="rId5"/>
            <a:stretch>
              <a:fillRect l="-14634" r="-12195"/>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20" name="Οβάλ 19"/>
          <p:cNvSpPr/>
          <p:nvPr/>
        </p:nvSpPr>
        <p:spPr>
          <a:xfrm>
            <a:off x="3079750" y="3652838"/>
            <a:ext cx="357188" cy="1857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3" name="TextBox 22"/>
          <p:cNvSpPr txBox="1">
            <a:spLocks noRot="1" noChangeAspect="1" noMove="1" noResize="1" noEditPoints="1" noAdjustHandles="1" noChangeArrowheads="1" noChangeShapeType="1" noTextEdit="1"/>
          </p:cNvSpPr>
          <p:nvPr/>
        </p:nvSpPr>
        <p:spPr>
          <a:xfrm>
            <a:off x="3153941" y="2194091"/>
            <a:ext cx="1538498" cy="369332"/>
          </a:xfrm>
          <a:prstGeom prst="rect">
            <a:avLst/>
          </a:prstGeom>
          <a:blipFill>
            <a:blip r:embed="rId6"/>
            <a:stretch>
              <a:fillRect l="-4348" t="-16393" r="-3557" b="-26230"/>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34" name="TextBox 33"/>
          <p:cNvSpPr txBox="1">
            <a:spLocks noRot="1" noChangeAspect="1" noMove="1" noResize="1" noEditPoints="1" noAdjustHandles="1" noChangeArrowheads="1" noChangeShapeType="1" noTextEdit="1"/>
          </p:cNvSpPr>
          <p:nvPr/>
        </p:nvSpPr>
        <p:spPr>
          <a:xfrm>
            <a:off x="3213345" y="2682896"/>
            <a:ext cx="1945597" cy="369332"/>
          </a:xfrm>
          <a:prstGeom prst="rect">
            <a:avLst/>
          </a:prstGeom>
          <a:blipFill>
            <a:blip r:embed="rId7"/>
            <a:stretch>
              <a:fillRect l="-9404" t="-24590" r="-2194" b="-49180"/>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9236" name="Comment 12"/>
          <p:cNvSpPr>
            <a:spLocks noChangeArrowheads="1"/>
          </p:cNvSpPr>
          <p:nvPr/>
        </p:nvSpPr>
        <p:spPr bwMode="auto">
          <a:xfrm>
            <a:off x="6337300" y="3898900"/>
            <a:ext cx="2413000" cy="18161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Η γραμμή παλινδρόμησης είναι αυτή για την οποία το άθροισμα των τετραγώνων των αποκλίσεων</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Σ</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a:t>
            </a:r>
            <a:r>
              <a:rPr kumimoji="0" lang="en-US" altLang="el-GR" sz="1600" b="1" i="0" u="none" strike="noStrike" kern="1200" cap="none" spc="0" normalizeH="0" baseline="30000" noProof="0" dirty="0" smtClean="0">
                <a:ln>
                  <a:noFill/>
                </a:ln>
                <a:solidFill>
                  <a:srgbClr val="000000"/>
                </a:solidFill>
                <a:effectLst/>
                <a:uLnTx/>
                <a:uFillTx/>
                <a:latin typeface="Arial" panose="020B0604020202020204" pitchFamily="34" charset="0"/>
                <a:ea typeface="+mn-ea"/>
                <a:cs typeface="+mn-cs"/>
              </a:rPr>
              <a:t>2</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γίνεται ελάχιστο</a:t>
            </a:r>
            <a:endPar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9237" name="Text Box 7"/>
          <p:cNvSpPr txBox="1">
            <a:spLocks noChangeArrowheads="1"/>
          </p:cNvSpPr>
          <p:nvPr/>
        </p:nvSpPr>
        <p:spPr bwMode="auto">
          <a:xfrm>
            <a:off x="508876" y="2454414"/>
            <a:ext cx="1487313" cy="707886"/>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altLang="el-GR"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Εξαρτημένη μεταβλητή</a:t>
            </a:r>
          </a:p>
        </p:txBody>
      </p:sp>
      <p:sp>
        <p:nvSpPr>
          <p:cNvPr id="9238" name="Text Box 11"/>
          <p:cNvSpPr txBox="1">
            <a:spLocks noChangeArrowheads="1"/>
          </p:cNvSpPr>
          <p:nvPr/>
        </p:nvSpPr>
        <p:spPr bwMode="auto">
          <a:xfrm>
            <a:off x="2771775" y="6264275"/>
            <a:ext cx="2664321" cy="400110"/>
          </a:xfrm>
          <a:prstGeom prst="rect">
            <a:avLst/>
          </a:prstGeom>
          <a:solidFill>
            <a:schemeClr val="accent1"/>
          </a:solidFill>
          <a:ln w="9525">
            <a:solidFill>
              <a:schemeClr val="tx1">
                <a:alpha val="90195"/>
              </a:schemeClr>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altLang="el-GR"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Ανεξάρτητη μεταβλητή</a:t>
            </a:r>
          </a:p>
        </p:txBody>
      </p:sp>
      <p:sp>
        <p:nvSpPr>
          <p:cNvPr id="2" name="TextBox 1"/>
          <p:cNvSpPr txBox="1"/>
          <p:nvPr/>
        </p:nvSpPr>
        <p:spPr>
          <a:xfrm>
            <a:off x="2397225" y="3469243"/>
            <a:ext cx="153888" cy="369332"/>
          </a:xfrm>
          <a:prstGeom prst="rect">
            <a:avLst/>
          </a:prstGeom>
          <a:noFill/>
        </p:spPr>
        <p:txBody>
          <a:bodyPr wrap="none" lIns="0" tIns="0" rIns="0" bIns="0" rtlCol="0">
            <a:spAutoFit/>
          </a:bodyPr>
          <a:lstStyle/>
          <a:p>
            <a:r>
              <a:rPr lang="en-US" dirty="0"/>
              <a:t>y</a:t>
            </a:r>
            <a:endParaRPr lang="el-GR" dirty="0"/>
          </a:p>
        </p:txBody>
      </p:sp>
      <p:sp>
        <p:nvSpPr>
          <p:cNvPr id="25" name="TextBox 24"/>
          <p:cNvSpPr txBox="1">
            <a:spLocks noRot="1" noChangeAspect="1" noMove="1" noResize="1" noEditPoints="1" noAdjustHandles="1" noChangeArrowheads="1" noChangeShapeType="1" noTextEdit="1"/>
          </p:cNvSpPr>
          <p:nvPr/>
        </p:nvSpPr>
        <p:spPr>
          <a:xfrm>
            <a:off x="3048974" y="3308064"/>
            <a:ext cx="227626" cy="369332"/>
          </a:xfrm>
          <a:prstGeom prst="rect">
            <a:avLst/>
          </a:prstGeom>
          <a:blipFill>
            <a:blip r:embed="rId8"/>
            <a:stretch>
              <a:fillRect l="-15789" r="-13158"/>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525579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60350"/>
            <a:ext cx="7772400" cy="1492250"/>
          </a:xfrm>
        </p:spPr>
        <p:txBody>
          <a:bodyPr/>
          <a:lstStyle/>
          <a:p>
            <a:pPr eaLnBrk="1" hangingPunct="1"/>
            <a:r>
              <a:rPr lang="el-GR" altLang="el-GR" sz="2800" b="1" smtClean="0"/>
              <a:t>Η εξίσωση της ευθείας γραμμής και το</a:t>
            </a:r>
            <a:br>
              <a:rPr lang="el-GR" altLang="el-GR" sz="2800" b="1" smtClean="0"/>
            </a:br>
            <a:r>
              <a:rPr lang="el-GR" altLang="el-GR" sz="2800" b="1" smtClean="0"/>
              <a:t>Το υπόδειγμα της γραμμικής παλινδρόμησης</a:t>
            </a:r>
          </a:p>
        </p:txBody>
      </p:sp>
      <p:graphicFrame>
        <p:nvGraphicFramePr>
          <p:cNvPr id="10243" name="Object 3"/>
          <p:cNvGraphicFramePr>
            <a:graphicFrameLocks noChangeAspect="1"/>
          </p:cNvGraphicFramePr>
          <p:nvPr/>
        </p:nvGraphicFramePr>
        <p:xfrm>
          <a:off x="1387475" y="1676400"/>
          <a:ext cx="4614863" cy="1090613"/>
        </p:xfrm>
        <a:graphic>
          <a:graphicData uri="http://schemas.openxmlformats.org/presentationml/2006/ole">
            <mc:AlternateContent xmlns:mc="http://schemas.openxmlformats.org/markup-compatibility/2006">
              <mc:Choice xmlns:v="urn:schemas-microsoft-com:vml" Requires="v">
                <p:oleObj spid="_x0000_s205836" name="Εξίσωση" r:id="rId4" imgW="850531" imgH="203112" progId="Equation.3">
                  <p:embed/>
                </p:oleObj>
              </mc:Choice>
              <mc:Fallback>
                <p:oleObj name="Εξίσωση" r:id="rId4" imgW="850531" imgH="203112" progId="Equation.3">
                  <p:embed/>
                  <p:pic>
                    <p:nvPicPr>
                      <p:cNvPr id="102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475" y="1676400"/>
                        <a:ext cx="46148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Text Box 5"/>
          <p:cNvSpPr txBox="1">
            <a:spLocks noChangeArrowheads="1"/>
          </p:cNvSpPr>
          <p:nvPr/>
        </p:nvSpPr>
        <p:spPr bwMode="auto">
          <a:xfrm>
            <a:off x="2822575" y="3048000"/>
            <a:ext cx="14478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σταθερά</a:t>
            </a:r>
          </a:p>
        </p:txBody>
      </p:sp>
      <p:sp>
        <p:nvSpPr>
          <p:cNvPr id="10245" name="Line 6"/>
          <p:cNvSpPr>
            <a:spLocks noChangeShapeType="1"/>
          </p:cNvSpPr>
          <p:nvPr/>
        </p:nvSpPr>
        <p:spPr bwMode="auto">
          <a:xfrm flipH="1" flipV="1">
            <a:off x="3048000" y="2520950"/>
            <a:ext cx="381000" cy="527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46" name="Text Box 7"/>
          <p:cNvSpPr txBox="1">
            <a:spLocks noChangeArrowheads="1"/>
          </p:cNvSpPr>
          <p:nvPr/>
        </p:nvSpPr>
        <p:spPr bwMode="auto">
          <a:xfrm>
            <a:off x="762000" y="2971800"/>
            <a:ext cx="17526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Εξαρτημένη μεταβλητή</a:t>
            </a:r>
          </a:p>
        </p:txBody>
      </p:sp>
      <p:sp>
        <p:nvSpPr>
          <p:cNvPr id="10247" name="Line 8"/>
          <p:cNvSpPr>
            <a:spLocks noChangeShapeType="1"/>
          </p:cNvSpPr>
          <p:nvPr/>
        </p:nvSpPr>
        <p:spPr bwMode="auto">
          <a:xfrm flipV="1">
            <a:off x="1676400" y="2546350"/>
            <a:ext cx="0" cy="425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48" name="Text Box 9"/>
          <p:cNvSpPr txBox="1">
            <a:spLocks noChangeArrowheads="1"/>
          </p:cNvSpPr>
          <p:nvPr/>
        </p:nvSpPr>
        <p:spPr bwMode="auto">
          <a:xfrm>
            <a:off x="4241800" y="3714750"/>
            <a:ext cx="105092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κλίση</a:t>
            </a:r>
          </a:p>
        </p:txBody>
      </p:sp>
      <p:sp>
        <p:nvSpPr>
          <p:cNvPr id="10249" name="Line 10"/>
          <p:cNvSpPr>
            <a:spLocks noChangeShapeType="1"/>
          </p:cNvSpPr>
          <p:nvPr/>
        </p:nvSpPr>
        <p:spPr bwMode="auto">
          <a:xfrm flipH="1" flipV="1">
            <a:off x="4208463" y="2362200"/>
            <a:ext cx="592137" cy="135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0" name="Text Box 11"/>
          <p:cNvSpPr txBox="1">
            <a:spLocks noChangeArrowheads="1"/>
          </p:cNvSpPr>
          <p:nvPr/>
        </p:nvSpPr>
        <p:spPr bwMode="auto">
          <a:xfrm>
            <a:off x="4919663" y="2743200"/>
            <a:ext cx="17526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Ανεξάρτητη μεταβλητή</a:t>
            </a:r>
          </a:p>
        </p:txBody>
      </p:sp>
      <p:sp>
        <p:nvSpPr>
          <p:cNvPr id="10251" name="Line 12"/>
          <p:cNvSpPr>
            <a:spLocks noChangeShapeType="1"/>
          </p:cNvSpPr>
          <p:nvPr/>
        </p:nvSpPr>
        <p:spPr bwMode="auto">
          <a:xfrm flipH="1" flipV="1">
            <a:off x="4673600" y="2362200"/>
            <a:ext cx="10033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2" name="Text Box 13"/>
          <p:cNvSpPr txBox="1">
            <a:spLocks noChangeArrowheads="1"/>
          </p:cNvSpPr>
          <p:nvPr/>
        </p:nvSpPr>
        <p:spPr bwMode="auto">
          <a:xfrm>
            <a:off x="917847" y="5013111"/>
            <a:ext cx="8046642" cy="830997"/>
          </a:xfrm>
          <a:prstGeom prst="rect">
            <a:avLst/>
          </a:prstGeom>
          <a:solidFill>
            <a:srgbClr val="FFC000"/>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Εκτιμώμενο Προσδόκιμο επιβίωσης </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90 – (0.70</a:t>
            </a:r>
            <a:r>
              <a:rPr kumimoji="0" lang="en-US"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x </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αριθμός γεννήσεων)</a:t>
            </a:r>
          </a:p>
        </p:txBody>
      </p:sp>
      <p:sp>
        <p:nvSpPr>
          <p:cNvPr id="10253" name="Text Box 14"/>
          <p:cNvSpPr txBox="1">
            <a:spLocks noChangeArrowheads="1"/>
          </p:cNvSpPr>
          <p:nvPr/>
        </p:nvSpPr>
        <p:spPr bwMode="auto">
          <a:xfrm>
            <a:off x="0" y="5181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54" name="Text Box 15"/>
          <p:cNvSpPr txBox="1">
            <a:spLocks noChangeArrowheads="1"/>
          </p:cNvSpPr>
          <p:nvPr/>
        </p:nvSpPr>
        <p:spPr bwMode="auto">
          <a:xfrm>
            <a:off x="917846" y="5727654"/>
            <a:ext cx="8046642" cy="1200329"/>
          </a:xfrm>
          <a:prstGeom prst="rect">
            <a:avLst/>
          </a:prstGeom>
          <a:solidFill>
            <a:srgbClr val="FFC000"/>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spcBef>
                <a:spcPct val="50000"/>
              </a:spcBef>
              <a:buNone/>
              <a:defRPr/>
            </a:pP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Η </a:t>
            </a:r>
            <a:r>
              <a:rPr kumimoji="0" lang="el-GR" altLang="el-GR"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κλίση</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είναι –0.70 </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και η </a:t>
            </a:r>
            <a:r>
              <a:rPr lang="el-GR" altLang="el-GR" sz="2400" b="1" dirty="0">
                <a:solidFill>
                  <a:srgbClr val="000000"/>
                </a:solidFill>
              </a:rPr>
              <a:t>σταθερά</a:t>
            </a:r>
            <a:r>
              <a:rPr lang="el-GR" altLang="el-GR" sz="2400" dirty="0">
                <a:solidFill>
                  <a:srgbClr val="000000"/>
                </a:solidFill>
              </a:rPr>
              <a:t> </a:t>
            </a:r>
            <a:r>
              <a:rPr lang="el-GR" altLang="el-GR" sz="2400" dirty="0" smtClean="0">
                <a:solidFill>
                  <a:srgbClr val="000000"/>
                </a:solidFill>
              </a:rPr>
              <a:t>90. </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Όταν αριθμός γεννήσεων αυξάνει κατά ένα (στους 1000 κατοίκους) τότε το προσδόκιμο επιβίωσης ελαττώνεται κατά 0.7 έτη</a:t>
            </a:r>
          </a:p>
        </p:txBody>
      </p:sp>
      <p:sp>
        <p:nvSpPr>
          <p:cNvPr id="10255" name="Text Box 11"/>
          <p:cNvSpPr txBox="1">
            <a:spLocks noChangeArrowheads="1"/>
          </p:cNvSpPr>
          <p:nvPr/>
        </p:nvSpPr>
        <p:spPr bwMode="auto">
          <a:xfrm>
            <a:off x="6854825" y="2767013"/>
            <a:ext cx="1462088"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Υπόλοιπο</a:t>
            </a:r>
            <a:r>
              <a:rPr kumimoji="0" lang="en-US"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ή</a:t>
            </a:r>
            <a:r>
              <a:rPr kumimoji="0" lang="el-GR" altLang="el-GR" sz="24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σφάλμα</a:t>
            </a:r>
            <a:endPar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10256" name="Line 12"/>
          <p:cNvSpPr>
            <a:spLocks noChangeShapeType="1"/>
          </p:cNvSpPr>
          <p:nvPr/>
        </p:nvSpPr>
        <p:spPr bwMode="auto">
          <a:xfrm flipH="1" flipV="1">
            <a:off x="5795963" y="2362200"/>
            <a:ext cx="1522412" cy="422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mc:AlternateContent xmlns:mc="http://schemas.openxmlformats.org/markup-compatibility/2006">
        <mc:Choice xmlns:a14="http://schemas.microsoft.com/office/drawing/2010/main" Requires="a14">
          <p:sp>
            <p:nvSpPr>
              <p:cNvPr id="2" name="TextBox 1"/>
              <p:cNvSpPr txBox="1"/>
              <p:nvPr/>
            </p:nvSpPr>
            <p:spPr>
              <a:xfrm>
                <a:off x="3925080" y="4389668"/>
                <a:ext cx="3141094" cy="61555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𝑦</m:t>
                          </m:r>
                        </m:e>
                      </m:acc>
                      <m:r>
                        <a:rPr lang="en-US" sz="4000" b="0" i="1" smtClean="0">
                          <a:latin typeface="Cambria Math" panose="02040503050406030204" pitchFamily="18" charset="0"/>
                        </a:rPr>
                        <m:t>=</m:t>
                      </m:r>
                      <m:r>
                        <a:rPr lang="en-US" sz="4000" b="0" i="1" smtClean="0">
                          <a:latin typeface="Cambria Math" panose="02040503050406030204" pitchFamily="18" charset="0"/>
                        </a:rPr>
                        <m:t>𝑎</m:t>
                      </m:r>
                      <m:r>
                        <a:rPr lang="en-US" sz="4000" b="0" i="1" smtClean="0">
                          <a:latin typeface="Cambria Math" panose="02040503050406030204" pitchFamily="18" charset="0"/>
                        </a:rPr>
                        <m:t>+</m:t>
                      </m:r>
                      <m:r>
                        <a:rPr lang="en-US" sz="4000" b="0" i="1" smtClean="0">
                          <a:latin typeface="Cambria Math" panose="02040503050406030204" pitchFamily="18" charset="0"/>
                        </a:rPr>
                        <m:t>𝑏𝑥</m:t>
                      </m:r>
                    </m:oMath>
                  </m:oMathPara>
                </a14:m>
                <a:endParaRPr lang="el-GR" i="1" dirty="0"/>
              </a:p>
            </p:txBody>
          </p:sp>
        </mc:Choice>
        <mc:Fallback>
          <p:sp>
            <p:nvSpPr>
              <p:cNvPr id="2" name="TextBox 1"/>
              <p:cNvSpPr txBox="1">
                <a:spLocks noRot="1" noChangeAspect="1" noMove="1" noResize="1" noEditPoints="1" noAdjustHandles="1" noChangeArrowheads="1" noChangeShapeType="1" noTextEdit="1"/>
              </p:cNvSpPr>
              <p:nvPr/>
            </p:nvSpPr>
            <p:spPr>
              <a:xfrm>
                <a:off x="3925080" y="4389668"/>
                <a:ext cx="3141094" cy="615553"/>
              </a:xfrm>
              <a:prstGeom prst="rect">
                <a:avLst/>
              </a:prstGeom>
              <a:blipFill>
                <a:blip r:embed="rId6"/>
                <a:stretch>
                  <a:fillRect/>
                </a:stretch>
              </a:blipFill>
            </p:spPr>
            <p:txBody>
              <a:bodyPr/>
              <a:lstStyle/>
              <a:p>
                <a:r>
                  <a:rPr lang="el-GR">
                    <a:noFill/>
                  </a:rPr>
                  <a:t> </a:t>
                </a:r>
              </a:p>
            </p:txBody>
          </p:sp>
        </mc:Fallback>
      </mc:AlternateContent>
      <p:sp>
        <p:nvSpPr>
          <p:cNvPr id="18" name="Text Box 7"/>
          <p:cNvSpPr txBox="1">
            <a:spLocks noChangeArrowheads="1"/>
          </p:cNvSpPr>
          <p:nvPr/>
        </p:nvSpPr>
        <p:spPr bwMode="auto">
          <a:xfrm>
            <a:off x="107504" y="3986213"/>
            <a:ext cx="3376807"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 </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εκτιμώμενη τιμή</a:t>
            </a:r>
            <a:r>
              <a:rPr kumimoji="0" lang="el-GR" altLang="el-GR" sz="2400" b="0" i="0" u="none" strike="noStrike" kern="1200" cap="none" spc="0" normalizeH="0" noProof="0" dirty="0" smtClean="0">
                <a:ln>
                  <a:noFill/>
                </a:ln>
                <a:solidFill>
                  <a:srgbClr val="000000"/>
                </a:solidFill>
                <a:effectLst/>
                <a:uLnTx/>
                <a:uFillTx/>
                <a:latin typeface="Times New Roman" panose="02020603050405020304" pitchFamily="18" charset="0"/>
                <a:ea typeface="+mn-ea"/>
                <a:cs typeface="+mn-cs"/>
              </a:rPr>
              <a:t> της </a:t>
            </a:r>
            <a:r>
              <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Εξαρτημένης μεταβλητής </a:t>
            </a:r>
            <a:endParaRPr kumimoji="0" lang="el-GR" altLang="el-GR"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19" name="Line 10"/>
          <p:cNvSpPr>
            <a:spLocks noChangeShapeType="1"/>
          </p:cNvSpPr>
          <p:nvPr/>
        </p:nvSpPr>
        <p:spPr bwMode="auto">
          <a:xfrm flipH="1" flipV="1">
            <a:off x="3484311" y="4462461"/>
            <a:ext cx="786064" cy="2000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7711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0"/>
            <a:ext cx="7772400" cy="1143000"/>
          </a:xfrm>
        </p:spPr>
        <p:txBody>
          <a:bodyPr/>
          <a:lstStyle/>
          <a:p>
            <a:pPr eaLnBrk="1" hangingPunct="1"/>
            <a:r>
              <a:rPr lang="el-GR" altLang="el-GR" sz="2800" smtClean="0"/>
              <a:t>Γραμμή παλινδρόμησης</a:t>
            </a:r>
          </a:p>
        </p:txBody>
      </p:sp>
      <p:sp>
        <p:nvSpPr>
          <p:cNvPr id="11267" name="Rectangle 4"/>
          <p:cNvSpPr>
            <a:spLocks noChangeArrowheads="1"/>
          </p:cNvSpPr>
          <p:nvPr/>
        </p:nvSpPr>
        <p:spPr bwMode="auto">
          <a:xfrm>
            <a:off x="4014788"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112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430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2743200" y="4543425"/>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0" name="Line 7"/>
          <p:cNvSpPr>
            <a:spLocks noChangeShapeType="1"/>
          </p:cNvSpPr>
          <p:nvPr/>
        </p:nvSpPr>
        <p:spPr bwMode="auto">
          <a:xfrm>
            <a:off x="2743200" y="42672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1" name="Line 8"/>
          <p:cNvSpPr>
            <a:spLocks noChangeShapeType="1"/>
          </p:cNvSpPr>
          <p:nvPr/>
        </p:nvSpPr>
        <p:spPr bwMode="auto">
          <a:xfrm flipV="1">
            <a:off x="5181600" y="4191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2" name="Line 9"/>
          <p:cNvSpPr>
            <a:spLocks noChangeShapeType="1"/>
          </p:cNvSpPr>
          <p:nvPr/>
        </p:nvSpPr>
        <p:spPr bwMode="auto">
          <a:xfrm>
            <a:off x="4724400" y="4267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3" name="Line 10"/>
          <p:cNvSpPr>
            <a:spLocks noChangeShapeType="1"/>
          </p:cNvSpPr>
          <p:nvPr/>
        </p:nvSpPr>
        <p:spPr bwMode="auto">
          <a:xfrm flipV="1">
            <a:off x="4724400" y="4267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4" name="Line 11"/>
          <p:cNvSpPr>
            <a:spLocks noChangeShapeType="1"/>
          </p:cNvSpPr>
          <p:nvPr/>
        </p:nvSpPr>
        <p:spPr bwMode="auto">
          <a:xfrm flipV="1">
            <a:off x="5162550" y="4572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5" name="Line 13"/>
          <p:cNvSpPr>
            <a:spLocks noChangeShapeType="1"/>
          </p:cNvSpPr>
          <p:nvPr/>
        </p:nvSpPr>
        <p:spPr bwMode="auto">
          <a:xfrm flipH="1">
            <a:off x="5257800" y="3276600"/>
            <a:ext cx="1143000" cy="838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6" name="Text Box 14"/>
          <p:cNvSpPr txBox="1">
            <a:spLocks noChangeArrowheads="1"/>
          </p:cNvSpPr>
          <p:nvPr/>
        </p:nvSpPr>
        <p:spPr bwMode="auto">
          <a:xfrm>
            <a:off x="4648200" y="3810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+1</a:t>
            </a:r>
          </a:p>
        </p:txBody>
      </p:sp>
      <p:sp>
        <p:nvSpPr>
          <p:cNvPr id="11277" name="Line 15"/>
          <p:cNvSpPr>
            <a:spLocks noChangeShapeType="1"/>
          </p:cNvSpPr>
          <p:nvPr/>
        </p:nvSpPr>
        <p:spPr bwMode="auto">
          <a:xfrm flipH="1">
            <a:off x="5257800" y="3276600"/>
            <a:ext cx="1143000" cy="838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1278" name="Text Box 16"/>
          <p:cNvSpPr txBox="1">
            <a:spLocks noChangeArrowheads="1"/>
          </p:cNvSpPr>
          <p:nvPr/>
        </p:nvSpPr>
        <p:spPr bwMode="auto">
          <a:xfrm>
            <a:off x="5219700" y="4200525"/>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-0.7</a:t>
            </a:r>
          </a:p>
        </p:txBody>
      </p:sp>
      <p:sp>
        <p:nvSpPr>
          <p:cNvPr id="11279" name="Comment 12"/>
          <p:cNvSpPr>
            <a:spLocks noChangeArrowheads="1"/>
          </p:cNvSpPr>
          <p:nvPr/>
        </p:nvSpPr>
        <p:spPr bwMode="auto">
          <a:xfrm>
            <a:off x="6400800" y="2438400"/>
            <a:ext cx="2133600" cy="13239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Καθώς ο αριθμός γεννήσεων αυξάνει κατά 1, η επιβίωση ελαττώνεται κατά 0.7 έτη.</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71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5" name="4 - Θέση περιεχομένου"/>
          <p:cNvSpPr>
            <a:spLocks noGrp="1"/>
          </p:cNvSpPr>
          <p:nvPr>
            <p:ph idx="1"/>
          </p:nvPr>
        </p:nvSpPr>
        <p:spPr/>
        <p:txBody>
          <a:bodyPr/>
          <a:lstStyle/>
          <a:p>
            <a:endParaRPr lang="el-GR"/>
          </a:p>
        </p:txBody>
      </p:sp>
      <p:sp>
        <p:nvSpPr>
          <p:cNvPr id="6" name="5 - Θέση κειμένου"/>
          <p:cNvSpPr>
            <a:spLocks noGrp="1"/>
          </p:cNvSpPr>
          <p:nvPr>
            <p:ph type="body" sz="half" idx="2"/>
          </p:nvPr>
        </p:nvSpPr>
        <p:spPr/>
        <p:txBody>
          <a:bodyPr/>
          <a:lstStyle/>
          <a:p>
            <a:endParaRPr lang="el-GR"/>
          </a:p>
        </p:txBody>
      </p:sp>
      <p:pic>
        <p:nvPicPr>
          <p:cNvPr id="2355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sz="3200" smtClean="0"/>
              <a:t>Μη γραμμική σχέση (κλίση=0)</a:t>
            </a:r>
          </a:p>
        </p:txBody>
      </p:sp>
      <p:sp>
        <p:nvSpPr>
          <p:cNvPr id="12291" name="Rectangle 4"/>
          <p:cNvSpPr>
            <a:spLocks noChangeArrowheads="1"/>
          </p:cNvSpPr>
          <p:nvPr/>
        </p:nvSpPr>
        <p:spPr bwMode="auto">
          <a:xfrm>
            <a:off x="401955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1229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05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5"/>
          <p:cNvSpPr>
            <a:spLocks noChangeShapeType="1"/>
          </p:cNvSpPr>
          <p:nvPr/>
        </p:nvSpPr>
        <p:spPr bwMode="auto">
          <a:xfrm>
            <a:off x="3152775" y="3276600"/>
            <a:ext cx="3235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2294" name="Line 7"/>
          <p:cNvSpPr>
            <a:spLocks noChangeShapeType="1"/>
          </p:cNvSpPr>
          <p:nvPr/>
        </p:nvSpPr>
        <p:spPr bwMode="auto">
          <a:xfrm flipH="1" flipV="1">
            <a:off x="4953000" y="3276600"/>
            <a:ext cx="1905000" cy="5334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2295" name="Comment 6"/>
          <p:cNvSpPr>
            <a:spLocks noChangeArrowheads="1"/>
          </p:cNvSpPr>
          <p:nvPr/>
        </p:nvSpPr>
        <p:spPr bwMode="auto">
          <a:xfrm>
            <a:off x="6858000" y="3429000"/>
            <a:ext cx="18288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Αλλαγές της </a:t>
            </a:r>
            <a:r>
              <a:rPr kumimoji="0" lang="en-US"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x </a:t>
            </a: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δεν έχουν επίδραση στη μεταβλητή </a:t>
            </a:r>
            <a:r>
              <a:rPr kumimoji="0" lang="en-US"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y</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9126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0"/>
            <a:ext cx="7772400" cy="533400"/>
          </a:xfrm>
        </p:spPr>
        <p:txBody>
          <a:bodyPr/>
          <a:lstStyle/>
          <a:p>
            <a:pPr eaLnBrk="1" hangingPunct="1"/>
            <a:r>
              <a:rPr lang="el-GR" altLang="el-GR" sz="2800" smtClean="0"/>
              <a:t>Υπολογισμός της γραμμής παλινδρόμησης</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1534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285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l-GR" altLang="el-GR" smtClean="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36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7772400" cy="762000"/>
          </a:xfrm>
        </p:spPr>
        <p:txBody>
          <a:bodyPr/>
          <a:lstStyle/>
          <a:p>
            <a:pPr eaLnBrk="1" hangingPunct="1"/>
            <a:r>
              <a:rPr lang="el-GR" altLang="el-GR" sz="2400" b="1" smtClean="0"/>
              <a:t>Γραμμική παλινδρόμηση του προσδόκιμου επιβίωσης γυναικών και του αριθμού γεννήσεων</a:t>
            </a:r>
          </a:p>
        </p:txBody>
      </p:sp>
      <p:sp>
        <p:nvSpPr>
          <p:cNvPr id="15363" name="Rectangle 4"/>
          <p:cNvSpPr>
            <a:spLocks noChangeArrowheads="1"/>
          </p:cNvSpPr>
          <p:nvPr/>
        </p:nvSpPr>
        <p:spPr bwMode="auto">
          <a:xfrm>
            <a:off x="1824038"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153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400"/>
            <a:ext cx="85344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7"/>
          <p:cNvSpPr>
            <a:spLocks noChangeShapeType="1"/>
          </p:cNvSpPr>
          <p:nvPr/>
        </p:nvSpPr>
        <p:spPr bwMode="auto">
          <a:xfrm flipV="1">
            <a:off x="2590800" y="3048000"/>
            <a:ext cx="838200" cy="7620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5366" name="Line 9"/>
          <p:cNvSpPr>
            <a:spLocks noChangeShapeType="1"/>
          </p:cNvSpPr>
          <p:nvPr/>
        </p:nvSpPr>
        <p:spPr bwMode="auto">
          <a:xfrm flipH="1" flipV="1">
            <a:off x="3505200" y="2667000"/>
            <a:ext cx="1219200" cy="1219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aphicFrame>
        <p:nvGraphicFramePr>
          <p:cNvPr id="15367" name="Object 10"/>
          <p:cNvGraphicFramePr>
            <a:graphicFrameLocks noChangeAspect="1"/>
          </p:cNvGraphicFramePr>
          <p:nvPr/>
        </p:nvGraphicFramePr>
        <p:xfrm>
          <a:off x="838200" y="5124450"/>
          <a:ext cx="3276600" cy="1050925"/>
        </p:xfrm>
        <a:graphic>
          <a:graphicData uri="http://schemas.openxmlformats.org/presentationml/2006/ole">
            <mc:AlternateContent xmlns:mc="http://schemas.openxmlformats.org/markup-compatibility/2006">
              <mc:Choice xmlns:v="urn:schemas-microsoft-com:vml" Requires="v">
                <p:oleObj spid="_x0000_s206870" name="Εξίσωση" r:id="rId4" imgW="1384300" imgH="444500" progId="Equation.3">
                  <p:embed/>
                </p:oleObj>
              </mc:Choice>
              <mc:Fallback>
                <p:oleObj name="Εξίσωση" r:id="rId4" imgW="1384300" imgH="444500" progId="Equation.3">
                  <p:embed/>
                  <p:pic>
                    <p:nvPicPr>
                      <p:cNvPr id="15367"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124450"/>
                        <a:ext cx="32766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11"/>
          <p:cNvGraphicFramePr>
            <a:graphicFrameLocks noChangeAspect="1"/>
          </p:cNvGraphicFramePr>
          <p:nvPr/>
        </p:nvGraphicFramePr>
        <p:xfrm>
          <a:off x="5105400" y="5321300"/>
          <a:ext cx="1905000" cy="585788"/>
        </p:xfrm>
        <a:graphic>
          <a:graphicData uri="http://schemas.openxmlformats.org/presentationml/2006/ole">
            <mc:AlternateContent xmlns:mc="http://schemas.openxmlformats.org/markup-compatibility/2006">
              <mc:Choice xmlns:v="urn:schemas-microsoft-com:vml" Requires="v">
                <p:oleObj spid="_x0000_s206871" name="Εξίσωση" r:id="rId6" imgW="660113" imgH="203112" progId="Equation.3">
                  <p:embed/>
                </p:oleObj>
              </mc:Choice>
              <mc:Fallback>
                <p:oleObj name="Εξίσωση" r:id="rId6" imgW="660113" imgH="203112" progId="Equation.3">
                  <p:embed/>
                  <p:pic>
                    <p:nvPicPr>
                      <p:cNvPr id="15368"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5321300"/>
                        <a:ext cx="1905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9" name="Text Box 13"/>
          <p:cNvSpPr txBox="1">
            <a:spLocks noChangeArrowheads="1"/>
          </p:cNvSpPr>
          <p:nvPr/>
        </p:nvSpPr>
        <p:spPr bwMode="auto">
          <a:xfrm>
            <a:off x="228600" y="43434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Προσδόκιμο επιβίωσης γυναικών = 89.99-(0.697</a:t>
            </a:r>
            <a:r>
              <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x </a:t>
            </a: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αρ. γεννήσεων)</a:t>
            </a:r>
          </a:p>
        </p:txBody>
      </p:sp>
      <p:sp>
        <p:nvSpPr>
          <p:cNvPr id="15370" name="Comment 5"/>
          <p:cNvSpPr>
            <a:spLocks noChangeArrowheads="1"/>
          </p:cNvSpPr>
          <p:nvPr/>
        </p:nvSpPr>
        <p:spPr bwMode="auto">
          <a:xfrm>
            <a:off x="1600200" y="3657600"/>
            <a:ext cx="1143000" cy="3460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Κλίση</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371" name="Comment 6"/>
          <p:cNvSpPr>
            <a:spLocks noChangeArrowheads="1"/>
          </p:cNvSpPr>
          <p:nvPr/>
        </p:nvSpPr>
        <p:spPr bwMode="auto">
          <a:xfrm>
            <a:off x="4648200" y="3733800"/>
            <a:ext cx="1447800" cy="34607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Σταθερά</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372" name="Line 14"/>
          <p:cNvSpPr>
            <a:spLocks noChangeShapeType="1"/>
          </p:cNvSpPr>
          <p:nvPr/>
        </p:nvSpPr>
        <p:spPr bwMode="auto">
          <a:xfrm flipH="1">
            <a:off x="971550" y="4076700"/>
            <a:ext cx="1008063" cy="1368425"/>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5373" name="Line 15"/>
          <p:cNvSpPr>
            <a:spLocks noChangeShapeType="1"/>
          </p:cNvSpPr>
          <p:nvPr/>
        </p:nvSpPr>
        <p:spPr bwMode="auto">
          <a:xfrm>
            <a:off x="5219700" y="4149725"/>
            <a:ext cx="71438" cy="136683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97903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l-GR" altLang="el-GR" smtClean="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090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spect="1" noChangeArrowheads="1"/>
          </p:cNvSpPr>
          <p:nvPr>
            <p:ph type="title"/>
          </p:nvPr>
        </p:nvSpPr>
        <p:spPr/>
        <p:txBody>
          <a:bodyPr/>
          <a:lstStyle/>
          <a:p>
            <a:pPr eaLnBrk="1" hangingPunct="1"/>
            <a:endParaRPr lang="el-GR" altLang="el-GR" smtClean="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67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19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7772400" cy="990600"/>
          </a:xfrm>
        </p:spPr>
        <p:txBody>
          <a:bodyPr/>
          <a:lstStyle/>
          <a:p>
            <a:pPr eaLnBrk="1" hangingPunct="1"/>
            <a:r>
              <a:rPr lang="el-GR" altLang="el-GR" sz="2800" smtClean="0"/>
              <a:t>Παρατηρούμενες, προβλεπόμενες τιμές και υπόλοιπα</a:t>
            </a:r>
          </a:p>
        </p:txBody>
      </p:sp>
      <p:sp>
        <p:nvSpPr>
          <p:cNvPr id="18435" name="Rectangle 4"/>
          <p:cNvSpPr>
            <a:spLocks noChangeArrowheads="1"/>
          </p:cNvSpPr>
          <p:nvPr/>
        </p:nvSpPr>
        <p:spPr bwMode="auto">
          <a:xfrm>
            <a:off x="2243138" y="1609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1843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95400"/>
            <a:ext cx="8001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773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609600"/>
            <a:ext cx="7772400" cy="762000"/>
          </a:xfrm>
        </p:spPr>
        <p:txBody>
          <a:bodyPr/>
          <a:lstStyle/>
          <a:p>
            <a:pPr eaLnBrk="1" hangingPunct="1"/>
            <a:r>
              <a:rPr lang="el-GR" altLang="el-GR" sz="2800" smtClean="0"/>
              <a:t>Πόσο καλή είναι  η προσαρμογή της γραμμής παλινδρόμησης;</a:t>
            </a:r>
          </a:p>
        </p:txBody>
      </p:sp>
      <p:sp>
        <p:nvSpPr>
          <p:cNvPr id="19459" name="Text Box 3"/>
          <p:cNvSpPr txBox="1">
            <a:spLocks noChangeArrowheads="1"/>
          </p:cNvSpPr>
          <p:nvPr/>
        </p:nvSpPr>
        <p:spPr bwMode="auto">
          <a:xfrm>
            <a:off x="1371600" y="1447800"/>
            <a:ext cx="7239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Η κλίση της ευθείας δεν απαντά στο ερώτημα επειδή εξαρτάται εξαρτάται και από τις μονάδες μέτρησης των μεταβλητών.</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Ο συντελεστής συσχέτισης </a:t>
            </a:r>
            <a:r>
              <a:rPr kumimoji="0" lang="en-US" altLang="el-GR" sz="24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Pearson (r) </a:t>
            </a: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με τιμές στο διάστημα [-1, 1] είναι η συνηθέστερη απάντηση στο ερώτημα.  Σε απόλυτα θετική συσχέτιση ο συντελεστής είναι 1. Όταν υπάρχει απόλυτα αρνητική συσχέτιση ο συντελεστής είναι –1.</a:t>
            </a:r>
          </a:p>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l-GR" altLang="el-GR" sz="24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aphicFrame>
        <p:nvGraphicFramePr>
          <p:cNvPr id="19460" name="Object 4"/>
          <p:cNvGraphicFramePr>
            <a:graphicFrameLocks noChangeAspect="1"/>
          </p:cNvGraphicFramePr>
          <p:nvPr/>
        </p:nvGraphicFramePr>
        <p:xfrm>
          <a:off x="3200400" y="4724400"/>
          <a:ext cx="2362200" cy="1574800"/>
        </p:xfrm>
        <a:graphic>
          <a:graphicData uri="http://schemas.openxmlformats.org/presentationml/2006/ole">
            <mc:AlternateContent xmlns:mc="http://schemas.openxmlformats.org/markup-compatibility/2006">
              <mc:Choice xmlns:v="urn:schemas-microsoft-com:vml" Requires="v">
                <p:oleObj spid="_x0000_s207884" name="Εξίσωση" r:id="rId3" imgW="761669" imgH="507780" progId="Equation.3">
                  <p:embed/>
                </p:oleObj>
              </mc:Choice>
              <mc:Fallback>
                <p:oleObj name="Εξίσωση" r:id="rId3" imgW="761669" imgH="507780" progId="Equation.3">
                  <p:embed/>
                  <p:pic>
                    <p:nvPicPr>
                      <p:cNvPr id="194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724400"/>
                        <a:ext cx="2362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3651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772400" cy="457200"/>
          </a:xfrm>
        </p:spPr>
        <p:txBody>
          <a:bodyPr/>
          <a:lstStyle/>
          <a:p>
            <a:pPr eaLnBrk="1" hangingPunct="1"/>
            <a:r>
              <a:rPr lang="el-GR" altLang="el-GR" sz="2800" smtClean="0"/>
              <a:t>Γραφήματα με ίδια κλίση και σταθερά</a:t>
            </a:r>
          </a:p>
        </p:txBody>
      </p:sp>
      <p:sp>
        <p:nvSpPr>
          <p:cNvPr id="20483" name="Rectangle 4"/>
          <p:cNvSpPr>
            <a:spLocks noChangeArrowheads="1"/>
          </p:cNvSpPr>
          <p:nvPr/>
        </p:nvSpPr>
        <p:spPr bwMode="auto">
          <a:xfrm>
            <a:off x="297180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204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219200"/>
            <a:ext cx="3505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297180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0486" name="Rectangle 8"/>
          <p:cNvSpPr>
            <a:spLocks noChangeArrowheads="1"/>
          </p:cNvSpPr>
          <p:nvPr/>
        </p:nvSpPr>
        <p:spPr bwMode="auto">
          <a:xfrm>
            <a:off x="297180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aphicFrame>
        <p:nvGraphicFramePr>
          <p:cNvPr id="20487" name="Object 7"/>
          <p:cNvGraphicFramePr>
            <a:graphicFrameLocks noChangeAspect="1"/>
          </p:cNvGraphicFramePr>
          <p:nvPr/>
        </p:nvGraphicFramePr>
        <p:xfrm>
          <a:off x="2819400" y="3657600"/>
          <a:ext cx="3562350" cy="2628900"/>
        </p:xfrm>
        <a:graphic>
          <a:graphicData uri="http://schemas.openxmlformats.org/presentationml/2006/ole">
            <mc:AlternateContent xmlns:mc="http://schemas.openxmlformats.org/markup-compatibility/2006">
              <mc:Choice xmlns:v="urn:schemas-microsoft-com:vml" Requires="v">
                <p:oleObj spid="_x0000_s208908" r:id="rId4" imgW="3200000" imgH="2362530" progId="Paint.Picture">
                  <p:embed/>
                </p:oleObj>
              </mc:Choice>
              <mc:Fallback>
                <p:oleObj r:id="rId4" imgW="3200000" imgH="2362530" progId="Paint.Picture">
                  <p:embed/>
                  <p:pic>
                    <p:nvPicPr>
                      <p:cNvPr id="204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657600"/>
                        <a:ext cx="35623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2329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04800"/>
            <a:ext cx="7772400" cy="381000"/>
          </a:xfrm>
        </p:spPr>
        <p:txBody>
          <a:bodyPr/>
          <a:lstStyle/>
          <a:p>
            <a:pPr eaLnBrk="1" hangingPunct="1"/>
            <a:r>
              <a:rPr lang="el-GR" altLang="el-GR" sz="2400" b="1" smtClean="0"/>
              <a:t>Ερμηνεία της μεταβλητότητας</a:t>
            </a:r>
          </a:p>
        </p:txBody>
      </p:sp>
      <p:sp>
        <p:nvSpPr>
          <p:cNvPr id="21507" name="Rectangle 5"/>
          <p:cNvSpPr>
            <a:spLocks noChangeArrowheads="1"/>
          </p:cNvSpPr>
          <p:nvPr/>
        </p:nvSpPr>
        <p:spPr bwMode="auto">
          <a:xfrm>
            <a:off x="2771775"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aphicFrame>
        <p:nvGraphicFramePr>
          <p:cNvPr id="21508" name="Object 6"/>
          <p:cNvGraphicFramePr>
            <a:graphicFrameLocks noChangeAspect="1"/>
          </p:cNvGraphicFramePr>
          <p:nvPr/>
        </p:nvGraphicFramePr>
        <p:xfrm>
          <a:off x="1143000" y="838200"/>
          <a:ext cx="6781800" cy="1727200"/>
        </p:xfrm>
        <a:graphic>
          <a:graphicData uri="http://schemas.openxmlformats.org/presentationml/2006/ole">
            <mc:AlternateContent xmlns:mc="http://schemas.openxmlformats.org/markup-compatibility/2006">
              <mc:Choice xmlns:v="urn:schemas-microsoft-com:vml" Requires="v">
                <p:oleObj spid="_x0000_s209942" name="Έγγραφο" r:id="rId3" imgW="3593592" imgH="914400" progId="Word.Document.8">
                  <p:embed/>
                </p:oleObj>
              </mc:Choice>
              <mc:Fallback>
                <p:oleObj name="Έγγραφο" r:id="rId3" imgW="3593592" imgH="914400" progId="Word.Document.8">
                  <p:embed/>
                  <p:pic>
                    <p:nvPicPr>
                      <p:cNvPr id="2150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8200"/>
                        <a:ext cx="67818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7"/>
          <p:cNvGraphicFramePr>
            <a:graphicFrameLocks noChangeAspect="1"/>
          </p:cNvGraphicFramePr>
          <p:nvPr/>
        </p:nvGraphicFramePr>
        <p:xfrm>
          <a:off x="533400" y="3810000"/>
          <a:ext cx="8305800" cy="2727325"/>
        </p:xfrm>
        <a:graphic>
          <a:graphicData uri="http://schemas.openxmlformats.org/presentationml/2006/ole">
            <mc:AlternateContent xmlns:mc="http://schemas.openxmlformats.org/markup-compatibility/2006">
              <mc:Choice xmlns:v="urn:schemas-microsoft-com:vml" Requires="v">
                <p:oleObj spid="_x0000_s209943" name="Έγγραφο" r:id="rId5" imgW="5079492" imgH="1668780" progId="Word.Document.8">
                  <p:embed/>
                </p:oleObj>
              </mc:Choice>
              <mc:Fallback>
                <p:oleObj name="Έγγραφο" r:id="rId5" imgW="5079492" imgH="1668780" progId="Word.Document.8">
                  <p:embed/>
                  <p:pic>
                    <p:nvPicPr>
                      <p:cNvPr id="2150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10000"/>
                        <a:ext cx="8305800"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Line 10"/>
          <p:cNvSpPr>
            <a:spLocks noChangeShapeType="1"/>
          </p:cNvSpPr>
          <p:nvPr/>
        </p:nvSpPr>
        <p:spPr bwMode="auto">
          <a:xfrm flipV="1">
            <a:off x="2438400" y="2286000"/>
            <a:ext cx="762000" cy="533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1511" name="Line 11"/>
          <p:cNvSpPr>
            <a:spLocks noChangeShapeType="1"/>
          </p:cNvSpPr>
          <p:nvPr/>
        </p:nvSpPr>
        <p:spPr bwMode="auto">
          <a:xfrm flipV="1">
            <a:off x="3962400" y="2286000"/>
            <a:ext cx="457200" cy="4572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1512" name="Comment 8"/>
          <p:cNvSpPr>
            <a:spLocks noChangeArrowheads="1"/>
          </p:cNvSpPr>
          <p:nvPr/>
        </p:nvSpPr>
        <p:spPr bwMode="auto">
          <a:xfrm>
            <a:off x="1219200" y="2819400"/>
            <a:ext cx="1828800" cy="8350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Απόλυτη τιμή του συντελεστή συσχέτισης</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513" name="Comment 9"/>
          <p:cNvSpPr>
            <a:spLocks noChangeArrowheads="1"/>
          </p:cNvSpPr>
          <p:nvPr/>
        </p:nvSpPr>
        <p:spPr bwMode="auto">
          <a:xfrm>
            <a:off x="3429000" y="2743200"/>
            <a:ext cx="18288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Ποσοστό της διακύμανσης που ερμηνεύεται από το μοντέλο</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208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l-GR" smtClean="0"/>
          </a:p>
        </p:txBody>
      </p:sp>
      <p:pic>
        <p:nvPicPr>
          <p:cNvPr id="2457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l-GR" altLang="el-GR" smtClean="0"/>
          </a:p>
        </p:txBody>
      </p:sp>
      <p:graphicFrame>
        <p:nvGraphicFramePr>
          <p:cNvPr id="22531" name="Object 6"/>
          <p:cNvGraphicFramePr>
            <a:graphicFrameLocks noChangeAspect="1"/>
          </p:cNvGraphicFramePr>
          <p:nvPr/>
        </p:nvGraphicFramePr>
        <p:xfrm>
          <a:off x="685800" y="228600"/>
          <a:ext cx="7848600" cy="2590800"/>
        </p:xfrm>
        <a:graphic>
          <a:graphicData uri="http://schemas.openxmlformats.org/presentationml/2006/ole">
            <mc:AlternateContent xmlns:mc="http://schemas.openxmlformats.org/markup-compatibility/2006">
              <mc:Choice xmlns:v="urn:schemas-microsoft-com:vml" Requires="v">
                <p:oleObj spid="_x0000_s210996" name="Έγγραφο" r:id="rId3" imgW="6208776" imgH="1751076" progId="Word.Document.8">
                  <p:embed/>
                </p:oleObj>
              </mc:Choice>
              <mc:Fallback>
                <p:oleObj name="Έγγραφο" r:id="rId3" imgW="6208776" imgH="1751076" progId="Word.Document.8">
                  <p:embed/>
                  <p:pic>
                    <p:nvPicPr>
                      <p:cNvPr id="22531"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
                        <a:ext cx="784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8"/>
          <p:cNvSpPr txBox="1">
            <a:spLocks noChangeArrowheads="1"/>
          </p:cNvSpPr>
          <p:nvPr/>
        </p:nvSpPr>
        <p:spPr bwMode="auto">
          <a:xfrm>
            <a:off x="914400" y="4800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aphicFrame>
        <p:nvGraphicFramePr>
          <p:cNvPr id="22533" name="Object 9"/>
          <p:cNvGraphicFramePr>
            <a:graphicFrameLocks noChangeAspect="1"/>
          </p:cNvGraphicFramePr>
          <p:nvPr/>
        </p:nvGraphicFramePr>
        <p:xfrm>
          <a:off x="762000" y="2971800"/>
          <a:ext cx="4038600" cy="735013"/>
        </p:xfrm>
        <a:graphic>
          <a:graphicData uri="http://schemas.openxmlformats.org/presentationml/2006/ole">
            <mc:AlternateContent xmlns:mc="http://schemas.openxmlformats.org/markup-compatibility/2006">
              <mc:Choice xmlns:v="urn:schemas-microsoft-com:vml" Requires="v">
                <p:oleObj spid="_x0000_s210997" name="Εξίσωση" r:id="rId5" imgW="2146300" imgH="419100" progId="Equation.3">
                  <p:embed/>
                </p:oleObj>
              </mc:Choice>
              <mc:Fallback>
                <p:oleObj name="Εξίσωση" r:id="rId5" imgW="2146300" imgH="419100" progId="Equation.3">
                  <p:embed/>
                  <p:pic>
                    <p:nvPicPr>
                      <p:cNvPr id="225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71800"/>
                        <a:ext cx="403860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17"/>
          <p:cNvGraphicFramePr>
            <a:graphicFrameLocks noChangeAspect="1"/>
          </p:cNvGraphicFramePr>
          <p:nvPr/>
        </p:nvGraphicFramePr>
        <p:xfrm>
          <a:off x="0" y="3475038"/>
          <a:ext cx="114300" cy="219075"/>
        </p:xfrm>
        <a:graphic>
          <a:graphicData uri="http://schemas.openxmlformats.org/presentationml/2006/ole">
            <mc:AlternateContent xmlns:mc="http://schemas.openxmlformats.org/markup-compatibility/2006">
              <mc:Choice xmlns:v="urn:schemas-microsoft-com:vml" Requires="v">
                <p:oleObj spid="_x0000_s210998" r:id="rId7" imgW="114151" imgH="215619" progId="Equation.3">
                  <p:embed/>
                </p:oleObj>
              </mc:Choice>
              <mc:Fallback>
                <p:oleObj r:id="rId7" imgW="114151" imgH="215619" progId="Equation.3">
                  <p:embed/>
                  <p:pic>
                    <p:nvPicPr>
                      <p:cNvPr id="22534"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475038"/>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5" name="Object 22"/>
          <p:cNvGraphicFramePr>
            <a:graphicFrameLocks noChangeAspect="1"/>
          </p:cNvGraphicFramePr>
          <p:nvPr/>
        </p:nvGraphicFramePr>
        <p:xfrm>
          <a:off x="0" y="3475038"/>
          <a:ext cx="114300" cy="219075"/>
        </p:xfrm>
        <a:graphic>
          <a:graphicData uri="http://schemas.openxmlformats.org/presentationml/2006/ole">
            <mc:AlternateContent xmlns:mc="http://schemas.openxmlformats.org/markup-compatibility/2006">
              <mc:Choice xmlns:v="urn:schemas-microsoft-com:vml" Requires="v">
                <p:oleObj spid="_x0000_s210999" r:id="rId9" imgW="114151" imgH="215619" progId="Equation.3">
                  <p:embed/>
                </p:oleObj>
              </mc:Choice>
              <mc:Fallback>
                <p:oleObj r:id="rId9" imgW="114151" imgH="215619" progId="Equation.3">
                  <p:embed/>
                  <p:pic>
                    <p:nvPicPr>
                      <p:cNvPr id="22535"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475038"/>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6" name="Object 24"/>
          <p:cNvGraphicFramePr>
            <a:graphicFrameLocks noChangeAspect="1"/>
          </p:cNvGraphicFramePr>
          <p:nvPr/>
        </p:nvGraphicFramePr>
        <p:xfrm>
          <a:off x="533400" y="4495800"/>
          <a:ext cx="8305800" cy="1603375"/>
        </p:xfrm>
        <a:graphic>
          <a:graphicData uri="http://schemas.openxmlformats.org/presentationml/2006/ole">
            <mc:AlternateContent xmlns:mc="http://schemas.openxmlformats.org/markup-compatibility/2006">
              <mc:Choice xmlns:v="urn:schemas-microsoft-com:vml" Requires="v">
                <p:oleObj spid="_x0000_s211000" name="Document" r:id="rId10" imgW="5278354" imgH="923793" progId="Word.Document.8">
                  <p:embed/>
                </p:oleObj>
              </mc:Choice>
              <mc:Fallback>
                <p:oleObj name="Document" r:id="rId10" imgW="5278354" imgH="923793" progId="Word.Document.8">
                  <p:embed/>
                  <p:pic>
                    <p:nvPicPr>
                      <p:cNvPr id="22536"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495800"/>
                        <a:ext cx="8305800" cy="1603375"/>
                      </a:xfrm>
                      <a:prstGeom prst="rect">
                        <a:avLst/>
                      </a:prstGeom>
                      <a:solidFill>
                        <a:srgbClr val="FFFF8B"/>
                      </a:solidFill>
                      <a:ln w="12700">
                        <a:solidFill>
                          <a:schemeClr val="tx1"/>
                        </a:solidFill>
                        <a:miter lim="800000"/>
                        <a:headEnd/>
                        <a:tailEnd/>
                      </a:ln>
                    </p:spPr>
                  </p:pic>
                </p:oleObj>
              </mc:Fallback>
            </mc:AlternateContent>
          </a:graphicData>
        </a:graphic>
      </p:graphicFrame>
      <p:grpSp>
        <p:nvGrpSpPr>
          <p:cNvPr id="22537" name="Group 13"/>
          <p:cNvGrpSpPr>
            <a:grpSpLocks/>
          </p:cNvGrpSpPr>
          <p:nvPr/>
        </p:nvGrpSpPr>
        <p:grpSpPr bwMode="auto">
          <a:xfrm>
            <a:off x="5562600" y="1905000"/>
            <a:ext cx="2667000" cy="2314575"/>
            <a:chOff x="3504" y="2112"/>
            <a:chExt cx="1680" cy="1458"/>
          </a:xfrm>
        </p:grpSpPr>
        <p:sp>
          <p:nvSpPr>
            <p:cNvPr id="22538" name="Comment 7"/>
            <p:cNvSpPr>
              <a:spLocks noChangeArrowheads="1"/>
            </p:cNvSpPr>
            <p:nvPr/>
          </p:nvSpPr>
          <p:spPr bwMode="auto">
            <a:xfrm>
              <a:off x="3504" y="2736"/>
              <a:ext cx="1680" cy="834"/>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Επειδή </a:t>
              </a:r>
              <a:r>
                <a:rPr kumimoji="0" lang="en-US"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p&lt;0,005, </a:t>
              </a: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Απορρίπτουμε τη μηδενική υπόθεση ότι η κλίση=0, και η σταθερά=0 στον πληθυσμό</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539" name="Line 11"/>
            <p:cNvSpPr>
              <a:spLocks noChangeShapeType="1"/>
            </p:cNvSpPr>
            <p:nvPr/>
          </p:nvSpPr>
          <p:spPr bwMode="auto">
            <a:xfrm flipV="1">
              <a:off x="3840" y="2112"/>
              <a:ext cx="240" cy="67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2540" name="Line 12"/>
            <p:cNvSpPr>
              <a:spLocks noChangeShapeType="1"/>
            </p:cNvSpPr>
            <p:nvPr/>
          </p:nvSpPr>
          <p:spPr bwMode="auto">
            <a:xfrm flipV="1">
              <a:off x="3888" y="2304"/>
              <a:ext cx="288" cy="576"/>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3082031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00200" y="609600"/>
            <a:ext cx="6324600" cy="1143000"/>
          </a:xfrm>
        </p:spPr>
        <p:txBody>
          <a:bodyPr/>
          <a:lstStyle/>
          <a:p>
            <a:pPr eaLnBrk="1" hangingPunct="1"/>
            <a:r>
              <a:rPr lang="el-GR" altLang="el-GR" sz="3200" smtClean="0"/>
              <a:t>Διαστήματα εμπιστοσύνης για προβλεπόμενες τιμές</a:t>
            </a:r>
          </a:p>
        </p:txBody>
      </p:sp>
      <p:sp>
        <p:nvSpPr>
          <p:cNvPr id="23555" name="Rectangle 4"/>
          <p:cNvSpPr>
            <a:spLocks noChangeArrowheads="1"/>
          </p:cNvSpPr>
          <p:nvPr/>
        </p:nvSpPr>
        <p:spPr bwMode="auto">
          <a:xfrm>
            <a:off x="328136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2355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9050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7"/>
          <p:cNvSpPr>
            <a:spLocks noChangeShapeType="1"/>
          </p:cNvSpPr>
          <p:nvPr/>
        </p:nvSpPr>
        <p:spPr bwMode="auto">
          <a:xfrm flipH="1" flipV="1">
            <a:off x="3124200" y="3124200"/>
            <a:ext cx="2971800" cy="762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3558" name="Line 8"/>
          <p:cNvSpPr>
            <a:spLocks noChangeShapeType="1"/>
          </p:cNvSpPr>
          <p:nvPr/>
        </p:nvSpPr>
        <p:spPr bwMode="auto">
          <a:xfrm flipH="1" flipV="1">
            <a:off x="4343400" y="3886200"/>
            <a:ext cx="1981200" cy="3048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3559" name="Comment 5"/>
          <p:cNvSpPr>
            <a:spLocks noChangeArrowheads="1"/>
          </p:cNvSpPr>
          <p:nvPr/>
        </p:nvSpPr>
        <p:spPr bwMode="auto">
          <a:xfrm>
            <a:off x="6096000" y="2667000"/>
            <a:ext cx="2286000" cy="8350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Διαστήματα εμπιστοσύνης για το προβλεπόμενο μέσο. </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560" name="Comment 6"/>
          <p:cNvSpPr>
            <a:spLocks noChangeArrowheads="1"/>
          </p:cNvSpPr>
          <p:nvPr/>
        </p:nvSpPr>
        <p:spPr bwMode="auto">
          <a:xfrm>
            <a:off x="6324600" y="4038600"/>
            <a:ext cx="22860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Διαστήματα εμπιστοσύνης για ατομικές περιπτώσεις. </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275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eaLnBrk="1" hangingPunct="1">
              <a:lnSpc>
                <a:spcPct val="90000"/>
              </a:lnSpc>
              <a:spcBef>
                <a:spcPts val="1800"/>
              </a:spcBef>
            </a:pPr>
            <a:r>
              <a:rPr lang="el-GR" altLang="el-GR" sz="2400" smtClean="0"/>
              <a:t>Οι παρατηρήσεις πρέπει να είναι ανεξάρτητες.</a:t>
            </a:r>
          </a:p>
          <a:p>
            <a:pPr eaLnBrk="1" hangingPunct="1">
              <a:lnSpc>
                <a:spcPct val="90000"/>
              </a:lnSpc>
              <a:spcBef>
                <a:spcPts val="1800"/>
              </a:spcBef>
            </a:pPr>
            <a:r>
              <a:rPr lang="el-GR" altLang="el-GR" sz="2400" smtClean="0"/>
              <a:t>Για κάθε τιμή της ανεξάρτητης μεταβλητής η κατανομή των τιμών της εξαρτημένης μεταβλητής πρέπει να είναι κανονική.</a:t>
            </a:r>
          </a:p>
          <a:p>
            <a:pPr eaLnBrk="1" hangingPunct="1">
              <a:lnSpc>
                <a:spcPct val="90000"/>
              </a:lnSpc>
              <a:spcBef>
                <a:spcPts val="1800"/>
              </a:spcBef>
            </a:pPr>
            <a:r>
              <a:rPr lang="el-GR" altLang="el-GR" sz="2400" smtClean="0"/>
              <a:t>Η διακύμανση της κατανομής της εξαρτημένης μεταβλητής είναι ίδια για όλες τις τιμές της ανεξάρτητης μεταβλητής.</a:t>
            </a:r>
          </a:p>
          <a:p>
            <a:pPr eaLnBrk="1" hangingPunct="1">
              <a:lnSpc>
                <a:spcPct val="90000"/>
              </a:lnSpc>
              <a:spcBef>
                <a:spcPts val="1800"/>
              </a:spcBef>
            </a:pPr>
            <a:r>
              <a:rPr lang="el-GR" altLang="el-GR" sz="2400" smtClean="0"/>
              <a:t>Η σχέση εξαρτημένης και ανεξάρτητης μεταβλητής είναι γραμμική στον πληθυσμό.</a:t>
            </a:r>
          </a:p>
        </p:txBody>
      </p:sp>
      <p:sp>
        <p:nvSpPr>
          <p:cNvPr id="24579" name="Rectangle 2"/>
          <p:cNvSpPr>
            <a:spLocks noGrp="1" noChangeArrowheads="1"/>
          </p:cNvSpPr>
          <p:nvPr>
            <p:ph type="title"/>
          </p:nvPr>
        </p:nvSpPr>
        <p:spPr>
          <a:noFill/>
        </p:spPr>
        <p:txBody>
          <a:bodyPr/>
          <a:lstStyle/>
          <a:p>
            <a:pPr eaLnBrk="1" hangingPunct="1"/>
            <a:r>
              <a:rPr lang="el-GR" altLang="el-GR" sz="2400" smtClean="0"/>
              <a:t>Προϋποθέσεις για τον έλεγχο υπόθεσης του υποδείγματος της γραμμικής παλινδρόμησης </a:t>
            </a:r>
          </a:p>
        </p:txBody>
      </p:sp>
    </p:spTree>
    <p:extLst>
      <p:ext uri="{BB962C8B-B14F-4D97-AF65-F5344CB8AC3E}">
        <p14:creationId xmlns:p14="http://schemas.microsoft.com/office/powerpoint/2010/main" val="3538091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mment 7"/>
          <p:cNvSpPr>
            <a:spLocks noChangeArrowheads="1"/>
          </p:cNvSpPr>
          <p:nvPr/>
        </p:nvSpPr>
        <p:spPr bwMode="auto">
          <a:xfrm>
            <a:off x="1589088" y="5113338"/>
            <a:ext cx="6445250" cy="13541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Για κάθε τιμή της ανεξάρτητης μεταβλητής (πχ. </a:t>
            </a:r>
            <a:r>
              <a:rPr kumimoji="0" lang="en-US" altLang="el-GR"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a:t>
            </a:r>
            <a:r>
              <a:rPr kumimoji="0" lang="en-US" altLang="el-GR" sz="18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1 </a:t>
            </a:r>
            <a:r>
              <a:rPr kumimoji="0" lang="en-US" altLang="el-GR"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a:t>
            </a:r>
            <a:r>
              <a:rPr kumimoji="0" lang="en-US" altLang="el-GR" sz="18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2</a:t>
            </a:r>
            <a:r>
              <a:rPr kumimoji="0" lang="en-US" altLang="el-GR"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t>
            </a:r>
            <a:r>
              <a:rPr kumimoji="0" lang="en-US" altLang="el-GR"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a:t>
            </a:r>
            <a:r>
              <a:rPr kumimoji="0" lang="en-US" altLang="el-GR" sz="18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3</a:t>
            </a: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η κατανομή της εξαρτημένης Υ είναι κανονική με σταθερή τυπική απόκλιση σ και η γραμμικότητα ισοδυναμεί με την τοποθέτηση των μέσων τιμών των κανονικών κατανομών πάνω σε μια ευθεία γραμμή</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5603" name="Rectangle 2"/>
          <p:cNvSpPr txBox="1">
            <a:spLocks noChangeArrowheads="1"/>
          </p:cNvSpPr>
          <p:nvPr/>
        </p:nvSpPr>
        <p:spPr bwMode="auto">
          <a:xfrm>
            <a:off x="760413" y="212725"/>
            <a:ext cx="7772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Προϋποθέσεις για τον έλεγχο υπόθεσης του υποδείγματος της γραμμικής παλινδρόμησης </a:t>
            </a:r>
          </a:p>
        </p:txBody>
      </p:sp>
      <p:grpSp>
        <p:nvGrpSpPr>
          <p:cNvPr id="25604" name="Ομάδα 1"/>
          <p:cNvGrpSpPr>
            <a:grpSpLocks/>
          </p:cNvGrpSpPr>
          <p:nvPr/>
        </p:nvGrpSpPr>
        <p:grpSpPr bwMode="auto">
          <a:xfrm>
            <a:off x="593725" y="1077913"/>
            <a:ext cx="7073900" cy="3873500"/>
            <a:chOff x="593466" y="1077913"/>
            <a:chExt cx="7939347" cy="3540125"/>
          </a:xfrm>
        </p:grpSpPr>
        <p:cxnSp>
          <p:nvCxnSpPr>
            <p:cNvPr id="13" name="Ευθεία γραμμή σύνδεσης 12"/>
            <p:cNvCxnSpPr/>
            <p:nvPr/>
          </p:nvCxnSpPr>
          <p:spPr>
            <a:xfrm>
              <a:off x="1186780" y="1077913"/>
              <a:ext cx="0" cy="3168702"/>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14" name="Ευθεία γραμμή σύνδεσης 13"/>
            <p:cNvCxnSpPr/>
            <p:nvPr/>
          </p:nvCxnSpPr>
          <p:spPr>
            <a:xfrm flipV="1">
              <a:off x="1186780" y="4175522"/>
              <a:ext cx="7346033" cy="71093"/>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pic>
          <p:nvPicPr>
            <p:cNvPr id="25607" name="Εικόνα 25"/>
            <p:cNvPicPr>
              <a:picLocks noChangeAspect="1"/>
            </p:cNvPicPr>
            <p:nvPr/>
          </p:nvPicPr>
          <p:blipFill>
            <a:blip r:embed="rId2" cstate="print">
              <a:extLst>
                <a:ext uri="{28A0092B-C50C-407E-A947-70E740481C1C}">
                  <a14:useLocalDpi xmlns:a14="http://schemas.microsoft.com/office/drawing/2010/main" val="0"/>
                </a:ext>
              </a:extLst>
            </a:blip>
            <a:srcRect l="11002" t="11607" r="33501" b="31570"/>
            <a:stretch>
              <a:fillRect/>
            </a:stretch>
          </p:blipFill>
          <p:spPr bwMode="auto">
            <a:xfrm>
              <a:off x="2720975" y="2606675"/>
              <a:ext cx="1223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Εικόνα 26"/>
            <p:cNvPicPr>
              <a:picLocks noChangeAspect="1"/>
            </p:cNvPicPr>
            <p:nvPr/>
          </p:nvPicPr>
          <p:blipFill>
            <a:blip r:embed="rId2" cstate="print">
              <a:extLst>
                <a:ext uri="{28A0092B-C50C-407E-A947-70E740481C1C}">
                  <a14:useLocalDpi xmlns:a14="http://schemas.microsoft.com/office/drawing/2010/main" val="0"/>
                </a:ext>
              </a:extLst>
            </a:blip>
            <a:srcRect l="11002" t="11607" r="33501" b="31570"/>
            <a:stretch>
              <a:fillRect/>
            </a:stretch>
          </p:blipFill>
          <p:spPr bwMode="auto">
            <a:xfrm>
              <a:off x="4865688" y="1997075"/>
              <a:ext cx="12239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Εικόνα 27"/>
            <p:cNvPicPr>
              <a:picLocks noChangeAspect="1"/>
            </p:cNvPicPr>
            <p:nvPr/>
          </p:nvPicPr>
          <p:blipFill>
            <a:blip r:embed="rId2" cstate="print">
              <a:extLst>
                <a:ext uri="{28A0092B-C50C-407E-A947-70E740481C1C}">
                  <a14:useLocalDpi xmlns:a14="http://schemas.microsoft.com/office/drawing/2010/main" val="0"/>
                </a:ext>
              </a:extLst>
            </a:blip>
            <a:srcRect l="11002" t="11607" r="33501" b="31570"/>
            <a:stretch>
              <a:fillRect/>
            </a:stretch>
          </p:blipFill>
          <p:spPr bwMode="auto">
            <a:xfrm>
              <a:off x="6840538" y="1435100"/>
              <a:ext cx="12239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Ευθεία γραμμή σύνδεσης 16"/>
            <p:cNvCxnSpPr/>
            <p:nvPr/>
          </p:nvCxnSpPr>
          <p:spPr>
            <a:xfrm flipV="1">
              <a:off x="1404149" y="1603128"/>
              <a:ext cx="7128664" cy="2029768"/>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34" name="Ευθεία γραμμή σύνδεσης 33"/>
            <p:cNvCxnSpPr/>
            <p:nvPr/>
          </p:nvCxnSpPr>
          <p:spPr>
            <a:xfrm flipV="1">
              <a:off x="2740440" y="3254219"/>
              <a:ext cx="0" cy="992396"/>
            </a:xfrm>
            <a:prstGeom prst="line">
              <a:avLst/>
            </a:prstGeom>
            <a:ln w="19050">
              <a:solidFill>
                <a:srgbClr val="002060"/>
              </a:solidFill>
              <a:prstDash val="dash"/>
            </a:ln>
          </p:spPr>
          <p:style>
            <a:lnRef idx="1">
              <a:schemeClr val="dk1"/>
            </a:lnRef>
            <a:fillRef idx="0">
              <a:schemeClr val="dk1"/>
            </a:fillRef>
            <a:effectRef idx="0">
              <a:schemeClr val="dk1"/>
            </a:effectRef>
            <a:fontRef idx="minor">
              <a:schemeClr val="tx1"/>
            </a:fontRef>
          </p:style>
        </p:cxnSp>
        <p:sp>
          <p:nvSpPr>
            <p:cNvPr id="25612" name="TextBox 36"/>
            <p:cNvSpPr txBox="1">
              <a:spLocks noChangeArrowheads="1"/>
            </p:cNvSpPr>
            <p:nvPr/>
          </p:nvSpPr>
          <p:spPr bwMode="auto">
            <a:xfrm>
              <a:off x="2555875" y="4157663"/>
              <a:ext cx="647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a:t>
              </a:r>
              <a:r>
                <a:rPr kumimoji="0" lang="en-US" altLang="el-GR" sz="24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1</a:t>
              </a: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5613" name="TextBox 37"/>
            <p:cNvSpPr txBox="1">
              <a:spLocks noChangeArrowheads="1"/>
            </p:cNvSpPr>
            <p:nvPr/>
          </p:nvSpPr>
          <p:spPr bwMode="auto">
            <a:xfrm>
              <a:off x="4679950" y="4124325"/>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a:t>
              </a:r>
              <a:r>
                <a:rPr kumimoji="0" lang="en-US" altLang="el-GR" sz="24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2</a:t>
              </a: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5614" name="TextBox 38"/>
            <p:cNvSpPr txBox="1">
              <a:spLocks noChangeArrowheads="1"/>
            </p:cNvSpPr>
            <p:nvPr/>
          </p:nvSpPr>
          <p:spPr bwMode="auto">
            <a:xfrm>
              <a:off x="6630988" y="4111625"/>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a:t>
              </a:r>
              <a:r>
                <a:rPr kumimoji="0" lang="en-US" altLang="el-GR" sz="24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mn-cs"/>
                </a:rPr>
                <a:t>3</a:t>
              </a: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cxnSp>
          <p:nvCxnSpPr>
            <p:cNvPr id="40" name="Ευθεία γραμμή σύνδεσης 39"/>
            <p:cNvCxnSpPr/>
            <p:nvPr/>
          </p:nvCxnSpPr>
          <p:spPr>
            <a:xfrm flipH="1" flipV="1">
              <a:off x="4883849" y="2644854"/>
              <a:ext cx="0" cy="1566941"/>
            </a:xfrm>
            <a:prstGeom prst="line">
              <a:avLst/>
            </a:prstGeom>
            <a:ln w="19050">
              <a:solidFill>
                <a:srgbClr val="002060"/>
              </a:solidFill>
              <a:prstDash val="dash"/>
            </a:ln>
          </p:spPr>
          <p:style>
            <a:lnRef idx="1">
              <a:schemeClr val="dk1"/>
            </a:lnRef>
            <a:fillRef idx="0">
              <a:schemeClr val="dk1"/>
            </a:fillRef>
            <a:effectRef idx="0">
              <a:schemeClr val="dk1"/>
            </a:effectRef>
            <a:fontRef idx="minor">
              <a:schemeClr val="tx1"/>
            </a:fontRef>
          </p:style>
        </p:cxnSp>
        <p:cxnSp>
          <p:nvCxnSpPr>
            <p:cNvPr id="41" name="Ευθεία γραμμή σύνδεσης 40"/>
            <p:cNvCxnSpPr/>
            <p:nvPr/>
          </p:nvCxnSpPr>
          <p:spPr>
            <a:xfrm flipH="1" flipV="1">
              <a:off x="6859778" y="2083366"/>
              <a:ext cx="0" cy="2092156"/>
            </a:xfrm>
            <a:prstGeom prst="line">
              <a:avLst/>
            </a:prstGeom>
            <a:ln w="19050">
              <a:solidFill>
                <a:srgbClr val="002060"/>
              </a:solidFill>
              <a:prstDash val="dash"/>
            </a:ln>
          </p:spPr>
          <p:style>
            <a:lnRef idx="1">
              <a:schemeClr val="dk1"/>
            </a:lnRef>
            <a:fillRef idx="0">
              <a:schemeClr val="dk1"/>
            </a:fillRef>
            <a:effectRef idx="0">
              <a:schemeClr val="dk1"/>
            </a:effectRef>
            <a:fontRef idx="minor">
              <a:schemeClr val="tx1"/>
            </a:fontRef>
          </p:style>
        </p:cxnSp>
        <p:cxnSp>
          <p:nvCxnSpPr>
            <p:cNvPr id="47" name="Ευθεία γραμμή σύνδεσης 46"/>
            <p:cNvCxnSpPr>
              <a:endCxn id="25607" idx="2"/>
            </p:cNvCxnSpPr>
            <p:nvPr/>
          </p:nvCxnSpPr>
          <p:spPr>
            <a:xfrm flipV="1">
              <a:off x="1186780" y="3254219"/>
              <a:ext cx="1534061" cy="0"/>
            </a:xfrm>
            <a:prstGeom prst="line">
              <a:avLst/>
            </a:prstGeom>
            <a:ln w="19050">
              <a:solidFill>
                <a:srgbClr val="002060"/>
              </a:solidFill>
              <a:prstDash val="dash"/>
            </a:ln>
          </p:spPr>
          <p:style>
            <a:lnRef idx="1">
              <a:schemeClr val="dk1"/>
            </a:lnRef>
            <a:fillRef idx="0">
              <a:schemeClr val="dk1"/>
            </a:fillRef>
            <a:effectRef idx="0">
              <a:schemeClr val="dk1"/>
            </a:effectRef>
            <a:fontRef idx="minor">
              <a:schemeClr val="tx1"/>
            </a:fontRef>
          </p:style>
        </p:cxnSp>
        <p:cxnSp>
          <p:nvCxnSpPr>
            <p:cNvPr id="52" name="Ευθεία γραμμή σύνδεσης 51"/>
            <p:cNvCxnSpPr/>
            <p:nvPr/>
          </p:nvCxnSpPr>
          <p:spPr>
            <a:xfrm>
              <a:off x="1161835" y="2610033"/>
              <a:ext cx="3711323" cy="24664"/>
            </a:xfrm>
            <a:prstGeom prst="line">
              <a:avLst/>
            </a:prstGeom>
            <a:ln w="19050">
              <a:solidFill>
                <a:srgbClr val="002060"/>
              </a:solidFill>
              <a:prstDash val="dash"/>
            </a:ln>
          </p:spPr>
          <p:style>
            <a:lnRef idx="1">
              <a:schemeClr val="dk1"/>
            </a:lnRef>
            <a:fillRef idx="0">
              <a:schemeClr val="dk1"/>
            </a:fillRef>
            <a:effectRef idx="0">
              <a:schemeClr val="dk1"/>
            </a:effectRef>
            <a:fontRef idx="minor">
              <a:schemeClr val="tx1"/>
            </a:fontRef>
          </p:style>
        </p:cxnSp>
        <p:cxnSp>
          <p:nvCxnSpPr>
            <p:cNvPr id="54" name="Ευθεία γραμμή σύνδεσης 53"/>
            <p:cNvCxnSpPr/>
            <p:nvPr/>
          </p:nvCxnSpPr>
          <p:spPr>
            <a:xfrm>
              <a:off x="1197470" y="2049997"/>
              <a:ext cx="5662308" cy="0"/>
            </a:xfrm>
            <a:prstGeom prst="line">
              <a:avLst/>
            </a:prstGeom>
            <a:ln w="19050">
              <a:solidFill>
                <a:srgbClr val="002060"/>
              </a:solidFill>
              <a:prstDash val="dash"/>
            </a:ln>
          </p:spPr>
          <p:style>
            <a:lnRef idx="1">
              <a:schemeClr val="dk1"/>
            </a:lnRef>
            <a:fillRef idx="0">
              <a:schemeClr val="dk1"/>
            </a:fillRef>
            <a:effectRef idx="0">
              <a:schemeClr val="dk1"/>
            </a:effectRef>
            <a:fontRef idx="minor">
              <a:schemeClr val="tx1"/>
            </a:fontRef>
          </p:style>
        </p:cxnSp>
        <p:sp>
          <p:nvSpPr>
            <p:cNvPr id="57" name="TextBox 56"/>
            <p:cNvSpPr txBox="1">
              <a:spLocks noRot="1" noChangeAspect="1" noMove="1" noResize="1" noEditPoints="1" noAdjustHandles="1" noChangeArrowheads="1" noChangeShapeType="1" noTextEdit="1"/>
            </p:cNvSpPr>
            <p:nvPr/>
          </p:nvSpPr>
          <p:spPr>
            <a:xfrm>
              <a:off x="593466" y="3033475"/>
              <a:ext cx="648072" cy="461665"/>
            </a:xfrm>
            <a:prstGeom prst="rect">
              <a:avLst/>
            </a:prstGeom>
            <a:blipFill>
              <a:blip r:embed="rId3"/>
              <a:stretch>
                <a:fillRect t="-2667" r="-16822" b="-12000"/>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58" name="TextBox 57"/>
            <p:cNvSpPr txBox="1">
              <a:spLocks noRot="1" noChangeAspect="1" noMove="1" noResize="1" noEditPoints="1" noAdjustHandles="1" noChangeArrowheads="1" noChangeShapeType="1" noTextEdit="1"/>
            </p:cNvSpPr>
            <p:nvPr/>
          </p:nvSpPr>
          <p:spPr>
            <a:xfrm>
              <a:off x="622132" y="2375878"/>
              <a:ext cx="648072" cy="461665"/>
            </a:xfrm>
            <a:prstGeom prst="rect">
              <a:avLst/>
            </a:prstGeom>
            <a:blipFill>
              <a:blip r:embed="rId4"/>
              <a:stretch>
                <a:fillRect t="-2667" r="-17925" b="-12000"/>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59" name="TextBox 58"/>
            <p:cNvSpPr txBox="1">
              <a:spLocks noRot="1" noChangeAspect="1" noMove="1" noResize="1" noEditPoints="1" noAdjustHandles="1" noChangeArrowheads="1" noChangeShapeType="1" noTextEdit="1"/>
            </p:cNvSpPr>
            <p:nvPr/>
          </p:nvSpPr>
          <p:spPr>
            <a:xfrm>
              <a:off x="615258" y="1819349"/>
              <a:ext cx="648072" cy="461665"/>
            </a:xfrm>
            <a:prstGeom prst="rect">
              <a:avLst/>
            </a:prstGeom>
            <a:blipFill>
              <a:blip r:embed="rId5"/>
              <a:stretch>
                <a:fillRect t="-2632" r="-16981" b="-11842"/>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62" name="TextBox 61"/>
            <p:cNvSpPr txBox="1">
              <a:spLocks noRot="1" noChangeAspect="1" noMove="1" noResize="1" noEditPoints="1" noAdjustHandles="1" noChangeArrowheads="1" noChangeShapeType="1" noTextEdit="1"/>
            </p:cNvSpPr>
            <p:nvPr/>
          </p:nvSpPr>
          <p:spPr>
            <a:xfrm>
              <a:off x="3347947" y="3561965"/>
              <a:ext cx="1152128" cy="400110"/>
            </a:xfrm>
            <a:prstGeom prst="rect">
              <a:avLst/>
            </a:prstGeom>
            <a:blipFill>
              <a:blip r:embed="rId6"/>
              <a:stretch>
                <a:fillRect l="-5291" t="-7576" r="-24868" b="-25758"/>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63" name="Line 10"/>
            <p:cNvSpPr>
              <a:spLocks noChangeShapeType="1"/>
            </p:cNvSpPr>
            <p:nvPr/>
          </p:nvSpPr>
          <p:spPr bwMode="auto">
            <a:xfrm flipV="1">
              <a:off x="3679406" y="3315156"/>
              <a:ext cx="0" cy="33515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6" name="TextBox 65"/>
            <p:cNvSpPr txBox="1">
              <a:spLocks noRot="1" noChangeAspect="1" noMove="1" noResize="1" noEditPoints="1" noAdjustHandles="1" noChangeArrowheads="1" noChangeShapeType="1" noTextEdit="1"/>
            </p:cNvSpPr>
            <p:nvPr/>
          </p:nvSpPr>
          <p:spPr>
            <a:xfrm>
              <a:off x="5223974" y="3124018"/>
              <a:ext cx="1152128" cy="400110"/>
            </a:xfrm>
            <a:prstGeom prst="rect">
              <a:avLst/>
            </a:prstGeom>
            <a:blipFill>
              <a:blip r:embed="rId7"/>
              <a:stretch>
                <a:fillRect l="-5820" t="-7576" r="-24339" b="-25758"/>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67" name="Line 10"/>
            <p:cNvSpPr>
              <a:spLocks noChangeShapeType="1"/>
            </p:cNvSpPr>
            <p:nvPr/>
          </p:nvSpPr>
          <p:spPr bwMode="auto">
            <a:xfrm flipV="1">
              <a:off x="5555558" y="2878443"/>
              <a:ext cx="0" cy="33370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8" name="TextBox 67"/>
            <p:cNvSpPr txBox="1">
              <a:spLocks noRot="1" noChangeAspect="1" noMove="1" noResize="1" noEditPoints="1" noAdjustHandles="1" noChangeArrowheads="1" noChangeShapeType="1" noTextEdit="1"/>
            </p:cNvSpPr>
            <p:nvPr/>
          </p:nvSpPr>
          <p:spPr>
            <a:xfrm>
              <a:off x="7081840" y="2580986"/>
              <a:ext cx="1152128" cy="400110"/>
            </a:xfrm>
            <a:prstGeom prst="rect">
              <a:avLst/>
            </a:prstGeom>
            <a:blipFill>
              <a:blip r:embed="rId8"/>
              <a:stretch>
                <a:fillRect l="-5820" t="-7576" r="-24339" b="-25758"/>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400" b="0" i="0" u="none" strike="noStrike" kern="1200" cap="none" spc="0" normalizeH="0" baseline="0" noProof="0">
                  <a:ln>
                    <a:noFill/>
                  </a:ln>
                  <a:noFill/>
                  <a:effectLst/>
                  <a:uLnTx/>
                  <a:uFillTx/>
                  <a:latin typeface="Times New Roman" panose="02020603050405020304" pitchFamily="18" charset="0"/>
                  <a:ea typeface="+mn-ea"/>
                  <a:cs typeface="+mn-cs"/>
                </a:rPr>
                <a:t> </a:t>
              </a:r>
            </a:p>
          </p:txBody>
        </p:sp>
        <p:sp>
          <p:nvSpPr>
            <p:cNvPr id="69" name="Line 10"/>
            <p:cNvSpPr>
              <a:spLocks noChangeShapeType="1"/>
            </p:cNvSpPr>
            <p:nvPr/>
          </p:nvSpPr>
          <p:spPr bwMode="auto">
            <a:xfrm flipV="1">
              <a:off x="7413892" y="2335818"/>
              <a:ext cx="0" cy="332250"/>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000000"/>
                </a:solidFill>
                <a:effectLst/>
                <a:uLnTx/>
                <a:uFillTx/>
                <a:latin typeface="Times New Roman"/>
                <a:ea typeface="+mn-ea"/>
                <a:cs typeface="+mn-cs"/>
              </a:endParaRPr>
            </a:p>
          </p:txBody>
        </p:sp>
      </p:grpSp>
    </p:spTree>
    <p:extLst>
      <p:ext uri="{BB962C8B-B14F-4D97-AF65-F5344CB8AC3E}">
        <p14:creationId xmlns:p14="http://schemas.microsoft.com/office/powerpoint/2010/main" val="3410648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685800"/>
            <a:ext cx="7772400" cy="762000"/>
          </a:xfrm>
        </p:spPr>
        <p:txBody>
          <a:bodyPr/>
          <a:lstStyle/>
          <a:p>
            <a:pPr eaLnBrk="1" hangingPunct="1"/>
            <a:r>
              <a:rPr lang="el-GR" altLang="el-GR" sz="3200" smtClean="0"/>
              <a:t>Ανάλυση υπολοίπων</a:t>
            </a:r>
          </a:p>
        </p:txBody>
      </p:sp>
      <p:sp>
        <p:nvSpPr>
          <p:cNvPr id="26627" name="Text Box 3"/>
          <p:cNvSpPr txBox="1">
            <a:spLocks noChangeArrowheads="1"/>
          </p:cNvSpPr>
          <p:nvPr/>
        </p:nvSpPr>
        <p:spPr bwMode="auto">
          <a:xfrm>
            <a:off x="1371600" y="1600200"/>
            <a:ext cx="64008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Πώς χρησιμοποιούμε τα υπόλοιπα για τον έλεγχο των </a:t>
            </a:r>
            <a:r>
              <a:rPr kumimoji="0" lang="el-GR" altLang="el-GR"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προϋποθέσεων ανεξαρτησίας, γραμμικότητας, κανονικότητας και σταθερής διακύμανσης.</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Τι κάνουμε όταν κάποιες προϋποθέσεις παραβιάζονται.  </a:t>
            </a:r>
          </a:p>
        </p:txBody>
      </p:sp>
    </p:spTree>
    <p:extLst>
      <p:ext uri="{BB962C8B-B14F-4D97-AF65-F5344CB8AC3E}">
        <p14:creationId xmlns:p14="http://schemas.microsoft.com/office/powerpoint/2010/main" val="15481055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2"/>
          <a:srcRect l="15150" t="13953" r="35612" b="21454"/>
          <a:stretch/>
        </p:blipFill>
        <p:spPr>
          <a:xfrm>
            <a:off x="1331913" y="1557338"/>
            <a:ext cx="6405562"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1" name="Rectangle 2"/>
          <p:cNvSpPr>
            <a:spLocks noGrp="1" noChangeArrowheads="1"/>
          </p:cNvSpPr>
          <p:nvPr>
            <p:ph type="title"/>
          </p:nvPr>
        </p:nvSpPr>
        <p:spPr>
          <a:xfrm>
            <a:off x="685800" y="420688"/>
            <a:ext cx="7772400" cy="1143000"/>
          </a:xfrm>
        </p:spPr>
        <p:txBody>
          <a:bodyPr/>
          <a:lstStyle/>
          <a:p>
            <a:pPr eaLnBrk="1" hangingPunct="1"/>
            <a:r>
              <a:rPr lang="el-GR" altLang="el-GR" sz="3200" smtClean="0"/>
              <a:t>Ανάλυση υπολοίπων στο </a:t>
            </a:r>
            <a:r>
              <a:rPr lang="en-US" altLang="el-GR" sz="3200" smtClean="0"/>
              <a:t>SPSS</a:t>
            </a:r>
            <a:endParaRPr lang="el-GR" altLang="el-GR" sz="3200" smtClean="0"/>
          </a:p>
        </p:txBody>
      </p:sp>
      <p:sp>
        <p:nvSpPr>
          <p:cNvPr id="6" name="Comment 7"/>
          <p:cNvSpPr>
            <a:spLocks noChangeArrowheads="1"/>
          </p:cNvSpPr>
          <p:nvPr/>
        </p:nvSpPr>
        <p:spPr bwMode="auto">
          <a:xfrm>
            <a:off x="2484438" y="5229225"/>
            <a:ext cx="6551612" cy="144621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Επιλέγονται από την επιλογή «</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Save</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της «</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Linear Regression</a:t>
            </a:r>
            <a:r>
              <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l-GR" altLang="el-GR"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85750" marR="0" lvl="0" indent="0" algn="l" defTabSz="914400" rtl="0" eaLnBrk="1" fontAlgn="base" latinLnBrk="0" hangingPunct="1">
              <a:lnSpc>
                <a:spcPct val="100000"/>
              </a:lnSpc>
              <a:spcBef>
                <a:spcPts val="0"/>
              </a:spcBef>
              <a:spcAft>
                <a:spcPct val="0"/>
              </a:spcAft>
              <a:buClrTx/>
              <a:buSzTx/>
              <a:buFontTx/>
              <a:buChar char="•"/>
              <a:tabLst/>
              <a:defRPr/>
            </a:pPr>
            <a:r>
              <a:rPr kumimoji="0" lang="el-GR"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Προβλεπόμενες </a:t>
            </a:r>
            <a:r>
              <a:rPr kumimoji="0" lang="el-GR" altLang="el-G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τιμές</a:t>
            </a:r>
            <a:r>
              <a:rPr kumimoji="0" lang="en-US" altLang="el-G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l-GR" altLang="el-G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0" algn="l" defTabSz="914400" rtl="0" eaLnBrk="1" fontAlgn="base" latinLnBrk="0" hangingPunct="1">
              <a:lnSpc>
                <a:spcPct val="100000"/>
              </a:lnSpc>
              <a:spcBef>
                <a:spcPts val="0"/>
              </a:spcBef>
              <a:spcAft>
                <a:spcPct val="0"/>
              </a:spcAft>
              <a:buClrTx/>
              <a:buSzTx/>
              <a:buFontTx/>
              <a:buChar char="•"/>
              <a:tabLst/>
              <a:defRPr/>
            </a:pPr>
            <a:r>
              <a:rPr kumimoji="0" lang="el-GR"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Μη τυποποιημένα</a:t>
            </a:r>
            <a:r>
              <a:rPr kumimoji="0" lang="en-US"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l-GR"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υπόλοιπα</a:t>
            </a:r>
          </a:p>
          <a:p>
            <a:pPr marL="285750" marR="0" lvl="0" indent="0" algn="l" defTabSz="914400" rtl="0" eaLnBrk="1" fontAlgn="base" latinLnBrk="0" hangingPunct="1">
              <a:lnSpc>
                <a:spcPct val="100000"/>
              </a:lnSpc>
              <a:spcBef>
                <a:spcPts val="0"/>
              </a:spcBef>
              <a:spcAft>
                <a:spcPct val="0"/>
              </a:spcAft>
              <a:buClrTx/>
              <a:buSzTx/>
              <a:buFontTx/>
              <a:buChar char="•"/>
              <a:tabLst/>
              <a:defRPr/>
            </a:pPr>
            <a:r>
              <a:rPr kumimoji="0" lang="el-GR"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Τυποποιημένα υπόλοιπα</a:t>
            </a:r>
          </a:p>
          <a:p>
            <a:pPr marL="285750" marR="0" lvl="0" indent="0" algn="l" defTabSz="914400" rtl="0" eaLnBrk="1" fontAlgn="base" latinLnBrk="0" hangingPunct="1">
              <a:lnSpc>
                <a:spcPct val="100000"/>
              </a:lnSpc>
              <a:spcBef>
                <a:spcPts val="0"/>
              </a:spcBef>
              <a:spcAft>
                <a:spcPct val="0"/>
              </a:spcAft>
              <a:buClrTx/>
              <a:buSzTx/>
              <a:buFontTx/>
              <a:buChar char="•"/>
              <a:tabLst/>
              <a:defRPr/>
            </a:pPr>
            <a:r>
              <a:rPr kumimoji="0" lang="el-GR"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Τυποποιημένα κατά </a:t>
            </a:r>
            <a:r>
              <a:rPr kumimoji="0" lang="en-US"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student </a:t>
            </a:r>
            <a:r>
              <a:rPr kumimoji="0" lang="el-GR" altLang="el-GR" sz="1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υπόλοιπα</a:t>
            </a:r>
          </a:p>
        </p:txBody>
      </p:sp>
      <p:sp>
        <p:nvSpPr>
          <p:cNvPr id="27653" name="Line 8"/>
          <p:cNvSpPr>
            <a:spLocks noChangeShapeType="1"/>
          </p:cNvSpPr>
          <p:nvPr/>
        </p:nvSpPr>
        <p:spPr bwMode="auto">
          <a:xfrm flipH="1" flipV="1">
            <a:off x="5795963" y="4437063"/>
            <a:ext cx="1368425" cy="79216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7654" name="Line 8"/>
          <p:cNvSpPr>
            <a:spLocks noChangeShapeType="1"/>
          </p:cNvSpPr>
          <p:nvPr/>
        </p:nvSpPr>
        <p:spPr bwMode="auto">
          <a:xfrm flipH="1" flipV="1">
            <a:off x="3779838" y="4176713"/>
            <a:ext cx="3384550" cy="105251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04554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838200"/>
          </a:xfrm>
        </p:spPr>
        <p:txBody>
          <a:bodyPr/>
          <a:lstStyle/>
          <a:p>
            <a:pPr eaLnBrk="1" hangingPunct="1"/>
            <a:r>
              <a:rPr lang="el-GR" altLang="el-GR" sz="3200" smtClean="0"/>
              <a:t>Υπόλοιπα της γραμμικής παλινδρόμησης</a:t>
            </a:r>
          </a:p>
        </p:txBody>
      </p:sp>
      <p:sp>
        <p:nvSpPr>
          <p:cNvPr id="28675" name="Rectangle 4"/>
          <p:cNvSpPr>
            <a:spLocks noChangeArrowheads="1"/>
          </p:cNvSpPr>
          <p:nvPr/>
        </p:nvSpPr>
        <p:spPr bwMode="auto">
          <a:xfrm>
            <a:off x="995363" y="1423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286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66800"/>
            <a:ext cx="80010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677" name="Comment 7"/>
              <p:cNvSpPr>
                <a:spLocks noChangeArrowheads="1"/>
              </p:cNvSpPr>
              <p:nvPr/>
            </p:nvSpPr>
            <p:spPr bwMode="auto">
              <a:xfrm>
                <a:off x="161925" y="4729831"/>
                <a:ext cx="8820150" cy="2034211"/>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val="1"/>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Για τη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Namibia: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με 45 γεννήσεις για κάθε 1000 κατοίκους προβλέπεται προσδόκιμο επιβίωσης γυναικών 58,61 έτη ενώ η πραγματική τιμή είναι τα 63 έτη. Το μη τυποποιημένο υπόλοιπο 63 – 58,61 =4,39. Το τυποποιημένο υπόλοιπο είναι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e/SE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4,39/2,537</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=1,73</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SE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είναι το τυπικό σφάλμα της εκτίμησης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(Standard error of estimate)</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που δίνεται στον πίνακα</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“model summary”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της διαφάνειας 19.</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Το τυποποιημένο κατά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student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υπόλοιπο τυποποιείται ως προς την τυπική απόκλιση των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residuals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στην συγκεκριμένη τιμή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x.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Θεωρούνται καταλληλότερα για τον έλεγχο των προϋποθέσεων της παλινδρόμησης και τιμές μεγαλύτερες απολύτως του 3 κρίνονται ως ακραίες. Η τιμή της </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Namibia </a:t>
                </a:r>
                <a:r>
                  <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είναι 1,85</a:t>
                </a:r>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a:p>
                <a:pPr lvl="0">
                  <a:spcBef>
                    <a:spcPct val="50000"/>
                  </a:spcBef>
                  <a:buNone/>
                </a:pPr>
                <a14:m>
                  <m:oMath xmlns:m="http://schemas.openxmlformats.org/officeDocument/2006/math">
                    <m:r>
                      <a:rPr kumimoji="0" lang="en-US" alt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𝑠𝑡𝑢𝑑𝑟𝑒𝑠</m:t>
                    </m:r>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𝒓</m:t>
                            </m:r>
                          </m:e>
                          <m:sub>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sub>
                        </m:sSub>
                      </m:num>
                      <m:den>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𝑺𝑬</m:t>
                        </m:r>
                        <m:rad>
                          <m:radPr>
                            <m:degHide m:val="on"/>
                            <m:ctrlP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radPr>
                          <m:deg/>
                          <m:e>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altLang="el-GR" sz="1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𝒊𝒊</m:t>
                                </m:r>
                              </m:sub>
                            </m:sSub>
                          </m:e>
                        </m:rad>
                      </m:den>
                    </m:f>
                  </m:oMath>
                </a14:m>
                <a:r>
                  <a:rPr kumimoji="0" lang="en-US"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lang="en-US" altLang="el-GR" sz="1200" b="1" dirty="0">
                    <a:solidFill>
                      <a:srgbClr val="000000"/>
                    </a:solidFill>
                    <a:latin typeface="Arial" panose="020B0604020202020204" pitchFamily="34" charset="0"/>
                  </a:rPr>
                  <a:t> </a:t>
                </a:r>
                <a:r>
                  <a:rPr lang="el-GR" altLang="el-GR" sz="1200" b="1" dirty="0">
                    <a:solidFill>
                      <a:srgbClr val="000000"/>
                    </a:solidFill>
                    <a:latin typeface="Arial" panose="020B0604020202020204" pitchFamily="34" charset="0"/>
                  </a:rPr>
                  <a:t>όπου</a:t>
                </a:r>
                <a:r>
                  <a:rPr lang="el-GR" altLang="el-GR" sz="1200" b="1" dirty="0" smtClean="0">
                    <a:solidFill>
                      <a:srgbClr val="000000"/>
                    </a:solidFill>
                    <a:latin typeface="Arial" panose="020B0604020202020204" pitchFamily="34" charset="0"/>
                  </a:rPr>
                  <a:t> </a:t>
                </a:r>
                <a14:m>
                  <m:oMath xmlns:m="http://schemas.openxmlformats.org/officeDocument/2006/math">
                    <m:sSub>
                      <m:sSubPr>
                        <m:ctrlPr>
                          <a:rPr lang="el-GR" altLang="el-GR" sz="1400" b="1" i="1" smtClean="0">
                            <a:solidFill>
                              <a:srgbClr val="000000"/>
                            </a:solidFill>
                            <a:latin typeface="Cambria Math" panose="02040503050406030204" pitchFamily="18" charset="0"/>
                          </a:rPr>
                        </m:ctrlPr>
                      </m:sSubPr>
                      <m:e>
                        <m:r>
                          <a:rPr lang="en-US" altLang="el-GR" sz="1400" b="0" i="1" smtClean="0">
                            <a:solidFill>
                              <a:srgbClr val="000000"/>
                            </a:solidFill>
                            <a:latin typeface="Cambria Math" panose="02040503050406030204" pitchFamily="18" charset="0"/>
                          </a:rPr>
                          <m:t>h</m:t>
                        </m:r>
                      </m:e>
                      <m:sub>
                        <m:r>
                          <a:rPr lang="en-US" altLang="el-GR" sz="1400" b="1" i="1" smtClean="0">
                            <a:solidFill>
                              <a:srgbClr val="000000"/>
                            </a:solidFill>
                            <a:latin typeface="Cambria Math" panose="02040503050406030204" pitchFamily="18" charset="0"/>
                          </a:rPr>
                          <m:t>𝒊𝒊</m:t>
                        </m:r>
                      </m:sub>
                    </m:sSub>
                    <m:r>
                      <a:rPr lang="el-GR" altLang="el-GR" sz="1400" b="1" i="1" smtClean="0">
                        <a:solidFill>
                          <a:srgbClr val="000000"/>
                        </a:solidFill>
                        <a:latin typeface="Cambria Math" panose="02040503050406030204" pitchFamily="18" charset="0"/>
                      </a:rPr>
                      <m:t>=</m:t>
                    </m:r>
                    <m:f>
                      <m:fPr>
                        <m:ctrlPr>
                          <a:rPr lang="en-US" altLang="el-GR" sz="1400" b="1" i="1" smtClean="0">
                            <a:solidFill>
                              <a:srgbClr val="000000"/>
                            </a:solidFill>
                            <a:latin typeface="Cambria Math" panose="02040503050406030204" pitchFamily="18" charset="0"/>
                          </a:rPr>
                        </m:ctrlPr>
                      </m:fPr>
                      <m:num>
                        <m:r>
                          <a:rPr lang="el-GR" altLang="el-GR" sz="1400" b="1" i="1" smtClean="0">
                            <a:solidFill>
                              <a:srgbClr val="000000"/>
                            </a:solidFill>
                            <a:latin typeface="Cambria Math" panose="02040503050406030204" pitchFamily="18" charset="0"/>
                          </a:rPr>
                          <m:t>𝟏</m:t>
                        </m:r>
                      </m:num>
                      <m:den>
                        <m:r>
                          <a:rPr lang="en-US" altLang="el-GR" sz="1400" b="1" i="1" smtClean="0">
                            <a:solidFill>
                              <a:srgbClr val="000000"/>
                            </a:solidFill>
                            <a:latin typeface="Cambria Math" panose="02040503050406030204" pitchFamily="18" charset="0"/>
                          </a:rPr>
                          <m:t>𝑵</m:t>
                        </m:r>
                      </m:den>
                    </m:f>
                    <m:r>
                      <a:rPr lang="en-US" altLang="el-GR" sz="1400" b="1" i="1" smtClean="0">
                        <a:solidFill>
                          <a:srgbClr val="000000"/>
                        </a:solidFill>
                        <a:latin typeface="Cambria Math" panose="02040503050406030204" pitchFamily="18" charset="0"/>
                      </a:rPr>
                      <m:t>+</m:t>
                    </m:r>
                    <m:f>
                      <m:fPr>
                        <m:ctrlPr>
                          <a:rPr lang="en-US" altLang="el-GR" sz="1400" b="1" i="1" smtClean="0">
                            <a:solidFill>
                              <a:srgbClr val="000000"/>
                            </a:solidFill>
                            <a:latin typeface="Cambria Math" panose="02040503050406030204" pitchFamily="18" charset="0"/>
                          </a:rPr>
                        </m:ctrlPr>
                      </m:fPr>
                      <m:num>
                        <m:r>
                          <a:rPr lang="en-US" altLang="el-GR" sz="1400" b="1" i="1" smtClean="0">
                            <a:solidFill>
                              <a:srgbClr val="000000"/>
                            </a:solidFill>
                            <a:latin typeface="Cambria Math" panose="02040503050406030204" pitchFamily="18" charset="0"/>
                          </a:rPr>
                          <m:t> </m:t>
                        </m:r>
                        <m:sSup>
                          <m:sSupPr>
                            <m:ctrlPr>
                              <a:rPr lang="en-US" altLang="el-GR" sz="1400" b="1" i="1" smtClean="0">
                                <a:solidFill>
                                  <a:srgbClr val="000000"/>
                                </a:solidFill>
                                <a:latin typeface="Cambria Math" panose="02040503050406030204" pitchFamily="18" charset="0"/>
                              </a:rPr>
                            </m:ctrlPr>
                          </m:sSupPr>
                          <m:e>
                            <m:d>
                              <m:dPr>
                                <m:ctrlPr>
                                  <a:rPr lang="en-US" altLang="el-GR" sz="1400" b="1" i="1">
                                    <a:solidFill>
                                      <a:srgbClr val="000000"/>
                                    </a:solidFill>
                                    <a:latin typeface="Cambria Math" panose="02040503050406030204" pitchFamily="18" charset="0"/>
                                  </a:rPr>
                                </m:ctrlPr>
                              </m:dPr>
                              <m:e>
                                <m:sSub>
                                  <m:sSubPr>
                                    <m:ctrlPr>
                                      <a:rPr lang="en-US" altLang="el-GR" sz="1400" b="1" i="1">
                                        <a:solidFill>
                                          <a:srgbClr val="000000"/>
                                        </a:solidFill>
                                        <a:latin typeface="Cambria Math" panose="02040503050406030204" pitchFamily="18" charset="0"/>
                                      </a:rPr>
                                    </m:ctrlPr>
                                  </m:sSubPr>
                                  <m:e>
                                    <m:r>
                                      <a:rPr lang="en-US" altLang="el-GR" sz="1400" b="1" i="1">
                                        <a:solidFill>
                                          <a:srgbClr val="000000"/>
                                        </a:solidFill>
                                        <a:latin typeface="Cambria Math" panose="02040503050406030204" pitchFamily="18" charset="0"/>
                                      </a:rPr>
                                      <m:t>𝒙</m:t>
                                    </m:r>
                                  </m:e>
                                  <m:sub>
                                    <m:r>
                                      <a:rPr lang="en-US" altLang="el-GR" sz="1400" b="1" i="1">
                                        <a:solidFill>
                                          <a:srgbClr val="000000"/>
                                        </a:solidFill>
                                        <a:latin typeface="Cambria Math" panose="02040503050406030204" pitchFamily="18" charset="0"/>
                                      </a:rPr>
                                      <m:t>𝒊</m:t>
                                    </m:r>
                                  </m:sub>
                                </m:sSub>
                                <m:r>
                                  <a:rPr lang="en-US" altLang="el-GR" sz="1400" b="1" i="1">
                                    <a:solidFill>
                                      <a:srgbClr val="000000"/>
                                    </a:solidFill>
                                    <a:latin typeface="Cambria Math" panose="02040503050406030204" pitchFamily="18" charset="0"/>
                                  </a:rPr>
                                  <m:t>−</m:t>
                                </m:r>
                                <m:acc>
                                  <m:accPr>
                                    <m:chr m:val="̅"/>
                                    <m:ctrlPr>
                                      <a:rPr lang="en-US" altLang="el-GR" sz="1400" b="1" i="1">
                                        <a:solidFill>
                                          <a:srgbClr val="000000"/>
                                        </a:solidFill>
                                        <a:latin typeface="Cambria Math" panose="02040503050406030204" pitchFamily="18" charset="0"/>
                                      </a:rPr>
                                    </m:ctrlPr>
                                  </m:accPr>
                                  <m:e>
                                    <m:r>
                                      <a:rPr lang="en-US" altLang="el-GR" sz="1400" b="1" i="1">
                                        <a:solidFill>
                                          <a:srgbClr val="000000"/>
                                        </a:solidFill>
                                        <a:latin typeface="Cambria Math" panose="02040503050406030204" pitchFamily="18" charset="0"/>
                                      </a:rPr>
                                      <m:t>𝒙</m:t>
                                    </m:r>
                                  </m:e>
                                </m:acc>
                              </m:e>
                            </m:d>
                          </m:e>
                          <m:sup>
                            <m:r>
                              <a:rPr lang="en-US" altLang="el-GR" sz="1400" b="1" i="1" smtClean="0">
                                <a:solidFill>
                                  <a:srgbClr val="000000"/>
                                </a:solidFill>
                                <a:latin typeface="Cambria Math" panose="02040503050406030204" pitchFamily="18" charset="0"/>
                              </a:rPr>
                              <m:t>𝟐</m:t>
                            </m:r>
                          </m:sup>
                        </m:sSup>
                      </m:num>
                      <m:den>
                        <m:r>
                          <a:rPr lang="en-US" altLang="el-GR" sz="1400" b="1" i="1" smtClean="0">
                            <a:solidFill>
                              <a:srgbClr val="000000"/>
                            </a:solidFill>
                            <a:latin typeface="Cambria Math" panose="02040503050406030204" pitchFamily="18" charset="0"/>
                          </a:rPr>
                          <m:t>𝑵</m:t>
                        </m:r>
                        <m:r>
                          <a:rPr lang="en-US" altLang="el-GR" sz="1400" b="1" i="1" smtClean="0">
                            <a:solidFill>
                              <a:srgbClr val="000000"/>
                            </a:solidFill>
                            <a:latin typeface="Cambria Math" panose="02040503050406030204" pitchFamily="18" charset="0"/>
                          </a:rPr>
                          <m:t> </m:t>
                        </m:r>
                        <m:r>
                          <a:rPr lang="en-US" altLang="el-GR" sz="1400" b="1" i="1" smtClean="0">
                            <a:solidFill>
                              <a:srgbClr val="000000"/>
                            </a:solidFill>
                            <a:latin typeface="Cambria Math" panose="02040503050406030204" pitchFamily="18" charset="0"/>
                          </a:rPr>
                          <m:t>𝑽𝒂𝒓</m:t>
                        </m:r>
                        <m:r>
                          <a:rPr lang="en-US" altLang="el-GR" sz="1400" b="1" i="1" smtClean="0">
                            <a:solidFill>
                              <a:srgbClr val="000000"/>
                            </a:solidFill>
                            <a:latin typeface="Cambria Math" panose="02040503050406030204" pitchFamily="18" charset="0"/>
                          </a:rPr>
                          <m:t>(</m:t>
                        </m:r>
                        <m:r>
                          <a:rPr lang="en-US" altLang="el-GR" sz="1400" b="1" i="1" smtClean="0">
                            <a:solidFill>
                              <a:srgbClr val="000000"/>
                            </a:solidFill>
                            <a:latin typeface="Cambria Math" panose="02040503050406030204" pitchFamily="18" charset="0"/>
                          </a:rPr>
                          <m:t>𝒙</m:t>
                        </m:r>
                        <m:r>
                          <a:rPr lang="en-US" altLang="el-GR" sz="1400" b="1" i="1" smtClean="0">
                            <a:solidFill>
                              <a:srgbClr val="000000"/>
                            </a:solidFill>
                            <a:latin typeface="Cambria Math" panose="02040503050406030204" pitchFamily="18" charset="0"/>
                          </a:rPr>
                          <m:t>)</m:t>
                        </m:r>
                      </m:den>
                    </m:f>
                  </m:oMath>
                </a14:m>
                <a:endParaRPr kumimoji="0" lang="el-GR" altLang="el-GR"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mc:Choice>
        <mc:Fallback xmlns="">
          <p:sp>
            <p:nvSpPr>
              <p:cNvPr id="28677" name="Comment 7"/>
              <p:cNvSpPr>
                <a:spLocks noRot="1" noChangeAspect="1" noMove="1" noResize="1" noEditPoints="1" noAdjustHandles="1" noChangeArrowheads="1" noChangeShapeType="1" noTextEdit="1"/>
              </p:cNvSpPr>
              <p:nvPr/>
            </p:nvSpPr>
            <p:spPr bwMode="auto">
              <a:xfrm>
                <a:off x="161925" y="4729831"/>
                <a:ext cx="8820150" cy="2034211"/>
              </a:xfrm>
              <a:prstGeom prst="rect">
                <a:avLst/>
              </a:prstGeom>
              <a:blipFill>
                <a:blip r:embed="rId4"/>
                <a:stretch>
                  <a:fillRect t="-287"/>
                </a:stretch>
              </a:blip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lstStyle/>
              <a:p>
                <a:r>
                  <a:rPr lang="el-GR">
                    <a:noFill/>
                  </a:rPr>
                  <a:t> </a:t>
                </a:r>
              </a:p>
            </p:txBody>
          </p:sp>
        </mc:Fallback>
      </mc:AlternateContent>
      <p:sp>
        <p:nvSpPr>
          <p:cNvPr id="28678" name="Line 8"/>
          <p:cNvSpPr>
            <a:spLocks noChangeShapeType="1"/>
          </p:cNvSpPr>
          <p:nvPr/>
        </p:nvSpPr>
        <p:spPr bwMode="auto">
          <a:xfrm flipH="1" flipV="1">
            <a:off x="2627312" y="3429000"/>
            <a:ext cx="2016695" cy="1300831"/>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 name="Οβάλ 1"/>
          <p:cNvSpPr/>
          <p:nvPr/>
        </p:nvSpPr>
        <p:spPr>
          <a:xfrm>
            <a:off x="1647825" y="3255963"/>
            <a:ext cx="7148513"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167472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609600"/>
          </a:xfrm>
        </p:spPr>
        <p:txBody>
          <a:bodyPr/>
          <a:lstStyle/>
          <a:p>
            <a:pPr eaLnBrk="1" hangingPunct="1"/>
            <a:r>
              <a:rPr lang="el-GR" altLang="el-GR" sz="2800" smtClean="0"/>
              <a:t>Αν οι προϋποθέσεις για την ανάλυση παλινδρόμησης ικανοποιούνται τα υπόλοιπα πρέπει να έχουν τα παρακάτω χαρακτηριστικά</a:t>
            </a:r>
          </a:p>
        </p:txBody>
      </p:sp>
      <p:sp>
        <p:nvSpPr>
          <p:cNvPr id="29699" name="Text Box 3"/>
          <p:cNvSpPr txBox="1">
            <a:spLocks noChangeArrowheads="1"/>
          </p:cNvSpPr>
          <p:nvPr/>
        </p:nvSpPr>
        <p:spPr bwMode="auto">
          <a:xfrm>
            <a:off x="1600200" y="1752600"/>
            <a:ext cx="64770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Κατανέμονται κανονικά</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Η διακύμανσή τους είναι ίδια για όλες τις τιμές της ανεξάρτητης μεταβλητής</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Στο διάγραμμα σκεδασμού υπόλοιπα </a:t>
            </a:r>
            <a:r>
              <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 </a:t>
            </a: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προβλεπόμενες τιμές, δεν διαγράφεται κάποιος συγκεκριμένος σχηματισμός (Η κατανομή των σημείων του διαγράμματος σκεδασμού υπόλοιπα </a:t>
            </a:r>
            <a:r>
              <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x </a:t>
            </a: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προβλεπόμενες τιμές είναι τυχαία)</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Τα διαδοχικά υπόλοιπα πρέπει να είναι κατά προσέγγιση ανεξάρτητα</a:t>
            </a:r>
          </a:p>
        </p:txBody>
      </p:sp>
    </p:spTree>
    <p:extLst>
      <p:ext uri="{BB962C8B-B14F-4D97-AF65-F5344CB8AC3E}">
        <p14:creationId xmlns:p14="http://schemas.microsoft.com/office/powerpoint/2010/main" val="1297328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eaLnBrk="1" hangingPunct="1"/>
            <a:r>
              <a:rPr lang="el-GR" altLang="el-GR" sz="3600" smtClean="0"/>
              <a:t>Έλεγχος κανονικότητας υπολοίπων</a:t>
            </a:r>
            <a:br>
              <a:rPr lang="el-GR" altLang="el-GR" sz="3600" smtClean="0"/>
            </a:br>
            <a:endParaRPr lang="el-GR" altLang="el-GR" sz="3600" smtClean="0"/>
          </a:p>
        </p:txBody>
      </p:sp>
      <p:graphicFrame>
        <p:nvGraphicFramePr>
          <p:cNvPr id="30723" name="Object 5"/>
          <p:cNvGraphicFramePr>
            <a:graphicFrameLocks noChangeAspect="1"/>
          </p:cNvGraphicFramePr>
          <p:nvPr/>
        </p:nvGraphicFramePr>
        <p:xfrm>
          <a:off x="800100" y="1597025"/>
          <a:ext cx="6705600" cy="2557463"/>
        </p:xfrm>
        <a:graphic>
          <a:graphicData uri="http://schemas.openxmlformats.org/presentationml/2006/ole">
            <mc:AlternateContent xmlns:mc="http://schemas.openxmlformats.org/markup-compatibility/2006">
              <mc:Choice xmlns:v="urn:schemas-microsoft-com:vml" Requires="v">
                <p:oleObj spid="_x0000_s211980" name="Έγγραφο" r:id="rId3" imgW="5486400" imgH="1581912" progId="Word.Document.8">
                  <p:embed/>
                </p:oleObj>
              </mc:Choice>
              <mc:Fallback>
                <p:oleObj name="Έγγραφο" r:id="rId3" imgW="5486400" imgH="1581912" progId="Word.Document.8">
                  <p:embed/>
                  <p:pic>
                    <p:nvPicPr>
                      <p:cNvPr id="3072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597025"/>
                        <a:ext cx="6705600"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Rectangle 7"/>
          <p:cNvSpPr>
            <a:spLocks noChangeArrowheads="1"/>
          </p:cNvSpPr>
          <p:nvPr/>
        </p:nvSpPr>
        <p:spPr bwMode="auto">
          <a:xfrm>
            <a:off x="401955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072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950" y="13589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2"/>
          <p:cNvSpPr txBox="1">
            <a:spLocks noChangeArrowheads="1"/>
          </p:cNvSpPr>
          <p:nvPr/>
        </p:nvSpPr>
        <p:spPr bwMode="auto">
          <a:xfrm>
            <a:off x="685800" y="5016500"/>
            <a:ext cx="61896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Τι κάνουμε όταν παραβιάζεται η κανονικότητα: </a:t>
            </a:r>
            <a:r>
              <a:rPr kumimoji="0" lang="el-GR" altLang="el-GR"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Ανάλογα με τη σοβαρότητα της απόκλισης από την κανονική κατανομής χρησιμοποιείται ο μετασχηματισμός της ρίζας(√Υ), του λογαρίθμου (</a:t>
            </a:r>
            <a:r>
              <a:rPr kumimoji="0" lang="en-US" altLang="el-GR"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ln</a:t>
            </a:r>
            <a:r>
              <a:rPr kumimoji="0" lang="el-GR" altLang="el-GR"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(Υ) ή της αντίστροφης συνάρτησης (1/Υ) για την εξαρτημένη μεταβλητή Υ</a:t>
            </a:r>
          </a:p>
        </p:txBody>
      </p:sp>
    </p:spTree>
    <p:extLst>
      <p:ext uri="{BB962C8B-B14F-4D97-AF65-F5344CB8AC3E}">
        <p14:creationId xmlns:p14="http://schemas.microsoft.com/office/powerpoint/2010/main" val="3470396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838200"/>
          </a:xfrm>
        </p:spPr>
        <p:txBody>
          <a:bodyPr/>
          <a:lstStyle/>
          <a:p>
            <a:pPr eaLnBrk="1" hangingPunct="1"/>
            <a:r>
              <a:rPr lang="el-GR" altLang="el-GR" sz="3200" smtClean="0"/>
              <a:t>Έλεγχος σταθερής διακύμανσης</a:t>
            </a:r>
          </a:p>
        </p:txBody>
      </p:sp>
      <p:sp>
        <p:nvSpPr>
          <p:cNvPr id="31747" name="Rectangle 4"/>
          <p:cNvSpPr>
            <a:spLocks noChangeArrowheads="1"/>
          </p:cNvSpPr>
          <p:nvPr/>
        </p:nvSpPr>
        <p:spPr bwMode="auto">
          <a:xfrm>
            <a:off x="401955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17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Line 5"/>
          <p:cNvSpPr>
            <a:spLocks noChangeShapeType="1"/>
          </p:cNvSpPr>
          <p:nvPr/>
        </p:nvSpPr>
        <p:spPr bwMode="auto">
          <a:xfrm>
            <a:off x="762000" y="2438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1750" name="Text Box 6"/>
          <p:cNvSpPr txBox="1">
            <a:spLocks noChangeArrowheads="1"/>
          </p:cNvSpPr>
          <p:nvPr/>
        </p:nvSpPr>
        <p:spPr bwMode="auto">
          <a:xfrm>
            <a:off x="4724400" y="1828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1751" name="Text Box 7"/>
          <p:cNvSpPr txBox="1">
            <a:spLocks noChangeArrowheads="1"/>
          </p:cNvSpPr>
          <p:nvPr/>
        </p:nvSpPr>
        <p:spPr bwMode="auto">
          <a:xfrm>
            <a:off x="4724400" y="914400"/>
            <a:ext cx="41910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l-GR" altLang="el-GR"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Τι κάνουμε όταν η διακύμανση δεν είναι σταθερά;</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l-GR" altLang="el-GR"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Αν η διακύμανση αυξάνει γραμμικά με τις τιμές της ανεξαρτήτου μεταβλητής και οι τιμές είναι θετικές χρησιμοποιούμε τη ρίζα της εξαρτημένης μεταβλητής.</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l-GR" altLang="el-GR"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Αν η τυπική απόκλιση αυξάνει γραμμικά με τις τιμές της ανεξαρτήτου μεταβλητής χρησιμοποιούμε το λογάριθμο της εξαρτημένης μεταβλητής.</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28341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4014788" y="2871788"/>
            <a:ext cx="9144000" cy="0"/>
          </a:xfrm>
          <a:prstGeom prst="rect">
            <a:avLst/>
          </a:prstGeom>
          <a:noFill/>
          <a:ln w="9525">
            <a:noFill/>
            <a:miter lim="800000"/>
            <a:headEnd/>
            <a:tailEnd/>
          </a:ln>
        </p:spPr>
        <p:txBody>
          <a:bodyPr>
            <a:spAutoFit/>
          </a:bodyPr>
          <a:lstStyle/>
          <a:p>
            <a:endParaRPr lang="el-GR"/>
          </a:p>
        </p:txBody>
      </p:sp>
      <p:pic>
        <p:nvPicPr>
          <p:cNvPr id="25604" name="Picture 3"/>
          <p:cNvPicPr>
            <a:picLocks noChangeAspect="1" noChangeArrowheads="1"/>
          </p:cNvPicPr>
          <p:nvPr/>
        </p:nvPicPr>
        <p:blipFill>
          <a:blip r:embed="rId2" cstate="print"/>
          <a:srcRect/>
          <a:stretch>
            <a:fillRect/>
          </a:stretch>
        </p:blipFill>
        <p:spPr bwMode="auto">
          <a:xfrm>
            <a:off x="1981200" y="990600"/>
            <a:ext cx="5334000" cy="5334000"/>
          </a:xfrm>
          <a:prstGeom prst="rect">
            <a:avLst/>
          </a:prstGeom>
          <a:noFill/>
          <a:ln w="9525">
            <a:noFill/>
            <a:miter lim="800000"/>
            <a:headEnd/>
            <a:tailEnd/>
          </a:ln>
        </p:spPr>
      </p:pic>
      <p:sp>
        <p:nvSpPr>
          <p:cNvPr id="25605" name="Line 6"/>
          <p:cNvSpPr>
            <a:spLocks noChangeShapeType="1"/>
          </p:cNvSpPr>
          <p:nvPr/>
        </p:nvSpPr>
        <p:spPr bwMode="auto">
          <a:xfrm flipH="1">
            <a:off x="6248400" y="3352800"/>
            <a:ext cx="1219200" cy="1295400"/>
          </a:xfrm>
          <a:prstGeom prst="line">
            <a:avLst/>
          </a:prstGeom>
          <a:noFill/>
          <a:ln w="57150">
            <a:solidFill>
              <a:srgbClr val="FFFF00"/>
            </a:solidFill>
            <a:round/>
            <a:headEnd/>
            <a:tailEnd type="triangle" w="med" len="med"/>
          </a:ln>
        </p:spPr>
        <p:txBody>
          <a:bodyPr/>
          <a:lstStyle/>
          <a:p>
            <a:endParaRPr lang="el-GR"/>
          </a:p>
        </p:txBody>
      </p:sp>
      <p:sp>
        <p:nvSpPr>
          <p:cNvPr id="25606" name="Line 9"/>
          <p:cNvSpPr>
            <a:spLocks noChangeShapeType="1"/>
          </p:cNvSpPr>
          <p:nvPr/>
        </p:nvSpPr>
        <p:spPr bwMode="auto">
          <a:xfrm flipV="1">
            <a:off x="2483768" y="3284984"/>
            <a:ext cx="2088232" cy="1728192"/>
          </a:xfrm>
          <a:prstGeom prst="line">
            <a:avLst/>
          </a:prstGeom>
          <a:noFill/>
          <a:ln w="57150">
            <a:solidFill>
              <a:srgbClr val="FFFF00"/>
            </a:solidFill>
            <a:round/>
            <a:headEnd/>
            <a:tailEnd type="triangle" w="med" len="med"/>
          </a:ln>
        </p:spPr>
        <p:txBody>
          <a:bodyPr/>
          <a:lstStyle/>
          <a:p>
            <a:endParaRPr lang="el-GR"/>
          </a:p>
        </p:txBody>
      </p:sp>
      <p:sp>
        <p:nvSpPr>
          <p:cNvPr id="102405" name="Comment 5"/>
          <p:cNvSpPr>
            <a:spLocks noChangeArrowheads="1"/>
          </p:cNvSpPr>
          <p:nvPr/>
        </p:nvSpPr>
        <p:spPr bwMode="auto">
          <a:xfrm>
            <a:off x="6934200" y="1524000"/>
            <a:ext cx="2209800" cy="193899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Κατεύθυνση: αρνητική</a:t>
            </a:r>
          </a:p>
          <a:p>
            <a:pPr>
              <a:spcBef>
                <a:spcPct val="50000"/>
              </a:spcBef>
              <a:defRPr/>
            </a:pPr>
            <a:r>
              <a:rPr lang="el-GR" sz="1600" b="1" dirty="0" smtClean="0">
                <a:solidFill>
                  <a:srgbClr val="000000"/>
                </a:solidFill>
                <a:latin typeface="Arial" charset="0"/>
              </a:rPr>
              <a:t>Καθώς </a:t>
            </a:r>
            <a:r>
              <a:rPr lang="el-GR" sz="1600" b="1" dirty="0">
                <a:solidFill>
                  <a:srgbClr val="000000"/>
                </a:solidFill>
                <a:latin typeface="Arial" charset="0"/>
              </a:rPr>
              <a:t>ο αριθμός γεννήσεων αυξάνει το προσδόκιμο επιβίωσης ελαττώνεται </a:t>
            </a:r>
            <a:endParaRPr lang="el-GR" sz="1600" dirty="0">
              <a:solidFill>
                <a:srgbClr val="000000"/>
              </a:solidFill>
              <a:latin typeface="Arial" charset="0"/>
            </a:endParaRPr>
          </a:p>
        </p:txBody>
      </p:sp>
      <p:sp>
        <p:nvSpPr>
          <p:cNvPr id="102408" name="Comment 8"/>
          <p:cNvSpPr>
            <a:spLocks noChangeArrowheads="1"/>
          </p:cNvSpPr>
          <p:nvPr/>
        </p:nvSpPr>
        <p:spPr bwMode="auto">
          <a:xfrm>
            <a:off x="635440" y="1844824"/>
            <a:ext cx="1944216" cy="206210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Τα τρία στοιχεία της σχέσης: </a:t>
            </a:r>
          </a:p>
          <a:p>
            <a:pPr algn="ctr">
              <a:spcBef>
                <a:spcPct val="50000"/>
              </a:spcBef>
              <a:defRPr/>
            </a:pPr>
            <a:r>
              <a:rPr lang="el-GR" sz="1600" b="1" dirty="0" smtClean="0">
                <a:solidFill>
                  <a:srgbClr val="000000"/>
                </a:solidFill>
                <a:latin typeface="Arial" charset="0"/>
              </a:rPr>
              <a:t>Μορφή</a:t>
            </a:r>
            <a:endParaRPr lang="el-GR" sz="1600" b="1" dirty="0">
              <a:solidFill>
                <a:srgbClr val="000000"/>
              </a:solidFill>
              <a:latin typeface="Arial" charset="0"/>
            </a:endParaRPr>
          </a:p>
          <a:p>
            <a:pPr algn="ctr">
              <a:spcBef>
                <a:spcPct val="50000"/>
              </a:spcBef>
              <a:defRPr/>
            </a:pPr>
            <a:r>
              <a:rPr lang="el-GR" sz="1600" b="1" dirty="0" smtClean="0">
                <a:solidFill>
                  <a:srgbClr val="000000"/>
                </a:solidFill>
                <a:latin typeface="Arial" charset="0"/>
              </a:rPr>
              <a:t>Κατεύθυνση</a:t>
            </a:r>
          </a:p>
          <a:p>
            <a:pPr algn="ctr">
              <a:spcBef>
                <a:spcPct val="50000"/>
              </a:spcBef>
              <a:defRPr/>
            </a:pPr>
            <a:r>
              <a:rPr lang="el-GR" sz="1600" b="1" dirty="0" smtClean="0">
                <a:solidFill>
                  <a:srgbClr val="000000"/>
                </a:solidFill>
                <a:latin typeface="Arial" charset="0"/>
              </a:rPr>
              <a:t>Ένταση</a:t>
            </a:r>
            <a:endParaRPr lang="el-GR" sz="1600" b="1" dirty="0">
              <a:solidFill>
                <a:srgbClr val="000000"/>
              </a:solidFill>
              <a:latin typeface="Arial" charset="0"/>
            </a:endParaRPr>
          </a:p>
          <a:p>
            <a:pPr>
              <a:spcBef>
                <a:spcPct val="50000"/>
              </a:spcBef>
              <a:defRPr/>
            </a:pPr>
            <a:endParaRPr lang="el-GR" sz="1600" dirty="0">
              <a:solidFill>
                <a:srgbClr val="000000"/>
              </a:solidFill>
              <a:latin typeface="Arial" charset="0"/>
            </a:endParaRPr>
          </a:p>
        </p:txBody>
      </p:sp>
      <p:sp>
        <p:nvSpPr>
          <p:cNvPr id="9" name="8 - Ελεύθερη σχεδίαση"/>
          <p:cNvSpPr/>
          <p:nvPr/>
        </p:nvSpPr>
        <p:spPr>
          <a:xfrm>
            <a:off x="2671011" y="1730871"/>
            <a:ext cx="4442846" cy="3504168"/>
          </a:xfrm>
          <a:custGeom>
            <a:avLst/>
            <a:gdLst>
              <a:gd name="connsiteX0" fmla="*/ 60157 w 4442846"/>
              <a:gd name="connsiteY0" fmla="*/ 73866 h 3504168"/>
              <a:gd name="connsiteX1" fmla="*/ 132347 w 4442846"/>
              <a:gd name="connsiteY1" fmla="*/ 458876 h 3504168"/>
              <a:gd name="connsiteX2" fmla="*/ 264694 w 4442846"/>
              <a:gd name="connsiteY2" fmla="*/ 555129 h 3504168"/>
              <a:gd name="connsiteX3" fmla="*/ 312821 w 4442846"/>
              <a:gd name="connsiteY3" fmla="*/ 627318 h 3504168"/>
              <a:gd name="connsiteX4" fmla="*/ 372978 w 4442846"/>
              <a:gd name="connsiteY4" fmla="*/ 747634 h 3504168"/>
              <a:gd name="connsiteX5" fmla="*/ 649705 w 4442846"/>
              <a:gd name="connsiteY5" fmla="*/ 1012329 h 3504168"/>
              <a:gd name="connsiteX6" fmla="*/ 685800 w 4442846"/>
              <a:gd name="connsiteY6" fmla="*/ 1060455 h 3504168"/>
              <a:gd name="connsiteX7" fmla="*/ 794084 w 4442846"/>
              <a:gd name="connsiteY7" fmla="*/ 1204834 h 3504168"/>
              <a:gd name="connsiteX8" fmla="*/ 926431 w 4442846"/>
              <a:gd name="connsiteY8" fmla="*/ 1337182 h 3504168"/>
              <a:gd name="connsiteX9" fmla="*/ 1022684 w 4442846"/>
              <a:gd name="connsiteY9" fmla="*/ 1481561 h 3504168"/>
              <a:gd name="connsiteX10" fmla="*/ 1215189 w 4442846"/>
              <a:gd name="connsiteY10" fmla="*/ 1674066 h 3504168"/>
              <a:gd name="connsiteX11" fmla="*/ 1335505 w 4442846"/>
              <a:gd name="connsiteY11" fmla="*/ 1806413 h 3504168"/>
              <a:gd name="connsiteX12" fmla="*/ 1528010 w 4442846"/>
              <a:gd name="connsiteY12" fmla="*/ 1926729 h 3504168"/>
              <a:gd name="connsiteX13" fmla="*/ 1564105 w 4442846"/>
              <a:gd name="connsiteY13" fmla="*/ 1938761 h 3504168"/>
              <a:gd name="connsiteX14" fmla="*/ 1720515 w 4442846"/>
              <a:gd name="connsiteY14" fmla="*/ 2047045 h 3504168"/>
              <a:gd name="connsiteX15" fmla="*/ 1804736 w 4442846"/>
              <a:gd name="connsiteY15" fmla="*/ 2143297 h 3504168"/>
              <a:gd name="connsiteX16" fmla="*/ 1949115 w 4442846"/>
              <a:gd name="connsiteY16" fmla="*/ 2299708 h 3504168"/>
              <a:gd name="connsiteX17" fmla="*/ 2201778 w 4442846"/>
              <a:gd name="connsiteY17" fmla="*/ 2468150 h 3504168"/>
              <a:gd name="connsiteX18" fmla="*/ 2273968 w 4442846"/>
              <a:gd name="connsiteY18" fmla="*/ 2528308 h 3504168"/>
              <a:gd name="connsiteX19" fmla="*/ 2358189 w 4442846"/>
              <a:gd name="connsiteY19" fmla="*/ 2588466 h 3504168"/>
              <a:gd name="connsiteX20" fmla="*/ 2550694 w 4442846"/>
              <a:gd name="connsiteY20" fmla="*/ 2756908 h 3504168"/>
              <a:gd name="connsiteX21" fmla="*/ 2634915 w 4442846"/>
              <a:gd name="connsiteY21" fmla="*/ 2829097 h 3504168"/>
              <a:gd name="connsiteX22" fmla="*/ 2683042 w 4442846"/>
              <a:gd name="connsiteY22" fmla="*/ 2865192 h 3504168"/>
              <a:gd name="connsiteX23" fmla="*/ 2779294 w 4442846"/>
              <a:gd name="connsiteY23" fmla="*/ 2949413 h 3504168"/>
              <a:gd name="connsiteX24" fmla="*/ 3320715 w 4442846"/>
              <a:gd name="connsiteY24" fmla="*/ 3262234 h 3504168"/>
              <a:gd name="connsiteX25" fmla="*/ 3392905 w 4442846"/>
              <a:gd name="connsiteY25" fmla="*/ 3298329 h 3504168"/>
              <a:gd name="connsiteX26" fmla="*/ 3561347 w 4442846"/>
              <a:gd name="connsiteY26" fmla="*/ 3370518 h 3504168"/>
              <a:gd name="connsiteX27" fmla="*/ 3729789 w 4442846"/>
              <a:gd name="connsiteY27" fmla="*/ 3442708 h 3504168"/>
              <a:gd name="connsiteX28" fmla="*/ 4186989 w 4442846"/>
              <a:gd name="connsiteY28" fmla="*/ 3502866 h 3504168"/>
              <a:gd name="connsiteX29" fmla="*/ 4247147 w 4442846"/>
              <a:gd name="connsiteY29" fmla="*/ 3490834 h 3504168"/>
              <a:gd name="connsiteX30" fmla="*/ 4295273 w 4442846"/>
              <a:gd name="connsiteY30" fmla="*/ 3454740 h 3504168"/>
              <a:gd name="connsiteX31" fmla="*/ 4439652 w 4442846"/>
              <a:gd name="connsiteY31" fmla="*/ 3286297 h 3504168"/>
              <a:gd name="connsiteX32" fmla="*/ 4427621 w 4442846"/>
              <a:gd name="connsiteY32" fmla="*/ 3202076 h 3504168"/>
              <a:gd name="connsiteX33" fmla="*/ 4355431 w 4442846"/>
              <a:gd name="connsiteY33" fmla="*/ 3153950 h 3504168"/>
              <a:gd name="connsiteX34" fmla="*/ 4199021 w 4442846"/>
              <a:gd name="connsiteY34" fmla="*/ 3069729 h 3504168"/>
              <a:gd name="connsiteX35" fmla="*/ 4102768 w 4442846"/>
              <a:gd name="connsiteY35" fmla="*/ 2961445 h 3504168"/>
              <a:gd name="connsiteX36" fmla="*/ 3862136 w 4442846"/>
              <a:gd name="connsiteY36" fmla="*/ 2793003 h 3504168"/>
              <a:gd name="connsiteX37" fmla="*/ 3765884 w 4442846"/>
              <a:gd name="connsiteY37" fmla="*/ 2720813 h 3504168"/>
              <a:gd name="connsiteX38" fmla="*/ 3621505 w 4442846"/>
              <a:gd name="connsiteY38" fmla="*/ 2552371 h 3504168"/>
              <a:gd name="connsiteX39" fmla="*/ 3465094 w 4442846"/>
              <a:gd name="connsiteY39" fmla="*/ 2371897 h 3504168"/>
              <a:gd name="connsiteX40" fmla="*/ 3404936 w 4442846"/>
              <a:gd name="connsiteY40" fmla="*/ 2263613 h 3504168"/>
              <a:gd name="connsiteX41" fmla="*/ 3332747 w 4442846"/>
              <a:gd name="connsiteY41" fmla="*/ 2167361 h 3504168"/>
              <a:gd name="connsiteX42" fmla="*/ 3019926 w 4442846"/>
              <a:gd name="connsiteY42" fmla="*/ 1854540 h 3504168"/>
              <a:gd name="connsiteX43" fmla="*/ 2466473 w 4442846"/>
              <a:gd name="connsiteY43" fmla="*/ 1505624 h 3504168"/>
              <a:gd name="connsiteX44" fmla="*/ 2261936 w 4442846"/>
              <a:gd name="connsiteY44" fmla="*/ 1397340 h 3504168"/>
              <a:gd name="connsiteX45" fmla="*/ 1888957 w 4442846"/>
              <a:gd name="connsiteY45" fmla="*/ 1168740 h 3504168"/>
              <a:gd name="connsiteX46" fmla="*/ 1684421 w 4442846"/>
              <a:gd name="connsiteY46" fmla="*/ 1036392 h 3504168"/>
              <a:gd name="connsiteX47" fmla="*/ 1407694 w 4442846"/>
              <a:gd name="connsiteY47" fmla="*/ 879982 h 3504168"/>
              <a:gd name="connsiteX48" fmla="*/ 1191126 w 4442846"/>
              <a:gd name="connsiteY48" fmla="*/ 591224 h 3504168"/>
              <a:gd name="connsiteX49" fmla="*/ 1118936 w 4442846"/>
              <a:gd name="connsiteY49" fmla="*/ 507003 h 3504168"/>
              <a:gd name="connsiteX50" fmla="*/ 938463 w 4442846"/>
              <a:gd name="connsiteY50" fmla="*/ 302466 h 3504168"/>
              <a:gd name="connsiteX51" fmla="*/ 818147 w 4442846"/>
              <a:gd name="connsiteY51" fmla="*/ 242308 h 3504168"/>
              <a:gd name="connsiteX52" fmla="*/ 709863 w 4442846"/>
              <a:gd name="connsiteY52" fmla="*/ 182150 h 3504168"/>
              <a:gd name="connsiteX53" fmla="*/ 649705 w 4442846"/>
              <a:gd name="connsiteY53" fmla="*/ 158087 h 3504168"/>
              <a:gd name="connsiteX54" fmla="*/ 421105 w 4442846"/>
              <a:gd name="connsiteY54" fmla="*/ 37771 h 3504168"/>
              <a:gd name="connsiteX55" fmla="*/ 264694 w 4442846"/>
              <a:gd name="connsiteY55" fmla="*/ 13708 h 3504168"/>
              <a:gd name="connsiteX56" fmla="*/ 228600 w 4442846"/>
              <a:gd name="connsiteY56" fmla="*/ 1676 h 3504168"/>
              <a:gd name="connsiteX57" fmla="*/ 84221 w 4442846"/>
              <a:gd name="connsiteY57" fmla="*/ 37771 h 3504168"/>
              <a:gd name="connsiteX58" fmla="*/ 24063 w 4442846"/>
              <a:gd name="connsiteY58" fmla="*/ 49803 h 3504168"/>
              <a:gd name="connsiteX59" fmla="*/ 0 w 4442846"/>
              <a:gd name="connsiteY59" fmla="*/ 97929 h 350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42846" h="3504168">
                <a:moveTo>
                  <a:pt x="60157" y="73866"/>
                </a:moveTo>
                <a:cubicBezTo>
                  <a:pt x="30688" y="221221"/>
                  <a:pt x="18384" y="237282"/>
                  <a:pt x="132347" y="458876"/>
                </a:cubicBezTo>
                <a:cubicBezTo>
                  <a:pt x="157295" y="507386"/>
                  <a:pt x="220578" y="523045"/>
                  <a:pt x="264694" y="555129"/>
                </a:cubicBezTo>
                <a:cubicBezTo>
                  <a:pt x="280736" y="579192"/>
                  <a:pt x="298642" y="602112"/>
                  <a:pt x="312821" y="627318"/>
                </a:cubicBezTo>
                <a:cubicBezTo>
                  <a:pt x="334804" y="666399"/>
                  <a:pt x="344967" y="712621"/>
                  <a:pt x="372978" y="747634"/>
                </a:cubicBezTo>
                <a:cubicBezTo>
                  <a:pt x="649587" y="1093396"/>
                  <a:pt x="355976" y="620695"/>
                  <a:pt x="649705" y="1012329"/>
                </a:cubicBezTo>
                <a:cubicBezTo>
                  <a:pt x="661737" y="1028371"/>
                  <a:pt x="674301" y="1044027"/>
                  <a:pt x="685800" y="1060455"/>
                </a:cubicBezTo>
                <a:cubicBezTo>
                  <a:pt x="736804" y="1133317"/>
                  <a:pt x="731113" y="1137927"/>
                  <a:pt x="794084" y="1204834"/>
                </a:cubicBezTo>
                <a:cubicBezTo>
                  <a:pt x="836843" y="1250266"/>
                  <a:pt x="886697" y="1289082"/>
                  <a:pt x="926431" y="1337182"/>
                </a:cubicBezTo>
                <a:cubicBezTo>
                  <a:pt x="963269" y="1381775"/>
                  <a:pt x="981784" y="1440661"/>
                  <a:pt x="1022684" y="1481561"/>
                </a:cubicBezTo>
                <a:cubicBezTo>
                  <a:pt x="1086852" y="1545729"/>
                  <a:pt x="1152243" y="1608699"/>
                  <a:pt x="1215189" y="1674066"/>
                </a:cubicBezTo>
                <a:cubicBezTo>
                  <a:pt x="1256544" y="1717012"/>
                  <a:pt x="1284947" y="1774814"/>
                  <a:pt x="1335505" y="1806413"/>
                </a:cubicBezTo>
                <a:cubicBezTo>
                  <a:pt x="1399673" y="1846518"/>
                  <a:pt x="1462523" y="1888815"/>
                  <a:pt x="1528010" y="1926729"/>
                </a:cubicBezTo>
                <a:cubicBezTo>
                  <a:pt x="1538986" y="1933083"/>
                  <a:pt x="1553150" y="1932371"/>
                  <a:pt x="1564105" y="1938761"/>
                </a:cubicBezTo>
                <a:cubicBezTo>
                  <a:pt x="1580929" y="1948575"/>
                  <a:pt x="1687675" y="2018896"/>
                  <a:pt x="1720515" y="2047045"/>
                </a:cubicBezTo>
                <a:cubicBezTo>
                  <a:pt x="1764001" y="2084319"/>
                  <a:pt x="1762231" y="2095479"/>
                  <a:pt x="1804736" y="2143297"/>
                </a:cubicBezTo>
                <a:cubicBezTo>
                  <a:pt x="1851875" y="2196328"/>
                  <a:pt x="1894200" y="2254777"/>
                  <a:pt x="1949115" y="2299708"/>
                </a:cubicBezTo>
                <a:cubicBezTo>
                  <a:pt x="2027456" y="2363805"/>
                  <a:pt x="2118999" y="2409898"/>
                  <a:pt x="2201778" y="2468150"/>
                </a:cubicBezTo>
                <a:cubicBezTo>
                  <a:pt x="2227394" y="2486176"/>
                  <a:pt x="2249140" y="2509210"/>
                  <a:pt x="2273968" y="2528308"/>
                </a:cubicBezTo>
                <a:cubicBezTo>
                  <a:pt x="2301313" y="2549343"/>
                  <a:pt x="2331591" y="2566494"/>
                  <a:pt x="2358189" y="2588466"/>
                </a:cubicBezTo>
                <a:cubicBezTo>
                  <a:pt x="2423925" y="2642770"/>
                  <a:pt x="2486353" y="2700959"/>
                  <a:pt x="2550694" y="2756908"/>
                </a:cubicBezTo>
                <a:cubicBezTo>
                  <a:pt x="2578596" y="2781170"/>
                  <a:pt x="2605335" y="2806912"/>
                  <a:pt x="2634915" y="2829097"/>
                </a:cubicBezTo>
                <a:cubicBezTo>
                  <a:pt x="2650957" y="2841129"/>
                  <a:pt x="2667637" y="2852354"/>
                  <a:pt x="2683042" y="2865192"/>
                </a:cubicBezTo>
                <a:cubicBezTo>
                  <a:pt x="2715793" y="2892485"/>
                  <a:pt x="2744088" y="2925370"/>
                  <a:pt x="2779294" y="2949413"/>
                </a:cubicBezTo>
                <a:cubicBezTo>
                  <a:pt x="3235559" y="3261009"/>
                  <a:pt x="3026467" y="3131457"/>
                  <a:pt x="3320715" y="3262234"/>
                </a:cubicBezTo>
                <a:cubicBezTo>
                  <a:pt x="3345300" y="3273161"/>
                  <a:pt x="3368371" y="3287289"/>
                  <a:pt x="3392905" y="3298329"/>
                </a:cubicBezTo>
                <a:cubicBezTo>
                  <a:pt x="3448611" y="3323397"/>
                  <a:pt x="3505200" y="3346455"/>
                  <a:pt x="3561347" y="3370518"/>
                </a:cubicBezTo>
                <a:cubicBezTo>
                  <a:pt x="3617494" y="3394581"/>
                  <a:pt x="3670526" y="3427892"/>
                  <a:pt x="3729789" y="3442708"/>
                </a:cubicBezTo>
                <a:cubicBezTo>
                  <a:pt x="3975627" y="3504168"/>
                  <a:pt x="3824707" y="3474998"/>
                  <a:pt x="4186989" y="3502866"/>
                </a:cubicBezTo>
                <a:cubicBezTo>
                  <a:pt x="4207042" y="3498855"/>
                  <a:pt x="4228460" y="3499139"/>
                  <a:pt x="4247147" y="3490834"/>
                </a:cubicBezTo>
                <a:cubicBezTo>
                  <a:pt x="4265471" y="3482690"/>
                  <a:pt x="4281530" y="3469342"/>
                  <a:pt x="4295273" y="3454740"/>
                </a:cubicBezTo>
                <a:cubicBezTo>
                  <a:pt x="4345956" y="3400889"/>
                  <a:pt x="4391526" y="3342445"/>
                  <a:pt x="4439652" y="3286297"/>
                </a:cubicBezTo>
                <a:cubicBezTo>
                  <a:pt x="4435642" y="3258223"/>
                  <a:pt x="4442846" y="3226001"/>
                  <a:pt x="4427621" y="3202076"/>
                </a:cubicBezTo>
                <a:cubicBezTo>
                  <a:pt x="4412094" y="3177677"/>
                  <a:pt x="4380459" y="3168440"/>
                  <a:pt x="4355431" y="3153950"/>
                </a:cubicBezTo>
                <a:cubicBezTo>
                  <a:pt x="4304185" y="3124281"/>
                  <a:pt x="4249235" y="3101113"/>
                  <a:pt x="4199021" y="3069729"/>
                </a:cubicBezTo>
                <a:cubicBezTo>
                  <a:pt x="4177367" y="3056195"/>
                  <a:pt x="4106462" y="2964400"/>
                  <a:pt x="4102768" y="2961445"/>
                </a:cubicBezTo>
                <a:cubicBezTo>
                  <a:pt x="4026313" y="2900282"/>
                  <a:pt x="3941808" y="2849912"/>
                  <a:pt x="3862136" y="2793003"/>
                </a:cubicBezTo>
                <a:cubicBezTo>
                  <a:pt x="3829501" y="2769692"/>
                  <a:pt x="3791984" y="2751263"/>
                  <a:pt x="3765884" y="2720813"/>
                </a:cubicBezTo>
                <a:cubicBezTo>
                  <a:pt x="3717758" y="2664666"/>
                  <a:pt x="3673796" y="2604662"/>
                  <a:pt x="3621505" y="2552371"/>
                </a:cubicBezTo>
                <a:cubicBezTo>
                  <a:pt x="3545888" y="2476754"/>
                  <a:pt x="3523767" y="2462574"/>
                  <a:pt x="3465094" y="2371897"/>
                </a:cubicBezTo>
                <a:cubicBezTo>
                  <a:pt x="3442663" y="2337230"/>
                  <a:pt x="3427367" y="2298280"/>
                  <a:pt x="3404936" y="2263613"/>
                </a:cubicBezTo>
                <a:cubicBezTo>
                  <a:pt x="3383149" y="2229942"/>
                  <a:pt x="3359519" y="2197222"/>
                  <a:pt x="3332747" y="2167361"/>
                </a:cubicBezTo>
                <a:cubicBezTo>
                  <a:pt x="3254224" y="2079777"/>
                  <a:pt x="3131988" y="1938586"/>
                  <a:pt x="3019926" y="1854540"/>
                </a:cubicBezTo>
                <a:cubicBezTo>
                  <a:pt x="2870566" y="1742520"/>
                  <a:pt x="2562661" y="1556547"/>
                  <a:pt x="2466473" y="1505624"/>
                </a:cubicBezTo>
                <a:cubicBezTo>
                  <a:pt x="2398294" y="1469529"/>
                  <a:pt x="2328571" y="1436211"/>
                  <a:pt x="2261936" y="1397340"/>
                </a:cubicBezTo>
                <a:cubicBezTo>
                  <a:pt x="2135980" y="1323866"/>
                  <a:pt x="2012612" y="1246025"/>
                  <a:pt x="1888957" y="1168740"/>
                </a:cubicBezTo>
                <a:cubicBezTo>
                  <a:pt x="1820094" y="1125700"/>
                  <a:pt x="1756282" y="1074214"/>
                  <a:pt x="1684421" y="1036392"/>
                </a:cubicBezTo>
                <a:cubicBezTo>
                  <a:pt x="1438076" y="906737"/>
                  <a:pt x="1524710" y="967741"/>
                  <a:pt x="1407694" y="879982"/>
                </a:cubicBezTo>
                <a:cubicBezTo>
                  <a:pt x="1329710" y="763004"/>
                  <a:pt x="1357173" y="802557"/>
                  <a:pt x="1191126" y="591224"/>
                </a:cubicBezTo>
                <a:cubicBezTo>
                  <a:pt x="1168282" y="562150"/>
                  <a:pt x="1142441" y="535545"/>
                  <a:pt x="1118936" y="507003"/>
                </a:cubicBezTo>
                <a:cubicBezTo>
                  <a:pt x="1054750" y="429063"/>
                  <a:pt x="1015041" y="366281"/>
                  <a:pt x="938463" y="302466"/>
                </a:cubicBezTo>
                <a:cubicBezTo>
                  <a:pt x="888264" y="260633"/>
                  <a:pt x="873717" y="270093"/>
                  <a:pt x="818147" y="242308"/>
                </a:cubicBezTo>
                <a:cubicBezTo>
                  <a:pt x="781215" y="223842"/>
                  <a:pt x="746795" y="200616"/>
                  <a:pt x="709863" y="182150"/>
                </a:cubicBezTo>
                <a:cubicBezTo>
                  <a:pt x="690546" y="172491"/>
                  <a:pt x="669022" y="167746"/>
                  <a:pt x="649705" y="158087"/>
                </a:cubicBezTo>
                <a:cubicBezTo>
                  <a:pt x="573329" y="119899"/>
                  <a:pt x="509502" y="51370"/>
                  <a:pt x="421105" y="37771"/>
                </a:cubicBezTo>
                <a:lnTo>
                  <a:pt x="264694" y="13708"/>
                </a:lnTo>
                <a:cubicBezTo>
                  <a:pt x="252663" y="9697"/>
                  <a:pt x="241171" y="0"/>
                  <a:pt x="228600" y="1676"/>
                </a:cubicBezTo>
                <a:cubicBezTo>
                  <a:pt x="179428" y="8232"/>
                  <a:pt x="132510" y="26409"/>
                  <a:pt x="84221" y="37771"/>
                </a:cubicBezTo>
                <a:cubicBezTo>
                  <a:pt x="64315" y="42455"/>
                  <a:pt x="44116" y="45792"/>
                  <a:pt x="24063" y="49803"/>
                </a:cubicBezTo>
                <a:lnTo>
                  <a:pt x="0" y="9792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1" name="10 - Ευθεία γραμμή σύνδεσης"/>
          <p:cNvCxnSpPr/>
          <p:nvPr/>
        </p:nvCxnSpPr>
        <p:spPr>
          <a:xfrm>
            <a:off x="2627784" y="1700808"/>
            <a:ext cx="4536504" cy="3672408"/>
          </a:xfrm>
          <a:prstGeom prst="line">
            <a:avLst/>
          </a:prstGeom>
        </p:spPr>
        <p:style>
          <a:lnRef idx="3">
            <a:schemeClr val="accent1"/>
          </a:lnRef>
          <a:fillRef idx="0">
            <a:schemeClr val="accent1"/>
          </a:fillRef>
          <a:effectRef idx="2">
            <a:schemeClr val="accent1"/>
          </a:effectRef>
          <a:fontRef idx="minor">
            <a:schemeClr val="tx1"/>
          </a:fontRef>
        </p:style>
      </p:cxnSp>
      <p:sp>
        <p:nvSpPr>
          <p:cNvPr id="12" name="Comment 5"/>
          <p:cNvSpPr>
            <a:spLocks noChangeArrowheads="1"/>
          </p:cNvSpPr>
          <p:nvPr/>
        </p:nvSpPr>
        <p:spPr bwMode="auto">
          <a:xfrm>
            <a:off x="6948264" y="4077072"/>
            <a:ext cx="1828800" cy="14465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dirty="0" smtClean="0">
                <a:solidFill>
                  <a:srgbClr val="000000"/>
                </a:solidFill>
                <a:latin typeface="Arial" charset="0"/>
              </a:rPr>
              <a:t>Ένταση : ισχυρή</a:t>
            </a:r>
          </a:p>
          <a:p>
            <a:pPr>
              <a:spcBef>
                <a:spcPct val="50000"/>
              </a:spcBef>
              <a:defRPr/>
            </a:pPr>
            <a:r>
              <a:rPr lang="el-GR" sz="1600" b="1" dirty="0" smtClean="0">
                <a:solidFill>
                  <a:srgbClr val="000000"/>
                </a:solidFill>
                <a:latin typeface="Arial" charset="0"/>
              </a:rPr>
              <a:t>Οι χώρες τοποθετούνται πολύ κοντά στην ευθεία γραμμή</a:t>
            </a:r>
            <a:endParaRPr lang="el-GR" sz="1600" dirty="0">
              <a:solidFill>
                <a:srgbClr val="000000"/>
              </a:solidFill>
              <a:latin typeface="Arial" charset="0"/>
            </a:endParaRPr>
          </a:p>
        </p:txBody>
      </p:sp>
      <p:sp>
        <p:nvSpPr>
          <p:cNvPr id="13" name="Comment 5"/>
          <p:cNvSpPr>
            <a:spLocks noChangeArrowheads="1"/>
          </p:cNvSpPr>
          <p:nvPr/>
        </p:nvSpPr>
        <p:spPr bwMode="auto">
          <a:xfrm>
            <a:off x="467544" y="4005064"/>
            <a:ext cx="2016224" cy="206210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Μορφή : γραμμική</a:t>
            </a:r>
          </a:p>
          <a:p>
            <a:pPr>
              <a:spcBef>
                <a:spcPct val="50000"/>
              </a:spcBef>
              <a:defRPr/>
            </a:pPr>
            <a:r>
              <a:rPr lang="el-GR" sz="1600" b="1" dirty="0" smtClean="0">
                <a:solidFill>
                  <a:srgbClr val="000000"/>
                </a:solidFill>
                <a:latin typeface="Arial" charset="0"/>
              </a:rPr>
              <a:t>Το «νέφος» των χωρών προσομοιώνεται ικανοποιητικά από μια ευθεία γραμμή</a:t>
            </a:r>
          </a:p>
          <a:p>
            <a:pPr>
              <a:spcBef>
                <a:spcPct val="50000"/>
              </a:spcBef>
              <a:defRPr/>
            </a:pPr>
            <a:endParaRPr lang="el-GR" sz="1600" b="1" dirty="0" smtClean="0">
              <a:solidFill>
                <a:srgbClr val="000000"/>
              </a:solidFill>
              <a:latin typeface="Arial" charset="0"/>
            </a:endParaRPr>
          </a:p>
        </p:txBody>
      </p:sp>
      <p:sp>
        <p:nvSpPr>
          <p:cNvPr id="1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5" name="14 - TextBox"/>
          <p:cNvSpPr txBox="1"/>
          <p:nvPr/>
        </p:nvSpPr>
        <p:spPr>
          <a:xfrm>
            <a:off x="2915816" y="2564904"/>
            <a:ext cx="461665" cy="2775213"/>
          </a:xfrm>
          <a:prstGeom prst="rect">
            <a:avLst/>
          </a:prstGeom>
          <a:noFill/>
        </p:spPr>
        <p:txBody>
          <a:bodyPr vert="vert270" wrap="square" rtlCol="0">
            <a:spAutoFit/>
          </a:bodyPr>
          <a:lstStyle/>
          <a:p>
            <a:r>
              <a:rPr lang="el-GR" sz="1800" dirty="0" smtClean="0"/>
              <a:t>Προσδόκιμο επιβίωσης (έτη)</a:t>
            </a:r>
            <a:endParaRPr lang="el-GR" sz="1800" dirty="0"/>
          </a:p>
        </p:txBody>
      </p:sp>
      <p:sp>
        <p:nvSpPr>
          <p:cNvPr id="16" name="15 - TextBox"/>
          <p:cNvSpPr txBox="1"/>
          <p:nvPr/>
        </p:nvSpPr>
        <p:spPr>
          <a:xfrm>
            <a:off x="2771800" y="5661248"/>
            <a:ext cx="5544616" cy="677108"/>
          </a:xfrm>
          <a:prstGeom prst="rect">
            <a:avLst/>
          </a:prstGeom>
          <a:solidFill>
            <a:schemeClr val="bg1"/>
          </a:solidFill>
        </p:spPr>
        <p:txBody>
          <a:bodyPr wrap="square" rtlCol="0">
            <a:spAutoFit/>
          </a:bodyPr>
          <a:lstStyle/>
          <a:p>
            <a:r>
              <a:rPr lang="el-GR" sz="1800" dirty="0" smtClean="0"/>
              <a:t>Αριθμός γεννήσεων ανά 1000 κατοίκους</a:t>
            </a:r>
          </a:p>
          <a:p>
            <a:endParaRPr lang="el-GR" sz="2000" dirty="0"/>
          </a:p>
        </p:txBody>
      </p:sp>
      <p:sp>
        <p:nvSpPr>
          <p:cNvPr id="18" name="Rectangle 2"/>
          <p:cNvSpPr>
            <a:spLocks noGrp="1" noChangeArrowheads="1"/>
          </p:cNvSpPr>
          <p:nvPr>
            <p:ph type="title"/>
          </p:nvPr>
        </p:nvSpPr>
        <p:spPr>
          <a:xfrm>
            <a:off x="2915816" y="1196752"/>
            <a:ext cx="3888432" cy="576064"/>
          </a:xfrm>
        </p:spPr>
        <p:txBody>
          <a:bodyPr/>
          <a:lstStyle/>
          <a:p>
            <a:pPr eaLnBrk="1" hangingPunct="1"/>
            <a:r>
              <a:rPr lang="el-GR" sz="2000" dirty="0" smtClean="0"/>
              <a:t>Διάγραμμα σκεδασμού</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228600"/>
            <a:ext cx="7772400" cy="381000"/>
          </a:xfrm>
        </p:spPr>
        <p:txBody>
          <a:bodyPr/>
          <a:lstStyle/>
          <a:p>
            <a:pPr eaLnBrk="1" hangingPunct="1"/>
            <a:r>
              <a:rPr lang="el-GR" altLang="el-GR" sz="2800" smtClean="0"/>
              <a:t>Έλεγχος γραμμικότητας</a:t>
            </a:r>
          </a:p>
        </p:txBody>
      </p:sp>
      <p:sp>
        <p:nvSpPr>
          <p:cNvPr id="32771" name="Rectangle 4"/>
          <p:cNvSpPr>
            <a:spLocks noChangeArrowheads="1"/>
          </p:cNvSpPr>
          <p:nvPr/>
        </p:nvSpPr>
        <p:spPr bwMode="auto">
          <a:xfrm>
            <a:off x="401955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277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6"/>
          <p:cNvSpPr>
            <a:spLocks noChangeArrowheads="1"/>
          </p:cNvSpPr>
          <p:nvPr/>
        </p:nvSpPr>
        <p:spPr bwMode="auto">
          <a:xfrm>
            <a:off x="401955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277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096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838200" y="51054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Τι κάνουμε</a:t>
            </a: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χρησιμοποιούμε το λογάριθμο της ανεξάρτητης μεταβλητής</a:t>
            </a:r>
          </a:p>
        </p:txBody>
      </p:sp>
      <p:sp>
        <p:nvSpPr>
          <p:cNvPr id="32776" name="Rectangle 9"/>
          <p:cNvSpPr>
            <a:spLocks noChangeArrowheads="1"/>
          </p:cNvSpPr>
          <p:nvPr/>
        </p:nvSpPr>
        <p:spPr bwMode="auto">
          <a:xfrm>
            <a:off x="401955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277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19400"/>
            <a:ext cx="4419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140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304800"/>
            <a:ext cx="7772400" cy="533400"/>
          </a:xfrm>
        </p:spPr>
        <p:txBody>
          <a:bodyPr/>
          <a:lstStyle/>
          <a:p>
            <a:pPr eaLnBrk="1" hangingPunct="1"/>
            <a:r>
              <a:rPr lang="el-GR" altLang="el-GR" sz="2800" smtClean="0"/>
              <a:t>Έλεγχος ανεξαρτησίας</a:t>
            </a:r>
          </a:p>
        </p:txBody>
      </p:sp>
      <p:sp>
        <p:nvSpPr>
          <p:cNvPr id="33795" name="Rectangle 4"/>
          <p:cNvSpPr>
            <a:spLocks noChangeArrowheads="1"/>
          </p:cNvSpPr>
          <p:nvPr/>
        </p:nvSpPr>
        <p:spPr bwMode="auto">
          <a:xfrm>
            <a:off x="401955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3796" name="Rectangle 6"/>
          <p:cNvSpPr>
            <a:spLocks noChangeArrowheads="1"/>
          </p:cNvSpPr>
          <p:nvPr/>
        </p:nvSpPr>
        <p:spPr bwMode="auto">
          <a:xfrm>
            <a:off x="323850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37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99060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8"/>
          <p:cNvSpPr>
            <a:spLocks noChangeArrowheads="1"/>
          </p:cNvSpPr>
          <p:nvPr/>
        </p:nvSpPr>
        <p:spPr bwMode="auto">
          <a:xfrm>
            <a:off x="2428875" y="276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337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43400"/>
            <a:ext cx="7391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Line 10"/>
          <p:cNvSpPr>
            <a:spLocks noChangeShapeType="1"/>
          </p:cNvSpPr>
          <p:nvPr/>
        </p:nvSpPr>
        <p:spPr bwMode="auto">
          <a:xfrm>
            <a:off x="6019800" y="3886200"/>
            <a:ext cx="1143000" cy="1676400"/>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3801" name="Comment 9"/>
          <p:cNvSpPr>
            <a:spLocks noChangeArrowheads="1"/>
          </p:cNvSpPr>
          <p:nvPr/>
        </p:nvSpPr>
        <p:spPr bwMode="auto">
          <a:xfrm>
            <a:off x="5334000" y="2819400"/>
            <a:ext cx="3810000" cy="10795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Το στατιστικό </a:t>
            </a:r>
            <a:r>
              <a:rPr kumimoji="0" lang="en-US"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Durbin-Watson </a:t>
            </a:r>
            <a:r>
              <a:rPr kumimoji="0" lang="el-GR" altLang="el-GR"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πρέπει να έχει τιμή από 1,5 έως 2,5 για να δεχθούμε ότι διαδοχικά υπόλοιπα δεν συνδέονται</a:t>
            </a:r>
            <a:endParaRPr kumimoji="0" lang="el-GR" altLang="el-GR"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5371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r>
              <a:rPr lang="el-GR" altLang="el-GR" smtClean="0"/>
              <a:t>Βιβλιογραφία</a:t>
            </a:r>
            <a:r>
              <a:rPr lang="el-GR" altLang="el-GR" sz="4000" smtClean="0"/>
              <a:t/>
            </a:r>
            <a:br>
              <a:rPr lang="el-GR" altLang="el-GR" sz="4000" smtClean="0"/>
            </a:br>
            <a:endParaRPr lang="el-GR" altLang="el-GR" smtClean="0"/>
          </a:p>
        </p:txBody>
      </p:sp>
      <p:sp>
        <p:nvSpPr>
          <p:cNvPr id="34819" name="Θέση περιεχομένου 3"/>
          <p:cNvSpPr>
            <a:spLocks noGrp="1"/>
          </p:cNvSpPr>
          <p:nvPr>
            <p:ph idx="1"/>
          </p:nvPr>
        </p:nvSpPr>
        <p:spPr>
          <a:xfrm>
            <a:off x="685800" y="1981200"/>
            <a:ext cx="7772400" cy="4170363"/>
          </a:xfrm>
        </p:spPr>
        <p:txBody>
          <a:bodyPr>
            <a:spAutoFit/>
          </a:bodyPr>
          <a:lstStyle/>
          <a:p>
            <a:endParaRPr lang="el-GR" altLang="el-GR" sz="2000" smtClean="0"/>
          </a:p>
          <a:p>
            <a:pPr algn="just">
              <a:spcBef>
                <a:spcPts val="600"/>
              </a:spcBef>
              <a:buFont typeface="Times New Roman" panose="02020603050405020304" pitchFamily="18" charset="0"/>
              <a:buAutoNum type="arabicPeriod"/>
            </a:pPr>
            <a:r>
              <a:rPr lang="en-US" altLang="el-GR" sz="2000" smtClean="0">
                <a:cs typeface="Times New Roman" panose="02020603050405020304" pitchFamily="18" charset="0"/>
              </a:rPr>
              <a:t>Howell C. D. (1997). Statistical Methods in Psychology. Fourth Edition. </a:t>
            </a:r>
            <a:r>
              <a:rPr lang="en-US" altLang="el-GR" sz="2000" i="1" smtClean="0">
                <a:cs typeface="Times New Roman" panose="02020603050405020304" pitchFamily="18" charset="0"/>
              </a:rPr>
              <a:t>Duxbury Press, by Wadsworth Publishing Co. International Thomson Publishing Inc.</a:t>
            </a:r>
          </a:p>
          <a:p>
            <a:pPr algn="just">
              <a:spcBef>
                <a:spcPts val="600"/>
              </a:spcBef>
              <a:buFont typeface="Times New Roman" panose="02020603050405020304" pitchFamily="18" charset="0"/>
              <a:buAutoNum type="arabicPeriod"/>
            </a:pPr>
            <a:r>
              <a:rPr lang="en-US" altLang="el-GR" sz="2000" smtClean="0"/>
              <a:t>Norusis, Marija J. 2002. SPSS 11.0 Guide to Data Analysis. </a:t>
            </a:r>
            <a:r>
              <a:rPr lang="en-US" altLang="el-GR" sz="2000" i="1" smtClean="0"/>
              <a:t>New York: Prentice-Hall.</a:t>
            </a:r>
            <a:endParaRPr lang="el-GR" altLang="el-GR" sz="1400" i="1" smtClean="0">
              <a:cs typeface="Times New Roman" panose="02020603050405020304" pitchFamily="18" charset="0"/>
            </a:endParaRPr>
          </a:p>
          <a:p>
            <a:pPr algn="just">
              <a:spcBef>
                <a:spcPts val="600"/>
              </a:spcBef>
              <a:buFont typeface="Times New Roman" panose="02020603050405020304" pitchFamily="18" charset="0"/>
              <a:buAutoNum type="arabicPeriod"/>
            </a:pPr>
            <a:r>
              <a:rPr lang="en-US" altLang="el-GR" sz="2000" smtClean="0"/>
              <a:t> Ott. L., Longnecker M. (2001). An Introduction to Statistical Methods and data Analysis</a:t>
            </a:r>
            <a:r>
              <a:rPr lang="en-US" altLang="el-GR" sz="2000" i="1" smtClean="0"/>
              <a:t>, </a:t>
            </a:r>
            <a:r>
              <a:rPr lang="en-US" altLang="el-GR" sz="2000" smtClean="0"/>
              <a:t>Fifth Edition</a:t>
            </a:r>
            <a:r>
              <a:rPr lang="en-US" altLang="el-GR" sz="2000" i="1" smtClean="0"/>
              <a:t>. Duxbury, Pacific Grove</a:t>
            </a:r>
            <a:r>
              <a:rPr lang="en-US" altLang="el-GR" sz="2000" smtClean="0"/>
              <a:t>.</a:t>
            </a:r>
          </a:p>
          <a:p>
            <a:pPr algn="just">
              <a:spcBef>
                <a:spcPts val="600"/>
              </a:spcBef>
              <a:buFont typeface="Times New Roman" panose="02020603050405020304" pitchFamily="18" charset="0"/>
              <a:buAutoNum type="arabicPeriod"/>
            </a:pPr>
            <a:r>
              <a:rPr lang="en-US" altLang="el-GR" sz="2000" smtClean="0"/>
              <a:t>Tabachnick, B. G., &amp; Fidell, L. S. (1996). Using multivariate statistics (3rd ed.). </a:t>
            </a:r>
            <a:r>
              <a:rPr lang="en-US" altLang="el-GR" sz="2000" i="1" smtClean="0"/>
              <a:t>New York: Harper Collins</a:t>
            </a:r>
            <a:r>
              <a:rPr lang="en-US" altLang="el-GR" sz="2000" smtClean="0"/>
              <a:t>. </a:t>
            </a:r>
          </a:p>
          <a:p>
            <a:pPr algn="just">
              <a:spcBef>
                <a:spcPts val="600"/>
              </a:spcBef>
              <a:buFont typeface="Times New Roman" panose="02020603050405020304" pitchFamily="18" charset="0"/>
              <a:buAutoNum type="arabicPeriod"/>
            </a:pPr>
            <a:r>
              <a:rPr lang="el-GR" altLang="el-GR" sz="2000" smtClean="0"/>
              <a:t>Γναρδέλης Χαράλαμπος. (2003) Εφαρμοσμένη Στατιστική. </a:t>
            </a:r>
            <a:r>
              <a:rPr lang="el-GR" altLang="el-GR" sz="2000" i="1" smtClean="0"/>
              <a:t>Εκδόσεις Παπαζήση</a:t>
            </a:r>
            <a:endParaRPr lang="el-GR" altLang="el-GR" sz="2000" smtClean="0"/>
          </a:p>
        </p:txBody>
      </p:sp>
    </p:spTree>
    <p:extLst>
      <p:ext uri="{BB962C8B-B14F-4D97-AF65-F5344CB8AC3E}">
        <p14:creationId xmlns:p14="http://schemas.microsoft.com/office/powerpoint/2010/main" val="503530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32656"/>
            <a:ext cx="7992888" cy="864096"/>
          </a:xfrm>
        </p:spPr>
        <p:txBody>
          <a:bodyPr/>
          <a:lstStyle/>
          <a:p>
            <a:pPr algn="l"/>
            <a:r>
              <a:rPr lang="el-GR" sz="2800" dirty="0" smtClean="0"/>
              <a:t>Υπολογισμός συντελεστών γραμμής παλινδρόμησης: «</a:t>
            </a:r>
            <a:r>
              <a:rPr lang="el-GR" sz="2400" dirty="0" smtClean="0"/>
              <a:t>Προσδόκιμο επιβίωσης Γυναικών» και «Αριθμός γεννήσεων»</a:t>
            </a:r>
            <a:endParaRPr lang="el-GR" sz="2800" dirty="0"/>
          </a:p>
        </p:txBody>
      </p:sp>
      <p:graphicFrame>
        <p:nvGraphicFramePr>
          <p:cNvPr id="136194" name="Object 2"/>
          <p:cNvGraphicFramePr>
            <a:graphicFrameLocks noChangeAspect="1"/>
          </p:cNvGraphicFramePr>
          <p:nvPr/>
        </p:nvGraphicFramePr>
        <p:xfrm>
          <a:off x="4788024" y="1988840"/>
          <a:ext cx="3312368" cy="1486898"/>
        </p:xfrm>
        <a:graphic>
          <a:graphicData uri="http://schemas.openxmlformats.org/presentationml/2006/ole">
            <mc:AlternateContent xmlns:mc="http://schemas.openxmlformats.org/markup-compatibility/2006">
              <mc:Choice xmlns:v="urn:schemas-microsoft-com:vml" Requires="v">
                <p:oleObj spid="_x0000_s136259" name="Εξίσωση" r:id="rId3" imgW="2603160" imgH="1460160" progId="Equation.3">
                  <p:embed/>
                </p:oleObj>
              </mc:Choice>
              <mc:Fallback>
                <p:oleObj name="Εξίσωση" r:id="rId3" imgW="2603160" imgH="1460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988840"/>
                        <a:ext cx="3312368" cy="1486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 Πίνακας"/>
          <p:cNvGraphicFramePr>
            <a:graphicFrameLocks noGrp="1"/>
          </p:cNvGraphicFramePr>
          <p:nvPr/>
        </p:nvGraphicFramePr>
        <p:xfrm>
          <a:off x="899592" y="1484784"/>
          <a:ext cx="3384375" cy="4608515"/>
        </p:xfrm>
        <a:graphic>
          <a:graphicData uri="http://schemas.openxmlformats.org/drawingml/2006/table">
            <a:tbl>
              <a:tblPr/>
              <a:tblGrid>
                <a:gridCol w="676875">
                  <a:extLst>
                    <a:ext uri="{9D8B030D-6E8A-4147-A177-3AD203B41FA5}">
                      <a16:colId xmlns:a16="http://schemas.microsoft.com/office/drawing/2014/main" val="20000"/>
                    </a:ext>
                  </a:extLst>
                </a:gridCol>
                <a:gridCol w="676875">
                  <a:extLst>
                    <a:ext uri="{9D8B030D-6E8A-4147-A177-3AD203B41FA5}">
                      <a16:colId xmlns:a16="http://schemas.microsoft.com/office/drawing/2014/main" val="20001"/>
                    </a:ext>
                  </a:extLst>
                </a:gridCol>
                <a:gridCol w="676875">
                  <a:extLst>
                    <a:ext uri="{9D8B030D-6E8A-4147-A177-3AD203B41FA5}">
                      <a16:colId xmlns:a16="http://schemas.microsoft.com/office/drawing/2014/main" val="20002"/>
                    </a:ext>
                  </a:extLst>
                </a:gridCol>
                <a:gridCol w="676875">
                  <a:extLst>
                    <a:ext uri="{9D8B030D-6E8A-4147-A177-3AD203B41FA5}">
                      <a16:colId xmlns:a16="http://schemas.microsoft.com/office/drawing/2014/main" val="20003"/>
                    </a:ext>
                  </a:extLst>
                </a:gridCol>
                <a:gridCol w="676875">
                  <a:extLst>
                    <a:ext uri="{9D8B030D-6E8A-4147-A177-3AD203B41FA5}">
                      <a16:colId xmlns:a16="http://schemas.microsoft.com/office/drawing/2014/main" val="20004"/>
                    </a:ext>
                  </a:extLst>
                </a:gridCol>
              </a:tblGrid>
              <a:tr h="301491">
                <a:tc>
                  <a:txBody>
                    <a:bodyPr/>
                    <a:lstStyle/>
                    <a:p>
                      <a:pPr algn="ctr" fontAlgn="b"/>
                      <a:r>
                        <a:rPr lang="el-GR" sz="1400" b="0" i="0" u="none" strike="noStrike" dirty="0" smtClean="0">
                          <a:solidFill>
                            <a:srgbClr val="000000"/>
                          </a:solidFill>
                          <a:latin typeface="Calibri"/>
                        </a:rPr>
                        <a:t>Υ</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dirty="0" smtClean="0">
                          <a:solidFill>
                            <a:srgbClr val="000000"/>
                          </a:solidFill>
                          <a:latin typeface="Calibri"/>
                        </a:rPr>
                        <a:t>Χ</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baseline="0" dirty="0" smtClean="0">
                          <a:solidFill>
                            <a:srgbClr val="000000"/>
                          </a:solidFill>
                          <a:latin typeface="Calibri"/>
                        </a:rPr>
                        <a:t>Υ</a:t>
                      </a:r>
                      <a:r>
                        <a:rPr lang="fr-FR" sz="1400" b="0" i="0" u="none" strike="noStrike" baseline="30000" dirty="0" smtClean="0">
                          <a:solidFill>
                            <a:srgbClr val="000000"/>
                          </a:solidFill>
                          <a:latin typeface="Calibri"/>
                        </a:rPr>
                        <a:t>2</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400" b="0" i="0" u="none" strike="noStrike" baseline="0" dirty="0" smtClean="0">
                          <a:solidFill>
                            <a:srgbClr val="000000"/>
                          </a:solidFill>
                          <a:latin typeface="Calibri"/>
                        </a:rPr>
                        <a:t>Χ</a:t>
                      </a:r>
                      <a:r>
                        <a:rPr lang="fr-FR" sz="1400" b="0" i="0" u="none" strike="noStrike" baseline="30000" dirty="0" smtClean="0">
                          <a:solidFill>
                            <a:srgbClr val="000000"/>
                          </a:solidFill>
                          <a:latin typeface="Calibri"/>
                        </a:rPr>
                        <a:t>2</a:t>
                      </a:r>
                      <a:endParaRPr lang="fr-FR" sz="1400" b="0" i="0" u="none" strike="noStrike" dirty="0">
                        <a:solidFill>
                          <a:srgbClr val="000000"/>
                        </a:solidFill>
                        <a:latin typeface="Calibri"/>
                      </a:endParaRP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Calibri"/>
                        </a:rPr>
                        <a:t>XY</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189">
                <a:tc>
                  <a:txBody>
                    <a:bodyPr/>
                    <a:lstStyle/>
                    <a:p>
                      <a:pPr algn="r" fontAlgn="b"/>
                      <a:r>
                        <a:rPr lang="el-GR" sz="1400" b="0" i="0" u="none" strike="noStrike">
                          <a:solidFill>
                            <a:srgbClr val="000000"/>
                          </a:solidFill>
                          <a:latin typeface="Calibri"/>
                        </a:rPr>
                        <a:t>68</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31</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4624</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961</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2108</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69189">
                <a:tc>
                  <a:txBody>
                    <a:bodyPr/>
                    <a:lstStyle/>
                    <a:p>
                      <a:pPr algn="r" fontAlgn="b"/>
                      <a:r>
                        <a:rPr lang="el-GR" sz="1400" b="0" i="0" u="none" strike="noStrike">
                          <a:solidFill>
                            <a:srgbClr val="000000"/>
                          </a:solidFill>
                          <a:latin typeface="Calibri"/>
                        </a:rPr>
                        <a:t>53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50</a:t>
                      </a:r>
                    </a:p>
                  </a:txBody>
                  <a:tcPr marL="9495" marR="9495" marT="9495" marB="0" anchor="b">
                    <a:lnL>
                      <a:noFill/>
                    </a:lnL>
                    <a:lnR>
                      <a:noFill/>
                    </a:lnR>
                    <a:lnT>
                      <a:noFill/>
                    </a:lnT>
                    <a:lnB>
                      <a:noFill/>
                    </a:lnB>
                  </a:tcPr>
                </a:tc>
                <a:tc>
                  <a:txBody>
                    <a:bodyPr/>
                    <a:lstStyle/>
                    <a:p>
                      <a:pPr algn="r" fontAlgn="b"/>
                      <a:r>
                        <a:rPr lang="el-GR" sz="1400" b="0" i="0" u="none" strike="noStrike" dirty="0">
                          <a:solidFill>
                            <a:srgbClr val="000000"/>
                          </a:solidFill>
                          <a:latin typeface="Calibri"/>
                        </a:rPr>
                        <a:t>2809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2500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2650</a:t>
                      </a:r>
                    </a:p>
                  </a:txBody>
                  <a:tcPr marL="9495" marR="9495" marT="9495" marB="0" anchor="b">
                    <a:lnL>
                      <a:noFill/>
                    </a:lnL>
                    <a:lnR>
                      <a:noFill/>
                    </a:lnR>
                    <a:lnT>
                      <a:noFill/>
                    </a:lnT>
                    <a:lnB>
                      <a:noFill/>
                    </a:lnB>
                  </a:tcPr>
                </a:tc>
                <a:extLst>
                  <a:ext uri="{0D108BD9-81ED-4DB2-BD59-A6C34878D82A}">
                    <a16:rowId xmlns:a16="http://schemas.microsoft.com/office/drawing/2014/main" val="10002"/>
                  </a:ext>
                </a:extLst>
              </a:tr>
              <a:tr h="269189">
                <a:tc>
                  <a:txBody>
                    <a:bodyPr/>
                    <a:lstStyle/>
                    <a:p>
                      <a:pPr algn="r" fontAlgn="b"/>
                      <a:r>
                        <a:rPr lang="el-GR" sz="1400" b="0" i="0" u="none" strike="noStrike">
                          <a:solidFill>
                            <a:srgbClr val="000000"/>
                          </a:solidFill>
                          <a:latin typeface="Calibri"/>
                        </a:rPr>
                        <a:t>79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6241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1422</a:t>
                      </a:r>
                    </a:p>
                  </a:txBody>
                  <a:tcPr marL="9495" marR="9495" marT="9495" marB="0" anchor="b">
                    <a:lnL>
                      <a:noFill/>
                    </a:lnL>
                    <a:lnR>
                      <a:noFill/>
                    </a:lnR>
                    <a:lnT>
                      <a:noFill/>
                    </a:lnT>
                    <a:lnB>
                      <a:noFill/>
                    </a:lnB>
                  </a:tcPr>
                </a:tc>
                <a:extLst>
                  <a:ext uri="{0D108BD9-81ED-4DB2-BD59-A6C34878D82A}">
                    <a16:rowId xmlns:a16="http://schemas.microsoft.com/office/drawing/2014/main" val="10003"/>
                  </a:ext>
                </a:extLst>
              </a:tr>
              <a:tr h="269189">
                <a:tc>
                  <a:txBody>
                    <a:bodyPr/>
                    <a:lstStyle/>
                    <a:p>
                      <a:pPr algn="r" fontAlgn="b"/>
                      <a:r>
                        <a:rPr lang="el-GR" sz="1400" b="0" i="0" u="none" strike="noStrike">
                          <a:solidFill>
                            <a:srgbClr val="000000"/>
                          </a:solidFill>
                          <a:latin typeface="Calibri"/>
                        </a:rPr>
                        <a:t>72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5184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784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2016</a:t>
                      </a:r>
                    </a:p>
                  </a:txBody>
                  <a:tcPr marL="9495" marR="9495" marT="9495" marB="0" anchor="b">
                    <a:lnL>
                      <a:noFill/>
                    </a:lnL>
                    <a:lnR>
                      <a:noFill/>
                    </a:lnR>
                    <a:lnT>
                      <a:noFill/>
                    </a:lnT>
                    <a:lnB>
                      <a:noFill/>
                    </a:lnB>
                  </a:tcPr>
                </a:tc>
                <a:extLst>
                  <a:ext uri="{0D108BD9-81ED-4DB2-BD59-A6C34878D82A}">
                    <a16:rowId xmlns:a16="http://schemas.microsoft.com/office/drawing/2014/main" val="10004"/>
                  </a:ext>
                </a:extLst>
              </a:tr>
              <a:tr h="269189">
                <a:tc>
                  <a:txBody>
                    <a:bodyPr/>
                    <a:lstStyle/>
                    <a:p>
                      <a:pPr algn="r" fontAlgn="b"/>
                      <a:r>
                        <a:rPr lang="el-GR" sz="1400" b="0" i="0" u="none" strike="noStrike">
                          <a:solidFill>
                            <a:srgbClr val="000000"/>
                          </a:solidFill>
                          <a:latin typeface="Calibri"/>
                        </a:rPr>
                        <a:t>82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6724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169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1066</a:t>
                      </a:r>
                    </a:p>
                  </a:txBody>
                  <a:tcPr marL="9495" marR="9495" marT="9495" marB="0" anchor="b">
                    <a:lnL>
                      <a:noFill/>
                    </a:lnL>
                    <a:lnR>
                      <a:noFill/>
                    </a:lnR>
                    <a:lnT>
                      <a:noFill/>
                    </a:lnT>
                    <a:lnB>
                      <a:noFill/>
                    </a:lnB>
                  </a:tcPr>
                </a:tc>
                <a:extLst>
                  <a:ext uri="{0D108BD9-81ED-4DB2-BD59-A6C34878D82A}">
                    <a16:rowId xmlns:a16="http://schemas.microsoft.com/office/drawing/2014/main" val="10005"/>
                  </a:ext>
                </a:extLst>
              </a:tr>
              <a:tr h="269189">
                <a:tc>
                  <a:txBody>
                    <a:bodyPr/>
                    <a:lstStyle/>
                    <a:p>
                      <a:pPr algn="r" fontAlgn="b"/>
                      <a:r>
                        <a:rPr lang="el-GR" sz="1400" b="0" i="0" u="none" strike="noStrike">
                          <a:solidFill>
                            <a:srgbClr val="000000"/>
                          </a:solidFill>
                          <a:latin typeface="Calibri"/>
                        </a:rPr>
                        <a:t>68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4624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1156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2312</a:t>
                      </a:r>
                    </a:p>
                  </a:txBody>
                  <a:tcPr marL="9495" marR="9495" marT="9495" marB="0" anchor="b">
                    <a:lnL>
                      <a:noFill/>
                    </a:lnL>
                    <a:lnR>
                      <a:noFill/>
                    </a:lnR>
                    <a:lnT>
                      <a:noFill/>
                    </a:lnT>
                    <a:lnB>
                      <a:noFill/>
                    </a:lnB>
                  </a:tcPr>
                </a:tc>
                <a:extLst>
                  <a:ext uri="{0D108BD9-81ED-4DB2-BD59-A6C34878D82A}">
                    <a16:rowId xmlns:a16="http://schemas.microsoft.com/office/drawing/2014/main" val="10006"/>
                  </a:ext>
                </a:extLst>
              </a:tr>
              <a:tr h="269189">
                <a:tc>
                  <a:txBody>
                    <a:bodyPr/>
                    <a:lstStyle/>
                    <a:p>
                      <a:pPr algn="r" fontAlgn="b"/>
                      <a:r>
                        <a:rPr lang="el-GR" sz="1400" b="0" i="0" u="none" strike="noStrike">
                          <a:solidFill>
                            <a:srgbClr val="000000"/>
                          </a:solidFill>
                          <a:latin typeface="Calibri"/>
                        </a:rPr>
                        <a:t>63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3969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2835</a:t>
                      </a:r>
                    </a:p>
                  </a:txBody>
                  <a:tcPr marL="9495" marR="9495" marT="9495" marB="0" anchor="b">
                    <a:lnL>
                      <a:noFill/>
                    </a:lnL>
                    <a:lnR>
                      <a:noFill/>
                    </a:lnR>
                    <a:lnT>
                      <a:noFill/>
                    </a:lnT>
                    <a:lnB>
                      <a:noFill/>
                    </a:lnB>
                  </a:tcPr>
                </a:tc>
                <a:extLst>
                  <a:ext uri="{0D108BD9-81ED-4DB2-BD59-A6C34878D82A}">
                    <a16:rowId xmlns:a16="http://schemas.microsoft.com/office/drawing/2014/main" val="10007"/>
                  </a:ext>
                </a:extLst>
              </a:tr>
              <a:tr h="269189">
                <a:tc>
                  <a:txBody>
                    <a:bodyPr/>
                    <a:lstStyle/>
                    <a:p>
                      <a:pPr algn="r" fontAlgn="b"/>
                      <a:r>
                        <a:rPr lang="el-GR" sz="1400" b="0" i="0" u="none" strike="noStrike">
                          <a:solidFill>
                            <a:srgbClr val="000000"/>
                          </a:solidFill>
                          <a:latin typeface="Calibri"/>
                        </a:rPr>
                        <a:t>81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13</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6561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169</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1053</a:t>
                      </a:r>
                    </a:p>
                  </a:txBody>
                  <a:tcPr marL="9495" marR="9495" marT="9495" marB="0" anchor="b">
                    <a:lnL>
                      <a:noFill/>
                    </a:lnL>
                    <a:lnR>
                      <a:noFill/>
                    </a:lnR>
                    <a:lnT>
                      <a:noFill/>
                    </a:lnT>
                    <a:lnB>
                      <a:noFill/>
                    </a:lnB>
                  </a:tcPr>
                </a:tc>
                <a:extLst>
                  <a:ext uri="{0D108BD9-81ED-4DB2-BD59-A6C34878D82A}">
                    <a16:rowId xmlns:a16="http://schemas.microsoft.com/office/drawing/2014/main" val="10008"/>
                  </a:ext>
                </a:extLst>
              </a:tr>
              <a:tr h="269189">
                <a:tc>
                  <a:txBody>
                    <a:bodyPr/>
                    <a:lstStyle/>
                    <a:p>
                      <a:pPr algn="r" fontAlgn="b"/>
                      <a:r>
                        <a:rPr lang="el-GR" sz="1400" b="0" i="0" u="none" strike="noStrike">
                          <a:solidFill>
                            <a:srgbClr val="000000"/>
                          </a:solidFill>
                          <a:latin typeface="Calibri"/>
                        </a:rPr>
                        <a:t>72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5184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576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1728</a:t>
                      </a:r>
                    </a:p>
                  </a:txBody>
                  <a:tcPr marL="9495" marR="9495" marT="9495" marB="0" anchor="b">
                    <a:lnL>
                      <a:noFill/>
                    </a:lnL>
                    <a:lnR>
                      <a:noFill/>
                    </a:lnR>
                    <a:lnT>
                      <a:noFill/>
                    </a:lnT>
                    <a:lnB>
                      <a:noFill/>
                    </a:lnB>
                  </a:tcPr>
                </a:tc>
                <a:extLst>
                  <a:ext uri="{0D108BD9-81ED-4DB2-BD59-A6C34878D82A}">
                    <a16:rowId xmlns:a16="http://schemas.microsoft.com/office/drawing/2014/main" val="10009"/>
                  </a:ext>
                </a:extLst>
              </a:tr>
              <a:tr h="269189">
                <a:tc>
                  <a:txBody>
                    <a:bodyPr/>
                    <a:lstStyle/>
                    <a:p>
                      <a:pPr algn="r" fontAlgn="b"/>
                      <a:r>
                        <a:rPr lang="el-GR" sz="1400" b="0" i="0" u="none" strike="noStrike">
                          <a:solidFill>
                            <a:srgbClr val="000000"/>
                          </a:solidFill>
                          <a:latin typeface="Calibri"/>
                        </a:rPr>
                        <a:t>55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2116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2530</a:t>
                      </a:r>
                    </a:p>
                  </a:txBody>
                  <a:tcPr marL="9495" marR="9495" marT="9495" marB="0" anchor="b">
                    <a:lnL>
                      <a:noFill/>
                    </a:lnL>
                    <a:lnR>
                      <a:noFill/>
                    </a:lnR>
                    <a:lnT>
                      <a:noFill/>
                    </a:lnT>
                    <a:lnB>
                      <a:noFill/>
                    </a:lnB>
                  </a:tcPr>
                </a:tc>
                <a:extLst>
                  <a:ext uri="{0D108BD9-81ED-4DB2-BD59-A6C34878D82A}">
                    <a16:rowId xmlns:a16="http://schemas.microsoft.com/office/drawing/2014/main" val="10010"/>
                  </a:ext>
                </a:extLst>
              </a:tr>
              <a:tr h="269189">
                <a:tc>
                  <a:txBody>
                    <a:bodyPr/>
                    <a:lstStyle/>
                    <a:p>
                      <a:pPr algn="r" fontAlgn="b"/>
                      <a:r>
                        <a:rPr lang="el-GR" sz="1400" b="0" i="0" u="none" strike="noStrike">
                          <a:solidFill>
                            <a:srgbClr val="000000"/>
                          </a:solidFill>
                          <a:latin typeface="Calibri"/>
                        </a:rPr>
                        <a:t>55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2500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2750</a:t>
                      </a:r>
                    </a:p>
                  </a:txBody>
                  <a:tcPr marL="9495" marR="9495" marT="9495" marB="0" anchor="b">
                    <a:lnL>
                      <a:noFill/>
                    </a:lnL>
                    <a:lnR>
                      <a:noFill/>
                    </a:lnR>
                    <a:lnT>
                      <a:noFill/>
                    </a:lnT>
                    <a:lnB>
                      <a:noFill/>
                    </a:lnB>
                  </a:tcPr>
                </a:tc>
                <a:extLst>
                  <a:ext uri="{0D108BD9-81ED-4DB2-BD59-A6C34878D82A}">
                    <a16:rowId xmlns:a16="http://schemas.microsoft.com/office/drawing/2014/main" val="10011"/>
                  </a:ext>
                </a:extLst>
              </a:tr>
              <a:tr h="269189">
                <a:tc>
                  <a:txBody>
                    <a:bodyPr/>
                    <a:lstStyle/>
                    <a:p>
                      <a:pPr algn="r" fontAlgn="b"/>
                      <a:r>
                        <a:rPr lang="el-GR" sz="1400" b="0" i="0" u="none" strike="noStrike">
                          <a:solidFill>
                            <a:srgbClr val="000000"/>
                          </a:solidFill>
                          <a:latin typeface="Calibri"/>
                        </a:rPr>
                        <a:t>71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5041</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400</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1420</a:t>
                      </a:r>
                    </a:p>
                  </a:txBody>
                  <a:tcPr marL="9495" marR="9495" marT="9495" marB="0" anchor="b">
                    <a:lnL>
                      <a:noFill/>
                    </a:lnL>
                    <a:lnR>
                      <a:noFill/>
                    </a:lnR>
                    <a:lnT>
                      <a:noFill/>
                    </a:lnT>
                    <a:lnB>
                      <a:noFill/>
                    </a:lnB>
                  </a:tcPr>
                </a:tc>
                <a:extLst>
                  <a:ext uri="{0D108BD9-81ED-4DB2-BD59-A6C34878D82A}">
                    <a16:rowId xmlns:a16="http://schemas.microsoft.com/office/drawing/2014/main" val="10012"/>
                  </a:ext>
                </a:extLst>
              </a:tr>
              <a:tr h="269189">
                <a:tc>
                  <a:txBody>
                    <a:bodyPr/>
                    <a:lstStyle/>
                    <a:p>
                      <a:pPr algn="r" fontAlgn="b"/>
                      <a:r>
                        <a:rPr lang="el-GR" sz="1400" b="0" i="0" u="none" strike="noStrike">
                          <a:solidFill>
                            <a:srgbClr val="000000"/>
                          </a:solidFill>
                          <a:latin typeface="Calibri"/>
                        </a:rPr>
                        <a:t>72</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28</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5184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784</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2016</a:t>
                      </a:r>
                    </a:p>
                  </a:txBody>
                  <a:tcPr marL="9495" marR="9495" marT="9495" marB="0" anchor="b">
                    <a:lnL>
                      <a:noFill/>
                    </a:lnL>
                    <a:lnR>
                      <a:noFill/>
                    </a:lnR>
                    <a:lnT>
                      <a:noFill/>
                    </a:lnT>
                    <a:lnB>
                      <a:noFill/>
                    </a:lnB>
                  </a:tcPr>
                </a:tc>
                <a:extLst>
                  <a:ext uri="{0D108BD9-81ED-4DB2-BD59-A6C34878D82A}">
                    <a16:rowId xmlns:a16="http://schemas.microsoft.com/office/drawing/2014/main" val="10013"/>
                  </a:ext>
                </a:extLst>
              </a:tr>
              <a:tr h="269189">
                <a:tc>
                  <a:txBody>
                    <a:bodyPr/>
                    <a:lstStyle/>
                    <a:p>
                      <a:pPr algn="r" fontAlgn="b"/>
                      <a:r>
                        <a:rPr lang="el-GR" sz="1400" b="0" i="0" u="none" strike="noStrike">
                          <a:solidFill>
                            <a:srgbClr val="000000"/>
                          </a:solidFill>
                          <a:latin typeface="Calibri"/>
                        </a:rPr>
                        <a:t>56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45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3136</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2025</a:t>
                      </a:r>
                    </a:p>
                  </a:txBody>
                  <a:tcPr marL="9495" marR="9495" marT="9495" marB="0" anchor="b">
                    <a:lnL>
                      <a:noFill/>
                    </a:lnL>
                    <a:lnR>
                      <a:noFill/>
                    </a:lnR>
                    <a:lnT>
                      <a:noFill/>
                    </a:lnT>
                    <a:lnB>
                      <a:noFill/>
                    </a:lnB>
                  </a:tcPr>
                </a:tc>
                <a:tc>
                  <a:txBody>
                    <a:bodyPr/>
                    <a:lstStyle/>
                    <a:p>
                      <a:pPr algn="r" fontAlgn="b"/>
                      <a:r>
                        <a:rPr lang="el-GR" sz="1400" b="0" i="0" u="none" strike="noStrike">
                          <a:solidFill>
                            <a:srgbClr val="000000"/>
                          </a:solidFill>
                          <a:latin typeface="Calibri"/>
                        </a:rPr>
                        <a:t>2520</a:t>
                      </a:r>
                    </a:p>
                  </a:txBody>
                  <a:tcPr marL="9495" marR="9495" marT="9495" marB="0" anchor="b">
                    <a:lnL>
                      <a:noFill/>
                    </a:lnL>
                    <a:lnR>
                      <a:noFill/>
                    </a:lnR>
                    <a:lnT>
                      <a:noFill/>
                    </a:lnT>
                    <a:lnB>
                      <a:noFill/>
                    </a:lnB>
                  </a:tcPr>
                </a:tc>
                <a:extLst>
                  <a:ext uri="{0D108BD9-81ED-4DB2-BD59-A6C34878D82A}">
                    <a16:rowId xmlns:a16="http://schemas.microsoft.com/office/drawing/2014/main" val="10014"/>
                  </a:ext>
                </a:extLst>
              </a:tr>
              <a:tr h="269189">
                <a:tc>
                  <a:txBody>
                    <a:bodyPr/>
                    <a:lstStyle/>
                    <a:p>
                      <a:pPr algn="r" fontAlgn="b"/>
                      <a:r>
                        <a:rPr lang="el-GR" sz="1400" b="0" i="0" u="none" strike="noStrike">
                          <a:solidFill>
                            <a:srgbClr val="000000"/>
                          </a:solidFill>
                          <a:latin typeface="Calibri"/>
                        </a:rPr>
                        <a:t>59</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48</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3481</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2304</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l-GR" sz="1400" b="0" i="0" u="none" strike="noStrike">
                          <a:solidFill>
                            <a:srgbClr val="000000"/>
                          </a:solidFill>
                          <a:latin typeface="Calibri"/>
                        </a:rPr>
                        <a:t>2832</a:t>
                      </a:r>
                    </a:p>
                  </a:txBody>
                  <a:tcPr marL="9495" marR="9495" marT="949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9189">
                <a:tc>
                  <a:txBody>
                    <a:bodyPr/>
                    <a:lstStyle/>
                    <a:p>
                      <a:pPr algn="r" fontAlgn="b"/>
                      <a:r>
                        <a:rPr lang="el-GR" sz="1400" b="0" i="0" u="none" strike="noStrike" dirty="0">
                          <a:solidFill>
                            <a:srgbClr val="000000"/>
                          </a:solidFill>
                          <a:latin typeface="Calibri"/>
                        </a:rPr>
                        <a:t>1006</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493</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a:solidFill>
                            <a:srgbClr val="000000"/>
                          </a:solidFill>
                          <a:latin typeface="Calibri"/>
                        </a:rPr>
                        <a:t>68812</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dirty="0">
                          <a:solidFill>
                            <a:srgbClr val="000000"/>
                          </a:solidFill>
                          <a:latin typeface="Calibri"/>
                        </a:rPr>
                        <a:t>18793</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l-GR" sz="1400" b="0" i="0" u="none" strike="noStrike" dirty="0">
                          <a:solidFill>
                            <a:srgbClr val="000000"/>
                          </a:solidFill>
                          <a:latin typeface="Calibri"/>
                        </a:rPr>
                        <a:t>31258</a:t>
                      </a:r>
                    </a:p>
                  </a:txBody>
                  <a:tcPr marL="9495" marR="9495" marT="949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bl>
          </a:graphicData>
        </a:graphic>
      </p:graphicFrame>
      <p:graphicFrame>
        <p:nvGraphicFramePr>
          <p:cNvPr id="136195" name="Object 3"/>
          <p:cNvGraphicFramePr>
            <a:graphicFrameLocks noChangeAspect="1"/>
          </p:cNvGraphicFramePr>
          <p:nvPr/>
        </p:nvGraphicFramePr>
        <p:xfrm>
          <a:off x="4788024" y="3645024"/>
          <a:ext cx="3686175" cy="1608137"/>
        </p:xfrm>
        <a:graphic>
          <a:graphicData uri="http://schemas.openxmlformats.org/presentationml/2006/ole">
            <mc:AlternateContent xmlns:mc="http://schemas.openxmlformats.org/markup-compatibility/2006">
              <mc:Choice xmlns:v="urn:schemas-microsoft-com:vml" Requires="v">
                <p:oleObj spid="_x0000_s136260" name="Εξίσωση" r:id="rId5" imgW="3365280" imgH="1473120" progId="Equation.3">
                  <p:embed/>
                </p:oleObj>
              </mc:Choice>
              <mc:Fallback>
                <p:oleObj name="Εξίσωση" r:id="rId5" imgW="3365280" imgH="14731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645024"/>
                        <a:ext cx="3686175"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8 - Αντικείμενο"/>
          <p:cNvGraphicFramePr>
            <a:graphicFrameLocks noChangeAspect="1"/>
          </p:cNvGraphicFramePr>
          <p:nvPr/>
        </p:nvGraphicFramePr>
        <p:xfrm>
          <a:off x="4565650" y="1341438"/>
          <a:ext cx="1562100" cy="558800"/>
        </p:xfrm>
        <a:graphic>
          <a:graphicData uri="http://schemas.openxmlformats.org/presentationml/2006/ole">
            <mc:AlternateContent xmlns:mc="http://schemas.openxmlformats.org/markup-compatibility/2006">
              <mc:Choice xmlns:v="urn:schemas-microsoft-com:vml" Requires="v">
                <p:oleObj spid="_x0000_s136261" name="Εξίσωση" r:id="rId7" imgW="1562040" imgH="558720" progId="Equation.3">
                  <p:embed/>
                </p:oleObj>
              </mc:Choice>
              <mc:Fallback>
                <p:oleObj name="Εξίσωση" r:id="rId7" imgW="1562040" imgH="5587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650" y="1341438"/>
                        <a:ext cx="15621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 Αντικείμενο"/>
          <p:cNvGraphicFramePr>
            <a:graphicFrameLocks noChangeAspect="1"/>
          </p:cNvGraphicFramePr>
          <p:nvPr/>
        </p:nvGraphicFramePr>
        <p:xfrm>
          <a:off x="6327775" y="1341438"/>
          <a:ext cx="1638300" cy="558800"/>
        </p:xfrm>
        <a:graphic>
          <a:graphicData uri="http://schemas.openxmlformats.org/presentationml/2006/ole">
            <mc:AlternateContent xmlns:mc="http://schemas.openxmlformats.org/markup-compatibility/2006">
              <mc:Choice xmlns:v="urn:schemas-microsoft-com:vml" Requires="v">
                <p:oleObj spid="_x0000_s136262" name="Εξίσωση" r:id="rId9" imgW="1638000" imgH="558720" progId="Equation.3">
                  <p:embed/>
                </p:oleObj>
              </mc:Choice>
              <mc:Fallback>
                <p:oleObj name="Εξίσωση" r:id="rId9" imgW="1638000" imgH="55872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7775" y="1341438"/>
                        <a:ext cx="16383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8" name="Object 11"/>
          <p:cNvGraphicFramePr>
            <a:graphicFrameLocks noChangeAspect="1"/>
          </p:cNvGraphicFramePr>
          <p:nvPr/>
        </p:nvGraphicFramePr>
        <p:xfrm>
          <a:off x="4860032" y="5373216"/>
          <a:ext cx="2641600" cy="1058862"/>
        </p:xfrm>
        <a:graphic>
          <a:graphicData uri="http://schemas.openxmlformats.org/presentationml/2006/ole">
            <mc:AlternateContent xmlns:mc="http://schemas.openxmlformats.org/markup-compatibility/2006">
              <mc:Choice xmlns:v="urn:schemas-microsoft-com:vml" Requires="v">
                <p:oleObj spid="_x0000_s136263" name="Εξίσωση" r:id="rId11" imgW="2374560" imgH="952200" progId="Equation.3">
                  <p:embed/>
                </p:oleObj>
              </mc:Choice>
              <mc:Fallback>
                <p:oleObj name="Εξίσωση" r:id="rId11" imgW="2374560" imgH="9522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0032" y="5373216"/>
                        <a:ext cx="2641600" cy="105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11188" y="0"/>
            <a:ext cx="7772400" cy="731838"/>
          </a:xfrm>
        </p:spPr>
        <p:txBody>
          <a:bodyPr/>
          <a:lstStyle/>
          <a:p>
            <a:pPr eaLnBrk="1" hangingPunct="1"/>
            <a:r>
              <a:rPr lang="el-GR" sz="2800" smtClean="0"/>
              <a:t>Προβλήματα ερμηνείας του συντελεστή συσχέτισης</a:t>
            </a:r>
          </a:p>
        </p:txBody>
      </p:sp>
      <p:sp>
        <p:nvSpPr>
          <p:cNvPr id="7172" name="Rectangle 3"/>
          <p:cNvSpPr>
            <a:spLocks noGrp="1" noChangeArrowheads="1"/>
          </p:cNvSpPr>
          <p:nvPr>
            <p:ph type="body" idx="1"/>
          </p:nvPr>
        </p:nvSpPr>
        <p:spPr>
          <a:xfrm>
            <a:off x="1331913" y="620713"/>
            <a:ext cx="6911975" cy="5544591"/>
          </a:xfrm>
        </p:spPr>
        <p:txBody>
          <a:bodyPr/>
          <a:lstStyle/>
          <a:p>
            <a:pPr eaLnBrk="1" hangingPunct="1"/>
            <a:r>
              <a:rPr lang="el-GR" sz="2000" dirty="0" smtClean="0"/>
              <a:t>Το συμπέρασμα ότι υπάρχει μια σχέση αίτιου-αποτελέσματος ανάμεσα στις δυο μεταβλητές πρέπει να εξάγεται μετά από τεκμηρίωση. Π.χ. </a:t>
            </a:r>
            <a:r>
              <a:rPr lang="el-GR" sz="2000" dirty="0" smtClean="0">
                <a:solidFill>
                  <a:schemeClr val="accent6"/>
                </a:solidFill>
              </a:rPr>
              <a:t>η σχέση «αριθμού γεννήσεων» και «ποσοστού αστικοποίησης» μιας χώρας είναι πιθανό να οφείλεται στην ισχυρή  συσχέτιση και των δυο με το επίπεδο ανάπτυξης της χώρας ή/και το επίπεδο του εθνικού συστήματος υγείας</a:t>
            </a:r>
            <a:endParaRPr lang="el-GR" sz="2000" dirty="0" smtClean="0"/>
          </a:p>
        </p:txBody>
      </p:sp>
      <p:sp>
        <p:nvSpPr>
          <p:cNvPr id="7173" name="Rectangle 5"/>
          <p:cNvSpPr>
            <a:spLocks noChangeArrowheads="1"/>
          </p:cNvSpPr>
          <p:nvPr/>
        </p:nvSpPr>
        <p:spPr bwMode="auto">
          <a:xfrm>
            <a:off x="0" y="2457450"/>
            <a:ext cx="9144000" cy="0"/>
          </a:xfrm>
          <a:prstGeom prst="rect">
            <a:avLst/>
          </a:prstGeom>
          <a:noFill/>
          <a:ln w="9525">
            <a:noFill/>
            <a:miter lim="800000"/>
            <a:headEnd/>
            <a:tailEnd/>
          </a:ln>
        </p:spPr>
        <p:txBody>
          <a:bodyPr wrap="none" anchor="ctr">
            <a:spAutoFit/>
          </a:bodyPr>
          <a:lstStyle/>
          <a:p>
            <a:endParaRPr lang="el-GR"/>
          </a:p>
        </p:txBody>
      </p:sp>
      <p:pic>
        <p:nvPicPr>
          <p:cNvPr id="3" name="Picture 4"/>
          <p:cNvPicPr>
            <a:picLocks noChangeAspect="1" noChangeArrowheads="1"/>
          </p:cNvPicPr>
          <p:nvPr/>
        </p:nvPicPr>
        <p:blipFill>
          <a:blip r:embed="rId2" cstate="print"/>
          <a:srcRect/>
          <a:stretch>
            <a:fillRect/>
          </a:stretch>
        </p:blipFill>
        <p:spPr bwMode="auto">
          <a:xfrm>
            <a:off x="3347864" y="2957552"/>
            <a:ext cx="4867821" cy="3900448"/>
          </a:xfrm>
          <a:prstGeom prst="rect">
            <a:avLst/>
          </a:prstGeom>
          <a:noFill/>
          <a:ln w="9525">
            <a:noFill/>
            <a:miter lim="800000"/>
            <a:headEnd/>
            <a:tailEnd/>
          </a:ln>
          <a:effectLst/>
        </p:spPr>
      </p:pic>
      <p:sp>
        <p:nvSpPr>
          <p:cNvPr id="10" name="9 - TextBox"/>
          <p:cNvSpPr txBox="1"/>
          <p:nvPr/>
        </p:nvSpPr>
        <p:spPr>
          <a:xfrm>
            <a:off x="323528" y="3284984"/>
            <a:ext cx="288032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sz="2000" dirty="0" smtClean="0">
                <a:solidFill>
                  <a:schemeClr val="tx1"/>
                </a:solidFill>
              </a:rPr>
              <a:t>Μπορεί να υποστηριχτεί ότι υφίσταται αιτιατή συσχέτιση θρησκευτικότητας και εγκληματικότητας μιας πόλης;</a:t>
            </a:r>
            <a:endParaRPr lang="el-GR" sz="2000" dirty="0">
              <a:solidFill>
                <a:schemeClr val="tx1"/>
              </a:solidFill>
            </a:endParaRPr>
          </a:p>
        </p:txBody>
      </p:sp>
      <p:cxnSp>
        <p:nvCxnSpPr>
          <p:cNvPr id="12" name="11 - Ευθύγραμμο βέλος σύνδεσης"/>
          <p:cNvCxnSpPr/>
          <p:nvPr/>
        </p:nvCxnSpPr>
        <p:spPr>
          <a:xfrm>
            <a:off x="3131840" y="4149080"/>
            <a:ext cx="1872208"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7 - TextBox"/>
          <p:cNvSpPr txBox="1"/>
          <p:nvPr/>
        </p:nvSpPr>
        <p:spPr>
          <a:xfrm>
            <a:off x="7703840" y="4797152"/>
            <a:ext cx="2880320" cy="25545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sz="2000" dirty="0" smtClean="0">
                <a:solidFill>
                  <a:schemeClr val="tx1"/>
                </a:solidFill>
              </a:rPr>
              <a:t>Είναι πιθανό η πλαστή αυτή θετική συσχέτιση να οφείλεται στο γεγονός ότι το μέγεθος της πόλης λογικά συνδέεται τόσο με την εγκληματικότητα όσο και με τον αριθμό των εκκλησιών</a:t>
            </a:r>
            <a:endParaRPr lang="el-GR" sz="200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11188" y="0"/>
            <a:ext cx="7772400" cy="731838"/>
          </a:xfrm>
        </p:spPr>
        <p:txBody>
          <a:bodyPr/>
          <a:lstStyle/>
          <a:p>
            <a:pPr eaLnBrk="1" hangingPunct="1"/>
            <a:r>
              <a:rPr lang="el-GR" sz="2800" smtClean="0"/>
              <a:t>Προβλήματα ερμηνείας του συντελεστή συσχέτισης</a:t>
            </a:r>
          </a:p>
        </p:txBody>
      </p:sp>
      <p:sp>
        <p:nvSpPr>
          <p:cNvPr id="7172" name="Rectangle 3"/>
          <p:cNvSpPr>
            <a:spLocks noGrp="1" noChangeArrowheads="1"/>
          </p:cNvSpPr>
          <p:nvPr>
            <p:ph type="body" idx="1"/>
          </p:nvPr>
        </p:nvSpPr>
        <p:spPr>
          <a:xfrm>
            <a:off x="1331913" y="620713"/>
            <a:ext cx="6911975" cy="5544591"/>
          </a:xfrm>
        </p:spPr>
        <p:txBody>
          <a:bodyPr/>
          <a:lstStyle/>
          <a:p>
            <a:pPr eaLnBrk="1" hangingPunct="1"/>
            <a:r>
              <a:rPr lang="el-GR" sz="2000" dirty="0" smtClean="0"/>
              <a:t>Το συμπέρασμα ότι υπάρχει μια σχέση αίτιου-αποτελέσματος ανάμεσα στις δυο μεταβλητές πρέπει να εξάγεται μετά από τεκμηρίωση. Π.χ. </a:t>
            </a:r>
            <a:r>
              <a:rPr lang="el-GR" sz="2000" dirty="0" smtClean="0">
                <a:solidFill>
                  <a:schemeClr val="accent6"/>
                </a:solidFill>
              </a:rPr>
              <a:t>η σχέση «αριθμού γεννήσεων» και «ποσοστού αστικοποίησης» μιας χώρας είναι πιθανό να οφείλεται στην ισχυρή  συσχέτιση και των δυο με το επίπεδο ανάπτυξης της χώρας ή/και το επίπεδο του εθνικού συστήματος υγείας</a:t>
            </a:r>
            <a:endParaRPr lang="el-GR" sz="2000" dirty="0" smtClean="0"/>
          </a:p>
          <a:p>
            <a:pPr eaLnBrk="1" hangingPunct="1"/>
            <a:r>
              <a:rPr lang="el-GR" sz="2000" dirty="0" smtClean="0"/>
              <a:t>Η τιμή του συντελεστή συσχέτισης μπορεί να αλλοιώνεται από το εύρος των τιμών.</a:t>
            </a:r>
          </a:p>
        </p:txBody>
      </p:sp>
      <p:sp>
        <p:nvSpPr>
          <p:cNvPr id="7173" name="Rectangle 5"/>
          <p:cNvSpPr>
            <a:spLocks noChangeArrowheads="1"/>
          </p:cNvSpPr>
          <p:nvPr/>
        </p:nvSpPr>
        <p:spPr bwMode="auto">
          <a:xfrm>
            <a:off x="0" y="2457450"/>
            <a:ext cx="9144000" cy="0"/>
          </a:xfrm>
          <a:prstGeom prst="rect">
            <a:avLst/>
          </a:prstGeom>
          <a:noFill/>
          <a:ln w="9525">
            <a:noFill/>
            <a:miter lim="800000"/>
            <a:headEnd/>
            <a:tailEnd/>
          </a:ln>
        </p:spPr>
        <p:txBody>
          <a:bodyPr wrap="none" anchor="ctr">
            <a:spAutoFit/>
          </a:bodyPr>
          <a:lstStyle/>
          <a:p>
            <a:endParaRPr lang="el-GR"/>
          </a:p>
        </p:txBody>
      </p:sp>
      <p:graphicFrame>
        <p:nvGraphicFramePr>
          <p:cNvPr id="7170" name="Object 4"/>
          <p:cNvGraphicFramePr>
            <a:graphicFrameLocks noChangeAspect="1"/>
          </p:cNvGraphicFramePr>
          <p:nvPr/>
        </p:nvGraphicFramePr>
        <p:xfrm>
          <a:off x="2267744" y="3645024"/>
          <a:ext cx="4857750" cy="2800350"/>
        </p:xfrm>
        <a:graphic>
          <a:graphicData uri="http://schemas.openxmlformats.org/presentationml/2006/ole">
            <mc:AlternateContent xmlns:mc="http://schemas.openxmlformats.org/markup-compatibility/2006">
              <mc:Choice xmlns:v="urn:schemas-microsoft-com:vml" Requires="v">
                <p:oleObj spid="_x0000_s172047" name="Γράφημα" r:id="rId3" imgW="2904990" imgH="1943100" progId="MSGraph.Chart.8">
                  <p:embed/>
                </p:oleObj>
              </mc:Choice>
              <mc:Fallback>
                <p:oleObj name="Γράφημα" r:id="rId3" imgW="2904990" imgH="1943100"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645024"/>
                        <a:ext cx="4857750" cy="280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Freeform 7"/>
          <p:cNvSpPr>
            <a:spLocks/>
          </p:cNvSpPr>
          <p:nvPr/>
        </p:nvSpPr>
        <p:spPr bwMode="auto">
          <a:xfrm>
            <a:off x="3059832" y="3856732"/>
            <a:ext cx="1727200" cy="1441450"/>
          </a:xfrm>
          <a:custGeom>
            <a:avLst/>
            <a:gdLst>
              <a:gd name="T0" fmla="*/ 2147483647 w 1515"/>
              <a:gd name="T1" fmla="*/ 2147483647 h 1353"/>
              <a:gd name="T2" fmla="*/ 2147483647 w 1515"/>
              <a:gd name="T3" fmla="*/ 2147483647 h 1353"/>
              <a:gd name="T4" fmla="*/ 0 w 1515"/>
              <a:gd name="T5" fmla="*/ 2147483647 h 1353"/>
              <a:gd name="T6" fmla="*/ 2147483647 w 1515"/>
              <a:gd name="T7" fmla="*/ 2147483647 h 1353"/>
              <a:gd name="T8" fmla="*/ 2147483647 w 1515"/>
              <a:gd name="T9" fmla="*/ 2147483647 h 1353"/>
              <a:gd name="T10" fmla="*/ 2147483647 w 1515"/>
              <a:gd name="T11" fmla="*/ 2147483647 h 1353"/>
              <a:gd name="T12" fmla="*/ 2147483647 w 1515"/>
              <a:gd name="T13" fmla="*/ 2147483647 h 1353"/>
              <a:gd name="T14" fmla="*/ 2147483647 w 1515"/>
              <a:gd name="T15" fmla="*/ 2147483647 h 1353"/>
              <a:gd name="T16" fmla="*/ 2147483647 w 1515"/>
              <a:gd name="T17" fmla="*/ 2147483647 h 1353"/>
              <a:gd name="T18" fmla="*/ 2147483647 w 1515"/>
              <a:gd name="T19" fmla="*/ 2147483647 h 1353"/>
              <a:gd name="T20" fmla="*/ 2147483647 w 1515"/>
              <a:gd name="T21" fmla="*/ 2147483647 h 1353"/>
              <a:gd name="T22" fmla="*/ 2147483647 w 1515"/>
              <a:gd name="T23" fmla="*/ 2147483647 h 1353"/>
              <a:gd name="T24" fmla="*/ 2147483647 w 1515"/>
              <a:gd name="T25" fmla="*/ 2147483647 h 1353"/>
              <a:gd name="T26" fmla="*/ 2147483647 w 1515"/>
              <a:gd name="T27" fmla="*/ 2147483647 h 1353"/>
              <a:gd name="T28" fmla="*/ 2147483647 w 1515"/>
              <a:gd name="T29" fmla="*/ 2147483647 h 1353"/>
              <a:gd name="T30" fmla="*/ 2147483647 w 1515"/>
              <a:gd name="T31" fmla="*/ 2147483647 h 1353"/>
              <a:gd name="T32" fmla="*/ 2147483647 w 1515"/>
              <a:gd name="T33" fmla="*/ 2147483647 h 1353"/>
              <a:gd name="T34" fmla="*/ 2147483647 w 1515"/>
              <a:gd name="T35" fmla="*/ 2147483647 h 1353"/>
              <a:gd name="T36" fmla="*/ 2147483647 w 1515"/>
              <a:gd name="T37" fmla="*/ 2147483647 h 1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5"/>
              <a:gd name="T58" fmla="*/ 0 h 1353"/>
              <a:gd name="T59" fmla="*/ 1515 w 1515"/>
              <a:gd name="T60" fmla="*/ 1353 h 1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5" h="1353">
                <a:moveTo>
                  <a:pt x="90" y="198"/>
                </a:moveTo>
                <a:cubicBezTo>
                  <a:pt x="23" y="265"/>
                  <a:pt x="52" y="223"/>
                  <a:pt x="15" y="333"/>
                </a:cubicBezTo>
                <a:cubicBezTo>
                  <a:pt x="10" y="348"/>
                  <a:pt x="0" y="378"/>
                  <a:pt x="0" y="378"/>
                </a:cubicBezTo>
                <a:cubicBezTo>
                  <a:pt x="5" y="463"/>
                  <a:pt x="7" y="548"/>
                  <a:pt x="15" y="633"/>
                </a:cubicBezTo>
                <a:cubicBezTo>
                  <a:pt x="27" y="749"/>
                  <a:pt x="132" y="797"/>
                  <a:pt x="225" y="828"/>
                </a:cubicBezTo>
                <a:cubicBezTo>
                  <a:pt x="340" y="943"/>
                  <a:pt x="280" y="894"/>
                  <a:pt x="405" y="978"/>
                </a:cubicBezTo>
                <a:cubicBezTo>
                  <a:pt x="458" y="1014"/>
                  <a:pt x="466" y="1058"/>
                  <a:pt x="525" y="1098"/>
                </a:cubicBezTo>
                <a:cubicBezTo>
                  <a:pt x="685" y="1338"/>
                  <a:pt x="475" y="1048"/>
                  <a:pt x="675" y="1248"/>
                </a:cubicBezTo>
                <a:cubicBezTo>
                  <a:pt x="690" y="1263"/>
                  <a:pt x="702" y="1281"/>
                  <a:pt x="720" y="1293"/>
                </a:cubicBezTo>
                <a:cubicBezTo>
                  <a:pt x="802" y="1348"/>
                  <a:pt x="1085" y="1350"/>
                  <a:pt x="1140" y="1353"/>
                </a:cubicBezTo>
                <a:cubicBezTo>
                  <a:pt x="1260" y="1323"/>
                  <a:pt x="1270" y="1273"/>
                  <a:pt x="1320" y="1173"/>
                </a:cubicBezTo>
                <a:cubicBezTo>
                  <a:pt x="1355" y="1103"/>
                  <a:pt x="1429" y="1071"/>
                  <a:pt x="1455" y="993"/>
                </a:cubicBezTo>
                <a:cubicBezTo>
                  <a:pt x="1477" y="927"/>
                  <a:pt x="1498" y="865"/>
                  <a:pt x="1515" y="798"/>
                </a:cubicBezTo>
                <a:cubicBezTo>
                  <a:pt x="1510" y="678"/>
                  <a:pt x="1512" y="558"/>
                  <a:pt x="1500" y="438"/>
                </a:cubicBezTo>
                <a:cubicBezTo>
                  <a:pt x="1478" y="217"/>
                  <a:pt x="1237" y="172"/>
                  <a:pt x="1065" y="138"/>
                </a:cubicBezTo>
                <a:cubicBezTo>
                  <a:pt x="969" y="66"/>
                  <a:pt x="851" y="32"/>
                  <a:pt x="735" y="3"/>
                </a:cubicBezTo>
                <a:cubicBezTo>
                  <a:pt x="565" y="8"/>
                  <a:pt x="394" y="0"/>
                  <a:pt x="225" y="18"/>
                </a:cubicBezTo>
                <a:cubicBezTo>
                  <a:pt x="195" y="21"/>
                  <a:pt x="146" y="127"/>
                  <a:pt x="120" y="153"/>
                </a:cubicBezTo>
                <a:cubicBezTo>
                  <a:pt x="71" y="202"/>
                  <a:pt x="54" y="198"/>
                  <a:pt x="90" y="198"/>
                </a:cubicBezTo>
                <a:close/>
              </a:path>
            </a:pathLst>
          </a:custGeom>
          <a:noFill/>
          <a:ln w="9525">
            <a:solidFill>
              <a:srgbClr val="000000"/>
            </a:solidFill>
            <a:round/>
            <a:headEnd/>
            <a:tailEnd/>
          </a:ln>
        </p:spPr>
        <p:txBody>
          <a:bodyPr/>
          <a:lstStyle/>
          <a:p>
            <a:endParaRPr lang="el-GR"/>
          </a:p>
        </p:txBody>
      </p:sp>
      <p:sp>
        <p:nvSpPr>
          <p:cNvPr id="7175" name="Line 8"/>
          <p:cNvSpPr>
            <a:spLocks noChangeShapeType="1"/>
          </p:cNvSpPr>
          <p:nvPr/>
        </p:nvSpPr>
        <p:spPr bwMode="auto">
          <a:xfrm>
            <a:off x="4716016" y="3695576"/>
            <a:ext cx="0" cy="2016125"/>
          </a:xfrm>
          <a:prstGeom prst="line">
            <a:avLst/>
          </a:prstGeom>
          <a:noFill/>
          <a:ln w="9525">
            <a:solidFill>
              <a:srgbClr val="00000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4213" y="333375"/>
            <a:ext cx="7772400" cy="371475"/>
          </a:xfrm>
        </p:spPr>
        <p:txBody>
          <a:bodyPr/>
          <a:lstStyle/>
          <a:p>
            <a:pPr eaLnBrk="1" hangingPunct="1"/>
            <a:r>
              <a:rPr lang="el-GR" sz="2800" smtClean="0"/>
              <a:t>Προβλήματα ερμηνείας του συντελεστή συσχέτισης</a:t>
            </a:r>
          </a:p>
        </p:txBody>
      </p:sp>
      <p:sp>
        <p:nvSpPr>
          <p:cNvPr id="8197" name="Rectangle 4"/>
          <p:cNvSpPr>
            <a:spLocks noGrp="1" noChangeArrowheads="1"/>
          </p:cNvSpPr>
          <p:nvPr>
            <p:ph type="body" idx="1"/>
          </p:nvPr>
        </p:nvSpPr>
        <p:spPr>
          <a:xfrm>
            <a:off x="539750" y="1125538"/>
            <a:ext cx="7772400" cy="727075"/>
          </a:xfrm>
          <a:noFill/>
        </p:spPr>
        <p:txBody>
          <a:bodyPr/>
          <a:lstStyle/>
          <a:p>
            <a:pPr eaLnBrk="1" hangingPunct="1">
              <a:lnSpc>
                <a:spcPct val="80000"/>
              </a:lnSpc>
            </a:pPr>
            <a:r>
              <a:rPr lang="el-GR" sz="2400" smtClean="0"/>
              <a:t>Η ύπαρξη ακραίων ατόμων-σημείων μπορεί να επιδράσει   έντονα στη τιμή της συσχέτισης. </a:t>
            </a:r>
          </a:p>
        </p:txBody>
      </p:sp>
      <p:sp>
        <p:nvSpPr>
          <p:cNvPr id="8198" name="Rectangle 6"/>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el-GR"/>
          </a:p>
        </p:txBody>
      </p:sp>
      <p:graphicFrame>
        <p:nvGraphicFramePr>
          <p:cNvPr id="8194" name="Object 5"/>
          <p:cNvGraphicFramePr>
            <a:graphicFrameLocks noChangeAspect="1"/>
          </p:cNvGraphicFramePr>
          <p:nvPr/>
        </p:nvGraphicFramePr>
        <p:xfrm>
          <a:off x="900113" y="1700213"/>
          <a:ext cx="3600450" cy="2960687"/>
        </p:xfrm>
        <a:graphic>
          <a:graphicData uri="http://schemas.openxmlformats.org/presentationml/2006/ole">
            <mc:AlternateContent xmlns:mc="http://schemas.openxmlformats.org/markup-compatibility/2006">
              <mc:Choice xmlns:v="urn:schemas-microsoft-com:vml" Requires="v">
                <p:oleObj spid="_x0000_s8220" name="Γράφημα" r:id="rId3" imgW="2114460" imgH="1638179" progId="MSGraph.Chart.8">
                  <p:embed/>
                </p:oleObj>
              </mc:Choice>
              <mc:Fallback>
                <p:oleObj name="Γράφημα" r:id="rId3" imgW="2114460" imgH="1638179" progId="MSGraph.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00213"/>
                        <a:ext cx="3600450" cy="296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Freeform 7"/>
          <p:cNvSpPr>
            <a:spLocks noChangeAspect="1"/>
          </p:cNvSpPr>
          <p:nvPr/>
        </p:nvSpPr>
        <p:spPr bwMode="auto">
          <a:xfrm>
            <a:off x="1547813" y="2997200"/>
            <a:ext cx="1295400" cy="903288"/>
          </a:xfrm>
          <a:custGeom>
            <a:avLst/>
            <a:gdLst>
              <a:gd name="T0" fmla="*/ 2147483647 w 1540"/>
              <a:gd name="T1" fmla="*/ 2147483647 h 1080"/>
              <a:gd name="T2" fmla="*/ 2147483647 w 1540"/>
              <a:gd name="T3" fmla="*/ 2147483647 h 1080"/>
              <a:gd name="T4" fmla="*/ 2147483647 w 1540"/>
              <a:gd name="T5" fmla="*/ 2147483647 h 1080"/>
              <a:gd name="T6" fmla="*/ 2147483647 w 1540"/>
              <a:gd name="T7" fmla="*/ 2147483647 h 1080"/>
              <a:gd name="T8" fmla="*/ 2147483647 w 1540"/>
              <a:gd name="T9" fmla="*/ 2147483647 h 1080"/>
              <a:gd name="T10" fmla="*/ 0 60000 65536"/>
              <a:gd name="T11" fmla="*/ 0 60000 65536"/>
              <a:gd name="T12" fmla="*/ 0 60000 65536"/>
              <a:gd name="T13" fmla="*/ 0 60000 65536"/>
              <a:gd name="T14" fmla="*/ 0 60000 65536"/>
              <a:gd name="T15" fmla="*/ 0 w 1540"/>
              <a:gd name="T16" fmla="*/ 0 h 1080"/>
              <a:gd name="T17" fmla="*/ 1540 w 1540"/>
              <a:gd name="T18" fmla="*/ 1080 h 1080"/>
            </a:gdLst>
            <a:ahLst/>
            <a:cxnLst>
              <a:cxn ang="T10">
                <a:pos x="T0" y="T1"/>
              </a:cxn>
              <a:cxn ang="T11">
                <a:pos x="T2" y="T3"/>
              </a:cxn>
              <a:cxn ang="T12">
                <a:pos x="T4" y="T5"/>
              </a:cxn>
              <a:cxn ang="T13">
                <a:pos x="T6" y="T7"/>
              </a:cxn>
              <a:cxn ang="T14">
                <a:pos x="T8" y="T9"/>
              </a:cxn>
            </a:cxnLst>
            <a:rect l="T15" t="T16" r="T17" b="T18"/>
            <a:pathLst>
              <a:path w="1540" h="1080">
                <a:moveTo>
                  <a:pt x="200" y="90"/>
                </a:moveTo>
                <a:cubicBezTo>
                  <a:pt x="0" y="180"/>
                  <a:pt x="60" y="660"/>
                  <a:pt x="200" y="810"/>
                </a:cubicBezTo>
                <a:cubicBezTo>
                  <a:pt x="340" y="960"/>
                  <a:pt x="840" y="1080"/>
                  <a:pt x="1040" y="990"/>
                </a:cubicBezTo>
                <a:cubicBezTo>
                  <a:pt x="1240" y="900"/>
                  <a:pt x="1540" y="420"/>
                  <a:pt x="1400" y="270"/>
                </a:cubicBezTo>
                <a:cubicBezTo>
                  <a:pt x="1260" y="120"/>
                  <a:pt x="400" y="0"/>
                  <a:pt x="200" y="90"/>
                </a:cubicBezTo>
                <a:close/>
              </a:path>
            </a:pathLst>
          </a:custGeom>
          <a:noFill/>
          <a:ln w="9525">
            <a:solidFill>
              <a:srgbClr val="000000"/>
            </a:solidFill>
            <a:round/>
            <a:headEnd/>
            <a:tailEnd/>
          </a:ln>
        </p:spPr>
        <p:txBody>
          <a:bodyPr/>
          <a:lstStyle/>
          <a:p>
            <a:endParaRPr lang="el-GR"/>
          </a:p>
        </p:txBody>
      </p:sp>
      <p:sp>
        <p:nvSpPr>
          <p:cNvPr id="8200" name="Rectangle 9"/>
          <p:cNvSpPr>
            <a:spLocks noChangeArrowheads="1"/>
          </p:cNvSpPr>
          <p:nvPr/>
        </p:nvSpPr>
        <p:spPr bwMode="auto">
          <a:xfrm>
            <a:off x="0" y="2614613"/>
            <a:ext cx="9144000" cy="0"/>
          </a:xfrm>
          <a:prstGeom prst="rect">
            <a:avLst/>
          </a:prstGeom>
          <a:noFill/>
          <a:ln w="9525">
            <a:noFill/>
            <a:miter lim="800000"/>
            <a:headEnd/>
            <a:tailEnd/>
          </a:ln>
        </p:spPr>
        <p:txBody>
          <a:bodyPr wrap="none" anchor="ctr">
            <a:spAutoFit/>
          </a:bodyPr>
          <a:lstStyle/>
          <a:p>
            <a:endParaRPr lang="el-GR"/>
          </a:p>
        </p:txBody>
      </p:sp>
      <p:graphicFrame>
        <p:nvGraphicFramePr>
          <p:cNvPr id="8195" name="Object 8"/>
          <p:cNvGraphicFramePr>
            <a:graphicFrameLocks noChangeAspect="1"/>
          </p:cNvGraphicFramePr>
          <p:nvPr/>
        </p:nvGraphicFramePr>
        <p:xfrm>
          <a:off x="4572000" y="1628775"/>
          <a:ext cx="3384550" cy="3024188"/>
        </p:xfrm>
        <a:graphic>
          <a:graphicData uri="http://schemas.openxmlformats.org/presentationml/2006/ole">
            <mc:AlternateContent xmlns:mc="http://schemas.openxmlformats.org/markup-compatibility/2006">
              <mc:Choice xmlns:v="urn:schemas-microsoft-com:vml" Requires="v">
                <p:oleObj spid="_x0000_s8221" name="Γράφημα" r:id="rId5" imgW="2286000" imgH="1628775" progId="MSGraph.Chart.8">
                  <p:embed/>
                </p:oleObj>
              </mc:Choice>
              <mc:Fallback>
                <p:oleObj name="Γράφημα" r:id="rId5" imgW="2286000" imgH="1628775" progId="MSGraph.Char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28775"/>
                        <a:ext cx="3384550"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Rectangle 10"/>
          <p:cNvSpPr>
            <a:spLocks noChangeArrowheads="1"/>
          </p:cNvSpPr>
          <p:nvPr/>
        </p:nvSpPr>
        <p:spPr bwMode="auto">
          <a:xfrm>
            <a:off x="0" y="4570879"/>
            <a:ext cx="7920038" cy="1938992"/>
          </a:xfrm>
          <a:prstGeom prst="rect">
            <a:avLst/>
          </a:prstGeom>
          <a:noFill/>
          <a:ln w="9525">
            <a:noFill/>
            <a:miter lim="800000"/>
            <a:headEnd/>
            <a:tailEnd/>
          </a:ln>
        </p:spPr>
        <p:txBody>
          <a:bodyPr anchor="ctr">
            <a:spAutoFit/>
          </a:bodyPr>
          <a:lstStyle/>
          <a:p>
            <a:pPr marL="914400" lvl="1" indent="-457200">
              <a:buFontTx/>
              <a:buChar char="•"/>
            </a:pPr>
            <a:r>
              <a:rPr lang="el-GR" dirty="0"/>
              <a:t>Η </a:t>
            </a:r>
            <a:r>
              <a:rPr lang="el-GR" b="1" dirty="0"/>
              <a:t>συσχέτιση δεν  πρέπει να ερμηνεύεται ως </a:t>
            </a:r>
            <a:r>
              <a:rPr lang="el-GR" b="1" dirty="0" smtClean="0"/>
              <a:t>αναλογία</a:t>
            </a:r>
            <a:r>
              <a:rPr lang="en-US" b="1" dirty="0"/>
              <a:t>.</a:t>
            </a:r>
            <a:r>
              <a:rPr lang="el-GR" b="1" dirty="0" smtClean="0"/>
              <a:t> </a:t>
            </a:r>
            <a:r>
              <a:rPr lang="el-GR" dirty="0"/>
              <a:t>Χρησιμοποιείται </a:t>
            </a:r>
            <a:r>
              <a:rPr lang="el-GR" b="1" dirty="0"/>
              <a:t>η τιμή </a:t>
            </a:r>
            <a:r>
              <a:rPr lang="en-US" b="1" i="1" dirty="0"/>
              <a:t>r</a:t>
            </a:r>
            <a:r>
              <a:rPr lang="el-GR" b="1" baseline="30000" dirty="0"/>
              <a:t>2</a:t>
            </a:r>
            <a:r>
              <a:rPr lang="el-GR" b="1" dirty="0"/>
              <a:t> </a:t>
            </a:r>
            <a:r>
              <a:rPr lang="el-GR" dirty="0"/>
              <a:t>(</a:t>
            </a:r>
            <a:r>
              <a:rPr lang="el-GR" b="1" dirty="0"/>
              <a:t>συντελεστής προσδιορισμού)</a:t>
            </a:r>
            <a:r>
              <a:rPr lang="el-GR" dirty="0"/>
              <a:t> που εκφράζει το ποσοστό της μεταβλητότητας της μιας μεταβλητής που ερμηνεύεται από τη σχέση της με την άλλη μεταβλητή. </a:t>
            </a:r>
          </a:p>
        </p:txBody>
      </p:sp>
      <p:sp>
        <p:nvSpPr>
          <p:cNvPr id="8202" name="Freeform 11"/>
          <p:cNvSpPr>
            <a:spLocks/>
          </p:cNvSpPr>
          <p:nvPr/>
        </p:nvSpPr>
        <p:spPr bwMode="auto">
          <a:xfrm>
            <a:off x="4932363" y="2060575"/>
            <a:ext cx="2519362" cy="1800225"/>
          </a:xfrm>
          <a:custGeom>
            <a:avLst/>
            <a:gdLst>
              <a:gd name="T0" fmla="*/ 2147483647 w 2820"/>
              <a:gd name="T1" fmla="*/ 2147483647 h 1770"/>
              <a:gd name="T2" fmla="*/ 2147483647 w 2820"/>
              <a:gd name="T3" fmla="*/ 2147483647 h 1770"/>
              <a:gd name="T4" fmla="*/ 2147483647 w 2820"/>
              <a:gd name="T5" fmla="*/ 2147483647 h 1770"/>
              <a:gd name="T6" fmla="*/ 2147483647 w 2820"/>
              <a:gd name="T7" fmla="*/ 2147483647 h 1770"/>
              <a:gd name="T8" fmla="*/ 2147483647 w 2820"/>
              <a:gd name="T9" fmla="*/ 2147483647 h 1770"/>
              <a:gd name="T10" fmla="*/ 2147483647 w 2820"/>
              <a:gd name="T11" fmla="*/ 2147483647 h 1770"/>
              <a:gd name="T12" fmla="*/ 0 60000 65536"/>
              <a:gd name="T13" fmla="*/ 0 60000 65536"/>
              <a:gd name="T14" fmla="*/ 0 60000 65536"/>
              <a:gd name="T15" fmla="*/ 0 60000 65536"/>
              <a:gd name="T16" fmla="*/ 0 60000 65536"/>
              <a:gd name="T17" fmla="*/ 0 60000 65536"/>
              <a:gd name="T18" fmla="*/ 0 w 2820"/>
              <a:gd name="T19" fmla="*/ 0 h 1770"/>
              <a:gd name="T20" fmla="*/ 2820 w 2820"/>
              <a:gd name="T21" fmla="*/ 1770 h 1770"/>
            </a:gdLst>
            <a:ahLst/>
            <a:cxnLst>
              <a:cxn ang="T12">
                <a:pos x="T0" y="T1"/>
              </a:cxn>
              <a:cxn ang="T13">
                <a:pos x="T2" y="T3"/>
              </a:cxn>
              <a:cxn ang="T14">
                <a:pos x="T4" y="T5"/>
              </a:cxn>
              <a:cxn ang="T15">
                <a:pos x="T6" y="T7"/>
              </a:cxn>
              <a:cxn ang="T16">
                <a:pos x="T8" y="T9"/>
              </a:cxn>
              <a:cxn ang="T17">
                <a:pos x="T10" y="T11"/>
              </a:cxn>
            </a:cxnLst>
            <a:rect l="T18" t="T19" r="T20" b="T21"/>
            <a:pathLst>
              <a:path w="2820" h="1770">
                <a:moveTo>
                  <a:pt x="2360" y="120"/>
                </a:moveTo>
                <a:cubicBezTo>
                  <a:pt x="1980" y="240"/>
                  <a:pt x="640" y="780"/>
                  <a:pt x="320" y="1020"/>
                </a:cubicBezTo>
                <a:cubicBezTo>
                  <a:pt x="0" y="1260"/>
                  <a:pt x="320" y="1470"/>
                  <a:pt x="440" y="1560"/>
                </a:cubicBezTo>
                <a:cubicBezTo>
                  <a:pt x="560" y="1650"/>
                  <a:pt x="680" y="1770"/>
                  <a:pt x="1040" y="1560"/>
                </a:cubicBezTo>
                <a:cubicBezTo>
                  <a:pt x="1400" y="1350"/>
                  <a:pt x="2380" y="540"/>
                  <a:pt x="2600" y="300"/>
                </a:cubicBezTo>
                <a:cubicBezTo>
                  <a:pt x="2820" y="60"/>
                  <a:pt x="2740" y="0"/>
                  <a:pt x="2360" y="120"/>
                </a:cubicBezTo>
                <a:close/>
              </a:path>
            </a:pathLst>
          </a:custGeom>
          <a:noFill/>
          <a:ln w="9525">
            <a:solidFill>
              <a:srgbClr val="000000"/>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Στάσεις μαθητών απέναντι στις φυσικές επιστήμες</a:t>
            </a:r>
            <a:endParaRPr lang="el-GR" sz="3600" dirty="0"/>
          </a:p>
        </p:txBody>
      </p:sp>
      <p:sp>
        <p:nvSpPr>
          <p:cNvPr id="3" name="2 - TextBox"/>
          <p:cNvSpPr txBox="1"/>
          <p:nvPr/>
        </p:nvSpPr>
        <p:spPr>
          <a:xfrm>
            <a:off x="1259632" y="1988840"/>
            <a:ext cx="6624736" cy="4708981"/>
          </a:xfrm>
          <a:prstGeom prst="rect">
            <a:avLst/>
          </a:prstGeom>
          <a:noFill/>
        </p:spPr>
        <p:txBody>
          <a:bodyPr wrap="square" rtlCol="0">
            <a:spAutoFit/>
          </a:bodyPr>
          <a:lstStyle/>
          <a:p>
            <a:r>
              <a:rPr lang="el-GR" sz="2000" dirty="0" smtClean="0"/>
              <a:t>Ποιος από τους παρακάτω ελέγχους είναι καταλληλότερος για την διερεύνηση της σχέσης μεταξύ φύλου και κλιμάκων σχετικών με τις στάσεις των μαθητών απέναντι στις φυσικές επιστήμες (Οι τιμές κάθε κλίμακας στάσεων κυμαίνονται από 12-60) ;</a:t>
            </a:r>
          </a:p>
          <a:p>
            <a:endParaRPr lang="el-GR" sz="2000" dirty="0" smtClean="0"/>
          </a:p>
          <a:p>
            <a:pPr marL="457200" indent="-457200">
              <a:buAutoNum type="arabicPeriod"/>
            </a:pPr>
            <a:r>
              <a:rPr lang="el-GR" sz="2000" dirty="0" smtClean="0"/>
              <a:t>Έλεγχος ανεξαρτησίας με Χι-τετράγωνο κατανομή</a:t>
            </a:r>
          </a:p>
          <a:p>
            <a:pPr marL="457200" indent="-457200">
              <a:buAutoNum type="arabicPeriod"/>
            </a:pPr>
            <a:r>
              <a:rPr lang="el-GR" sz="2000" dirty="0" smtClean="0"/>
              <a:t>Έλεγχος καλής προσαρμογής με Χι-τετράγωνο κατανομή</a:t>
            </a:r>
          </a:p>
          <a:p>
            <a:pPr marL="457200" indent="-457200">
              <a:buAutoNum type="arabicPeriod"/>
            </a:pPr>
            <a:r>
              <a:rPr lang="el-GR" sz="2000" dirty="0" smtClean="0"/>
              <a:t>Έλεγχος </a:t>
            </a:r>
            <a:r>
              <a:rPr lang="en-US" sz="2000" dirty="0" smtClean="0"/>
              <a:t>t</a:t>
            </a:r>
            <a:r>
              <a:rPr lang="el-GR" sz="2000" dirty="0" smtClean="0"/>
              <a:t> ανεξάρτητων δειγμάτων</a:t>
            </a:r>
          </a:p>
          <a:p>
            <a:pPr marL="457200" indent="-457200">
              <a:buAutoNum type="arabicPeriod"/>
            </a:pPr>
            <a:r>
              <a:rPr lang="el-GR" sz="2000" dirty="0" smtClean="0"/>
              <a:t>Έλεγχος </a:t>
            </a:r>
            <a:r>
              <a:rPr lang="en-US" sz="2000" dirty="0" smtClean="0"/>
              <a:t>t </a:t>
            </a:r>
            <a:r>
              <a:rPr lang="el-GR" sz="2000" dirty="0" smtClean="0"/>
              <a:t>σχετιζόμενων δειγμάτων</a:t>
            </a:r>
          </a:p>
          <a:p>
            <a:pPr marL="457200" indent="-457200">
              <a:buAutoNum type="arabicPeriod"/>
            </a:pPr>
            <a:r>
              <a:rPr lang="el-GR" sz="2000" dirty="0" smtClean="0"/>
              <a:t>Με τον έλεγχο του συντελεστή </a:t>
            </a:r>
            <a:r>
              <a:rPr lang="en-US" sz="2000" dirty="0" err="1" smtClean="0"/>
              <a:t>pearson</a:t>
            </a:r>
            <a:endParaRPr lang="en-US" sz="2000" dirty="0" smtClean="0"/>
          </a:p>
          <a:p>
            <a:pPr marL="457200" indent="-457200">
              <a:buFontTx/>
              <a:buAutoNum type="arabicPeriod"/>
            </a:pPr>
            <a:r>
              <a:rPr lang="el-GR" sz="2000" dirty="0" smtClean="0"/>
              <a:t>Έλεγχος Ζ</a:t>
            </a:r>
            <a:r>
              <a:rPr lang="en-US" sz="2000" dirty="0" smtClean="0"/>
              <a:t> </a:t>
            </a:r>
            <a:r>
              <a:rPr lang="el-GR" sz="2000" dirty="0" smtClean="0"/>
              <a:t>για τη μέση τιμή ενός πληθυσμού</a:t>
            </a:r>
          </a:p>
          <a:p>
            <a:pPr marL="457200" indent="-457200">
              <a:buAutoNum type="arabicPeriod"/>
            </a:pPr>
            <a:endParaRPr lang="en-US" sz="2000" dirty="0" smtClean="0"/>
          </a:p>
          <a:p>
            <a:pPr marL="457200" indent="-457200">
              <a:buAutoNum type="arabicPeriod"/>
            </a:pPr>
            <a:endParaRPr lang="el-GR" sz="2000" dirty="0" smtClean="0"/>
          </a:p>
          <a:p>
            <a:pPr marL="457200" indent="-457200">
              <a:buAutoNum type="arabicPeriod"/>
            </a:pPr>
            <a:endParaRPr lang="el-GR"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803176"/>
          </a:xfrm>
        </p:spPr>
        <p:txBody>
          <a:bodyPr/>
          <a:lstStyle/>
          <a:p>
            <a:r>
              <a:rPr lang="el-GR" sz="3200" dirty="0" smtClean="0"/>
              <a:t>Στάσεις απέναντι στις φυσικές επιστήμες και φύλο μαθητών</a:t>
            </a:r>
            <a:endParaRPr lang="el-GR" sz="3200" dirty="0"/>
          </a:p>
        </p:txBody>
      </p:sp>
      <p:graphicFrame>
        <p:nvGraphicFramePr>
          <p:cNvPr id="203779" name="Object 3"/>
          <p:cNvGraphicFramePr>
            <a:graphicFrameLocks noChangeAspect="1"/>
          </p:cNvGraphicFramePr>
          <p:nvPr/>
        </p:nvGraphicFramePr>
        <p:xfrm>
          <a:off x="683568" y="1556792"/>
          <a:ext cx="7251208" cy="1872208"/>
        </p:xfrm>
        <a:graphic>
          <a:graphicData uri="http://schemas.openxmlformats.org/presentationml/2006/ole">
            <mc:AlternateContent xmlns:mc="http://schemas.openxmlformats.org/markup-compatibility/2006">
              <mc:Choice xmlns:v="urn:schemas-microsoft-com:vml" Requires="v">
                <p:oleObj spid="_x0000_s203805" name="Έγγραφο" r:id="rId3" imgW="5714395" imgH="1872783" progId="Word.Document.12">
                  <p:embed/>
                </p:oleObj>
              </mc:Choice>
              <mc:Fallback>
                <p:oleObj name="Έγγραφο" r:id="rId3" imgW="5714395" imgH="1872783"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56792"/>
                        <a:ext cx="7251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0" name="Object 4"/>
          <p:cNvGraphicFramePr>
            <a:graphicFrameLocks noChangeAspect="1"/>
          </p:cNvGraphicFramePr>
          <p:nvPr/>
        </p:nvGraphicFramePr>
        <p:xfrm>
          <a:off x="611560" y="3501008"/>
          <a:ext cx="7632700" cy="3356992"/>
        </p:xfrm>
        <a:graphic>
          <a:graphicData uri="http://schemas.openxmlformats.org/presentationml/2006/ole">
            <mc:AlternateContent xmlns:mc="http://schemas.openxmlformats.org/markup-compatibility/2006">
              <mc:Choice xmlns:v="urn:schemas-microsoft-com:vml" Requires="v">
                <p:oleObj spid="_x0000_s203806" name="Έγγραφο" r:id="rId5" imgW="5910747" imgH="2912699" progId="Word.Document.12">
                  <p:embed/>
                </p:oleObj>
              </mc:Choice>
              <mc:Fallback>
                <p:oleObj name="Έγγραφο" r:id="rId5" imgW="5910747" imgH="2912699"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501008"/>
                        <a:ext cx="763270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204802" name="Object 2"/>
          <p:cNvGraphicFramePr>
            <a:graphicFrameLocks noChangeAspect="1"/>
          </p:cNvGraphicFramePr>
          <p:nvPr/>
        </p:nvGraphicFramePr>
        <p:xfrm>
          <a:off x="611560" y="1988840"/>
          <a:ext cx="7631808" cy="3761582"/>
        </p:xfrm>
        <a:graphic>
          <a:graphicData uri="http://schemas.openxmlformats.org/presentationml/2006/ole">
            <mc:AlternateContent xmlns:mc="http://schemas.openxmlformats.org/markup-compatibility/2006">
              <mc:Choice xmlns:v="urn:schemas-microsoft-com:vml" Requires="v">
                <p:oleObj spid="_x0000_s204815" name="Έγγραφο" r:id="rId3" imgW="5910747" imgH="2912699" progId="Word.Document.12">
                  <p:embed/>
                </p:oleObj>
              </mc:Choice>
              <mc:Fallback>
                <p:oleObj name="Έγγραφο" r:id="rId3" imgW="5910747" imgH="291269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88840"/>
                        <a:ext cx="7631808" cy="37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3568" y="836712"/>
            <a:ext cx="7772400" cy="1143000"/>
          </a:xfrm>
        </p:spPr>
        <p:txBody>
          <a:bodyPr/>
          <a:lstStyle/>
          <a:p>
            <a:pPr eaLnBrk="1" hangingPunct="1"/>
            <a:r>
              <a:rPr lang="el-GR" sz="2400" dirty="0" smtClean="0"/>
              <a:t>Μορφή συσχέτισης</a:t>
            </a:r>
          </a:p>
        </p:txBody>
      </p:sp>
      <p:sp>
        <p:nvSpPr>
          <p:cNvPr id="1029" name="Rectangle 3"/>
          <p:cNvSpPr>
            <a:spLocks noGrp="1" noChangeArrowheads="1"/>
          </p:cNvSpPr>
          <p:nvPr>
            <p:ph type="body" sz="half" idx="1"/>
          </p:nvPr>
        </p:nvSpPr>
        <p:spPr/>
        <p:txBody>
          <a:bodyPr/>
          <a:lstStyle/>
          <a:p>
            <a:pPr eaLnBrk="1" hangingPunct="1"/>
            <a:r>
              <a:rPr lang="el-GR" sz="2800" dirty="0" smtClean="0"/>
              <a:t>Ευθύγραμμη                   </a:t>
            </a:r>
          </a:p>
        </p:txBody>
      </p:sp>
      <p:sp>
        <p:nvSpPr>
          <p:cNvPr id="103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6" name="Object 4"/>
          <p:cNvGraphicFramePr>
            <a:graphicFrameLocks noChangeAspect="1"/>
          </p:cNvGraphicFramePr>
          <p:nvPr/>
        </p:nvGraphicFramePr>
        <p:xfrm>
          <a:off x="611188" y="2781300"/>
          <a:ext cx="3529012" cy="2776538"/>
        </p:xfrm>
        <a:graphic>
          <a:graphicData uri="http://schemas.openxmlformats.org/presentationml/2006/ole">
            <mc:AlternateContent xmlns:mc="http://schemas.openxmlformats.org/markup-compatibility/2006">
              <mc:Choice xmlns:v="urn:schemas-microsoft-com:vml" Requires="v">
                <p:oleObj spid="_x0000_s1052" name="Γράφημα" r:id="rId3" imgW="2219190" imgH="1990846" progId="MSGraph.Chart.8">
                  <p:embed/>
                </p:oleObj>
              </mc:Choice>
              <mc:Fallback>
                <p:oleObj name="Γράφημα" r:id="rId3" imgW="2219190" imgH="1990846"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781300"/>
                        <a:ext cx="3529012" cy="277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Grp="1" noChangeAspect="1"/>
          </p:cNvGraphicFramePr>
          <p:nvPr>
            <p:ph sz="half" idx="2"/>
          </p:nvPr>
        </p:nvGraphicFramePr>
        <p:xfrm>
          <a:off x="4572000" y="2852738"/>
          <a:ext cx="3671888" cy="2532062"/>
        </p:xfrm>
        <a:graphic>
          <a:graphicData uri="http://schemas.openxmlformats.org/presentationml/2006/ole">
            <mc:AlternateContent xmlns:mc="http://schemas.openxmlformats.org/markup-compatibility/2006">
              <mc:Choice xmlns:v="urn:schemas-microsoft-com:vml" Requires="v">
                <p:oleObj spid="_x0000_s1053" name="Γράφημα" r:id="rId5" imgW="2295390" imgH="1943100" progId="MSGraph.Chart.8">
                  <p:embed/>
                </p:oleObj>
              </mc:Choice>
              <mc:Fallback>
                <p:oleObj name="Γράφημα" r:id="rId5" imgW="2295390" imgH="1943100" progId="MSGraph.Char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852738"/>
                        <a:ext cx="3671888" cy="253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8"/>
          <p:cNvSpPr txBox="1">
            <a:spLocks noChangeArrowheads="1"/>
          </p:cNvSpPr>
          <p:nvPr/>
        </p:nvSpPr>
        <p:spPr bwMode="auto">
          <a:xfrm>
            <a:off x="5148263" y="2060575"/>
            <a:ext cx="2952750" cy="519113"/>
          </a:xfrm>
          <a:prstGeom prst="rect">
            <a:avLst/>
          </a:prstGeom>
          <a:noFill/>
          <a:ln w="9525">
            <a:noFill/>
            <a:miter lim="800000"/>
            <a:headEnd/>
            <a:tailEnd/>
          </a:ln>
        </p:spPr>
        <p:txBody>
          <a:bodyPr>
            <a:spAutoFit/>
          </a:bodyPr>
          <a:lstStyle/>
          <a:p>
            <a:pPr>
              <a:spcBef>
                <a:spcPct val="50000"/>
              </a:spcBef>
              <a:buFontTx/>
              <a:buChar char="•"/>
            </a:pPr>
            <a:r>
              <a:rPr lang="el-GR" sz="2800"/>
              <a:t> Καμπυλόγραμμη</a:t>
            </a:r>
            <a:r>
              <a:rPr lang="el-GR"/>
              <a:t> </a:t>
            </a:r>
          </a:p>
        </p:txBody>
      </p:sp>
      <p:sp>
        <p:nvSpPr>
          <p:cNvPr id="8"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Μορφωτικό </a:t>
            </a:r>
            <a:r>
              <a:rPr lang="el-GR" smtClean="0"/>
              <a:t>επίπεδο οικογενείας </a:t>
            </a:r>
            <a:r>
              <a:rPr lang="el-GR" dirty="0" smtClean="0"/>
              <a:t>και στάσεις απέναντι στις ΦΕ</a:t>
            </a:r>
            <a:endParaRPr lang="el-GR" dirty="0"/>
          </a:p>
        </p:txBody>
      </p:sp>
      <p:pic>
        <p:nvPicPr>
          <p:cNvPr id="206850" name="Picture 2"/>
          <p:cNvPicPr>
            <a:picLocks noChangeAspect="1" noChangeArrowheads="1"/>
          </p:cNvPicPr>
          <p:nvPr/>
        </p:nvPicPr>
        <p:blipFill>
          <a:blip r:embed="rId2" cstate="print"/>
          <a:srcRect/>
          <a:stretch>
            <a:fillRect/>
          </a:stretch>
        </p:blipFill>
        <p:spPr bwMode="auto">
          <a:xfrm>
            <a:off x="1187624" y="1844824"/>
            <a:ext cx="6941569" cy="3737768"/>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t>Συσχέτιση άγχους και χρησιμότητας Φ.Ε</a:t>
            </a:r>
            <a:r>
              <a:rPr lang="el-GR" sz="3600" dirty="0" smtClean="0"/>
              <a:t>.</a:t>
            </a:r>
            <a:endParaRPr lang="el-GR" sz="3600" dirty="0"/>
          </a:p>
        </p:txBody>
      </p:sp>
      <p:pic>
        <p:nvPicPr>
          <p:cNvPr id="205828" name="Picture 4"/>
          <p:cNvPicPr>
            <a:picLocks noChangeAspect="1" noChangeArrowheads="1"/>
          </p:cNvPicPr>
          <p:nvPr/>
        </p:nvPicPr>
        <p:blipFill>
          <a:blip r:embed="rId2" cstate="print"/>
          <a:srcRect/>
          <a:stretch>
            <a:fillRect/>
          </a:stretch>
        </p:blipFill>
        <p:spPr bwMode="auto">
          <a:xfrm>
            <a:off x="1547664" y="1772816"/>
            <a:ext cx="5991225" cy="4416524"/>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609600"/>
            <a:ext cx="7772400" cy="762000"/>
          </a:xfrm>
        </p:spPr>
        <p:txBody>
          <a:bodyPr/>
          <a:lstStyle/>
          <a:p>
            <a:pPr eaLnBrk="1" hangingPunct="1"/>
            <a:r>
              <a:rPr lang="el-GR" sz="2800" smtClean="0"/>
              <a:t>Πόσο καλή είναι  η προσαρμογή της γραμμής παλινδρόμησης;</a:t>
            </a:r>
          </a:p>
        </p:txBody>
      </p:sp>
      <p:sp>
        <p:nvSpPr>
          <p:cNvPr id="13316" name="Text Box 3"/>
          <p:cNvSpPr txBox="1">
            <a:spLocks noChangeArrowheads="1"/>
          </p:cNvSpPr>
          <p:nvPr/>
        </p:nvSpPr>
        <p:spPr bwMode="auto">
          <a:xfrm>
            <a:off x="1371600" y="1447800"/>
            <a:ext cx="7239000" cy="3743325"/>
          </a:xfrm>
          <a:prstGeom prst="rect">
            <a:avLst/>
          </a:prstGeom>
          <a:noFill/>
          <a:ln w="9525">
            <a:noFill/>
            <a:miter lim="800000"/>
            <a:headEnd/>
            <a:tailEnd/>
          </a:ln>
        </p:spPr>
        <p:txBody>
          <a:bodyPr>
            <a:spAutoFit/>
          </a:bodyPr>
          <a:lstStyle/>
          <a:p>
            <a:pPr>
              <a:spcBef>
                <a:spcPct val="50000"/>
              </a:spcBef>
              <a:buFontTx/>
              <a:buChar char="•"/>
            </a:pPr>
            <a:r>
              <a:rPr lang="el-GR"/>
              <a:t> Η κλίση της ευθείας δεν απαντά στο ερώτημα επειδή εξαρτάται εξαρτάται και από τις μονάδες μέτρησης των μεταβλητών.</a:t>
            </a:r>
          </a:p>
          <a:p>
            <a:pPr>
              <a:spcBef>
                <a:spcPct val="50000"/>
              </a:spcBef>
              <a:buFontTx/>
              <a:buChar char="•"/>
            </a:pPr>
            <a:r>
              <a:rPr lang="el-GR"/>
              <a:t>Ο συντελεστής συσχέτισης </a:t>
            </a:r>
            <a:r>
              <a:rPr lang="en-US" i="1"/>
              <a:t>Pearson (r) </a:t>
            </a:r>
            <a:r>
              <a:rPr lang="el-GR"/>
              <a:t>με τιμές στο διάστημα [-1, 1] είναι η συνηθέστερη απάντηση στο ερώτημα.  Σε απόλυτα θετική συσχέτιση ο συντελεστής είναι 1. Όταν υπάρχει απόλυτα αρνητική συσχέτιση ο συντελεστής είναι –1.</a:t>
            </a:r>
          </a:p>
          <a:p>
            <a:pPr>
              <a:spcBef>
                <a:spcPct val="50000"/>
              </a:spcBef>
              <a:buFontTx/>
              <a:buChar char="•"/>
            </a:pPr>
            <a:endParaRPr lang="el-GR" i="1"/>
          </a:p>
        </p:txBody>
      </p:sp>
      <p:graphicFrame>
        <p:nvGraphicFramePr>
          <p:cNvPr id="13314" name="Object 4"/>
          <p:cNvGraphicFramePr>
            <a:graphicFrameLocks noChangeAspect="1"/>
          </p:cNvGraphicFramePr>
          <p:nvPr/>
        </p:nvGraphicFramePr>
        <p:xfrm>
          <a:off x="3200400" y="4724400"/>
          <a:ext cx="2362200" cy="1574800"/>
        </p:xfrm>
        <a:graphic>
          <a:graphicData uri="http://schemas.openxmlformats.org/presentationml/2006/ole">
            <mc:AlternateContent xmlns:mc="http://schemas.openxmlformats.org/markup-compatibility/2006">
              <mc:Choice xmlns:v="urn:schemas-microsoft-com:vml" Requires="v">
                <p:oleObj spid="_x0000_s13327" name="Εξίσωση" r:id="rId3" imgW="761760" imgH="507960" progId="Equation.3">
                  <p:embed/>
                </p:oleObj>
              </mc:Choice>
              <mc:Fallback>
                <p:oleObj name="Εξίσωση" r:id="rId3" imgW="761760" imgH="5079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724400"/>
                        <a:ext cx="2362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609600"/>
            <a:ext cx="7772400" cy="457200"/>
          </a:xfrm>
        </p:spPr>
        <p:txBody>
          <a:bodyPr/>
          <a:lstStyle/>
          <a:p>
            <a:pPr eaLnBrk="1" hangingPunct="1"/>
            <a:r>
              <a:rPr lang="el-GR" sz="2800" smtClean="0"/>
              <a:t>Γραφήματα με ίδια κλίση και σταθερά</a:t>
            </a:r>
          </a:p>
        </p:txBody>
      </p:sp>
      <p:sp>
        <p:nvSpPr>
          <p:cNvPr id="14340" name="Rectangle 4"/>
          <p:cNvSpPr>
            <a:spLocks noChangeArrowheads="1"/>
          </p:cNvSpPr>
          <p:nvPr/>
        </p:nvSpPr>
        <p:spPr bwMode="auto">
          <a:xfrm>
            <a:off x="2971800" y="2247900"/>
            <a:ext cx="9144000" cy="0"/>
          </a:xfrm>
          <a:prstGeom prst="rect">
            <a:avLst/>
          </a:prstGeom>
          <a:noFill/>
          <a:ln w="9525">
            <a:noFill/>
            <a:miter lim="800000"/>
            <a:headEnd/>
            <a:tailEnd/>
          </a:ln>
        </p:spPr>
        <p:txBody>
          <a:bodyPr>
            <a:spAutoFit/>
          </a:bodyPr>
          <a:lstStyle/>
          <a:p>
            <a:endParaRPr lang="el-GR"/>
          </a:p>
        </p:txBody>
      </p:sp>
      <p:pic>
        <p:nvPicPr>
          <p:cNvPr id="14341" name="Picture 3"/>
          <p:cNvPicPr>
            <a:picLocks noChangeAspect="1" noChangeArrowheads="1"/>
          </p:cNvPicPr>
          <p:nvPr/>
        </p:nvPicPr>
        <p:blipFill>
          <a:blip r:embed="rId3" cstate="print"/>
          <a:srcRect/>
          <a:stretch>
            <a:fillRect/>
          </a:stretch>
        </p:blipFill>
        <p:spPr bwMode="auto">
          <a:xfrm>
            <a:off x="2743200" y="1219200"/>
            <a:ext cx="3505200" cy="2362200"/>
          </a:xfrm>
          <a:prstGeom prst="rect">
            <a:avLst/>
          </a:prstGeom>
          <a:noFill/>
          <a:ln w="9525">
            <a:noFill/>
            <a:miter lim="800000"/>
            <a:headEnd/>
            <a:tailEnd/>
          </a:ln>
        </p:spPr>
      </p:pic>
      <p:sp>
        <p:nvSpPr>
          <p:cNvPr id="14342" name="Rectangle 6"/>
          <p:cNvSpPr>
            <a:spLocks noChangeArrowheads="1"/>
          </p:cNvSpPr>
          <p:nvPr/>
        </p:nvSpPr>
        <p:spPr bwMode="auto">
          <a:xfrm>
            <a:off x="2971800" y="2247900"/>
            <a:ext cx="9144000" cy="0"/>
          </a:xfrm>
          <a:prstGeom prst="rect">
            <a:avLst/>
          </a:prstGeom>
          <a:noFill/>
          <a:ln w="9525">
            <a:noFill/>
            <a:miter lim="800000"/>
            <a:headEnd/>
            <a:tailEnd/>
          </a:ln>
        </p:spPr>
        <p:txBody>
          <a:bodyPr>
            <a:spAutoFit/>
          </a:bodyPr>
          <a:lstStyle/>
          <a:p>
            <a:endParaRPr lang="el-GR"/>
          </a:p>
        </p:txBody>
      </p:sp>
      <p:sp>
        <p:nvSpPr>
          <p:cNvPr id="14343" name="Rectangle 8"/>
          <p:cNvSpPr>
            <a:spLocks noChangeArrowheads="1"/>
          </p:cNvSpPr>
          <p:nvPr/>
        </p:nvSpPr>
        <p:spPr bwMode="auto">
          <a:xfrm>
            <a:off x="2971800" y="1752600"/>
            <a:ext cx="9144000" cy="0"/>
          </a:xfrm>
          <a:prstGeom prst="rect">
            <a:avLst/>
          </a:prstGeom>
          <a:noFill/>
          <a:ln w="9525">
            <a:noFill/>
            <a:miter lim="800000"/>
            <a:headEnd/>
            <a:tailEnd/>
          </a:ln>
        </p:spPr>
        <p:txBody>
          <a:bodyPr>
            <a:spAutoFit/>
          </a:bodyPr>
          <a:lstStyle/>
          <a:p>
            <a:endParaRPr lang="el-GR"/>
          </a:p>
        </p:txBody>
      </p:sp>
      <p:graphicFrame>
        <p:nvGraphicFramePr>
          <p:cNvPr id="14338" name="Object 7"/>
          <p:cNvGraphicFramePr>
            <a:graphicFrameLocks noChangeAspect="1"/>
          </p:cNvGraphicFramePr>
          <p:nvPr/>
        </p:nvGraphicFramePr>
        <p:xfrm>
          <a:off x="2819400" y="3657600"/>
          <a:ext cx="3562350" cy="2628900"/>
        </p:xfrm>
        <a:graphic>
          <a:graphicData uri="http://schemas.openxmlformats.org/presentationml/2006/ole">
            <mc:AlternateContent xmlns:mc="http://schemas.openxmlformats.org/markup-compatibility/2006">
              <mc:Choice xmlns:v="urn:schemas-microsoft-com:vml" Requires="v">
                <p:oleObj spid="_x0000_s14351" r:id="rId4" imgW="3200000" imgH="2362530" progId="PBrush">
                  <p:embed/>
                </p:oleObj>
              </mc:Choice>
              <mc:Fallback>
                <p:oleObj r:id="rId4" imgW="3200000" imgH="2362530"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657600"/>
                        <a:ext cx="3562350" cy="262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sz="2800" dirty="0" smtClean="0"/>
              <a:t>Προσδόκιμο επιβίωσης και αστικοποίηση</a:t>
            </a:r>
          </a:p>
        </p:txBody>
      </p:sp>
      <p:sp>
        <p:nvSpPr>
          <p:cNvPr id="26627" name="Rectangle 3"/>
          <p:cNvSpPr>
            <a:spLocks noChangeArrowheads="1"/>
          </p:cNvSpPr>
          <p:nvPr/>
        </p:nvSpPr>
        <p:spPr bwMode="auto">
          <a:xfrm>
            <a:off x="4014788" y="2871788"/>
            <a:ext cx="9144000" cy="0"/>
          </a:xfrm>
          <a:prstGeom prst="rect">
            <a:avLst/>
          </a:prstGeom>
          <a:noFill/>
          <a:ln w="9525">
            <a:noFill/>
            <a:miter lim="800000"/>
            <a:headEnd/>
            <a:tailEnd/>
          </a:ln>
        </p:spPr>
        <p:txBody>
          <a:bodyPr>
            <a:spAutoFit/>
          </a:bodyPr>
          <a:lstStyle/>
          <a:p>
            <a:endParaRPr lang="el-GR"/>
          </a:p>
        </p:txBody>
      </p:sp>
      <p:sp>
        <p:nvSpPr>
          <p:cNvPr id="26628" name="Line 6"/>
          <p:cNvSpPr>
            <a:spLocks noChangeShapeType="1"/>
          </p:cNvSpPr>
          <p:nvPr/>
        </p:nvSpPr>
        <p:spPr bwMode="auto">
          <a:xfrm>
            <a:off x="2438400" y="2819400"/>
            <a:ext cx="1828800" cy="685800"/>
          </a:xfrm>
          <a:prstGeom prst="line">
            <a:avLst/>
          </a:prstGeom>
          <a:noFill/>
          <a:ln w="57150">
            <a:solidFill>
              <a:srgbClr val="FFFF00"/>
            </a:solidFill>
            <a:round/>
            <a:headEnd/>
            <a:tailEnd type="triangle" w="med" len="med"/>
          </a:ln>
        </p:spPr>
        <p:txBody>
          <a:bodyPr/>
          <a:lstStyle/>
          <a:p>
            <a:endParaRPr lang="el-GR"/>
          </a:p>
        </p:txBody>
      </p:sp>
      <p:pic>
        <p:nvPicPr>
          <p:cNvPr id="26629" name="Picture 30"/>
          <p:cNvPicPr>
            <a:picLocks noGrp="1" noChangeAspect="1" noChangeArrowheads="1"/>
          </p:cNvPicPr>
          <p:nvPr>
            <p:ph idx="1"/>
          </p:nvPr>
        </p:nvPicPr>
        <p:blipFill>
          <a:blip r:embed="rId2" cstate="print"/>
          <a:srcRect/>
          <a:stretch>
            <a:fillRect/>
          </a:stretch>
        </p:blipFill>
        <p:spPr>
          <a:xfrm>
            <a:off x="2124075" y="1484313"/>
            <a:ext cx="4860925" cy="4114800"/>
          </a:xfrm>
          <a:solidFill>
            <a:schemeClr val="bg1">
              <a:alpha val="0"/>
            </a:schemeClr>
          </a:solidFill>
        </p:spPr>
      </p:pic>
      <p:sp>
        <p:nvSpPr>
          <p:cNvPr id="26630" name="Line 32"/>
          <p:cNvSpPr>
            <a:spLocks noChangeShapeType="1"/>
          </p:cNvSpPr>
          <p:nvPr/>
        </p:nvSpPr>
        <p:spPr bwMode="auto">
          <a:xfrm>
            <a:off x="2195513" y="2781300"/>
            <a:ext cx="1800225" cy="935038"/>
          </a:xfrm>
          <a:prstGeom prst="line">
            <a:avLst/>
          </a:prstGeom>
          <a:noFill/>
          <a:ln w="57150">
            <a:solidFill>
              <a:srgbClr val="FFFF00"/>
            </a:solidFill>
            <a:round/>
            <a:headEnd/>
            <a:tailEnd type="triangle" w="med" len="med"/>
          </a:ln>
        </p:spPr>
        <p:txBody>
          <a:bodyPr/>
          <a:lstStyle/>
          <a:p>
            <a:endParaRPr lang="el-GR"/>
          </a:p>
        </p:txBody>
      </p:sp>
      <p:sp>
        <p:nvSpPr>
          <p:cNvPr id="152609" name="Comment 33"/>
          <p:cNvSpPr>
            <a:spLocks noChangeArrowheads="1"/>
          </p:cNvSpPr>
          <p:nvPr/>
        </p:nvSpPr>
        <p:spPr bwMode="auto">
          <a:xfrm>
            <a:off x="0" y="1916113"/>
            <a:ext cx="2411760" cy="255454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a:solidFill>
                  <a:srgbClr val="000000"/>
                </a:solidFill>
                <a:latin typeface="Arial" charset="0"/>
              </a:rPr>
              <a:t>Μορφή σχέσης</a:t>
            </a:r>
            <a:r>
              <a:rPr lang="el-GR" sz="1600" b="1" dirty="0" smtClean="0">
                <a:solidFill>
                  <a:srgbClr val="000000"/>
                </a:solidFill>
                <a:latin typeface="Arial" charset="0"/>
              </a:rPr>
              <a:t>:</a:t>
            </a:r>
          </a:p>
          <a:p>
            <a:pPr>
              <a:spcBef>
                <a:spcPct val="50000"/>
              </a:spcBef>
              <a:defRPr/>
            </a:pPr>
            <a:r>
              <a:rPr lang="el-GR" sz="1600" b="1" dirty="0" smtClean="0">
                <a:solidFill>
                  <a:srgbClr val="000000"/>
                </a:solidFill>
                <a:latin typeface="Arial" charset="0"/>
              </a:rPr>
              <a:t>γραμμική</a:t>
            </a:r>
            <a:endParaRPr lang="el-GR" sz="1600" b="1" dirty="0">
              <a:solidFill>
                <a:srgbClr val="000000"/>
              </a:solidFill>
              <a:latin typeface="Arial" charset="0"/>
            </a:endParaRPr>
          </a:p>
          <a:p>
            <a:pPr>
              <a:spcBef>
                <a:spcPct val="50000"/>
              </a:spcBef>
              <a:defRPr/>
            </a:pPr>
            <a:r>
              <a:rPr lang="el-GR" sz="1600" b="1" dirty="0">
                <a:solidFill>
                  <a:srgbClr val="000000"/>
                </a:solidFill>
                <a:latin typeface="Arial" charset="0"/>
              </a:rPr>
              <a:t>Κατεύθυνση: </a:t>
            </a:r>
          </a:p>
          <a:p>
            <a:pPr>
              <a:spcBef>
                <a:spcPct val="50000"/>
              </a:spcBef>
              <a:defRPr/>
            </a:pPr>
            <a:r>
              <a:rPr lang="el-GR" sz="1600" b="1" dirty="0" smtClean="0">
                <a:solidFill>
                  <a:srgbClr val="000000"/>
                </a:solidFill>
                <a:latin typeface="Arial" charset="0"/>
              </a:rPr>
              <a:t>Θετική</a:t>
            </a:r>
          </a:p>
          <a:p>
            <a:pPr>
              <a:spcBef>
                <a:spcPct val="50000"/>
              </a:spcBef>
              <a:defRPr/>
            </a:pPr>
            <a:r>
              <a:rPr lang="el-GR" sz="1600" b="1" dirty="0" smtClean="0">
                <a:solidFill>
                  <a:srgbClr val="000000"/>
                </a:solidFill>
                <a:latin typeface="Arial" charset="0"/>
              </a:rPr>
              <a:t>Ένταση: ισχυρή</a:t>
            </a:r>
          </a:p>
          <a:p>
            <a:pPr>
              <a:spcBef>
                <a:spcPct val="50000"/>
              </a:spcBef>
              <a:defRPr/>
            </a:pPr>
            <a:endParaRPr lang="el-GR" sz="1600" b="1" dirty="0">
              <a:solidFill>
                <a:srgbClr val="000000"/>
              </a:solidFill>
              <a:latin typeface="Arial" charset="0"/>
            </a:endParaRPr>
          </a:p>
          <a:p>
            <a:pPr>
              <a:spcBef>
                <a:spcPct val="50000"/>
              </a:spcBef>
              <a:defRPr/>
            </a:pPr>
            <a:endParaRPr lang="el-GR" sz="1600" dirty="0">
              <a:solidFill>
                <a:srgbClr val="000000"/>
              </a:solidFill>
              <a:latin typeface="Arial" charset="0"/>
            </a:endParaRPr>
          </a:p>
        </p:txBody>
      </p:sp>
      <p:sp>
        <p:nvSpPr>
          <p:cNvPr id="152610" name="Comment 34"/>
          <p:cNvSpPr>
            <a:spLocks noChangeArrowheads="1"/>
          </p:cNvSpPr>
          <p:nvPr/>
        </p:nvSpPr>
        <p:spPr bwMode="auto">
          <a:xfrm>
            <a:off x="7092950" y="1989138"/>
            <a:ext cx="1828800" cy="1812925"/>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l-GR" sz="1600" b="1">
                <a:solidFill>
                  <a:srgbClr val="000000"/>
                </a:solidFill>
                <a:latin typeface="Arial" charset="0"/>
              </a:rPr>
              <a:t>Καθώς το ποσοστό αστικοποίησης αυξάνει το προσδόκιμο επιβίωσης αυξάνει</a:t>
            </a:r>
            <a:r>
              <a:rPr lang="el-GR" sz="1600">
                <a:latin typeface="Arial" charset="0"/>
              </a:rPr>
              <a:t> </a:t>
            </a:r>
            <a:r>
              <a:rPr lang="el-GR" sz="1600" b="1">
                <a:solidFill>
                  <a:srgbClr val="000000"/>
                </a:solidFill>
                <a:latin typeface="Arial" charset="0"/>
              </a:rPr>
              <a:t>:</a:t>
            </a:r>
          </a:p>
        </p:txBody>
      </p:sp>
      <p:sp>
        <p:nvSpPr>
          <p:cNvPr id="9"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0" name="9 - TextBox"/>
          <p:cNvSpPr txBox="1"/>
          <p:nvPr/>
        </p:nvSpPr>
        <p:spPr>
          <a:xfrm>
            <a:off x="2710904" y="1700808"/>
            <a:ext cx="461665" cy="2775213"/>
          </a:xfrm>
          <a:prstGeom prst="rect">
            <a:avLst/>
          </a:prstGeom>
          <a:solidFill>
            <a:schemeClr val="bg1"/>
          </a:solidFill>
        </p:spPr>
        <p:txBody>
          <a:bodyPr vert="vert270" wrap="square" rtlCol="0">
            <a:spAutoFit/>
          </a:bodyPr>
          <a:lstStyle/>
          <a:p>
            <a:r>
              <a:rPr lang="el-GR" sz="1800" dirty="0" smtClean="0"/>
              <a:t>Προσδόκιμο επιβίωσης (έτη)</a:t>
            </a:r>
            <a:endParaRPr lang="el-GR" sz="1800" dirty="0"/>
          </a:p>
        </p:txBody>
      </p:sp>
      <p:sp>
        <p:nvSpPr>
          <p:cNvPr id="11" name="10 - TextBox"/>
          <p:cNvSpPr txBox="1"/>
          <p:nvPr/>
        </p:nvSpPr>
        <p:spPr>
          <a:xfrm>
            <a:off x="2699792" y="5169040"/>
            <a:ext cx="5544616" cy="369332"/>
          </a:xfrm>
          <a:prstGeom prst="rect">
            <a:avLst/>
          </a:prstGeom>
          <a:solidFill>
            <a:schemeClr val="bg1"/>
          </a:solidFill>
        </p:spPr>
        <p:txBody>
          <a:bodyPr wrap="square" rtlCol="0">
            <a:spAutoFit/>
          </a:bodyPr>
          <a:lstStyle/>
          <a:p>
            <a:r>
              <a:rPr lang="el-GR" sz="1800" dirty="0" smtClean="0"/>
              <a:t>Ποσοστό αστικοποίησης της χώρας</a:t>
            </a:r>
            <a:endParaRPr lang="el-G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6592" y="1268760"/>
            <a:ext cx="7772400" cy="699864"/>
          </a:xfrm>
        </p:spPr>
        <p:txBody>
          <a:bodyPr/>
          <a:lstStyle/>
          <a:p>
            <a:pPr eaLnBrk="1" hangingPunct="1"/>
            <a:r>
              <a:rPr lang="el-GR" sz="2400" i="1" dirty="0" smtClean="0"/>
              <a:t>Απόλυτη γραμμική συσχέτιση</a:t>
            </a:r>
          </a:p>
        </p:txBody>
      </p:sp>
      <p:sp>
        <p:nvSpPr>
          <p:cNvPr id="27651" name="Rectangle 4"/>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2" name="Rectangle 6"/>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3" name="Rectangle 8"/>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4" name="Rectangle 10"/>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sp>
        <p:nvSpPr>
          <p:cNvPr id="27655" name="Rectangle 12"/>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27656" name="Picture 16"/>
          <p:cNvPicPr>
            <a:picLocks noChangeAspect="1" noChangeArrowheads="1"/>
          </p:cNvPicPr>
          <p:nvPr/>
        </p:nvPicPr>
        <p:blipFill>
          <a:blip r:embed="rId2" cstate="print"/>
          <a:srcRect/>
          <a:stretch>
            <a:fillRect/>
          </a:stretch>
        </p:blipFill>
        <p:spPr bwMode="auto">
          <a:xfrm>
            <a:off x="685800" y="2209800"/>
            <a:ext cx="3200400" cy="3200400"/>
          </a:xfrm>
          <a:prstGeom prst="rect">
            <a:avLst/>
          </a:prstGeom>
          <a:noFill/>
          <a:ln w="9525">
            <a:noFill/>
            <a:miter lim="800000"/>
            <a:headEnd/>
            <a:tailEnd/>
          </a:ln>
        </p:spPr>
      </p:pic>
      <p:sp>
        <p:nvSpPr>
          <p:cNvPr id="27657" name="Rectangle 19"/>
          <p:cNvSpPr>
            <a:spLocks noChangeArrowheads="1"/>
          </p:cNvSpPr>
          <p:nvPr/>
        </p:nvSpPr>
        <p:spPr bwMode="auto">
          <a:xfrm>
            <a:off x="4019550" y="2876550"/>
            <a:ext cx="9144000" cy="0"/>
          </a:xfrm>
          <a:prstGeom prst="rect">
            <a:avLst/>
          </a:prstGeom>
          <a:noFill/>
          <a:ln w="9525">
            <a:noFill/>
            <a:miter lim="800000"/>
            <a:headEnd/>
            <a:tailEnd/>
          </a:ln>
        </p:spPr>
        <p:txBody>
          <a:bodyPr>
            <a:spAutoFit/>
          </a:bodyPr>
          <a:lstStyle/>
          <a:p>
            <a:endParaRPr lang="el-GR"/>
          </a:p>
        </p:txBody>
      </p:sp>
      <p:pic>
        <p:nvPicPr>
          <p:cNvPr id="27658" name="Picture 18"/>
          <p:cNvPicPr>
            <a:picLocks noChangeAspect="1" noChangeArrowheads="1"/>
          </p:cNvPicPr>
          <p:nvPr/>
        </p:nvPicPr>
        <p:blipFill>
          <a:blip r:embed="rId3" cstate="print"/>
          <a:srcRect/>
          <a:stretch>
            <a:fillRect/>
          </a:stretch>
        </p:blipFill>
        <p:spPr bwMode="auto">
          <a:xfrm>
            <a:off x="4343400" y="2286000"/>
            <a:ext cx="3048000" cy="3048000"/>
          </a:xfrm>
          <a:prstGeom prst="rect">
            <a:avLst/>
          </a:prstGeom>
          <a:noFill/>
          <a:ln w="9525">
            <a:noFill/>
            <a:miter lim="800000"/>
            <a:headEnd/>
            <a:tailEnd/>
          </a:ln>
        </p:spPr>
      </p:pic>
      <p:sp>
        <p:nvSpPr>
          <p:cNvPr id="11"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2" name="Comment 33"/>
          <p:cNvSpPr>
            <a:spLocks noChangeArrowheads="1"/>
          </p:cNvSpPr>
          <p:nvPr/>
        </p:nvSpPr>
        <p:spPr bwMode="auto">
          <a:xfrm>
            <a:off x="323528" y="5013176"/>
            <a:ext cx="2411760" cy="1692771"/>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r>
              <a:rPr lang="el-GR" sz="1600" b="1" dirty="0" smtClean="0">
                <a:solidFill>
                  <a:srgbClr val="000000"/>
                </a:solidFill>
                <a:latin typeface="Arial" charset="0"/>
              </a:rPr>
              <a:t>Όλα τα άτομα βρίσκονται πάνω σε στη ευθεία γραμμή που προσομοιώνει το «νέφος» των ατόμων</a:t>
            </a:r>
            <a:endParaRPr lang="el-GR" sz="1600" b="1" dirty="0">
              <a:solidFill>
                <a:srgbClr val="000000"/>
              </a:solidFill>
              <a:latin typeface="Arial" charset="0"/>
            </a:endParaRPr>
          </a:p>
          <a:p>
            <a:pPr>
              <a:spcBef>
                <a:spcPct val="50000"/>
              </a:spcBef>
              <a:defRPr/>
            </a:pPr>
            <a:endParaRPr lang="el-GR" sz="1600" dirty="0">
              <a:solidFill>
                <a:srgbClr val="000000"/>
              </a:solidFill>
              <a:latin typeface="Arial" charset="0"/>
            </a:endParaRPr>
          </a:p>
        </p:txBody>
      </p:sp>
      <p:cxnSp>
        <p:nvCxnSpPr>
          <p:cNvPr id="14" name="13 - Ευθύγραμμο βέλος σύνδεσης"/>
          <p:cNvCxnSpPr/>
          <p:nvPr/>
        </p:nvCxnSpPr>
        <p:spPr>
          <a:xfrm flipV="1">
            <a:off x="2051720" y="3861048"/>
            <a:ext cx="432048" cy="1152128"/>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15" name="14 - Ευθύγραμμο βέλος σύνδεσης"/>
          <p:cNvCxnSpPr/>
          <p:nvPr/>
        </p:nvCxnSpPr>
        <p:spPr>
          <a:xfrm flipV="1">
            <a:off x="2555776" y="3645024"/>
            <a:ext cx="3096344" cy="1368152"/>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xfrm>
            <a:off x="611560" y="836712"/>
            <a:ext cx="7772400" cy="731838"/>
          </a:xfrm>
        </p:spPr>
        <p:txBody>
          <a:bodyPr/>
          <a:lstStyle/>
          <a:p>
            <a:pPr eaLnBrk="1" hangingPunct="1"/>
            <a:r>
              <a:rPr lang="el-GR" sz="1800" dirty="0" smtClean="0"/>
              <a:t>Διαγράμματα σκεδασμού</a:t>
            </a:r>
            <a:r>
              <a:rPr lang="el-GR" sz="2800" dirty="0" smtClean="0"/>
              <a:t> </a:t>
            </a:r>
          </a:p>
        </p:txBody>
      </p:sp>
      <p:graphicFrame>
        <p:nvGraphicFramePr>
          <p:cNvPr id="3074" name="Object 3"/>
          <p:cNvGraphicFramePr>
            <a:graphicFrameLocks noGrp="1" noChangeAspect="1"/>
          </p:cNvGraphicFramePr>
          <p:nvPr>
            <p:ph idx="1"/>
          </p:nvPr>
        </p:nvGraphicFramePr>
        <p:xfrm>
          <a:off x="684213" y="1470025"/>
          <a:ext cx="7548562" cy="5387975"/>
        </p:xfrm>
        <a:graphic>
          <a:graphicData uri="http://schemas.openxmlformats.org/presentationml/2006/ole">
            <mc:AlternateContent xmlns:mc="http://schemas.openxmlformats.org/markup-compatibility/2006">
              <mc:Choice xmlns:v="urn:schemas-microsoft-com:vml" Requires="v">
                <p:oleObj spid="_x0000_s3087" name="Έγγραφο" r:id="rId3" imgW="4836986" imgH="3452617" progId="Word.Document.8">
                  <p:embed/>
                </p:oleObj>
              </mc:Choice>
              <mc:Fallback>
                <p:oleObj name="Έγγραφο" r:id="rId3" imgW="4836986" imgH="3452617"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70025"/>
                        <a:ext cx="7548562" cy="538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2"/>
          <p:cNvSpPr txBox="1">
            <a:spLocks noChangeArrowheads="1"/>
          </p:cNvSpPr>
          <p:nvPr/>
        </p:nvSpPr>
        <p:spPr bwMode="auto">
          <a:xfrm>
            <a:off x="755576" y="260648"/>
            <a:ext cx="77724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b="0" i="0" u="none" strike="noStrike" kern="0" cap="none" spc="0" normalizeH="0" baseline="0" noProof="0" dirty="0" smtClean="0">
                <a:ln>
                  <a:noFill/>
                </a:ln>
                <a:solidFill>
                  <a:schemeClr val="tx2"/>
                </a:solidFill>
                <a:effectLst/>
                <a:uLnTx/>
                <a:uFillTx/>
                <a:latin typeface="+mj-lt"/>
                <a:ea typeface="+mj-ea"/>
                <a:cs typeface="+mj-cs"/>
              </a:rPr>
              <a:t>Γραμμική παλινδρόμηση και Συσχέτιση: έλεγχοι με τον συντελεστή συσχέτισης </a:t>
            </a:r>
            <a:r>
              <a:rPr kumimoji="0" lang="en-US" b="0" i="0" u="none" strike="noStrike" kern="0" cap="none" spc="0" normalizeH="0" baseline="0" noProof="0" dirty="0" smtClean="0">
                <a:ln>
                  <a:noFill/>
                </a:ln>
                <a:solidFill>
                  <a:schemeClr val="tx2"/>
                </a:solidFill>
                <a:effectLst/>
                <a:uLnTx/>
                <a:uFillTx/>
                <a:latin typeface="+mj-lt"/>
                <a:ea typeface="+mj-ea"/>
                <a:cs typeface="+mj-cs"/>
              </a:rPr>
              <a:t>r</a:t>
            </a:r>
            <a:endParaRPr kumimoji="0" lang="el-GR"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6214</TotalTime>
  <Words>2624</Words>
  <Application>Microsoft Office PowerPoint</Application>
  <PresentationFormat>Προβολή στην οθόνη (4:3)</PresentationFormat>
  <Paragraphs>325</Paragraphs>
  <Slides>63</Slides>
  <Notes>2</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2</vt:i4>
      </vt:variant>
      <vt:variant>
        <vt:lpstr>Ενσωματωμένοι διακομιστές OLE</vt:lpstr>
      </vt:variant>
      <vt:variant>
        <vt:i4>7</vt:i4>
      </vt:variant>
      <vt:variant>
        <vt:lpstr>Τίτλοι διαφανειών</vt:lpstr>
      </vt:variant>
      <vt:variant>
        <vt:i4>63</vt:i4>
      </vt:variant>
    </vt:vector>
  </HeadingPairs>
  <TitlesOfParts>
    <vt:vector size="76" baseType="lpstr">
      <vt:lpstr>Arial</vt:lpstr>
      <vt:lpstr>Calibri</vt:lpstr>
      <vt:lpstr>Cambria Math</vt:lpstr>
      <vt:lpstr>Times New Roman</vt:lpstr>
      <vt:lpstr>Προεπιλεγμένη σχεδίαση</vt:lpstr>
      <vt:lpstr>1_Προεπιλεγμένη σχεδίαση</vt:lpstr>
      <vt:lpstr>Εξίσωση</vt:lpstr>
      <vt:lpstr>Γράφημα</vt:lpstr>
      <vt:lpstr>Έγγραφο</vt:lpstr>
      <vt:lpstr>MathType Equation</vt:lpstr>
      <vt:lpstr>Bitmap Image</vt:lpstr>
      <vt:lpstr>Microsoft Equation 3.0</vt:lpstr>
      <vt:lpstr>Document</vt:lpstr>
      <vt:lpstr>Γραμμική παλινδρόμηση και Συσχέτιση: έλεγχοι με τον συντελεστή συσχέτισης r</vt:lpstr>
      <vt:lpstr>Παρουσίαση του PowerPoint</vt:lpstr>
      <vt:lpstr>Παρουσίαση του PowerPoint</vt:lpstr>
      <vt:lpstr>Παρουσίαση του PowerPoint</vt:lpstr>
      <vt:lpstr>Διάγραμμα σκεδασμού</vt:lpstr>
      <vt:lpstr>Μορφή συσχέτισης</vt:lpstr>
      <vt:lpstr>Προσδόκιμο επιβίωσης και αστικοποίηση</vt:lpstr>
      <vt:lpstr>Απόλυτη γραμμική συσχέτιση</vt:lpstr>
      <vt:lpstr>Διαγράμματα σκεδασμού </vt:lpstr>
      <vt:lpstr>Υπολογισμός συντελεστή γραμμικής συσχέτισης (Pearson) </vt:lpstr>
      <vt:lpstr>Υπολογισμός συντελεστή γραμμικής συσχέτισης (Pearson) με τη βοήθεια των αθροισμάτων και αθροισμάτων των τετραγώνων των τιμών των δύο μεταβλητών Χ και Υ </vt:lpstr>
      <vt:lpstr>Παρουσίαση του PowerPoint</vt:lpstr>
      <vt:lpstr>Υπολογισμός συντελεστή Pearson (R) για “τιμές α/φ test πριν τη διδασκαλία (Χ)” και “βαθμολογία εξέτασης στο αρμόνιο (Υ)” για 14 νήπια</vt:lpstr>
      <vt:lpstr>Παρουσίαση του PowerPoint</vt:lpstr>
      <vt:lpstr>Οι στατιστικές υποθέσεις αναφορικά με την ύπαρξη σχέσης μεταξύ δυο ποσοτικών μεταβλητών ισοδυναμούν με τις παρακάτω υποθέσεις για τον  συντελεστή συσχέτισης Pearson: </vt:lpstr>
      <vt:lpstr>Παρουσίαση του PowerPoint</vt:lpstr>
      <vt:lpstr>Παρουσίαση του PowerPoint</vt:lpstr>
      <vt:lpstr>Παρουσίαση του PowerPoint</vt:lpstr>
      <vt:lpstr>Έλεγχος σημαντικότητας του Pearson r  για τη σχέση τελικής επίδοσης και επίδοσης στο ακουστικό-φωνητικό test </vt:lpstr>
      <vt:lpstr>Πού χρησιμοποιείται ο συντελεστής συσχέτισης (r)  pearson  </vt:lpstr>
      <vt:lpstr>Παρουσίαση του PowerPoint</vt:lpstr>
      <vt:lpstr>Παρουσίαση του PowerPoint</vt:lpstr>
      <vt:lpstr>Παρουσίαση του PowerPoint</vt:lpstr>
      <vt:lpstr>Παρουσίαση του PowerPoint</vt:lpstr>
      <vt:lpstr>Προσδόκιμο επιβίωσης και αριθμός γεννήσεων</vt:lpstr>
      <vt:lpstr>Οι πιθανές γραμμές</vt:lpstr>
      <vt:lpstr>Γραμμή παλινδρόμησης  με τη μέθοδο ελαχίστων τετραγώνων</vt:lpstr>
      <vt:lpstr>Η εξίσωση της ευθείας γραμμής και το Το υπόδειγμα της γραμμικής παλινδρόμησης</vt:lpstr>
      <vt:lpstr>Γραμμή παλινδρόμησης</vt:lpstr>
      <vt:lpstr>Μη γραμμική σχέση (κλίση=0)</vt:lpstr>
      <vt:lpstr>Υπολογισμός της γραμμής παλινδρόμησης</vt:lpstr>
      <vt:lpstr>Παρουσίαση του PowerPoint</vt:lpstr>
      <vt:lpstr>Γραμμική παλινδρόμηση του προσδόκιμου επιβίωσης γυναικών και του αριθμού γεννήσεων</vt:lpstr>
      <vt:lpstr>Παρουσίαση του PowerPoint</vt:lpstr>
      <vt:lpstr>Παρουσίαση του PowerPoint</vt:lpstr>
      <vt:lpstr>Παρατηρούμενες, προβλεπόμενες τιμές και υπόλοιπα</vt:lpstr>
      <vt:lpstr>Πόσο καλή είναι  η προσαρμογή της γραμμής παλινδρόμησης;</vt:lpstr>
      <vt:lpstr>Γραφήματα με ίδια κλίση και σταθερά</vt:lpstr>
      <vt:lpstr>Ερμηνεία της μεταβλητότητας</vt:lpstr>
      <vt:lpstr>Παρουσίαση του PowerPoint</vt:lpstr>
      <vt:lpstr>Διαστήματα εμπιστοσύνης για προβλεπόμενες τιμές</vt:lpstr>
      <vt:lpstr>Προϋποθέσεις για τον έλεγχο υπόθεσης του υποδείγματος της γραμμικής παλινδρόμησης </vt:lpstr>
      <vt:lpstr>Παρουσίαση του PowerPoint</vt:lpstr>
      <vt:lpstr>Ανάλυση υπολοίπων</vt:lpstr>
      <vt:lpstr>Ανάλυση υπολοίπων στο SPSS</vt:lpstr>
      <vt:lpstr>Υπόλοιπα της γραμμικής παλινδρόμησης</vt:lpstr>
      <vt:lpstr>Αν οι προϋποθέσεις για την ανάλυση παλινδρόμησης ικανοποιούνται τα υπόλοιπα πρέπει να έχουν τα παρακάτω χαρακτηριστικά</vt:lpstr>
      <vt:lpstr>Έλεγχος κανονικότητας υπολοίπων </vt:lpstr>
      <vt:lpstr>Έλεγχος σταθερής διακύμανσης</vt:lpstr>
      <vt:lpstr>Έλεγχος γραμμικότητας</vt:lpstr>
      <vt:lpstr>Έλεγχος ανεξαρτησίας</vt:lpstr>
      <vt:lpstr>Βιβλιογραφία </vt:lpstr>
      <vt:lpstr>Υπολογισμός συντελεστών γραμμής παλινδρόμησης: «Προσδόκιμο επιβίωσης Γυναικών» και «Αριθμός γεννήσεων»</vt:lpstr>
      <vt:lpstr>Προβλήματα ερμηνείας του συντελεστή συσχέτισης</vt:lpstr>
      <vt:lpstr>Προβλήματα ερμηνείας του συντελεστή συσχέτισης</vt:lpstr>
      <vt:lpstr>Προβλήματα ερμηνείας του συντελεστή συσχέτισης</vt:lpstr>
      <vt:lpstr>Στάσεις μαθητών απέναντι στις φυσικές επιστήμες</vt:lpstr>
      <vt:lpstr>Στάσεις απέναντι στις φυσικές επιστήμες και φύλο μαθητών</vt:lpstr>
      <vt:lpstr>Παρουσίαση του PowerPoint</vt:lpstr>
      <vt:lpstr>Μορφωτικό επίπεδο οικογενείας και στάσεις απέναντι στις ΦΕ</vt:lpstr>
      <vt:lpstr>Συσχέτιση άγχους και χρησιμότητας Φ.Ε.</vt:lpstr>
      <vt:lpstr>Πόσο καλή είναι  η προσαρμογή της γραμμής παλινδρόμησης;</vt:lpstr>
      <vt:lpstr>Γραφήματα με ίδια κλίση και σταθερά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Γιαλαμάς Βασίλης</dc:creator>
  <cp:lastModifiedBy>vasileios gialamas</cp:lastModifiedBy>
  <cp:revision>270</cp:revision>
  <dcterms:created xsi:type="dcterms:W3CDTF">2003-12-02T00:46:16Z</dcterms:created>
  <dcterms:modified xsi:type="dcterms:W3CDTF">2021-01-18T10:40:23Z</dcterms:modified>
</cp:coreProperties>
</file>