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2" r:id="rId5"/>
    <p:sldId id="261" r:id="rId6"/>
    <p:sldId id="263" r:id="rId7"/>
    <p:sldId id="258" r:id="rId8"/>
    <p:sldId id="259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Μέγεθος Επίδρασης στις Στατιστικές Αναλύσεις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ΑΝΟVA, Συσχέτιση, και Έλεγχος Ανεξαρτησίας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3. </a:t>
            </a:r>
            <a:r>
              <a:rPr lang="el-GR" dirty="0" err="1"/>
              <a:t>Cramér’s</a:t>
            </a:r>
            <a:r>
              <a:rPr lang="el-GR" dirty="0"/>
              <a:t> V (Έλεγχος Ανεξαρτησίας)</a:t>
            </a: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5347" y="1538761"/>
            <a:ext cx="5895474" cy="478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249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516" y="1852612"/>
            <a:ext cx="3976688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Τίτλος 1"/>
          <p:cNvSpPr>
            <a:spLocks noGrp="1"/>
          </p:cNvSpPr>
          <p:nvPr>
            <p:ph type="title"/>
          </p:nvPr>
        </p:nvSpPr>
        <p:spPr>
          <a:xfrm>
            <a:off x="1656160" y="1052513"/>
            <a:ext cx="5829300" cy="857250"/>
          </a:xfrm>
        </p:spPr>
        <p:txBody>
          <a:bodyPr/>
          <a:lstStyle/>
          <a:p>
            <a:pPr eaLnBrk="1" hangingPunct="1"/>
            <a:r>
              <a:rPr lang="el-GR" altLang="el-GR" sz="1800" dirty="0"/>
              <a:t>Μέγεθος της επίδρασης: σε ελέγχους με τη </a:t>
            </a:r>
            <a:r>
              <a:rPr lang="en-US" altLang="el-GR" sz="1800" dirty="0"/>
              <a:t>x2 </a:t>
            </a:r>
            <a:r>
              <a:rPr lang="el-GR" altLang="el-GR" sz="1800" dirty="0"/>
              <a:t>κατανομή</a:t>
            </a:r>
            <a:r>
              <a:rPr lang="en-US" altLang="el-GR" sz="1800" dirty="0"/>
              <a:t>: </a:t>
            </a:r>
            <a:r>
              <a:rPr lang="el-GR" altLang="el-GR" sz="1800" dirty="0"/>
              <a:t>παράδειγμα σε πίνακα συνάφειας </a:t>
            </a:r>
          </a:p>
        </p:txBody>
      </p:sp>
      <p:pic>
        <p:nvPicPr>
          <p:cNvPr id="13316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423" y="3933825"/>
            <a:ext cx="3724275" cy="1512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1639492" y="5519053"/>
            <a:ext cx="46982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l-GR" altLang="el-GR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Πως αξιολογείται το μέγεθος της σχέσης με τη βοήθεια του </a:t>
            </a:r>
            <a:r>
              <a:rPr lang="en-US" altLang="el-GR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w?</a:t>
            </a:r>
            <a:endParaRPr lang="el-GR" altLang="el-GR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Τίτλος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 smtClean="0"/>
              <a:t>3. </a:t>
            </a:r>
            <a:r>
              <a:rPr lang="el-GR" sz="3600" dirty="0" err="1" smtClean="0"/>
              <a:t>Cramér’s</a:t>
            </a:r>
            <a:r>
              <a:rPr lang="el-GR" sz="3600" dirty="0" smtClean="0"/>
              <a:t> V (Έλεγχος Ανεξαρτησίας)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661227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Τίτλος 1"/>
          <p:cNvSpPr>
            <a:spLocks noGrp="1"/>
          </p:cNvSpPr>
          <p:nvPr>
            <p:ph type="title"/>
          </p:nvPr>
        </p:nvSpPr>
        <p:spPr>
          <a:xfrm>
            <a:off x="1062038" y="1160860"/>
            <a:ext cx="6477000" cy="8572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1800"/>
              <a:t>Μέγεθος της επίδρασης: σε ελέγχους με τη </a:t>
            </a:r>
            <a:r>
              <a:rPr lang="en-US" altLang="el-GR" sz="1800"/>
              <a:t>x2 </a:t>
            </a:r>
            <a:r>
              <a:rPr lang="el-GR" altLang="el-GR" sz="1800"/>
              <a:t>κατανομή</a:t>
            </a:r>
            <a:r>
              <a:rPr lang="en-US" altLang="el-GR" sz="1800"/>
              <a:t>: </a:t>
            </a:r>
            <a:r>
              <a:rPr lang="el-GR" altLang="el-GR" sz="1800"/>
              <a:t>παράδειγμα σε έλεγχο καλής προσαρμογής: Τα αγόρια έχουν προτίμηση σε κάποιους στόχους;</a:t>
            </a:r>
          </a:p>
        </p:txBody>
      </p:sp>
      <p:pic>
        <p:nvPicPr>
          <p:cNvPr id="14339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2" y="2097881"/>
            <a:ext cx="3111104" cy="334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mment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436468" y="3547975"/>
            <a:ext cx="3567465" cy="1094579"/>
          </a:xfrm>
          <a:prstGeom prst="rect">
            <a:avLst/>
          </a:prstGeom>
          <a:blipFill>
            <a:blip r:embed="rId3"/>
            <a:stretch>
              <a:fillRect l="-629"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el-GR" sz="135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56524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1. Eta-Squared (ANOVA)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dirty="0" err="1"/>
              <a:t>Ορισμός</a:t>
            </a:r>
            <a:r>
              <a:rPr dirty="0"/>
              <a:t>:</a:t>
            </a:r>
          </a:p>
          <a:p>
            <a:r>
              <a:rPr dirty="0" err="1"/>
              <a:t>Το</a:t>
            </a:r>
            <a:r>
              <a:rPr dirty="0"/>
              <a:t> Eta-squared (η²) </a:t>
            </a:r>
            <a:r>
              <a:rPr dirty="0" err="1"/>
              <a:t>μετρά</a:t>
            </a:r>
            <a:r>
              <a:rPr dirty="0"/>
              <a:t> </a:t>
            </a:r>
            <a:r>
              <a:rPr dirty="0" err="1"/>
              <a:t>την</a:t>
            </a:r>
            <a:r>
              <a:rPr dirty="0"/>
              <a:t> ανα</a:t>
            </a:r>
            <a:r>
              <a:rPr dirty="0" err="1"/>
              <a:t>λογί</a:t>
            </a:r>
            <a:r>
              <a:rPr dirty="0"/>
              <a:t>α της διακύμανσης που εξηγείται από τη μεταβλητή ανεξαρτησίας.</a:t>
            </a:r>
          </a:p>
          <a:p>
            <a:endParaRPr dirty="0"/>
          </a:p>
          <a:p>
            <a:r>
              <a:rPr dirty="0" err="1"/>
              <a:t>Κριτήρι</a:t>
            </a:r>
            <a:r>
              <a:rPr dirty="0"/>
              <a:t>α Cohen:</a:t>
            </a:r>
          </a:p>
          <a:p>
            <a:r>
              <a:rPr dirty="0"/>
              <a:t>- </a:t>
            </a:r>
            <a:r>
              <a:rPr dirty="0" err="1"/>
              <a:t>Μικρή</a:t>
            </a:r>
            <a:r>
              <a:rPr dirty="0"/>
              <a:t> Επ</a:t>
            </a:r>
            <a:r>
              <a:rPr dirty="0" err="1"/>
              <a:t>ίδρ</a:t>
            </a:r>
            <a:r>
              <a:rPr dirty="0"/>
              <a:t>αση: η² = </a:t>
            </a:r>
            <a:r>
              <a:rPr dirty="0" smtClean="0"/>
              <a:t>0.</a:t>
            </a:r>
            <a:r>
              <a:rPr lang="el-GR" dirty="0" smtClean="0"/>
              <a:t>10</a:t>
            </a:r>
            <a:endParaRPr dirty="0"/>
          </a:p>
          <a:p>
            <a:r>
              <a:rPr dirty="0"/>
              <a:t>- </a:t>
            </a:r>
            <a:r>
              <a:rPr dirty="0" err="1"/>
              <a:t>Μέτρι</a:t>
            </a:r>
            <a:r>
              <a:rPr dirty="0"/>
              <a:t>α Επίδραση: η² = </a:t>
            </a:r>
            <a:r>
              <a:rPr dirty="0" smtClean="0"/>
              <a:t>0.</a:t>
            </a:r>
            <a:r>
              <a:rPr lang="el-GR" dirty="0" smtClean="0"/>
              <a:t>25</a:t>
            </a:r>
            <a:endParaRPr dirty="0"/>
          </a:p>
          <a:p>
            <a:r>
              <a:rPr dirty="0"/>
              <a:t>- </a:t>
            </a:r>
            <a:r>
              <a:rPr dirty="0" err="1"/>
              <a:t>Μεγάλη</a:t>
            </a:r>
            <a:r>
              <a:rPr dirty="0"/>
              <a:t> Επ</a:t>
            </a:r>
            <a:r>
              <a:rPr dirty="0" err="1"/>
              <a:t>ίδρ</a:t>
            </a:r>
            <a:r>
              <a:rPr dirty="0"/>
              <a:t>αση: η² = </a:t>
            </a:r>
            <a:r>
              <a:rPr dirty="0" smtClean="0"/>
              <a:t>0.</a:t>
            </a:r>
            <a:r>
              <a:rPr lang="el-GR" dirty="0" smtClean="0"/>
              <a:t>40</a:t>
            </a:r>
            <a:endParaRPr dirty="0"/>
          </a:p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Παράδειγμα: </a:t>
            </a:r>
            <a:r>
              <a:rPr lang="en-US" dirty="0" smtClean="0"/>
              <a:t>Eta-Squared </a:t>
            </a:r>
            <a:r>
              <a:rPr lang="en-US" dirty="0"/>
              <a:t>(ANOVA)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5186" y="1804738"/>
            <a:ext cx="6247089" cy="317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724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Eta-Squared (ANOVA)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578" y="1503947"/>
            <a:ext cx="8660293" cy="481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007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Eta-Squared (ANOVA)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6735" y="1973179"/>
            <a:ext cx="5227589" cy="250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189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Eta-Squared (ANOVA)</a:t>
            </a:r>
            <a:endParaRPr lang="el-GR" dirty="0"/>
          </a:p>
        </p:txBody>
      </p:sp>
      <p:pic>
        <p:nvPicPr>
          <p:cNvPr id="9" name="Θέση περιεχομένου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964" y="1949117"/>
            <a:ext cx="8822566" cy="374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07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2. </a:t>
            </a:r>
            <a:r>
              <a:rPr dirty="0" err="1"/>
              <a:t>Συντελεστής</a:t>
            </a:r>
            <a:r>
              <a:rPr dirty="0"/>
              <a:t> </a:t>
            </a:r>
            <a:r>
              <a:rPr dirty="0" err="1"/>
              <a:t>Συσχέτισης</a:t>
            </a:r>
            <a:r>
              <a:rPr dirty="0"/>
              <a:t> Pearson (r)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dirty="0" err="1"/>
              <a:t>Ορισμός</a:t>
            </a:r>
            <a:r>
              <a:rPr dirty="0"/>
              <a:t>:</a:t>
            </a:r>
          </a:p>
          <a:p>
            <a:r>
              <a:rPr dirty="0" err="1"/>
              <a:t>Μετρά</a:t>
            </a:r>
            <a:r>
              <a:rPr dirty="0"/>
              <a:t> </a:t>
            </a:r>
            <a:r>
              <a:rPr dirty="0" err="1"/>
              <a:t>την</a:t>
            </a:r>
            <a:r>
              <a:rPr dirty="0"/>
              <a:t> </a:t>
            </a:r>
            <a:r>
              <a:rPr dirty="0" err="1"/>
              <a:t>ισχύ</a:t>
            </a:r>
            <a:r>
              <a:rPr dirty="0"/>
              <a:t> και </a:t>
            </a:r>
            <a:r>
              <a:rPr dirty="0" err="1"/>
              <a:t>την</a:t>
            </a:r>
            <a:r>
              <a:rPr dirty="0"/>
              <a:t> κα</a:t>
            </a:r>
            <a:r>
              <a:rPr dirty="0" err="1"/>
              <a:t>τεύθυνση</a:t>
            </a:r>
            <a:r>
              <a:rPr dirty="0"/>
              <a:t> </a:t>
            </a:r>
            <a:r>
              <a:rPr dirty="0" err="1"/>
              <a:t>της</a:t>
            </a:r>
            <a:r>
              <a:rPr dirty="0"/>
              <a:t> </a:t>
            </a:r>
            <a:r>
              <a:rPr dirty="0" err="1"/>
              <a:t>γρ</a:t>
            </a:r>
            <a:r>
              <a:rPr dirty="0"/>
              <a:t>αμμικής σχέσης μεταξύ δύο μεταβλητών.</a:t>
            </a:r>
          </a:p>
          <a:p>
            <a:endParaRPr dirty="0"/>
          </a:p>
          <a:p>
            <a:r>
              <a:rPr dirty="0" err="1"/>
              <a:t>Κριτήρι</a:t>
            </a:r>
            <a:r>
              <a:rPr dirty="0"/>
              <a:t>α Cohen</a:t>
            </a:r>
            <a:r>
              <a:rPr dirty="0" smtClean="0"/>
              <a:t>:</a:t>
            </a:r>
            <a:endParaRPr lang="el-GR" dirty="0" smtClean="0"/>
          </a:p>
          <a:p>
            <a:endParaRPr dirty="0"/>
          </a:p>
          <a:p>
            <a:r>
              <a:rPr dirty="0" smtClean="0"/>
              <a:t>- </a:t>
            </a:r>
            <a:r>
              <a:rPr dirty="0" err="1" smtClean="0"/>
              <a:t>Μικρή</a:t>
            </a:r>
            <a:r>
              <a:rPr dirty="0" smtClean="0"/>
              <a:t> Επ</a:t>
            </a:r>
            <a:r>
              <a:rPr dirty="0" err="1" smtClean="0"/>
              <a:t>ίδρ</a:t>
            </a:r>
            <a:r>
              <a:rPr dirty="0" smtClean="0"/>
              <a:t>αση: r </a:t>
            </a:r>
            <a:r>
              <a:rPr lang="en-US" dirty="0" smtClean="0"/>
              <a:t>&lt;=</a:t>
            </a:r>
            <a:r>
              <a:rPr dirty="0" smtClean="0"/>
              <a:t> 0.</a:t>
            </a:r>
            <a:r>
              <a:rPr lang="el-GR" dirty="0" smtClean="0"/>
              <a:t>20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dirty="0" smtClean="0"/>
              <a:t>- </a:t>
            </a:r>
            <a:r>
              <a:rPr dirty="0" err="1" smtClean="0"/>
              <a:t>Μέτρι</a:t>
            </a:r>
            <a:r>
              <a:rPr dirty="0" smtClean="0"/>
              <a:t>α Επίδραση:</a:t>
            </a:r>
            <a:r>
              <a:rPr lang="en-US" dirty="0" smtClean="0"/>
              <a:t> 0,2</a:t>
            </a:r>
            <a:r>
              <a:rPr lang="en-US" dirty="0" smtClean="0"/>
              <a:t>0 </a:t>
            </a:r>
            <a:r>
              <a:rPr lang="el-GR" dirty="0" smtClean="0"/>
              <a:t>&lt;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dirty="0" smtClean="0"/>
              <a:t> </a:t>
            </a:r>
            <a:r>
              <a:rPr lang="en-US" dirty="0" smtClean="0"/>
              <a:t>&lt;=0,50</a:t>
            </a:r>
            <a:endParaRPr lang="el-GR" dirty="0" smtClean="0"/>
          </a:p>
          <a:p>
            <a:r>
              <a:rPr dirty="0" smtClean="0"/>
              <a:t>- </a:t>
            </a:r>
            <a:r>
              <a:rPr lang="el-GR" dirty="0" smtClean="0"/>
              <a:t>Ισχυρή</a:t>
            </a:r>
            <a:r>
              <a:rPr dirty="0" smtClean="0"/>
              <a:t> Επ</a:t>
            </a:r>
            <a:r>
              <a:rPr dirty="0" err="1" smtClean="0"/>
              <a:t>ίδρ</a:t>
            </a:r>
            <a:r>
              <a:rPr dirty="0" smtClean="0"/>
              <a:t>αση: r </a:t>
            </a:r>
            <a:r>
              <a:rPr lang="el-GR" dirty="0" smtClean="0"/>
              <a:t>&gt;</a:t>
            </a:r>
            <a:r>
              <a:rPr dirty="0" smtClean="0"/>
              <a:t> 0.50</a:t>
            </a:r>
            <a:endParaRPr lang="el-GR" dirty="0" smtClean="0"/>
          </a:p>
          <a:p>
            <a:endParaRPr dirty="0" smtClean="0"/>
          </a:p>
          <a:p>
            <a:r>
              <a:rPr dirty="0" smtClean="0"/>
              <a:t>Πα</a:t>
            </a:r>
            <a:r>
              <a:rPr dirty="0" err="1" smtClean="0"/>
              <a:t>ράδειγμ</a:t>
            </a:r>
            <a:r>
              <a:rPr dirty="0" smtClean="0"/>
              <a:t>α</a:t>
            </a:r>
            <a:r>
              <a:rPr dirty="0"/>
              <a:t>:</a:t>
            </a:r>
          </a:p>
          <a:p>
            <a:r>
              <a:rPr dirty="0" err="1"/>
              <a:t>Μι</a:t>
            </a:r>
            <a:r>
              <a:rPr dirty="0"/>
              <a:t>α μελέτη δείχνει r = 0.45, </a:t>
            </a:r>
            <a:r>
              <a:rPr dirty="0" smtClean="0"/>
              <a:t>μια</a:t>
            </a:r>
            <a:r>
              <a:rPr lang="el-GR" dirty="0" smtClean="0"/>
              <a:t> μέτρια </a:t>
            </a:r>
            <a:r>
              <a:rPr dirty="0" err="1" smtClean="0"/>
              <a:t>θετική</a:t>
            </a:r>
            <a:r>
              <a:rPr dirty="0" smtClean="0"/>
              <a:t> </a:t>
            </a:r>
            <a:r>
              <a:rPr dirty="0"/>
              <a:t>συσχέτιση μεταξύ ωρών μελέτης και βαθμών εξετάσεων.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3. </a:t>
            </a:r>
            <a:r>
              <a:rPr dirty="0" err="1"/>
              <a:t>Cramér’s</a:t>
            </a:r>
            <a:r>
              <a:rPr dirty="0"/>
              <a:t> V (</a:t>
            </a:r>
            <a:r>
              <a:rPr dirty="0" err="1"/>
              <a:t>Έλεγχος</a:t>
            </a:r>
            <a:r>
              <a:rPr dirty="0"/>
              <a:t> </a:t>
            </a:r>
            <a:r>
              <a:rPr dirty="0" err="1"/>
              <a:t>Ανεξ</a:t>
            </a:r>
            <a:r>
              <a:rPr dirty="0"/>
              <a:t>αρτησίας)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dirty="0" err="1"/>
              <a:t>Ορισμός</a:t>
            </a:r>
            <a:r>
              <a:rPr dirty="0"/>
              <a:t>:</a:t>
            </a:r>
          </a:p>
          <a:p>
            <a:r>
              <a:rPr dirty="0" err="1"/>
              <a:t>Μετρά</a:t>
            </a:r>
            <a:r>
              <a:rPr dirty="0"/>
              <a:t> </a:t>
            </a:r>
            <a:r>
              <a:rPr dirty="0" err="1"/>
              <a:t>τη</a:t>
            </a:r>
            <a:r>
              <a:rPr dirty="0"/>
              <a:t> </a:t>
            </a:r>
            <a:r>
              <a:rPr dirty="0" err="1"/>
              <a:t>δύν</a:t>
            </a:r>
            <a:r>
              <a:rPr dirty="0"/>
              <a:t>αμη της σχέσης μεταξύ δύο κατηγορικών μεταβλητών.</a:t>
            </a:r>
          </a:p>
          <a:p>
            <a:endParaRPr dirty="0"/>
          </a:p>
          <a:p>
            <a:r>
              <a:rPr dirty="0" err="1"/>
              <a:t>Κριτήρι</a:t>
            </a:r>
            <a:r>
              <a:rPr dirty="0"/>
              <a:t>α </a:t>
            </a:r>
            <a:r>
              <a:rPr dirty="0" smtClean="0"/>
              <a:t>Cohen</a:t>
            </a:r>
            <a:r>
              <a:rPr lang="en-US" dirty="0" smtClean="0"/>
              <a:t> </a:t>
            </a:r>
            <a:r>
              <a:rPr dirty="0" smtClean="0"/>
              <a:t>:</a:t>
            </a:r>
            <a:endParaRPr dirty="0"/>
          </a:p>
          <a:p>
            <a:r>
              <a:rPr dirty="0"/>
              <a:t>- </a:t>
            </a:r>
            <a:r>
              <a:rPr dirty="0" err="1"/>
              <a:t>Μικρή</a:t>
            </a:r>
            <a:r>
              <a:rPr dirty="0"/>
              <a:t> Επ</a:t>
            </a:r>
            <a:r>
              <a:rPr dirty="0" err="1"/>
              <a:t>ίδρ</a:t>
            </a:r>
            <a:r>
              <a:rPr dirty="0"/>
              <a:t>αση: V = 0.10</a:t>
            </a:r>
          </a:p>
          <a:p>
            <a:r>
              <a:rPr dirty="0"/>
              <a:t>- </a:t>
            </a:r>
            <a:r>
              <a:rPr dirty="0" err="1"/>
              <a:t>Μέτρι</a:t>
            </a:r>
            <a:r>
              <a:rPr dirty="0"/>
              <a:t>α Επίδραση: V = 0.30</a:t>
            </a:r>
          </a:p>
          <a:p>
            <a:r>
              <a:rPr dirty="0"/>
              <a:t>- </a:t>
            </a:r>
            <a:r>
              <a:rPr dirty="0" err="1"/>
              <a:t>Μεγάλη</a:t>
            </a:r>
            <a:r>
              <a:rPr dirty="0"/>
              <a:t> Επ</a:t>
            </a:r>
            <a:r>
              <a:rPr dirty="0" err="1"/>
              <a:t>ίδρ</a:t>
            </a:r>
            <a:r>
              <a:rPr dirty="0"/>
              <a:t>αση: V = 0.50</a:t>
            </a:r>
          </a:p>
          <a:p>
            <a:endParaRPr dirty="0"/>
          </a:p>
          <a:p>
            <a:r>
              <a:rPr dirty="0"/>
              <a:t>Πα</a:t>
            </a:r>
            <a:r>
              <a:rPr dirty="0" err="1"/>
              <a:t>ράδειγμ</a:t>
            </a:r>
            <a:r>
              <a:rPr dirty="0"/>
              <a:t>α:</a:t>
            </a:r>
          </a:p>
          <a:p>
            <a:r>
              <a:rPr dirty="0" err="1"/>
              <a:t>Έν</a:t>
            </a:r>
            <a:r>
              <a:rPr dirty="0"/>
              <a:t>ας έλεγχος Chi-Square δείχνει V = 0.28, που υποδηλώνει μέτρια επίδραση του φύλου στις προτιμήσεις προϊόντων.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3. </a:t>
            </a:r>
            <a:r>
              <a:rPr lang="el-GR" dirty="0" err="1"/>
              <a:t>Cramér’s</a:t>
            </a:r>
            <a:r>
              <a:rPr lang="el-GR" dirty="0"/>
              <a:t> V (Έλεγχος Ανεξαρτησίας)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597" y="1600200"/>
            <a:ext cx="8436277" cy="424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42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298</Words>
  <Application>Microsoft Office PowerPoint</Application>
  <PresentationFormat>Προβολή στην οθόνη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Μέγεθος Επίδρασης στις Στατιστικές Αναλύσεις</vt:lpstr>
      <vt:lpstr>1. Eta-Squared (ANOVA)</vt:lpstr>
      <vt:lpstr>Παράδειγμα: Eta-Squared (ANOVA)</vt:lpstr>
      <vt:lpstr>1. Eta-Squared (ANOVA)</vt:lpstr>
      <vt:lpstr>1. Eta-Squared (ANOVA)</vt:lpstr>
      <vt:lpstr>1. Eta-Squared (ANOVA)</vt:lpstr>
      <vt:lpstr>2. Συντελεστής Συσχέτισης Pearson (r)</vt:lpstr>
      <vt:lpstr>3. Cramér’s V (Έλεγχος Ανεξαρτησίας)</vt:lpstr>
      <vt:lpstr>3. Cramér’s V (Έλεγχος Ανεξαρτησίας)</vt:lpstr>
      <vt:lpstr>3. Cramér’s V (Έλεγχος Ανεξαρτησίας)</vt:lpstr>
      <vt:lpstr>Μέγεθος της επίδρασης: σε ελέγχους με τη x2 κατανομή: παράδειγμα σε πίνακα συνάφειας </vt:lpstr>
      <vt:lpstr>Μέγεθος της επίδρασης: σε ελέγχους με τη x2 κατανομή: παράδειγμα σε έλεγχο καλής προσαρμογής: Τα αγόρια έχουν προτίμηση σε κάποιους στόχους;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Μέγεθος Επίδρασης στις Στατιστικές Αναλύσεις</dc:title>
  <dc:subject/>
  <dc:creator>Vasilis Gialamas</dc:creator>
  <cp:keywords/>
  <dc:description>generated using python-pptx</dc:description>
  <cp:lastModifiedBy>HP</cp:lastModifiedBy>
  <cp:revision>16</cp:revision>
  <dcterms:created xsi:type="dcterms:W3CDTF">2013-01-27T09:14:16Z</dcterms:created>
  <dcterms:modified xsi:type="dcterms:W3CDTF">2025-01-16T12:58:13Z</dcterms:modified>
  <cp:category/>
</cp:coreProperties>
</file>