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Φύλλο1!$B$1</c:f>
              <c:strCache>
                <c:ptCount val="1"/>
                <c:pt idx="0">
                  <c:v>Τρόπος μεταφοράς στο Πανεπιστήμιο</c:v>
                </c:pt>
              </c:strCache>
            </c:strRef>
          </c:tx>
          <c:cat>
            <c:strRef>
              <c:f>Φύλλο1!$A$2:$A$4</c:f>
              <c:strCache>
                <c:ptCount val="3"/>
                <c:pt idx="0">
                  <c:v>Μέσο μαζικής μεταφοράς</c:v>
                </c:pt>
                <c:pt idx="1">
                  <c:v>Πεζή</c:v>
                </c:pt>
                <c:pt idx="2">
                  <c:v>Με ιδιωτικό μέσο</c:v>
                </c:pt>
              </c:strCache>
            </c:strRef>
          </c:cat>
          <c:val>
            <c:numRef>
              <c:f>Φύλλο1!$B$2:$B$4</c:f>
              <c:numCache>
                <c:formatCode>General</c:formatCode>
                <c:ptCount val="3"/>
                <c:pt idx="0">
                  <c:v>85</c:v>
                </c:pt>
                <c:pt idx="1">
                  <c:v>50</c:v>
                </c:pt>
                <c:pt idx="2">
                  <c:v>8</c:v>
                </c:pt>
              </c:numCache>
            </c:numRef>
          </c:val>
        </c:ser>
        <c:axId val="214471424"/>
        <c:axId val="214472960"/>
      </c:barChart>
      <c:catAx>
        <c:axId val="214471424"/>
        <c:scaling>
          <c:orientation val="minMax"/>
        </c:scaling>
        <c:axPos val="b"/>
        <c:tickLblPos val="nextTo"/>
        <c:crossAx val="214472960"/>
        <c:crosses val="autoZero"/>
        <c:auto val="1"/>
        <c:lblAlgn val="ctr"/>
        <c:lblOffset val="100"/>
      </c:catAx>
      <c:valAx>
        <c:axId val="214472960"/>
        <c:scaling>
          <c:orientation val="minMax"/>
        </c:scaling>
        <c:axPos val="l"/>
        <c:majorGridlines/>
        <c:numFmt formatCode="General" sourceLinked="1"/>
        <c:tickLblPos val="nextTo"/>
        <c:crossAx val="21447142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l-GR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7.wmf"/><Relationship Id="rId1" Type="http://schemas.openxmlformats.org/officeDocument/2006/relationships/image" Target="../media/image29.e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e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71896-3DFA-4528-B2E3-D0E05B92A785}" type="datetimeFigureOut">
              <a:rPr lang="el-GR" smtClean="0"/>
              <a:t>19/3/2015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6BBC3-FD42-465A-AE69-15B03B1A02C7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AF85D6-A75E-4C27-8BAA-E66EC37E4AEF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7BFF-3C38-47A8-AE27-91B8247065F9}" type="datetimeFigureOut">
              <a:rPr lang="el-GR" smtClean="0"/>
              <a:t>19/3/2015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AAEB-36B8-4317-A9A1-5990A9A9DDF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7BFF-3C38-47A8-AE27-91B8247065F9}" type="datetimeFigureOut">
              <a:rPr lang="el-GR" smtClean="0"/>
              <a:t>19/3/2015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AAEB-36B8-4317-A9A1-5990A9A9DDF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7BFF-3C38-47A8-AE27-91B8247065F9}" type="datetimeFigureOut">
              <a:rPr lang="el-GR" smtClean="0"/>
              <a:t>19/3/2015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AAEB-36B8-4317-A9A1-5990A9A9DDF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Τίτλος, Αντι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B451E-5F65-4F7E-80AE-F1C96B04B0A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7BFF-3C38-47A8-AE27-91B8247065F9}" type="datetimeFigureOut">
              <a:rPr lang="el-GR" smtClean="0"/>
              <a:t>19/3/2015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AAEB-36B8-4317-A9A1-5990A9A9DDF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7BFF-3C38-47A8-AE27-91B8247065F9}" type="datetimeFigureOut">
              <a:rPr lang="el-GR" smtClean="0"/>
              <a:t>19/3/2015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AAEB-36B8-4317-A9A1-5990A9A9DDF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7BFF-3C38-47A8-AE27-91B8247065F9}" type="datetimeFigureOut">
              <a:rPr lang="el-GR" smtClean="0"/>
              <a:t>19/3/2015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AAEB-36B8-4317-A9A1-5990A9A9DDF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7BFF-3C38-47A8-AE27-91B8247065F9}" type="datetimeFigureOut">
              <a:rPr lang="el-GR" smtClean="0"/>
              <a:t>19/3/2015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AAEB-36B8-4317-A9A1-5990A9A9DDF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7BFF-3C38-47A8-AE27-91B8247065F9}" type="datetimeFigureOut">
              <a:rPr lang="el-GR" smtClean="0"/>
              <a:t>19/3/2015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AAEB-36B8-4317-A9A1-5990A9A9DDF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7BFF-3C38-47A8-AE27-91B8247065F9}" type="datetimeFigureOut">
              <a:rPr lang="el-GR" smtClean="0"/>
              <a:t>19/3/2015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AAEB-36B8-4317-A9A1-5990A9A9DDF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7BFF-3C38-47A8-AE27-91B8247065F9}" type="datetimeFigureOut">
              <a:rPr lang="el-GR" smtClean="0"/>
              <a:t>19/3/2015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AAEB-36B8-4317-A9A1-5990A9A9DDF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7BFF-3C38-47A8-AE27-91B8247065F9}" type="datetimeFigureOut">
              <a:rPr lang="el-GR" smtClean="0"/>
              <a:t>19/3/2015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AAEB-36B8-4317-A9A1-5990A9A9DDF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47BFF-3C38-47A8-AE27-91B8247065F9}" type="datetimeFigureOut">
              <a:rPr lang="el-GR" smtClean="0"/>
              <a:t>19/3/2015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FAAEB-36B8-4317-A9A1-5990A9A9DDF9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__Microsoft_Office_Word_97_-_2003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__Microsoft_Office_Word_97_-_2003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____________Microsoft_Office_Word_97_-_20034.doc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10" Type="http://schemas.openxmlformats.org/officeDocument/2006/relationships/oleObject" Target="../embeddings/oleObject26.bin"/><Relationship Id="rId4" Type="http://schemas.openxmlformats.org/officeDocument/2006/relationships/package" Target="../embeddings/____________Microsoft_Office_Word2.docx"/><Relationship Id="rId9" Type="http://schemas.openxmlformats.org/officeDocument/2006/relationships/oleObject" Target="../embeddings/oleObject2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__Microsoft_Office_Word_97_-_2003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588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3200" b="1" dirty="0" smtClean="0"/>
              <a:t>Επικρατούσα τιμή.</a:t>
            </a:r>
            <a:br>
              <a:rPr lang="el-GR" sz="3200" b="1" dirty="0" smtClean="0"/>
            </a:br>
            <a:endParaRPr lang="el-GR" sz="3200" b="1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557338"/>
            <a:ext cx="7772400" cy="4824412"/>
          </a:xfrm>
        </p:spPr>
        <p:txBody>
          <a:bodyPr/>
          <a:lstStyle/>
          <a:p>
            <a:pPr eaLnBrk="1" hangingPunct="1"/>
            <a:r>
              <a:rPr lang="el-GR" sz="2800" smtClean="0"/>
              <a:t>Σε περιπτώσεις, που διαφορετικές τιμές μιας μεταβλητής επαναλαμβάνονται περισσότερο από  μια φορά, η επικρατούσα τιμή είναι η συχνότερη τιμή στα δεδομένα. </a:t>
            </a:r>
          </a:p>
          <a:p>
            <a:pPr lvl="1" eaLnBrk="1" hangingPunct="1"/>
            <a:r>
              <a:rPr lang="el-GR" smtClean="0"/>
              <a:t>Για παράδειγμα στα δεδομένα 7, 7, 7, 8, 8, 8, 8, 10, 10, 10, 10, 10, 12, 12, 13 επικρατούσα τιμή είναι η 10.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Ποιο μέτρο κεντρικής θέσης είναι κατάλληλο;</a:t>
            </a:r>
            <a:br>
              <a:rPr lang="el-GR" sz="2800" dirty="0" smtClean="0"/>
            </a:br>
            <a:r>
              <a:rPr lang="el-GR" sz="2800" dirty="0" smtClean="0"/>
              <a:t> Η κατανομή είναι ανοικτών ορίων </a:t>
            </a:r>
            <a:endParaRPr lang="el-GR" sz="2800" dirty="0"/>
          </a:p>
        </p:txBody>
      </p:sp>
      <p:graphicFrame>
        <p:nvGraphicFramePr>
          <p:cNvPr id="75778" name="Object 29"/>
          <p:cNvGraphicFramePr>
            <a:graphicFrameLocks noChangeAspect="1"/>
          </p:cNvGraphicFramePr>
          <p:nvPr/>
        </p:nvGraphicFramePr>
        <p:xfrm>
          <a:off x="1475656" y="2132856"/>
          <a:ext cx="5646438" cy="3672408"/>
        </p:xfrm>
        <a:graphic>
          <a:graphicData uri="http://schemas.openxmlformats.org/presentationml/2006/ole">
            <p:oleObj spid="_x0000_s2050" name="Έγγραφο" r:id="rId3" imgW="2314739" imgH="1730099" progId="Word.Document.8">
              <p:embed/>
            </p:oleObj>
          </a:graphicData>
        </a:graphic>
      </p:graphicFrame>
      <p:sp>
        <p:nvSpPr>
          <p:cNvPr id="5" name="4 - TextBox"/>
          <p:cNvSpPr txBox="1"/>
          <p:nvPr/>
        </p:nvSpPr>
        <p:spPr>
          <a:xfrm>
            <a:off x="6551712" y="1772816"/>
            <a:ext cx="259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Κατανομή του αριθμού παιδιών σε ένα σύνολο 24 οικογενειών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dirty="0" smtClean="0"/>
              <a:t>Μέτρα διασποράς: έννοια της μεταβλητότητας </a:t>
            </a:r>
          </a:p>
        </p:txBody>
      </p:sp>
      <p:graphicFrame>
        <p:nvGraphicFramePr>
          <p:cNvPr id="18434" name="Object 3"/>
          <p:cNvGraphicFramePr>
            <a:graphicFrameLocks noChangeAspect="1"/>
          </p:cNvGraphicFramePr>
          <p:nvPr>
            <p:ph idx="1"/>
          </p:nvPr>
        </p:nvGraphicFramePr>
        <p:xfrm>
          <a:off x="179512" y="1844824"/>
          <a:ext cx="8784976" cy="3598869"/>
        </p:xfrm>
        <a:graphic>
          <a:graphicData uri="http://schemas.openxmlformats.org/presentationml/2006/ole">
            <p:oleObj spid="_x0000_s3074" name="Έγγραφο" r:id="rId3" imgW="6132743" imgH="220793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58813"/>
          </a:xfrm>
        </p:spPr>
        <p:txBody>
          <a:bodyPr/>
          <a:lstStyle/>
          <a:p>
            <a:pPr eaLnBrk="1" hangingPunct="1"/>
            <a:r>
              <a:rPr lang="el-GR" sz="2800" dirty="0" smtClean="0"/>
              <a:t>Μέτρα διασποράς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7772400" cy="511202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800" b="1" dirty="0" smtClean="0"/>
              <a:t>Το εύρος</a:t>
            </a:r>
            <a:r>
              <a:rPr lang="el-GR" sz="2400" dirty="0" smtClean="0"/>
              <a:t>  (</a:t>
            </a:r>
            <a:r>
              <a:rPr lang="el-GR" sz="2400" i="1" dirty="0" smtClean="0"/>
              <a:t>L) </a:t>
            </a:r>
            <a:r>
              <a:rPr lang="el-GR" sz="2400" dirty="0" smtClean="0"/>
              <a:t>μιας ομάδας δεδομένων, ορίζεται ως διαφορά της μικρότερης από τη μεγαλύτερη τιμή.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l-GR" sz="2400" dirty="0" smtClean="0"/>
              <a:t>	 Από τον πίνακα 2.2, για τις τιμές WPPSI έχουμε </a:t>
            </a:r>
            <a:r>
              <a:rPr lang="el-GR" sz="2400" i="1" dirty="0" smtClean="0"/>
              <a:t>L</a:t>
            </a:r>
            <a:r>
              <a:rPr lang="el-GR" sz="2400" dirty="0" smtClean="0"/>
              <a:t> = 25 - 2 = 23.</a:t>
            </a:r>
            <a:endParaRPr lang="fr-CH" sz="2400" dirty="0" smtClean="0"/>
          </a:p>
          <a:p>
            <a:pPr eaLnBrk="1" hangingPunct="1">
              <a:lnSpc>
                <a:spcPct val="90000"/>
              </a:lnSpc>
            </a:pPr>
            <a:r>
              <a:rPr lang="fr-CH" sz="2400" dirty="0" smtClean="0"/>
              <a:t>T</a:t>
            </a:r>
            <a:r>
              <a:rPr lang="el-GR" sz="2400" dirty="0" smtClean="0"/>
              <a:t>ο εύρος του 50%  των μεσαίων τιμών, ονομάζεται</a:t>
            </a:r>
            <a:r>
              <a:rPr lang="el-GR" sz="2400" b="1" i="1" dirty="0" smtClean="0"/>
              <a:t> </a:t>
            </a:r>
            <a:r>
              <a:rPr lang="el-GR" sz="2800" b="1" dirty="0" err="1" smtClean="0"/>
              <a:t>ενδοτεταρτημοριακό</a:t>
            </a:r>
            <a:r>
              <a:rPr lang="el-GR" sz="2800" b="1" dirty="0" smtClean="0"/>
              <a:t> εύρος</a:t>
            </a:r>
            <a:r>
              <a:rPr lang="el-GR" sz="2400" b="1" dirty="0" smtClean="0"/>
              <a:t> (ΕΤΕ).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dirty="0" smtClean="0"/>
              <a:t> 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dirty="0" smtClean="0"/>
              <a:t>			</a:t>
            </a:r>
            <a:r>
              <a:rPr lang="el-GR" sz="2400" b="1" dirty="0" smtClean="0"/>
              <a:t>ΕΤΕ </a:t>
            </a:r>
            <a:r>
              <a:rPr lang="el-GR" sz="2400" dirty="0" smtClean="0"/>
              <a:t>= </a:t>
            </a:r>
            <a:r>
              <a:rPr lang="en-US" sz="2400" dirty="0" smtClean="0"/>
              <a:t>Q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– Q</a:t>
            </a:r>
            <a:r>
              <a:rPr lang="en-US" sz="2400" baseline="-25000" dirty="0" smtClean="0"/>
              <a:t>1</a:t>
            </a:r>
            <a:r>
              <a:rPr lang="el-GR" sz="2400" dirty="0" smtClean="0"/>
              <a:t>       όπου :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l-GR" sz="2400" dirty="0" smtClean="0"/>
              <a:t>	</a:t>
            </a:r>
            <a:r>
              <a:rPr lang="en-US" sz="2400" dirty="0" smtClean="0"/>
              <a:t>Q</a:t>
            </a:r>
            <a:r>
              <a:rPr lang="en-US" sz="2400" baseline="-25000" dirty="0" smtClean="0"/>
              <a:t>1</a:t>
            </a:r>
            <a:r>
              <a:rPr lang="el-GR" sz="2400" baseline="-25000" dirty="0" smtClean="0"/>
              <a:t>    </a:t>
            </a:r>
            <a:r>
              <a:rPr lang="el-GR" sz="2400" dirty="0" smtClean="0"/>
              <a:t>το  1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τεταρτημόριο, δηλ το 25% των περιπτώσεων έχουν τιμή ≤ </a:t>
            </a:r>
            <a:r>
              <a:rPr lang="en-US" sz="2400" dirty="0" smtClean="0"/>
              <a:t>Q</a:t>
            </a:r>
            <a:r>
              <a:rPr lang="en-US" sz="2400" baseline="-25000" dirty="0" smtClean="0"/>
              <a:t>1</a:t>
            </a:r>
            <a:r>
              <a:rPr lang="el-GR" sz="2400" baseline="-25000" dirty="0" smtClean="0"/>
              <a:t> </a:t>
            </a:r>
            <a:endParaRPr lang="el-GR" sz="24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el-GR" sz="2400" dirty="0" smtClean="0"/>
              <a:t>	</a:t>
            </a:r>
            <a:r>
              <a:rPr lang="en-US" sz="2400" dirty="0" smtClean="0"/>
              <a:t>Q</a:t>
            </a:r>
            <a:r>
              <a:rPr lang="en-US" sz="2400" baseline="-25000" dirty="0" smtClean="0"/>
              <a:t>3</a:t>
            </a:r>
            <a:r>
              <a:rPr lang="el-GR" sz="2400" baseline="-25000" dirty="0" smtClean="0"/>
              <a:t>   </a:t>
            </a:r>
            <a:r>
              <a:rPr lang="el-GR" sz="2400" dirty="0" smtClean="0"/>
              <a:t> το  3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τεταρτημόριο δηλ το 75% των περιπτώσεων έχουν τιμή ≤ </a:t>
            </a:r>
            <a:r>
              <a:rPr lang="en-US" sz="2400" dirty="0" smtClean="0"/>
              <a:t>Q</a:t>
            </a:r>
            <a:r>
              <a:rPr lang="en-US" sz="2400" baseline="-25000" dirty="0" smtClean="0"/>
              <a:t>3</a:t>
            </a:r>
            <a:endParaRPr lang="el-GR" sz="2400" dirty="0" smtClean="0"/>
          </a:p>
          <a:p>
            <a:pPr eaLnBrk="1" hangingPunct="1">
              <a:lnSpc>
                <a:spcPct val="90000"/>
              </a:lnSpc>
              <a:buNone/>
            </a:pPr>
            <a:endParaRPr lang="el-GR" sz="2400" dirty="0" smtClean="0"/>
          </a:p>
          <a:p>
            <a:pPr eaLnBrk="1" hangingPunct="1">
              <a:lnSpc>
                <a:spcPct val="90000"/>
              </a:lnSpc>
              <a:buNone/>
            </a:pPr>
            <a:endParaRPr lang="el-GR" sz="2400" baseline="-25000" dirty="0" smtClean="0"/>
          </a:p>
        </p:txBody>
      </p:sp>
      <p:sp>
        <p:nvSpPr>
          <p:cNvPr id="4" name="3 - Ορθογώνιο"/>
          <p:cNvSpPr/>
          <p:nvPr/>
        </p:nvSpPr>
        <p:spPr>
          <a:xfrm>
            <a:off x="2411760" y="4149080"/>
            <a:ext cx="2232248" cy="576064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659160"/>
          </a:xfrm>
        </p:spPr>
        <p:txBody>
          <a:bodyPr>
            <a:normAutofit fontScale="90000"/>
          </a:bodyPr>
          <a:lstStyle/>
          <a:p>
            <a:r>
              <a:rPr lang="el-GR" sz="2800" dirty="0" smtClean="0"/>
              <a:t>Μέτρα διασποράς :Υπολογισμός ΕΤΕ σε </a:t>
            </a:r>
            <a:r>
              <a:rPr lang="el-GR" sz="2800" dirty="0" smtClean="0">
                <a:cs typeface="Times New Roman" pitchFamily="18" charset="0"/>
              </a:rPr>
              <a:t>Ομαδοποιημένη Κατανομή Συχνοτήτων</a:t>
            </a:r>
            <a:endParaRPr lang="el-GR" sz="2800" dirty="0"/>
          </a:p>
        </p:txBody>
      </p:sp>
      <p:graphicFrame>
        <p:nvGraphicFramePr>
          <p:cNvPr id="84994" name="Object 7"/>
          <p:cNvGraphicFramePr>
            <a:graphicFrameLocks noChangeAspect="1"/>
          </p:cNvGraphicFramePr>
          <p:nvPr/>
        </p:nvGraphicFramePr>
        <p:xfrm>
          <a:off x="-468559" y="980728"/>
          <a:ext cx="7073286" cy="4248472"/>
        </p:xfrm>
        <a:graphic>
          <a:graphicData uri="http://schemas.openxmlformats.org/presentationml/2006/ole">
            <p:oleObj spid="_x0000_s4098" name="Document" r:id="rId3" imgW="5490661" imgH="3107167" progId="Word.Document.8">
              <p:embed/>
            </p:oleObj>
          </a:graphicData>
        </a:graphic>
      </p:graphicFrame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6300192" y="1772816"/>
          <a:ext cx="2614686" cy="1169138"/>
        </p:xfrm>
        <a:graphic>
          <a:graphicData uri="http://schemas.openxmlformats.org/presentationml/2006/ole">
            <p:oleObj spid="_x0000_s4099" name="Εξίσωση" r:id="rId4" imgW="1358640" imgH="609480" progId="Equation.3">
              <p:embed/>
            </p:oleObj>
          </a:graphicData>
        </a:graphic>
      </p:graphicFrame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84997" name="Object 5"/>
          <p:cNvGraphicFramePr>
            <a:graphicFrameLocks noChangeAspect="1"/>
          </p:cNvGraphicFramePr>
          <p:nvPr/>
        </p:nvGraphicFramePr>
        <p:xfrm>
          <a:off x="395536" y="5013176"/>
          <a:ext cx="2487613" cy="1516062"/>
        </p:xfrm>
        <a:graphic>
          <a:graphicData uri="http://schemas.openxmlformats.org/presentationml/2006/ole">
            <p:oleObj spid="_x0000_s4100" name="Εξίσωση" r:id="rId5" imgW="1371600" imgH="838080" progId="Equation.3">
              <p:embed/>
            </p:oleObj>
          </a:graphicData>
        </a:graphic>
      </p:graphicFrame>
      <p:sp>
        <p:nvSpPr>
          <p:cNvPr id="9" name="8 - TextBox"/>
          <p:cNvSpPr txBox="1"/>
          <p:nvPr/>
        </p:nvSpPr>
        <p:spPr>
          <a:xfrm>
            <a:off x="6300192" y="836712"/>
            <a:ext cx="284380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l-GR" sz="1800" dirty="0" smtClean="0"/>
              <a:t>Η </a:t>
            </a:r>
            <a:r>
              <a:rPr lang="en-US" sz="1800" dirty="0" smtClean="0"/>
              <a:t>Q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</a:t>
            </a:r>
            <a:r>
              <a:rPr lang="el-GR" sz="1800" dirty="0" smtClean="0"/>
              <a:t>βρίσκεται στο πρώτο </a:t>
            </a:r>
            <a:r>
              <a:rPr lang="en-US" sz="1800" dirty="0" smtClean="0"/>
              <a:t> </a:t>
            </a:r>
            <a:r>
              <a:rPr lang="el-GR" sz="1800" dirty="0" smtClean="0"/>
              <a:t>διάστημα </a:t>
            </a:r>
            <a:r>
              <a:rPr lang="en-US" sz="1800" dirty="0" smtClean="0"/>
              <a:t>(k), </a:t>
            </a:r>
            <a:r>
              <a:rPr lang="el-GR" sz="1800" dirty="0" smtClean="0"/>
              <a:t>για το οποίο </a:t>
            </a:r>
            <a:r>
              <a:rPr lang="en-US" sz="1800" i="1" dirty="0" err="1" smtClean="0"/>
              <a:t>cf</a:t>
            </a:r>
            <a:r>
              <a:rPr lang="el-GR" sz="1800" i="1" dirty="0" smtClean="0"/>
              <a:t> &gt; Ν/4 </a:t>
            </a:r>
            <a:r>
              <a:rPr lang="el-GR" sz="1800" dirty="0" smtClean="0"/>
              <a:t>και υπολογίζουμε:</a:t>
            </a:r>
            <a:endParaRPr lang="el-GR" sz="1800" i="1" dirty="0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flipH="1">
            <a:off x="4788024" y="1700808"/>
            <a:ext cx="1440160" cy="1152128"/>
          </a:xfrm>
          <a:prstGeom prst="straightConnector1">
            <a:avLst/>
          </a:prstGeom>
          <a:ln>
            <a:solidFill>
              <a:schemeClr val="dk1">
                <a:alpha val="49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12 - Ευθύγραμμο βέλος σύνδεσης"/>
          <p:cNvCxnSpPr/>
          <p:nvPr/>
        </p:nvCxnSpPr>
        <p:spPr>
          <a:xfrm flipH="1">
            <a:off x="1259632" y="1628800"/>
            <a:ext cx="5040560" cy="1224136"/>
          </a:xfrm>
          <a:prstGeom prst="straightConnector1">
            <a:avLst/>
          </a:prstGeom>
          <a:ln>
            <a:solidFill>
              <a:schemeClr val="dk1">
                <a:alpha val="57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14 - Έλλειψη"/>
          <p:cNvSpPr/>
          <p:nvPr/>
        </p:nvSpPr>
        <p:spPr>
          <a:xfrm>
            <a:off x="4499992" y="2636912"/>
            <a:ext cx="288032" cy="36004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Έλλειψη"/>
          <p:cNvSpPr/>
          <p:nvPr/>
        </p:nvSpPr>
        <p:spPr>
          <a:xfrm>
            <a:off x="323528" y="2636912"/>
            <a:ext cx="936104" cy="36004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8" name="Object 3"/>
          <p:cNvGraphicFramePr>
            <a:graphicFrameLocks noChangeAspect="1"/>
          </p:cNvGraphicFramePr>
          <p:nvPr/>
        </p:nvGraphicFramePr>
        <p:xfrm>
          <a:off x="6357274" y="3903466"/>
          <a:ext cx="2699642" cy="1142883"/>
        </p:xfrm>
        <a:graphic>
          <a:graphicData uri="http://schemas.openxmlformats.org/presentationml/2006/ole">
            <p:oleObj spid="_x0000_s4101" name="Εξίσωση" r:id="rId6" imgW="1434960" imgH="609480" progId="Equation.3">
              <p:embed/>
            </p:oleObj>
          </a:graphicData>
        </a:graphic>
      </p:graphicFrame>
      <p:sp>
        <p:nvSpPr>
          <p:cNvPr id="24" name="23 - TextBox"/>
          <p:cNvSpPr txBox="1"/>
          <p:nvPr/>
        </p:nvSpPr>
        <p:spPr>
          <a:xfrm>
            <a:off x="6300192" y="2951724"/>
            <a:ext cx="284380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l-GR" sz="1800" dirty="0" smtClean="0"/>
              <a:t>Η </a:t>
            </a:r>
            <a:r>
              <a:rPr lang="en-US" sz="1800" dirty="0" smtClean="0"/>
              <a:t>Q</a:t>
            </a:r>
            <a:r>
              <a:rPr lang="el-GR" sz="1800" baseline="-25000" dirty="0" smtClean="0"/>
              <a:t>3</a:t>
            </a:r>
            <a:r>
              <a:rPr lang="en-US" sz="1800" dirty="0" smtClean="0"/>
              <a:t> </a:t>
            </a:r>
            <a:r>
              <a:rPr lang="el-GR" sz="1800" dirty="0" smtClean="0"/>
              <a:t>βρίσκεται στο πρώτο </a:t>
            </a:r>
            <a:r>
              <a:rPr lang="en-US" sz="1800" dirty="0" smtClean="0"/>
              <a:t> </a:t>
            </a:r>
            <a:r>
              <a:rPr lang="el-GR" sz="1800" dirty="0" smtClean="0"/>
              <a:t>διάστημα </a:t>
            </a:r>
            <a:r>
              <a:rPr lang="en-US" sz="1800" dirty="0" smtClean="0"/>
              <a:t>(k), </a:t>
            </a:r>
            <a:r>
              <a:rPr lang="el-GR" sz="1800" dirty="0" smtClean="0"/>
              <a:t>για το οποίο </a:t>
            </a:r>
            <a:r>
              <a:rPr lang="en-US" sz="1800" i="1" dirty="0" err="1" smtClean="0"/>
              <a:t>cf</a:t>
            </a:r>
            <a:r>
              <a:rPr lang="el-GR" sz="1800" i="1" dirty="0" smtClean="0"/>
              <a:t> &gt; 3Ν/4 </a:t>
            </a:r>
            <a:r>
              <a:rPr lang="el-GR" sz="1800" dirty="0" smtClean="0"/>
              <a:t>και υπολογίζουμε:</a:t>
            </a:r>
            <a:endParaRPr lang="el-GR" sz="1800" i="1" dirty="0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flipH="1">
            <a:off x="4788024" y="3284984"/>
            <a:ext cx="1512168" cy="216024"/>
          </a:xfrm>
          <a:prstGeom prst="straightConnector1">
            <a:avLst/>
          </a:prstGeom>
          <a:ln>
            <a:solidFill>
              <a:schemeClr val="dk1">
                <a:alpha val="49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26 - Έλλειψη"/>
          <p:cNvSpPr/>
          <p:nvPr/>
        </p:nvSpPr>
        <p:spPr>
          <a:xfrm>
            <a:off x="4499992" y="3284984"/>
            <a:ext cx="288032" cy="36004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27 - Έλλειψη"/>
          <p:cNvSpPr/>
          <p:nvPr/>
        </p:nvSpPr>
        <p:spPr>
          <a:xfrm>
            <a:off x="323528" y="3284984"/>
            <a:ext cx="936104" cy="36004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9" name="28 - Ευθύγραμμο βέλος σύνδεσης"/>
          <p:cNvCxnSpPr>
            <a:endCxn id="28" idx="6"/>
          </p:cNvCxnSpPr>
          <p:nvPr/>
        </p:nvCxnSpPr>
        <p:spPr>
          <a:xfrm flipH="1">
            <a:off x="1259632" y="3140968"/>
            <a:ext cx="5040560" cy="324036"/>
          </a:xfrm>
          <a:prstGeom prst="straightConnector1">
            <a:avLst/>
          </a:prstGeom>
          <a:ln>
            <a:solidFill>
              <a:schemeClr val="dk1">
                <a:alpha val="57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31" name="Object 5"/>
          <p:cNvGraphicFramePr>
            <a:graphicFrameLocks noChangeAspect="1"/>
          </p:cNvGraphicFramePr>
          <p:nvPr/>
        </p:nvGraphicFramePr>
        <p:xfrm>
          <a:off x="3131840" y="5013176"/>
          <a:ext cx="3108325" cy="1492250"/>
        </p:xfrm>
        <a:graphic>
          <a:graphicData uri="http://schemas.openxmlformats.org/presentationml/2006/ole">
            <p:oleObj spid="_x0000_s4102" name="Εξίσωση" r:id="rId7" imgW="1714320" imgH="825480" progId="Equation.3">
              <p:embed/>
            </p:oleObj>
          </a:graphicData>
        </a:graphic>
      </p:graphicFrame>
      <p:graphicFrame>
        <p:nvGraphicFramePr>
          <p:cNvPr id="36" name="Object 5"/>
          <p:cNvGraphicFramePr>
            <a:graphicFrameLocks noChangeAspect="1"/>
          </p:cNvGraphicFramePr>
          <p:nvPr/>
        </p:nvGraphicFramePr>
        <p:xfrm>
          <a:off x="6732240" y="5013176"/>
          <a:ext cx="2088231" cy="1396874"/>
        </p:xfrm>
        <a:graphic>
          <a:graphicData uri="http://schemas.openxmlformats.org/presentationml/2006/ole">
            <p:oleObj spid="_x0000_s4103" name="Εξίσωση" r:id="rId8" imgW="1002960" imgH="672840" progId="Equation.3">
              <p:embed/>
            </p:oleObj>
          </a:graphicData>
        </a:graphic>
      </p:graphicFrame>
      <p:sp>
        <p:nvSpPr>
          <p:cNvPr id="21" name="20 - Ορθογώνιο"/>
          <p:cNvSpPr/>
          <p:nvPr/>
        </p:nvSpPr>
        <p:spPr>
          <a:xfrm>
            <a:off x="6300192" y="1844824"/>
            <a:ext cx="2843808" cy="108012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21 - Ορθογώνιο"/>
          <p:cNvSpPr/>
          <p:nvPr/>
        </p:nvSpPr>
        <p:spPr>
          <a:xfrm>
            <a:off x="6300192" y="3933056"/>
            <a:ext cx="2843808" cy="108012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dirty="0" smtClean="0"/>
              <a:t>Μέτρα διασποράς: </a:t>
            </a:r>
            <a:r>
              <a:rPr lang="el-GR" sz="2800" b="1" dirty="0" smtClean="0"/>
              <a:t>Διακύμανση και τυπική απόκλιση</a:t>
            </a:r>
            <a:r>
              <a:rPr lang="el-GR" sz="4000" b="1" dirty="0" smtClean="0"/>
              <a:t/>
            </a:r>
            <a:br>
              <a:rPr lang="el-GR" sz="4000" b="1" dirty="0" smtClean="0"/>
            </a:br>
            <a:endParaRPr lang="el-GR" sz="4000" b="1" dirty="0" smtClean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53920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l-GR" sz="2400" dirty="0" smtClean="0"/>
              <a:t>Έστω για παράδειγμα οι τιμές από κάποια μέτρηση :</a:t>
            </a:r>
          </a:p>
          <a:p>
            <a:pPr eaLnBrk="1" hangingPunct="1">
              <a:buFontTx/>
              <a:buNone/>
            </a:pPr>
            <a:r>
              <a:rPr lang="el-GR" sz="2400" dirty="0" smtClean="0"/>
              <a:t>     8, 13, 18, 24, 27, 30. </a:t>
            </a:r>
          </a:p>
          <a:p>
            <a:pPr eaLnBrk="1" hangingPunct="1">
              <a:buFontTx/>
              <a:buNone/>
            </a:pPr>
            <a:r>
              <a:rPr lang="el-GR" sz="2400" dirty="0" smtClean="0"/>
              <a:t>    Αν θέλουμε τη μεταβλητότητα των τιμών της ομάδας, γύρω από τη μέση τιμή τους που είναι 20, μπορούμε να σχηματίσουμε τις αποκλίσεις  </a:t>
            </a:r>
            <a:r>
              <a:rPr lang="el-GR" sz="2400" i="1" dirty="0" smtClean="0"/>
              <a:t>x</a:t>
            </a:r>
            <a:r>
              <a:rPr lang="el-GR" sz="2400" i="1" baseline="-25000" dirty="0" smtClean="0"/>
              <a:t>i</a:t>
            </a:r>
            <a:r>
              <a:rPr lang="el-GR" sz="2400" dirty="0" smtClean="0"/>
              <a:t> από τη μέση τιμή :</a:t>
            </a:r>
          </a:p>
          <a:p>
            <a:pPr eaLnBrk="1" hangingPunct="1">
              <a:buFontTx/>
              <a:buNone/>
            </a:pPr>
            <a:r>
              <a:rPr lang="el-GR" sz="2400" dirty="0" smtClean="0"/>
              <a:t>    </a:t>
            </a:r>
          </a:p>
          <a:p>
            <a:pPr eaLnBrk="1" hangingPunct="1">
              <a:buFontTx/>
              <a:buNone/>
            </a:pPr>
            <a:r>
              <a:rPr lang="el-GR" sz="2400" dirty="0" smtClean="0"/>
              <a:t> 	-12,  -7,  -2,  +4,  +7,  +10. </a:t>
            </a:r>
          </a:p>
          <a:p>
            <a:pPr eaLnBrk="1" hangingPunct="1">
              <a:buFontTx/>
              <a:buNone/>
            </a:pPr>
            <a:r>
              <a:rPr lang="el-GR" sz="2400" dirty="0" smtClean="0"/>
              <a:t>	Η συνολική μεταβλητότητα μπορεί να εκφραστεί ως άθροισμα των αποκλίσεων:</a:t>
            </a:r>
          </a:p>
          <a:p>
            <a:pPr eaLnBrk="1" hangingPunct="1">
              <a:buFontTx/>
              <a:buNone/>
            </a:pPr>
            <a:r>
              <a:rPr lang="el-GR" sz="2400" dirty="0" smtClean="0"/>
              <a:t>     </a:t>
            </a:r>
          </a:p>
          <a:p>
            <a:pPr eaLnBrk="1" hangingPunct="1">
              <a:buFontTx/>
              <a:buNone/>
            </a:pPr>
            <a:r>
              <a:rPr lang="el-GR" sz="2400" dirty="0" smtClean="0"/>
              <a:t>	και η μέση απόκλιση μια τιμής:</a:t>
            </a:r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7" name="6 - Αντικείμενο"/>
          <p:cNvGraphicFramePr>
            <a:graphicFrameLocks noChangeAspect="1"/>
          </p:cNvGraphicFramePr>
          <p:nvPr/>
        </p:nvGraphicFramePr>
        <p:xfrm>
          <a:off x="2699792" y="3501008"/>
          <a:ext cx="1591756" cy="504056"/>
        </p:xfrm>
        <a:graphic>
          <a:graphicData uri="http://schemas.openxmlformats.org/presentationml/2006/ole">
            <p:oleObj spid="_x0000_s5122" name="Εξίσωση" r:id="rId3" imgW="761760" imgH="241200" progId="Equation.3">
              <p:embed/>
            </p:oleObj>
          </a:graphicData>
        </a:graphic>
      </p:graphicFrame>
      <p:graphicFrame>
        <p:nvGraphicFramePr>
          <p:cNvPr id="8" name="7 - Αντικείμενο"/>
          <p:cNvGraphicFramePr>
            <a:graphicFrameLocks noChangeAspect="1"/>
          </p:cNvGraphicFramePr>
          <p:nvPr/>
        </p:nvGraphicFramePr>
        <p:xfrm>
          <a:off x="4644008" y="4839570"/>
          <a:ext cx="633413" cy="769938"/>
        </p:xfrm>
        <a:graphic>
          <a:graphicData uri="http://schemas.openxmlformats.org/presentationml/2006/ole">
            <p:oleObj spid="_x0000_s5123" name="Εξίσωση" r:id="rId4" imgW="355320" imgH="431640" progId="Equation.3">
              <p:embed/>
            </p:oleObj>
          </a:graphicData>
        </a:graphic>
      </p:graphicFrame>
      <p:graphicFrame>
        <p:nvGraphicFramePr>
          <p:cNvPr id="9" name="8 - Αντικείμενο"/>
          <p:cNvGraphicFramePr>
            <a:graphicFrameLocks noChangeAspect="1"/>
          </p:cNvGraphicFramePr>
          <p:nvPr/>
        </p:nvGraphicFramePr>
        <p:xfrm>
          <a:off x="5364088" y="5275262"/>
          <a:ext cx="1080120" cy="1223115"/>
        </p:xfrm>
        <a:graphic>
          <a:graphicData uri="http://schemas.openxmlformats.org/presentationml/2006/ole">
            <p:oleObj spid="_x0000_s5124" name="Εξίσωση" r:id="rId5" imgW="38088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Μέτρα διασποράς :</a:t>
            </a:r>
            <a:r>
              <a:rPr lang="el-GR" sz="2800" b="1" dirty="0" smtClean="0"/>
              <a:t>Διακύμανση και τυπική απόκλιση</a:t>
            </a:r>
            <a:endParaRPr lang="el-GR" sz="2800" dirty="0"/>
          </a:p>
        </p:txBody>
      </p:sp>
      <p:pic>
        <p:nvPicPr>
          <p:cNvPr id="4" name="Object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5373216"/>
            <a:ext cx="4608512" cy="968322"/>
          </a:xfrm>
          <a:prstGeom prst="rect">
            <a:avLst/>
          </a:prstGeom>
          <a:noFill/>
        </p:spPr>
      </p:pic>
      <p:pic>
        <p:nvPicPr>
          <p:cNvPr id="5" name="Object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2348880"/>
            <a:ext cx="4464496" cy="747411"/>
          </a:xfrm>
          <a:prstGeom prst="rect">
            <a:avLst/>
          </a:prstGeom>
          <a:noFill/>
        </p:spPr>
      </p:pic>
      <p:sp>
        <p:nvSpPr>
          <p:cNvPr id="6" name="5 - TextBox"/>
          <p:cNvSpPr txBox="1"/>
          <p:nvPr/>
        </p:nvSpPr>
        <p:spPr>
          <a:xfrm>
            <a:off x="1259632" y="1628800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Όμως η τιμή            είναι πάντα ίση με 0 </a:t>
            </a:r>
            <a:r>
              <a:rPr lang="el-GR" dirty="0" err="1" smtClean="0"/>
              <a:t>π.χ</a:t>
            </a:r>
            <a:r>
              <a:rPr lang="el-GR" dirty="0" smtClean="0"/>
              <a:t>: 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1259632" y="3140968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πρόβλημα μπορεί να διορθωθεί αν χρησιμοποιηθούν οι απόλυτες τιμές των αποκλίσεων ως μέτρο μεταβλητότητας</a:t>
            </a:r>
            <a:endParaRPr lang="el-GR" dirty="0"/>
          </a:p>
        </p:txBody>
      </p:sp>
      <p:graphicFrame>
        <p:nvGraphicFramePr>
          <p:cNvPr id="113666" name="Object 1"/>
          <p:cNvGraphicFramePr>
            <a:graphicFrameLocks noChangeAspect="1"/>
          </p:cNvGraphicFramePr>
          <p:nvPr/>
        </p:nvGraphicFramePr>
        <p:xfrm>
          <a:off x="3131840" y="4005064"/>
          <a:ext cx="909637" cy="1157288"/>
        </p:xfrm>
        <a:graphic>
          <a:graphicData uri="http://schemas.openxmlformats.org/presentationml/2006/ole">
            <p:oleObj spid="_x0000_s6146" name="Εξίσωση" r:id="rId5" imgW="330120" imgH="419040" progId="Equation.3">
              <p:embed/>
            </p:oleObj>
          </a:graphicData>
        </a:graphic>
      </p:graphicFrame>
      <p:sp>
        <p:nvSpPr>
          <p:cNvPr id="9" name="8 - TextBox"/>
          <p:cNvSpPr txBox="1"/>
          <p:nvPr/>
        </p:nvSpPr>
        <p:spPr>
          <a:xfrm>
            <a:off x="4283968" y="4221088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Μέση απόλυτη απόκλιση</a:t>
            </a:r>
            <a:endParaRPr lang="el-GR" b="1" dirty="0"/>
          </a:p>
        </p:txBody>
      </p:sp>
      <p:graphicFrame>
        <p:nvGraphicFramePr>
          <p:cNvPr id="113668" name="Object 1"/>
          <p:cNvGraphicFramePr>
            <a:graphicFrameLocks noChangeAspect="1"/>
          </p:cNvGraphicFramePr>
          <p:nvPr/>
        </p:nvGraphicFramePr>
        <p:xfrm>
          <a:off x="2987824" y="1484784"/>
          <a:ext cx="633412" cy="769937"/>
        </p:xfrm>
        <a:graphic>
          <a:graphicData uri="http://schemas.openxmlformats.org/presentationml/2006/ole">
            <p:oleObj spid="_x0000_s6147" name="Εξίσωση" r:id="rId6" imgW="355320" imgH="431640" progId="Equation.3">
              <p:embed/>
            </p:oleObj>
          </a:graphicData>
        </a:graphic>
      </p:graphicFrame>
      <p:sp>
        <p:nvSpPr>
          <p:cNvPr id="11" name="10 - Ορθογώνιο"/>
          <p:cNvSpPr/>
          <p:nvPr/>
        </p:nvSpPr>
        <p:spPr>
          <a:xfrm>
            <a:off x="2267744" y="3933056"/>
            <a:ext cx="5544616" cy="1440160"/>
          </a:xfrm>
          <a:prstGeom prst="rect">
            <a:avLst/>
          </a:prstGeom>
          <a:solidFill>
            <a:schemeClr val="accent1">
              <a:alpha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04664"/>
            <a:ext cx="7772400" cy="947192"/>
          </a:xfrm>
        </p:spPr>
        <p:txBody>
          <a:bodyPr/>
          <a:lstStyle/>
          <a:p>
            <a:pPr eaLnBrk="1" hangingPunct="1"/>
            <a:r>
              <a:rPr lang="el-GR" sz="2800" dirty="0" smtClean="0"/>
              <a:t>Μέτρα διασποράς: </a:t>
            </a:r>
            <a:r>
              <a:rPr lang="el-GR" sz="2800" b="1" dirty="0" smtClean="0"/>
              <a:t>Διακύμανση και τυπική απόκλιση</a:t>
            </a:r>
            <a:endParaRPr lang="el-GR" sz="2800" dirty="0" smtClean="0"/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20482" name="Object 5"/>
          <p:cNvGraphicFramePr>
            <a:graphicFrameLocks noChangeAspect="1"/>
          </p:cNvGraphicFramePr>
          <p:nvPr/>
        </p:nvGraphicFramePr>
        <p:xfrm>
          <a:off x="1115616" y="2420888"/>
          <a:ext cx="2808312" cy="1326065"/>
        </p:xfrm>
        <a:graphic>
          <a:graphicData uri="http://schemas.openxmlformats.org/presentationml/2006/ole">
            <p:oleObj spid="_x0000_s7170" name="MathType Equation" r:id="rId3" imgW="1231366" imgH="558558" progId="Equation">
              <p:embed/>
            </p:oleObj>
          </a:graphicData>
        </a:graphic>
      </p:graphicFrame>
      <p:sp>
        <p:nvSpPr>
          <p:cNvPr id="2048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20483" name="Object 7"/>
          <p:cNvGraphicFramePr>
            <a:graphicFrameLocks noChangeAspect="1"/>
          </p:cNvGraphicFramePr>
          <p:nvPr/>
        </p:nvGraphicFramePr>
        <p:xfrm>
          <a:off x="4355976" y="4077072"/>
          <a:ext cx="4248150" cy="1339850"/>
        </p:xfrm>
        <a:graphic>
          <a:graphicData uri="http://schemas.openxmlformats.org/presentationml/2006/ole">
            <p:oleObj spid="_x0000_s7171" name="MathType Equation" r:id="rId4" imgW="1930400" imgH="609600" progId="Equation">
              <p:embed/>
            </p:oleObj>
          </a:graphicData>
        </a:graphic>
      </p:graphicFrame>
      <p:graphicFrame>
        <p:nvGraphicFramePr>
          <p:cNvPr id="20484" name="Object 9"/>
          <p:cNvGraphicFramePr>
            <a:graphicFrameLocks noChangeAspect="1"/>
          </p:cNvGraphicFramePr>
          <p:nvPr/>
        </p:nvGraphicFramePr>
        <p:xfrm>
          <a:off x="1259632" y="5373216"/>
          <a:ext cx="6715125" cy="876300"/>
        </p:xfrm>
        <a:graphic>
          <a:graphicData uri="http://schemas.openxmlformats.org/presentationml/2006/ole">
            <p:oleObj spid="_x0000_s7172" name="MathType Equation" r:id="rId5" imgW="3479800" imgH="393700" progId="Equation">
              <p:embed/>
            </p:oleObj>
          </a:graphicData>
        </a:graphic>
      </p:graphicFrame>
      <p:graphicFrame>
        <p:nvGraphicFramePr>
          <p:cNvPr id="8" name="7 - Αντικείμενο"/>
          <p:cNvGraphicFramePr>
            <a:graphicFrameLocks noChangeAspect="1"/>
          </p:cNvGraphicFramePr>
          <p:nvPr/>
        </p:nvGraphicFramePr>
        <p:xfrm>
          <a:off x="4356100" y="2001838"/>
          <a:ext cx="4017963" cy="1631950"/>
        </p:xfrm>
        <a:graphic>
          <a:graphicData uri="http://schemas.openxmlformats.org/presentationml/2006/ole">
            <p:oleObj spid="_x0000_s7173" name="Εξίσωση" r:id="rId6" imgW="1625400" imgH="660240" progId="Equation.3">
              <p:embed/>
            </p:oleObj>
          </a:graphicData>
        </a:graphic>
      </p:graphicFrame>
      <p:sp>
        <p:nvSpPr>
          <p:cNvPr id="9" name="8 - TextBox"/>
          <p:cNvSpPr txBox="1"/>
          <p:nvPr/>
        </p:nvSpPr>
        <p:spPr>
          <a:xfrm>
            <a:off x="1331640" y="1412776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Διακύμανση</a:t>
            </a:r>
            <a:r>
              <a:rPr lang="el-GR" dirty="0" smtClean="0"/>
              <a:t> της Χ σε πληθυσμό </a:t>
            </a:r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4932040" y="1340768"/>
            <a:ext cx="3384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Τυπική απόκλιση</a:t>
            </a:r>
            <a:r>
              <a:rPr lang="el-GR" dirty="0" smtClean="0"/>
              <a:t> της Χ σε πληθυσμό </a:t>
            </a:r>
            <a:endParaRPr lang="el-GR" dirty="0"/>
          </a:p>
        </p:txBody>
      </p:sp>
      <p:sp>
        <p:nvSpPr>
          <p:cNvPr id="11" name="10 - Ορθογώνιο"/>
          <p:cNvSpPr/>
          <p:nvPr/>
        </p:nvSpPr>
        <p:spPr>
          <a:xfrm>
            <a:off x="899592" y="2348880"/>
            <a:ext cx="3240360" cy="1656184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Ορθογώνιο"/>
          <p:cNvSpPr/>
          <p:nvPr/>
        </p:nvSpPr>
        <p:spPr>
          <a:xfrm>
            <a:off x="4427984" y="2132856"/>
            <a:ext cx="3960440" cy="1800200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dirty="0" smtClean="0"/>
              <a:t>Μέτρα διασποράς :</a:t>
            </a:r>
            <a:r>
              <a:rPr lang="el-GR" sz="2800" b="1" dirty="0" smtClean="0"/>
              <a:t>Διακύμανση και τυπική απόκλιση</a:t>
            </a:r>
            <a:endParaRPr lang="el-GR" sz="2800" dirty="0" smtClean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772816"/>
            <a:ext cx="7772400" cy="4114800"/>
          </a:xfrm>
        </p:spPr>
        <p:txBody>
          <a:bodyPr/>
          <a:lstStyle/>
          <a:p>
            <a:pPr eaLnBrk="1" hangingPunct="1"/>
            <a:r>
              <a:rPr lang="el-GR" sz="2400" b="1" dirty="0" smtClean="0"/>
              <a:t>Διακύμανση</a:t>
            </a:r>
            <a:r>
              <a:rPr lang="el-GR" sz="2400" dirty="0" smtClean="0"/>
              <a:t> και </a:t>
            </a:r>
            <a:r>
              <a:rPr lang="el-GR" sz="2400" b="1" dirty="0" smtClean="0"/>
              <a:t>τυπική</a:t>
            </a:r>
            <a:r>
              <a:rPr lang="el-GR" sz="2400" dirty="0" smtClean="0"/>
              <a:t> </a:t>
            </a:r>
            <a:r>
              <a:rPr lang="el-GR" sz="2400" b="1" dirty="0" smtClean="0"/>
              <a:t>απόκλιση</a:t>
            </a:r>
            <a:r>
              <a:rPr lang="el-GR" sz="2400" dirty="0" smtClean="0"/>
              <a:t> δείγματος</a:t>
            </a:r>
          </a:p>
        </p:txBody>
      </p:sp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21506" name="Object 5"/>
          <p:cNvGraphicFramePr>
            <a:graphicFrameLocks noChangeAspect="1"/>
          </p:cNvGraphicFramePr>
          <p:nvPr/>
        </p:nvGraphicFramePr>
        <p:xfrm>
          <a:off x="1259632" y="2564904"/>
          <a:ext cx="3025775" cy="1362075"/>
        </p:xfrm>
        <a:graphic>
          <a:graphicData uri="http://schemas.openxmlformats.org/presentationml/2006/ole">
            <p:oleObj spid="_x0000_s8194" name="MathType Equation" r:id="rId3" imgW="1244600" imgH="558800" progId="Equation">
              <p:embed/>
            </p:oleObj>
          </a:graphicData>
        </a:graphic>
      </p:graphicFrame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21507" name="Object 7"/>
          <p:cNvGraphicFramePr>
            <a:graphicFrameLocks noChangeAspect="1"/>
          </p:cNvGraphicFramePr>
          <p:nvPr/>
        </p:nvGraphicFramePr>
        <p:xfrm>
          <a:off x="1979613" y="4292600"/>
          <a:ext cx="3816350" cy="1285875"/>
        </p:xfrm>
        <a:graphic>
          <a:graphicData uri="http://schemas.openxmlformats.org/presentationml/2006/ole">
            <p:oleObj spid="_x0000_s8195" name="MathType Equation" r:id="rId4" imgW="1841500" imgH="622300" progId="Equation">
              <p:embed/>
            </p:oleObj>
          </a:graphicData>
        </a:graphic>
      </p:graphicFrame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4427984" y="2492896"/>
          <a:ext cx="3672854" cy="1491780"/>
        </p:xfrm>
        <a:graphic>
          <a:graphicData uri="http://schemas.openxmlformats.org/presentationml/2006/ole">
            <p:oleObj spid="_x0000_s8196" name="Εξίσωση" r:id="rId5" imgW="1625400" imgH="660240" progId="Equation.3">
              <p:embed/>
            </p:oleObj>
          </a:graphicData>
        </a:graphic>
      </p:graphicFrame>
      <p:sp>
        <p:nvSpPr>
          <p:cNvPr id="9" name="8 - Ορθογώνιο"/>
          <p:cNvSpPr/>
          <p:nvPr/>
        </p:nvSpPr>
        <p:spPr>
          <a:xfrm>
            <a:off x="899592" y="2348880"/>
            <a:ext cx="3240360" cy="1656184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Ορθογώνιο"/>
          <p:cNvSpPr/>
          <p:nvPr/>
        </p:nvSpPr>
        <p:spPr>
          <a:xfrm>
            <a:off x="4427984" y="2420888"/>
            <a:ext cx="3672408" cy="158417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Μέτρα διασποράς: </a:t>
            </a:r>
            <a:r>
              <a:rPr lang="el-GR" sz="2800" b="1" dirty="0" smtClean="0"/>
              <a:t>Υπολογιστικοί τύποι για διακύμανση </a:t>
            </a:r>
            <a:r>
              <a:rPr lang="el-GR" sz="2800" dirty="0" smtClean="0"/>
              <a:t/>
            </a:r>
            <a:br>
              <a:rPr lang="el-GR" sz="2800" dirty="0" smtClean="0"/>
            </a:br>
            <a:endParaRPr lang="el-GR" sz="2800" dirty="0"/>
          </a:p>
        </p:txBody>
      </p:sp>
      <p:graphicFrame>
        <p:nvGraphicFramePr>
          <p:cNvPr id="118786" name="Object 2"/>
          <p:cNvGraphicFramePr>
            <a:graphicFrameLocks noChangeAspect="1"/>
          </p:cNvGraphicFramePr>
          <p:nvPr>
            <p:ph idx="1"/>
          </p:nvPr>
        </p:nvGraphicFramePr>
        <p:xfrm>
          <a:off x="4860032" y="1412776"/>
          <a:ext cx="3190875" cy="1252537"/>
        </p:xfrm>
        <a:graphic>
          <a:graphicData uri="http://schemas.openxmlformats.org/presentationml/2006/ole">
            <p:oleObj spid="_x0000_s9218" name="Εξίσωση" r:id="rId3" imgW="1714320" imgH="672840" progId="Equation.3">
              <p:embed/>
            </p:oleObj>
          </a:graphicData>
        </a:graphic>
      </p:graphicFrame>
      <p:graphicFrame>
        <p:nvGraphicFramePr>
          <p:cNvPr id="118787" name="Object 3"/>
          <p:cNvGraphicFramePr>
            <a:graphicFrameLocks noChangeAspect="1"/>
          </p:cNvGraphicFramePr>
          <p:nvPr/>
        </p:nvGraphicFramePr>
        <p:xfrm>
          <a:off x="4572000" y="2852936"/>
          <a:ext cx="4373563" cy="1252537"/>
        </p:xfrm>
        <a:graphic>
          <a:graphicData uri="http://schemas.openxmlformats.org/presentationml/2006/ole">
            <p:oleObj spid="_x0000_s9219" name="Εξίσωση" r:id="rId4" imgW="2349360" imgH="672840" progId="Equation.3">
              <p:embed/>
            </p:oleObj>
          </a:graphicData>
        </a:graphic>
      </p:graphicFrame>
      <p:sp>
        <p:nvSpPr>
          <p:cNvPr id="7" name="6 - TextBox"/>
          <p:cNvSpPr txBox="1"/>
          <p:nvPr/>
        </p:nvSpPr>
        <p:spPr>
          <a:xfrm>
            <a:off x="1115616" y="2996952"/>
            <a:ext cx="324036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 smtClean="0"/>
              <a:t>Από πίνακα κατανομής συχνοτήτων:</a:t>
            </a:r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1115616" y="1916832"/>
            <a:ext cx="345638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 smtClean="0"/>
              <a:t>Από απλό πίνακα τιμών: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1115616" y="4293096"/>
            <a:ext cx="3312368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 smtClean="0"/>
              <a:t>Από πίνακα ομαδοποιημένης κατανομής συχνοτήτων:</a:t>
            </a:r>
            <a:endParaRPr lang="el-GR" dirty="0"/>
          </a:p>
        </p:txBody>
      </p:sp>
      <p:sp>
        <p:nvSpPr>
          <p:cNvPr id="10" name="9 - Ορθογώνιο"/>
          <p:cNvSpPr/>
          <p:nvPr/>
        </p:nvSpPr>
        <p:spPr>
          <a:xfrm>
            <a:off x="4716016" y="4365104"/>
            <a:ext cx="44279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στη θέση των τιμών </a:t>
            </a:r>
            <a:r>
              <a:rPr lang="el-GR" i="1" dirty="0" smtClean="0"/>
              <a:t>Χ</a:t>
            </a:r>
            <a:r>
              <a:rPr lang="el-GR" i="1" baseline="-25000" dirty="0" smtClean="0"/>
              <a:t>κ</a:t>
            </a:r>
            <a:r>
              <a:rPr lang="el-GR" i="1" dirty="0" smtClean="0"/>
              <a:t> </a:t>
            </a:r>
            <a:r>
              <a:rPr lang="el-GR" dirty="0" smtClean="0"/>
              <a:t>στον παραπάνω τύπο τοποθετούνται τα κέντρα των διαστημάτων</a:t>
            </a:r>
            <a:endParaRPr lang="el-GR" dirty="0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flipH="1" flipV="1">
            <a:off x="5868144" y="3501008"/>
            <a:ext cx="1432542" cy="1041964"/>
          </a:xfrm>
          <a:prstGeom prst="straightConnector1">
            <a:avLst/>
          </a:prstGeom>
          <a:ln>
            <a:solidFill>
              <a:schemeClr val="dk1">
                <a:alpha val="49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 flipV="1">
            <a:off x="7308304" y="3501008"/>
            <a:ext cx="144016" cy="1080120"/>
          </a:xfrm>
          <a:prstGeom prst="straightConnector1">
            <a:avLst/>
          </a:prstGeom>
          <a:ln>
            <a:solidFill>
              <a:schemeClr val="dk1">
                <a:alpha val="49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1115616" y="5733256"/>
            <a:ext cx="331236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 smtClean="0"/>
              <a:t>Για  την τυπική απόκλιση </a:t>
            </a:r>
            <a:r>
              <a:rPr lang="en-US" b="1" i="1" dirty="0" smtClean="0"/>
              <a:t>S</a:t>
            </a:r>
            <a:r>
              <a:rPr lang="en-US" dirty="0" smtClean="0"/>
              <a:t> </a:t>
            </a:r>
            <a:r>
              <a:rPr lang="el-GR" dirty="0" smtClean="0"/>
              <a:t>ισχύει:</a:t>
            </a:r>
            <a:endParaRPr lang="el-GR" dirty="0"/>
          </a:p>
        </p:txBody>
      </p:sp>
      <p:graphicFrame>
        <p:nvGraphicFramePr>
          <p:cNvPr id="118788" name="Object 4"/>
          <p:cNvGraphicFramePr>
            <a:graphicFrameLocks noChangeAspect="1"/>
          </p:cNvGraphicFramePr>
          <p:nvPr/>
        </p:nvGraphicFramePr>
        <p:xfrm>
          <a:off x="5868144" y="5733256"/>
          <a:ext cx="1292225" cy="574675"/>
        </p:xfrm>
        <a:graphic>
          <a:graphicData uri="http://schemas.openxmlformats.org/presentationml/2006/ole">
            <p:oleObj spid="_x0000_s9220" name="Εξίσωση" r:id="rId5" imgW="571320" imgH="253800" progId="Equation.3">
              <p:embed/>
            </p:oleObj>
          </a:graphicData>
        </a:graphic>
      </p:graphicFrame>
      <p:sp>
        <p:nvSpPr>
          <p:cNvPr id="22" name="21 - Ορθογώνιο"/>
          <p:cNvSpPr/>
          <p:nvPr/>
        </p:nvSpPr>
        <p:spPr>
          <a:xfrm>
            <a:off x="4860032" y="1412776"/>
            <a:ext cx="3384376" cy="1368152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22 - Ορθογώνιο"/>
          <p:cNvSpPr/>
          <p:nvPr/>
        </p:nvSpPr>
        <p:spPr>
          <a:xfrm>
            <a:off x="4427984" y="2852936"/>
            <a:ext cx="4536504" cy="1368152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23 - Ορθογώνιο"/>
          <p:cNvSpPr/>
          <p:nvPr/>
        </p:nvSpPr>
        <p:spPr>
          <a:xfrm>
            <a:off x="4860032" y="5589240"/>
            <a:ext cx="3312368" cy="891480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2400" cy="1143000"/>
          </a:xfrm>
        </p:spPr>
        <p:txBody>
          <a:bodyPr/>
          <a:lstStyle/>
          <a:p>
            <a:r>
              <a:rPr lang="el-GR" sz="2400" dirty="0" smtClean="0"/>
              <a:t>Μέτρα διασποράς :</a:t>
            </a:r>
            <a:br>
              <a:rPr lang="el-GR" sz="2400" dirty="0" smtClean="0"/>
            </a:br>
            <a:r>
              <a:rPr lang="el-GR" sz="2400" b="1" dirty="0" smtClean="0"/>
              <a:t>Υπολογισμός τυπικής απόκλισης στην περίπτωση</a:t>
            </a: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b="1" dirty="0" smtClean="0"/>
              <a:t> ομαδοποιημένης κατανομής για την </a:t>
            </a:r>
            <a:r>
              <a:rPr lang="el-GR" sz="2400" b="1" dirty="0" err="1" smtClean="0"/>
              <a:t>υποκλίμακα</a:t>
            </a:r>
            <a:r>
              <a:rPr lang="el-GR" sz="2400" b="1" dirty="0" smtClean="0"/>
              <a:t> WPPSI</a:t>
            </a:r>
            <a:endParaRPr lang="el-GR" sz="2400" dirty="0"/>
          </a:p>
        </p:txBody>
      </p:sp>
      <p:graphicFrame>
        <p:nvGraphicFramePr>
          <p:cNvPr id="119811" name="Object 3"/>
          <p:cNvGraphicFramePr>
            <a:graphicFrameLocks noChangeAspect="1"/>
          </p:cNvGraphicFramePr>
          <p:nvPr/>
        </p:nvGraphicFramePr>
        <p:xfrm>
          <a:off x="-612576" y="1844824"/>
          <a:ext cx="6534224" cy="3866337"/>
        </p:xfrm>
        <a:graphic>
          <a:graphicData uri="http://schemas.openxmlformats.org/presentationml/2006/ole">
            <p:oleObj spid="_x0000_s10242" name="Έγγραφο" r:id="rId4" imgW="5434818" imgH="3216802" progId="Word.Document.12">
              <p:embed/>
            </p:oleObj>
          </a:graphicData>
        </a:graphic>
      </p:graphicFrame>
      <p:graphicFrame>
        <p:nvGraphicFramePr>
          <p:cNvPr id="119812" name="Object 4"/>
          <p:cNvGraphicFramePr>
            <a:graphicFrameLocks noChangeAspect="1"/>
          </p:cNvGraphicFramePr>
          <p:nvPr/>
        </p:nvGraphicFramePr>
        <p:xfrm>
          <a:off x="5372476" y="2276872"/>
          <a:ext cx="3771524" cy="1080120"/>
        </p:xfrm>
        <a:graphic>
          <a:graphicData uri="http://schemas.openxmlformats.org/presentationml/2006/ole">
            <p:oleObj spid="_x0000_s10243" name="Εξίσωση" r:id="rId5" imgW="2349360" imgH="672840" progId="Equation.3">
              <p:embed/>
            </p:oleObj>
          </a:graphicData>
        </a:graphic>
      </p:graphicFrame>
      <p:graphicFrame>
        <p:nvGraphicFramePr>
          <p:cNvPr id="119813" name="Object 5"/>
          <p:cNvGraphicFramePr>
            <a:graphicFrameLocks noChangeAspect="1"/>
          </p:cNvGraphicFramePr>
          <p:nvPr/>
        </p:nvGraphicFramePr>
        <p:xfrm>
          <a:off x="5076056" y="4725144"/>
          <a:ext cx="4067944" cy="1224136"/>
        </p:xfrm>
        <a:graphic>
          <a:graphicData uri="http://schemas.openxmlformats.org/presentationml/2006/ole">
            <p:oleObj spid="_x0000_s10244" name="Εξίσωση" r:id="rId6" imgW="2514600" imgH="711000" progId="Equation.3">
              <p:embed/>
            </p:oleObj>
          </a:graphicData>
        </a:graphic>
      </p:graphicFrame>
      <p:graphicFrame>
        <p:nvGraphicFramePr>
          <p:cNvPr id="119815" name="Object 7"/>
          <p:cNvGraphicFramePr>
            <a:graphicFrameLocks noChangeAspect="1"/>
          </p:cNvGraphicFramePr>
          <p:nvPr/>
        </p:nvGraphicFramePr>
        <p:xfrm>
          <a:off x="5436096" y="3429001"/>
          <a:ext cx="2808312" cy="1013821"/>
        </p:xfrm>
        <a:graphic>
          <a:graphicData uri="http://schemas.openxmlformats.org/presentationml/2006/ole">
            <p:oleObj spid="_x0000_s10245" name="Εξίσωση" r:id="rId7" imgW="1917360" imgH="609480" progId="Equation.3">
              <p:embed/>
            </p:oleObj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971600" y="5733256"/>
          <a:ext cx="1014412" cy="765175"/>
        </p:xfrm>
        <a:graphic>
          <a:graphicData uri="http://schemas.openxmlformats.org/presentationml/2006/ole">
            <p:oleObj spid="_x0000_s10246" name="Εξίσωση" r:id="rId8" imgW="647640" imgH="431640" progId="Equation.3">
              <p:embed/>
            </p:oleObj>
          </a:graphicData>
        </a:graphic>
      </p:graphicFrame>
      <p:cxnSp>
        <p:nvCxnSpPr>
          <p:cNvPr id="11" name="10 - Ευθύγραμμο βέλος σύνδεσης"/>
          <p:cNvCxnSpPr/>
          <p:nvPr/>
        </p:nvCxnSpPr>
        <p:spPr>
          <a:xfrm flipV="1">
            <a:off x="2771800" y="5301208"/>
            <a:ext cx="504056" cy="504056"/>
          </a:xfrm>
          <a:prstGeom prst="straightConnector1">
            <a:avLst/>
          </a:prstGeom>
          <a:ln>
            <a:solidFill>
              <a:schemeClr val="dk1">
                <a:alpha val="49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899592" y="5805264"/>
            <a:ext cx="1224136" cy="648072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Έλλειψη"/>
          <p:cNvSpPr/>
          <p:nvPr/>
        </p:nvSpPr>
        <p:spPr>
          <a:xfrm>
            <a:off x="3707904" y="5733256"/>
            <a:ext cx="1368152" cy="792088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7" name="Object 7"/>
          <p:cNvGraphicFramePr>
            <a:graphicFrameLocks noChangeAspect="1"/>
          </p:cNvGraphicFramePr>
          <p:nvPr/>
        </p:nvGraphicFramePr>
        <p:xfrm>
          <a:off x="3851920" y="5733256"/>
          <a:ext cx="1252537" cy="766763"/>
        </p:xfrm>
        <a:graphic>
          <a:graphicData uri="http://schemas.openxmlformats.org/presentationml/2006/ole">
            <p:oleObj spid="_x0000_s10247" name="Εξίσωση" r:id="rId9" imgW="799920" imgH="431640" progId="Equation.3">
              <p:embed/>
            </p:oleObj>
          </a:graphicData>
        </a:graphic>
      </p:graphicFrame>
      <p:cxnSp>
        <p:nvCxnSpPr>
          <p:cNvPr id="18" name="17 - Ευθύγραμμο βέλος σύνδεσης"/>
          <p:cNvCxnSpPr/>
          <p:nvPr/>
        </p:nvCxnSpPr>
        <p:spPr>
          <a:xfrm flipV="1">
            <a:off x="4211960" y="5373216"/>
            <a:ext cx="216024" cy="360040"/>
          </a:xfrm>
          <a:prstGeom prst="straightConnector1">
            <a:avLst/>
          </a:prstGeom>
          <a:ln>
            <a:solidFill>
              <a:schemeClr val="dk1">
                <a:alpha val="49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Object 7"/>
          <p:cNvGraphicFramePr>
            <a:graphicFrameLocks noChangeAspect="1"/>
          </p:cNvGraphicFramePr>
          <p:nvPr/>
        </p:nvGraphicFramePr>
        <p:xfrm>
          <a:off x="2483768" y="5805264"/>
          <a:ext cx="1152128" cy="766221"/>
        </p:xfrm>
        <a:graphic>
          <a:graphicData uri="http://schemas.openxmlformats.org/presentationml/2006/ole">
            <p:oleObj spid="_x0000_s10248" name="Εξίσωση" r:id="rId10" imgW="736560" imgH="431640" progId="Equation.3">
              <p:embed/>
            </p:oleObj>
          </a:graphicData>
        </a:graphic>
      </p:graphicFrame>
      <p:sp>
        <p:nvSpPr>
          <p:cNvPr id="22" name="21 - Έλλειψη"/>
          <p:cNvSpPr/>
          <p:nvPr/>
        </p:nvSpPr>
        <p:spPr>
          <a:xfrm>
            <a:off x="2123728" y="5733256"/>
            <a:ext cx="1512168" cy="792088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7" name="26 - Ευθύγραμμο βέλος σύνδεσης"/>
          <p:cNvCxnSpPr/>
          <p:nvPr/>
        </p:nvCxnSpPr>
        <p:spPr>
          <a:xfrm flipV="1">
            <a:off x="1835696" y="5373216"/>
            <a:ext cx="720080" cy="576064"/>
          </a:xfrm>
          <a:prstGeom prst="straightConnector1">
            <a:avLst/>
          </a:prstGeom>
          <a:ln>
            <a:solidFill>
              <a:schemeClr val="dk1">
                <a:alpha val="49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28 - Ορθογώνιο"/>
          <p:cNvSpPr/>
          <p:nvPr/>
        </p:nvSpPr>
        <p:spPr>
          <a:xfrm>
            <a:off x="5292080" y="2060848"/>
            <a:ext cx="3851920" cy="1368152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b="1" smtClean="0"/>
              <a:t>Επικρατούσα τιμή.</a:t>
            </a:r>
            <a:br>
              <a:rPr lang="el-GR" sz="3200" b="1" smtClean="0"/>
            </a:br>
            <a:endParaRPr lang="el-GR" sz="3200" b="1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84313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800" smtClean="0"/>
              <a:t>Όταν όλες οι τιμές έχουν την ίδια συχνότητα, δεν υπάρχει επικρατούσα τιμή .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smtClean="0"/>
              <a:t>Αν 2 γειτονικές τιμές έχουν την ίδια συχνότητα, που συγχρόνως είναι η μεγαλύτερη απ' όλες, τότε παίρνουμε ως επικρατούσα τιμή το ημιάθροισμα  των δύο τιμών.   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smtClean="0"/>
              <a:t>Στην περίπτωση μιας δικόρυφης κατανομής υπάρχουν δυο επικρατέστερες τιμές και είναι οι τιμές που βρίσκονται κάτω από τις δύο κορυφές της κατανομής.</a:t>
            </a:r>
          </a:p>
          <a:p>
            <a:pPr eaLnBrk="1" hangingPunct="1">
              <a:lnSpc>
                <a:spcPct val="90000"/>
              </a:lnSpc>
            </a:pPr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Μέτρα διασποράς: Συντελεστής μεταβλητότητας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/>
              <a:t>Για να συγκριθούν δυο χαρακτηριστικά που μετρώνται με διαφορετικές κλίμακες ή με διαφορετικές μονάδες μέτρησης (πχ</a:t>
            </a:r>
            <a:r>
              <a:rPr lang="en-US" sz="2400" dirty="0" smtClean="0"/>
              <a:t>.</a:t>
            </a:r>
            <a:r>
              <a:rPr lang="el-GR" sz="2400" dirty="0" smtClean="0"/>
              <a:t> βάρος(</a:t>
            </a:r>
            <a:r>
              <a:rPr lang="en-US" sz="2400" dirty="0" err="1" smtClean="0"/>
              <a:t>kgr</a:t>
            </a:r>
            <a:r>
              <a:rPr lang="en-US" sz="2400" dirty="0" smtClean="0"/>
              <a:t>) </a:t>
            </a:r>
            <a:r>
              <a:rPr lang="el-GR" sz="2400" dirty="0" smtClean="0"/>
              <a:t>με ύψος</a:t>
            </a:r>
            <a:r>
              <a:rPr lang="en-US" sz="2400" dirty="0" smtClean="0"/>
              <a:t>(cm) </a:t>
            </a:r>
            <a:r>
              <a:rPr lang="el-GR" sz="2400" dirty="0" smtClean="0"/>
              <a:t>σε ένα πληθυσμό) δεν μπορεί να χρησιμοποιηθεί κανένα από τα προηγούμενα μέτρα μεταβλητότητας που παρουσιάστηκαν</a:t>
            </a:r>
          </a:p>
          <a:p>
            <a:r>
              <a:rPr lang="el-GR" sz="2400" dirty="0" smtClean="0"/>
              <a:t>Μια ικανοποιητική προσέγγιση είναι ο </a:t>
            </a:r>
            <a:r>
              <a:rPr lang="el-GR" sz="2400" b="1" dirty="0" smtClean="0"/>
              <a:t>συντελεστής μεταβλητότητας</a:t>
            </a:r>
            <a:r>
              <a:rPr lang="el-GR" sz="2400" dirty="0" smtClean="0"/>
              <a:t>:</a:t>
            </a:r>
          </a:p>
          <a:p>
            <a:endParaRPr lang="el-GR" sz="2400" dirty="0" smtClean="0"/>
          </a:p>
        </p:txBody>
      </p:sp>
      <p:graphicFrame>
        <p:nvGraphicFramePr>
          <p:cNvPr id="4" name="3 - Αντικείμενο"/>
          <p:cNvGraphicFramePr>
            <a:graphicFrameLocks noChangeAspect="1"/>
          </p:cNvGraphicFramePr>
          <p:nvPr/>
        </p:nvGraphicFramePr>
        <p:xfrm>
          <a:off x="3347864" y="4941168"/>
          <a:ext cx="1711932" cy="792088"/>
        </p:xfrm>
        <a:graphic>
          <a:graphicData uri="http://schemas.openxmlformats.org/presentationml/2006/ole">
            <p:oleObj spid="_x0000_s11266" name="Εξίσωση" r:id="rId3" imgW="85068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dirty="0" smtClean="0"/>
              <a:t>Μέτρα διασποράς: Οι παράγοντες που επιδρούν στη μεταβλητότητα των τιμών και καθορίζουν την επιλογή του μέτρου διασποράς</a:t>
            </a:r>
            <a:endParaRPr lang="el-GR" sz="2400" dirty="0"/>
          </a:p>
        </p:txBody>
      </p:sp>
      <p:sp>
        <p:nvSpPr>
          <p:cNvPr id="5" name="4 - TextBox"/>
          <p:cNvSpPr txBox="1"/>
          <p:nvPr/>
        </p:nvSpPr>
        <p:spPr>
          <a:xfrm>
            <a:off x="1187624" y="1988840"/>
            <a:ext cx="61206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 smtClean="0"/>
              <a:t>  </a:t>
            </a:r>
            <a:r>
              <a:rPr lang="el-GR" sz="1800" dirty="0" smtClean="0"/>
              <a:t>Ακραίες τιμές και έντονη ασυμμετρία</a:t>
            </a:r>
          </a:p>
          <a:p>
            <a:r>
              <a:rPr lang="el-GR" sz="1800" dirty="0" smtClean="0"/>
              <a:t>	Επιδρούν στο εύρος, διακύμανση και τυπική απόκλιση</a:t>
            </a:r>
          </a:p>
          <a:p>
            <a:pPr>
              <a:buFont typeface="Arial" pitchFamily="34" charset="0"/>
              <a:buChar char="•"/>
            </a:pPr>
            <a:r>
              <a:rPr lang="el-GR" sz="1800" dirty="0" smtClean="0"/>
              <a:t>   Το μέγεθος του δείγματος</a:t>
            </a:r>
          </a:p>
          <a:p>
            <a:r>
              <a:rPr lang="el-GR" sz="1800" dirty="0" smtClean="0"/>
              <a:t>	Επιδρά στο εύρος</a:t>
            </a:r>
          </a:p>
          <a:p>
            <a:pPr>
              <a:buFont typeface="Arial" pitchFamily="34" charset="0"/>
              <a:buChar char="•"/>
            </a:pPr>
            <a:r>
              <a:rPr lang="el-GR" sz="1800" dirty="0" smtClean="0"/>
              <a:t>    Σταθερότητα της δειγματοληψίας. </a:t>
            </a:r>
          </a:p>
          <a:p>
            <a:r>
              <a:rPr lang="el-GR" sz="1800" dirty="0" smtClean="0"/>
              <a:t>	Όταν σχηματίζονται μερικά δείγματα από τον ίδιο 	πληθυσμό τότε αναμένεται  μια ομοιότητα μεταξύ 	αυτών των δειγμάτων. Στο εύρος δεν </a:t>
            </a:r>
            <a:r>
              <a:rPr lang="el-GR" sz="1800" smtClean="0"/>
              <a:t>υπάρχει αυτή </a:t>
            </a:r>
            <a:r>
              <a:rPr lang="el-GR" sz="1800" dirty="0" smtClean="0"/>
              <a:t>η 	σταθερότητα</a:t>
            </a:r>
          </a:p>
          <a:p>
            <a:pPr>
              <a:buFont typeface="Arial" pitchFamily="34" charset="0"/>
              <a:buChar char="•"/>
            </a:pPr>
            <a:r>
              <a:rPr lang="el-GR" sz="1800" dirty="0" smtClean="0"/>
              <a:t>   Κατανομή ανοικτών ορίων. Όταν η μεγαλύτερη ή η 	μικρότερη τιμή μια κατανομής δεν είναι σαφώς 	ορισμένες τότε έχουμε μια κατανομή ανοικτών ορίων.</a:t>
            </a:r>
          </a:p>
          <a:p>
            <a:pPr lvl="2"/>
            <a:r>
              <a:rPr lang="el-GR" sz="1800" dirty="0" smtClean="0"/>
              <a:t>Μόνο το </a:t>
            </a:r>
            <a:r>
              <a:rPr lang="el-GR" sz="1800" dirty="0" err="1" smtClean="0"/>
              <a:t>ενδοτεταρημοριακό</a:t>
            </a:r>
            <a:r>
              <a:rPr lang="el-GR" sz="1800" dirty="0" smtClean="0"/>
              <a:t> εύρος υπολογίζεται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sz="4000" b="1" smtClean="0"/>
              <a:t>Σύγκριση μέσου, διαμέσου και επικρατούσης τιμής.</a:t>
            </a:r>
            <a:br>
              <a:rPr lang="el-GR" sz="4000" b="1" smtClean="0"/>
            </a:br>
            <a:endParaRPr lang="el-GR" sz="4000" b="1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7772400" cy="4114800"/>
          </a:xfrm>
        </p:spPr>
        <p:txBody>
          <a:bodyPr/>
          <a:lstStyle/>
          <a:p>
            <a:pPr eaLnBrk="1" hangingPunct="1"/>
            <a:r>
              <a:rPr lang="el-GR" sz="2800" smtClean="0"/>
              <a:t>Στο μέσο όρο, όλες οι τιμές συμμετέχουν κατά τον υπολογισμό του και είναι καθαρό μέτρο κεντρικής τάσης. </a:t>
            </a:r>
          </a:p>
          <a:p>
            <a:pPr eaLnBrk="1" hangingPunct="1"/>
            <a:r>
              <a:rPr lang="el-GR" sz="2800" smtClean="0"/>
              <a:t>Η διάμεσος στηρίζεται στη σειρά των τιμών. Όπως είδαμε, αν οι τιμές διαταχθούν, διάμεσος είναι η κεντρική τιμή.</a:t>
            </a:r>
          </a:p>
          <a:p>
            <a:pPr eaLnBrk="1" hangingPunct="1"/>
            <a:r>
              <a:rPr lang="el-GR" sz="2800" smtClean="0"/>
              <a:t>Η επικρατούσα δεν εξαρτάται από το μέγεθος των τιμών, ούτε από τη σειρά τους, αλλά από τη συχνότητά τους.</a:t>
            </a:r>
          </a:p>
          <a:p>
            <a:pPr eaLnBrk="1" hangingPunct="1"/>
            <a:endParaRPr lang="el-G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sz="4000" b="1" smtClean="0"/>
              <a:t>Σύγκριση μέσου, διαμέσου και επικρατούσης τιμής.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8162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400" smtClean="0"/>
              <a:t>Μπορούμε να συγκρίνουμε τα τρία μέτρα, τοποθετώντας τους στη γραφική παράσταση της κατανομής συχνοτήτων μιας μεταβλητής. Ο μέσος είναι το κέντρο βάρους της κατανομής. Η  κάθετη ευθεία στον άξονα των τιμών, στο σημείο που βρίσκεται η διάμεσος, χωρίζει το εμβαδόν που ορίζει η κατανομή σε 2 ίσα μέρη. Η επικρατούσα είναι η τιμή που αντιστοιχεί στο ψηλότερο σημείο της καμπύλης.</a:t>
            </a:r>
          </a:p>
        </p:txBody>
      </p:sp>
      <p:sp>
        <p:nvSpPr>
          <p:cNvPr id="5120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4000" b="1" dirty="0" smtClean="0"/>
              <a:t> </a:t>
            </a:r>
            <a:r>
              <a:rPr lang="el-GR" sz="2400" b="1" dirty="0" smtClean="0"/>
              <a:t>Μορφές της κατανομής συχνοτήτων ποσοτικών μεταβλητών και σχετικές θέσεις των μέτρων κεντρικής θέσης</a:t>
            </a:r>
            <a:r>
              <a:rPr lang="el-GR" sz="2400" dirty="0" smtClean="0"/>
              <a:t> </a:t>
            </a:r>
          </a:p>
        </p:txBody>
      </p:sp>
      <p:pic>
        <p:nvPicPr>
          <p:cNvPr id="52227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27088" y="2133600"/>
            <a:ext cx="7632700" cy="2303463"/>
          </a:xfrm>
          <a:noFill/>
        </p:spPr>
      </p:pic>
      <p:pic>
        <p:nvPicPr>
          <p:cNvPr id="52228" name="Picture 7"/>
          <p:cNvPicPr>
            <a:picLocks noGrp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87450" y="4365625"/>
            <a:ext cx="6408738" cy="2492375"/>
          </a:xfrm>
          <a:noFill/>
        </p:spPr>
      </p:pic>
      <p:sp>
        <p:nvSpPr>
          <p:cNvPr id="52229" name="Text Box 11"/>
          <p:cNvSpPr txBox="1">
            <a:spLocks noChangeArrowheads="1"/>
          </p:cNvSpPr>
          <p:nvPr/>
        </p:nvSpPr>
        <p:spPr bwMode="auto">
          <a:xfrm>
            <a:off x="1835150" y="6464300"/>
            <a:ext cx="762000" cy="393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l-GR" sz="1200"/>
              <a:t>Διάμεσο</a:t>
            </a:r>
            <a:r>
              <a:rPr lang="el-GR" sz="800"/>
              <a:t>ς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dirty="0" smtClean="0"/>
              <a:t>Στο ερώτημα, ποιο μέτρο χρησιμοποιείται συνήθως, η απάντηση εξαρτάται από:</a:t>
            </a:r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7415" name="Rectangle 25"/>
          <p:cNvSpPr>
            <a:spLocks noChangeArrowheads="1"/>
          </p:cNvSpPr>
          <p:nvPr/>
        </p:nvSpPr>
        <p:spPr bwMode="auto">
          <a:xfrm>
            <a:off x="1043608" y="1941936"/>
            <a:ext cx="646696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>
              <a:lnSpc>
                <a:spcPct val="200000"/>
              </a:lnSpc>
              <a:buFontTx/>
              <a:buAutoNum type="arabicPeriod"/>
              <a:tabLst>
                <a:tab pos="2286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l-GR" sz="2000" dirty="0" smtClean="0"/>
              <a:t>  Τον </a:t>
            </a:r>
            <a:r>
              <a:rPr lang="el-GR" sz="2000" dirty="0"/>
              <a:t>τύπο των δεδομένων</a:t>
            </a:r>
          </a:p>
          <a:p>
            <a:pPr algn="just">
              <a:lnSpc>
                <a:spcPct val="200000"/>
              </a:lnSpc>
              <a:buFontTx/>
              <a:buAutoNum type="arabicPeriod"/>
              <a:tabLst>
                <a:tab pos="2286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l-GR" sz="2000" dirty="0" smtClean="0"/>
              <a:t>  Από </a:t>
            </a:r>
            <a:r>
              <a:rPr lang="el-GR" sz="2000" dirty="0"/>
              <a:t>τη μορφή της κατανομής των τιμών</a:t>
            </a:r>
          </a:p>
          <a:p>
            <a:pPr lvl="1" algn="just">
              <a:lnSpc>
                <a:spcPct val="200000"/>
              </a:lnSpc>
              <a:buFontTx/>
              <a:buChar char="•"/>
              <a:tabLst>
                <a:tab pos="2286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l-GR" sz="2000" dirty="0"/>
              <a:t> </a:t>
            </a:r>
            <a:r>
              <a:rPr lang="en-US" sz="2000" dirty="0"/>
              <a:t>H</a:t>
            </a:r>
            <a:r>
              <a:rPr lang="el-GR" sz="2000" dirty="0"/>
              <a:t> κατανομή εμφανίζει μεγάλη ασυμμετρία  </a:t>
            </a:r>
          </a:p>
          <a:p>
            <a:pPr lvl="1" algn="just">
              <a:lnSpc>
                <a:spcPct val="200000"/>
              </a:lnSpc>
              <a:tabLst>
                <a:tab pos="2286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l-GR" sz="2000" dirty="0"/>
              <a:t>   υπάρχουν ιδιαίτερα ακραίες τιμές (α)</a:t>
            </a:r>
          </a:p>
          <a:p>
            <a:pPr lvl="1" algn="just">
              <a:lnSpc>
                <a:spcPct val="200000"/>
              </a:lnSpc>
              <a:buFontTx/>
              <a:buChar char="•"/>
              <a:tabLst>
                <a:tab pos="2286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l-GR" sz="2000" dirty="0"/>
              <a:t> Κάποια υποκείμενα παίρνουν απροσδιόριστες τιμές (β)</a:t>
            </a:r>
          </a:p>
          <a:p>
            <a:pPr lvl="1" algn="just">
              <a:lnSpc>
                <a:spcPct val="200000"/>
              </a:lnSpc>
              <a:buFontTx/>
              <a:buChar char="•"/>
              <a:tabLst>
                <a:tab pos="2286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l-GR" sz="2000" dirty="0"/>
              <a:t> Η κατανομή είναι ανοικτών ορίων (γ)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Ποιο μέτρο κεντρικής θέσης είναι κατάλληλο;</a:t>
            </a:r>
            <a:br>
              <a:rPr lang="el-GR" sz="2800" dirty="0" smtClean="0"/>
            </a:br>
            <a:r>
              <a:rPr lang="el-GR" sz="2800" dirty="0" smtClean="0"/>
              <a:t>Κατηγορικά δεδομένα</a:t>
            </a:r>
            <a:endParaRPr lang="el-GR" sz="2800" dirty="0"/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sz="half" idx="1"/>
          </p:nvPr>
        </p:nvGraphicFramePr>
        <p:xfrm>
          <a:off x="685800" y="1981200"/>
          <a:ext cx="5398368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Ποιο μέτρο κεντρικής θέσης είναι κατάλληλο;</a:t>
            </a:r>
            <a:br>
              <a:rPr lang="el-GR" sz="2800" dirty="0" smtClean="0"/>
            </a:br>
            <a:r>
              <a:rPr lang="el-GR" sz="2800" dirty="0" smtClean="0"/>
              <a:t>Ασυμμετρία ή/και παρουσία ακραίων τιμών</a:t>
            </a:r>
            <a:endParaRPr lang="el-GR" sz="2800" dirty="0"/>
          </a:p>
        </p:txBody>
      </p:sp>
      <p:pic>
        <p:nvPicPr>
          <p:cNvPr id="6" name="Picture 2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3568" y="1844824"/>
            <a:ext cx="7895774" cy="3600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dirty="0" smtClean="0"/>
              <a:t>Ποιο μέτρο κεντρικής θέσης είναι κατάλληλο;</a:t>
            </a:r>
            <a:br>
              <a:rPr lang="el-GR" sz="2800" dirty="0" smtClean="0"/>
            </a:br>
            <a:r>
              <a:rPr lang="el-GR" sz="2800" dirty="0" smtClean="0"/>
              <a:t> Κάποια υποκείμενα παίρνουν απροσδιόριστες τιμές </a:t>
            </a:r>
            <a:endParaRPr lang="el-GR" sz="2800" dirty="0"/>
          </a:p>
        </p:txBody>
      </p:sp>
      <p:graphicFrame>
        <p:nvGraphicFramePr>
          <p:cNvPr id="74754" name="Object 27"/>
          <p:cNvGraphicFramePr>
            <a:graphicFrameLocks noChangeAspect="1"/>
          </p:cNvGraphicFramePr>
          <p:nvPr/>
        </p:nvGraphicFramePr>
        <p:xfrm>
          <a:off x="2123728" y="2132856"/>
          <a:ext cx="4176464" cy="3743092"/>
        </p:xfrm>
        <a:graphic>
          <a:graphicData uri="http://schemas.openxmlformats.org/presentationml/2006/ole">
            <p:oleObj spid="_x0000_s1026" name="Έγγραφο" r:id="rId3" imgW="1982108" imgH="1552265" progId="Word.Document.8">
              <p:embed/>
            </p:oleObj>
          </a:graphicData>
        </a:graphic>
      </p:graphicFrame>
      <p:sp>
        <p:nvSpPr>
          <p:cNvPr id="4" name="3 - TextBox"/>
          <p:cNvSpPr txBox="1"/>
          <p:nvPr/>
        </p:nvSpPr>
        <p:spPr>
          <a:xfrm>
            <a:off x="6300192" y="2492896"/>
            <a:ext cx="25922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Χρόνος που χρειάστηκε ο μαθητής για να ολοκληρώσει ένα έργο στα πλαίσια με 45λεπτης διδακτικής ώρας</a:t>
            </a:r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flipH="1">
            <a:off x="5148064" y="3284984"/>
            <a:ext cx="1080120" cy="72008"/>
          </a:xfrm>
          <a:prstGeom prst="straightConnector1">
            <a:avLst/>
          </a:prstGeom>
          <a:ln>
            <a:solidFill>
              <a:schemeClr val="dk1">
                <a:alpha val="57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736</Words>
  <Application>Microsoft Office PowerPoint</Application>
  <PresentationFormat>Προβολή στην οθόνη (4:3)</PresentationFormat>
  <Paragraphs>79</Paragraphs>
  <Slides>21</Slides>
  <Notes>1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4</vt:i4>
      </vt:variant>
      <vt:variant>
        <vt:lpstr>Τίτλοι διαφανειών</vt:lpstr>
      </vt:variant>
      <vt:variant>
        <vt:i4>21</vt:i4>
      </vt:variant>
    </vt:vector>
  </HeadingPairs>
  <TitlesOfParts>
    <vt:vector size="26" baseType="lpstr">
      <vt:lpstr>Θέμα του Office</vt:lpstr>
      <vt:lpstr>Έγγραφο</vt:lpstr>
      <vt:lpstr>Document</vt:lpstr>
      <vt:lpstr>Εξίσωση</vt:lpstr>
      <vt:lpstr>MathType Equation</vt:lpstr>
      <vt:lpstr>Επικρατούσα τιμή. </vt:lpstr>
      <vt:lpstr>Επικρατούσα τιμή. </vt:lpstr>
      <vt:lpstr>Σύγκριση μέσου, διαμέσου και επικρατούσης τιμής. </vt:lpstr>
      <vt:lpstr>Σύγκριση μέσου, διαμέσου και επικρατούσης τιμής.</vt:lpstr>
      <vt:lpstr> Μορφές της κατανομής συχνοτήτων ποσοτικών μεταβλητών και σχετικές θέσεις των μέτρων κεντρικής θέσης </vt:lpstr>
      <vt:lpstr>Στο ερώτημα, ποιο μέτρο χρησιμοποιείται συνήθως, η απάντηση εξαρτάται από:</vt:lpstr>
      <vt:lpstr>Ποιο μέτρο κεντρικής θέσης είναι κατάλληλο; Κατηγορικά δεδομένα</vt:lpstr>
      <vt:lpstr>Ποιο μέτρο κεντρικής θέσης είναι κατάλληλο; Ασυμμετρία ή/και παρουσία ακραίων τιμών</vt:lpstr>
      <vt:lpstr>Ποιο μέτρο κεντρικής θέσης είναι κατάλληλο;  Κάποια υποκείμενα παίρνουν απροσδιόριστες τιμές </vt:lpstr>
      <vt:lpstr>Ποιο μέτρο κεντρικής θέσης είναι κατάλληλο;  Η κατανομή είναι ανοικτών ορίων </vt:lpstr>
      <vt:lpstr>Μέτρα διασποράς: έννοια της μεταβλητότητας </vt:lpstr>
      <vt:lpstr>Μέτρα διασποράς </vt:lpstr>
      <vt:lpstr>Μέτρα διασποράς :Υπολογισμός ΕΤΕ σε Ομαδοποιημένη Κατανομή Συχνοτήτων</vt:lpstr>
      <vt:lpstr>Μέτρα διασποράς: Διακύμανση και τυπική απόκλιση </vt:lpstr>
      <vt:lpstr>Μέτρα διασποράς :Διακύμανση και τυπική απόκλιση</vt:lpstr>
      <vt:lpstr>Μέτρα διασποράς: Διακύμανση και τυπική απόκλιση</vt:lpstr>
      <vt:lpstr>Μέτρα διασποράς :Διακύμανση και τυπική απόκλιση</vt:lpstr>
      <vt:lpstr>Μέτρα διασποράς: Υπολογιστικοί τύποι για διακύμανση  </vt:lpstr>
      <vt:lpstr>Μέτρα διασποράς : Υπολογισμός τυπικής απόκλισης στην περίπτωση  ομαδοποιημένης κατανομής για την υποκλίμακα WPPSI</vt:lpstr>
      <vt:lpstr>Μέτρα διασποράς: Συντελεστής μεταβλητότητας</vt:lpstr>
      <vt:lpstr>Μέτρα διασποράς: Οι παράγοντες που επιδρούν στη μεταβλητότητα των τιμών και καθορίζουν την επιλογή του μέτρου διασποράς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Επικρατούσα τιμή. </dc:title>
  <dc:creator>Βασίλης</dc:creator>
  <cp:lastModifiedBy>Βασίλης</cp:lastModifiedBy>
  <cp:revision>1</cp:revision>
  <dcterms:created xsi:type="dcterms:W3CDTF">2015-03-19T07:31:50Z</dcterms:created>
  <dcterms:modified xsi:type="dcterms:W3CDTF">2015-03-19T07:36:55Z</dcterms:modified>
</cp:coreProperties>
</file>