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80" r:id="rId2"/>
    <p:sldId id="382" r:id="rId3"/>
    <p:sldId id="383" r:id="rId4"/>
    <p:sldId id="384" r:id="rId5"/>
    <p:sldId id="385" r:id="rId6"/>
    <p:sldId id="386" r:id="rId7"/>
    <p:sldId id="387" r:id="rId8"/>
    <p:sldId id="381" r:id="rId9"/>
    <p:sldId id="335" r:id="rId10"/>
    <p:sldId id="336" r:id="rId11"/>
    <p:sldId id="337" r:id="rId12"/>
    <p:sldId id="338" r:id="rId13"/>
    <p:sldId id="339" r:id="rId14"/>
    <p:sldId id="340" r:id="rId15"/>
    <p:sldId id="389" r:id="rId16"/>
    <p:sldId id="391" r:id="rId17"/>
    <p:sldId id="390" r:id="rId18"/>
    <p:sldId id="341" r:id="rId19"/>
    <p:sldId id="342" r:id="rId20"/>
    <p:sldId id="393" r:id="rId21"/>
    <p:sldId id="394" r:id="rId22"/>
    <p:sldId id="396" r:id="rId23"/>
    <p:sldId id="395" r:id="rId24"/>
    <p:sldId id="39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76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ALAMAS BILL" initials="G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0" autoAdjust="0"/>
    <p:restoredTop sz="90476" autoAdjust="0"/>
  </p:normalViewPr>
  <p:slideViewPr>
    <p:cSldViewPr>
      <p:cViewPr>
        <p:scale>
          <a:sx n="75" d="100"/>
          <a:sy n="75" d="100"/>
        </p:scale>
        <p:origin x="-114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550"/>
    </p:cViewPr>
  </p:sorterViewPr>
  <p:notesViewPr>
    <p:cSldViewPr>
      <p:cViewPr varScale="1">
        <p:scale>
          <a:sx n="38" d="100"/>
          <a:sy n="38" d="100"/>
        </p:scale>
        <p:origin x="-127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11-29T18:00:56.463" idx="1">
    <p:pos x="2208" y="192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4-11-29T20:22:46.770" idx="2">
    <p:pos x="5760" y="-47"/>
    <p:text>Η πιθανοτητα να βρθεί μια διαφορά μεγαλύτερη ή ίση αό αυτή που παρατηρήθηκε είναι 80% περίπου. Δεν απορρίπτεται η ηδενική υπόθεση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B016C9-AF15-49C7-93E3-E9B7FF70AA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6D756FF-CEDD-4C71-B514-9CB05F8731A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03EEF-FC7F-4860-8E20-DB8E294D6602}" type="slidenum">
              <a:rPr lang="el-GR"/>
              <a:pPr/>
              <a:t>34</a:t>
            </a:fld>
            <a:endParaRPr lang="el-G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1562-E712-43E7-922D-D718D9DE0A0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165F-A5EA-47F3-8417-5D3561CD38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069F-5B2F-45B9-9C19-B385831D29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45F4-73E6-4EB7-BF6F-C9C3CA6FF4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3AEE4-B692-4884-B889-635DEBA6EB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9EA2-F6B5-458A-A94E-02B6BFE4F4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042E-53E0-4F8B-89AA-9E9E936476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3FA0-7324-4CE3-98A1-48BAC2648A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D093-AAF0-47E9-B75F-197F090433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17219-7483-4A75-908A-A78A7EC4EA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03A9D-2D76-4355-A22D-FBB7D7F718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FFACC-B501-48E0-926E-3FE3A6ECEB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DF1FAC-71DD-44E8-8A25-75D8D26318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/>
          <a:lstStyle/>
          <a:p>
            <a:r>
              <a:rPr lang="el-GR" sz="3200" dirty="0" smtClean="0"/>
              <a:t>Έλεγχος υποθέσεων με την </a:t>
            </a:r>
            <a:r>
              <a:rPr lang="el-GR" sz="3200" b="1" dirty="0" smtClean="0"/>
              <a:t>χ</a:t>
            </a:r>
            <a:r>
              <a:rPr lang="el-GR" sz="3200" b="1" baseline="30000" dirty="0" smtClean="0"/>
              <a:t>2</a:t>
            </a:r>
            <a:r>
              <a:rPr lang="el-GR" sz="3200" baseline="30000" dirty="0" smtClean="0"/>
              <a:t> </a:t>
            </a:r>
            <a:r>
              <a:rPr lang="el-GR" sz="3200" dirty="0" smtClean="0"/>
              <a:t> </a:t>
            </a:r>
            <a:br>
              <a:rPr lang="el-GR" sz="3200" dirty="0" smtClean="0"/>
            </a:br>
            <a:r>
              <a:rPr lang="el-GR" sz="3200" dirty="0" smtClean="0"/>
              <a:t>«χι -τετράγωνο» κατανομή</a:t>
            </a:r>
            <a:endParaRPr lang="el-GR" sz="3200" dirty="0"/>
          </a:p>
        </p:txBody>
      </p:sp>
      <p:sp>
        <p:nvSpPr>
          <p:cNvPr id="3" name="2 - TextBox"/>
          <p:cNvSpPr txBox="1"/>
          <p:nvPr/>
        </p:nvSpPr>
        <p:spPr>
          <a:xfrm>
            <a:off x="1403648" y="1268761"/>
            <a:ext cx="64087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1800" dirty="0" smtClean="0"/>
              <a:t>Αναφερόμαστε σε περιπτώσεις ερευνητικών ερωτημάτων ή υποθέσεων στις οποίες </a:t>
            </a:r>
            <a:r>
              <a:rPr lang="el-GR" sz="1800" b="1" dirty="0" smtClean="0"/>
              <a:t>οι εμπλεκόμενες μεταβλητές είναι αποκλειστικά κατηγορικές </a:t>
            </a:r>
            <a:r>
              <a:rPr lang="el-GR" sz="1800" dirty="0" smtClean="0"/>
              <a:t>(ή ποιοτικές)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800" dirty="0" smtClean="0"/>
              <a:t>Διακρίνουμε δυο περιπτώσεις εφαρμογής: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1800" b="1" dirty="0" smtClean="0"/>
              <a:t>Έλεγχος καλής προσαρμογής</a:t>
            </a:r>
          </a:p>
          <a:p>
            <a:pPr marL="1352550" lvl="2"/>
            <a:r>
              <a:rPr lang="el-GR" sz="1800" dirty="0" smtClean="0"/>
              <a:t>Εφαρμόζεται στον έλεγχο της μηδενικής υπόθεσης αναφορικά με την κατανομή μιας κατηγορικής μεταβλητής (π.χ. </a:t>
            </a:r>
            <a:endParaRPr lang="el-GR" sz="1800" dirty="0"/>
          </a:p>
          <a:p>
            <a:pPr marL="1352550" lvl="2"/>
            <a:r>
              <a:rPr lang="el-GR" sz="1800" dirty="0" err="1" smtClean="0"/>
              <a:t>Η</a:t>
            </a:r>
            <a:r>
              <a:rPr lang="el-GR" sz="1800" baseline="-25000" dirty="0" err="1" smtClean="0"/>
              <a:t>ο</a:t>
            </a:r>
            <a:r>
              <a:rPr lang="el-GR" sz="1800" dirty="0" smtClean="0"/>
              <a:t>: Κ</a:t>
            </a:r>
            <a:r>
              <a:rPr lang="el-GR" sz="1800" baseline="-25000" dirty="0" smtClean="0"/>
              <a:t>1</a:t>
            </a:r>
            <a:r>
              <a:rPr lang="el-GR" sz="1800" dirty="0" smtClean="0"/>
              <a:t>=25%,  Κ</a:t>
            </a:r>
            <a:r>
              <a:rPr lang="el-GR" sz="1800" baseline="-25000" dirty="0" smtClean="0"/>
              <a:t>2</a:t>
            </a:r>
            <a:r>
              <a:rPr lang="el-GR" sz="1800" dirty="0" smtClean="0"/>
              <a:t>=25%,  Κ</a:t>
            </a:r>
            <a:r>
              <a:rPr lang="el-GR" sz="1800" baseline="-25000" dirty="0" smtClean="0"/>
              <a:t>3</a:t>
            </a:r>
            <a:r>
              <a:rPr lang="el-GR" sz="1800" dirty="0" smtClean="0"/>
              <a:t>=25%, Κ</a:t>
            </a:r>
            <a:r>
              <a:rPr lang="el-GR" sz="1800" baseline="-25000" dirty="0"/>
              <a:t>4</a:t>
            </a:r>
            <a:r>
              <a:rPr lang="el-GR" sz="1800" dirty="0" smtClean="0"/>
              <a:t>=25% 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l-GR" sz="1800" b="1" dirty="0" smtClean="0"/>
              <a:t>Έλεγχος ανεξαρτησίας</a:t>
            </a:r>
          </a:p>
          <a:p>
            <a:pPr marL="1371600" lvl="2" indent="-457200"/>
            <a:r>
              <a:rPr lang="el-GR" sz="1800" b="1" dirty="0"/>
              <a:t>	</a:t>
            </a:r>
            <a:r>
              <a:rPr lang="el-GR" sz="1800" dirty="0" smtClean="0"/>
              <a:t>Αναφέρεται στον έλεγχο της μηδενικής υπόθεσης: «δυο κατηγορικές μεταβλητές είναι ανεξάρτητες μεταξύ τους</a:t>
            </a:r>
            <a:r>
              <a:rPr lang="el-GR" sz="1800" smtClean="0"/>
              <a:t>» π.χ.</a:t>
            </a:r>
            <a:endParaRPr lang="el-GR" sz="1800" dirty="0" smtClean="0"/>
          </a:p>
          <a:p>
            <a:pPr marL="1828800" lvl="3" indent="-457200"/>
            <a:r>
              <a:rPr lang="el-GR" sz="1800" dirty="0" err="1" smtClean="0"/>
              <a:t>Η</a:t>
            </a:r>
            <a:r>
              <a:rPr lang="el-GR" sz="1800" baseline="-25000" dirty="0" err="1" smtClean="0"/>
              <a:t>ο</a:t>
            </a:r>
            <a:r>
              <a:rPr lang="el-GR" sz="1800" dirty="0" smtClean="0"/>
              <a:t> : Η </a:t>
            </a:r>
            <a:r>
              <a:rPr lang="el-GR" sz="1800" dirty="0"/>
              <a:t> </a:t>
            </a:r>
            <a:r>
              <a:rPr lang="el-GR" sz="1800" dirty="0" smtClean="0"/>
              <a:t>κατοχή πανεπιστημιακού Πτυχίου είναι ανεξάρτητη του Φύλου. (Το ποσοστό πτυχιούχων Πανεπιστημίου είναι το ίδιο σε Άνδρες και Γυναίκες)</a:t>
            </a:r>
          </a:p>
          <a:p>
            <a:pPr marL="914400" lvl="1" indent="-457200"/>
            <a:r>
              <a:rPr lang="el-GR" sz="2000" dirty="0"/>
              <a:t>	</a:t>
            </a: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8907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696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295400" y="4724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467544" y="4509120"/>
            <a:ext cx="6768752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l-GR" sz="1800" dirty="0" smtClean="0"/>
              <a:t>Για τη μελέτη της σχέσης στο δείγμα μας από τις συνδυαστικές συχνότητες ( 529, 206, 132, 92) του αρχικού πίνακα συνάφειας</a:t>
            </a:r>
          </a:p>
          <a:p>
            <a:pPr>
              <a:spcBef>
                <a:spcPts val="300"/>
              </a:spcBef>
            </a:pPr>
            <a:r>
              <a:rPr lang="el-GR" sz="1800" dirty="0" smtClean="0"/>
              <a:t>Α) </a:t>
            </a:r>
            <a:r>
              <a:rPr lang="el-GR" sz="1800" b="1" dirty="0" smtClean="0"/>
              <a:t>υπολογίζουμε τις σχετικές συχνότητες (%) των στηλών </a:t>
            </a:r>
            <a:r>
              <a:rPr lang="el-GR" sz="1800" dirty="0" smtClean="0"/>
              <a:t>[πχ. (529/735)*100=72% και (132/224)*100=58,9].</a:t>
            </a:r>
          </a:p>
          <a:p>
            <a:pPr>
              <a:spcBef>
                <a:spcPts val="300"/>
              </a:spcBef>
            </a:pPr>
            <a:r>
              <a:rPr lang="el-GR" sz="1800" dirty="0" smtClean="0"/>
              <a:t>Β) </a:t>
            </a:r>
            <a:r>
              <a:rPr lang="el-GR" sz="1800" b="1" dirty="0" smtClean="0"/>
              <a:t>συγκρίνουμε τα ποσοστά της κάθε γραμμής μεταξύ τους</a:t>
            </a:r>
          </a:p>
          <a:p>
            <a:pPr>
              <a:spcBef>
                <a:spcPct val="50000"/>
              </a:spcBef>
            </a:pPr>
            <a:endParaRPr lang="el-GR" sz="2000" dirty="0"/>
          </a:p>
        </p:txBody>
      </p:sp>
      <p:sp>
        <p:nvSpPr>
          <p:cNvPr id="86026" name="Comment 10"/>
          <p:cNvSpPr>
            <a:spLocks noChangeArrowheads="1"/>
          </p:cNvSpPr>
          <p:nvPr/>
        </p:nvSpPr>
        <p:spPr bwMode="auto">
          <a:xfrm>
            <a:off x="6948488" y="3573463"/>
            <a:ext cx="2195512" cy="3035300"/>
          </a:xfrm>
          <a:prstGeom prst="rect">
            <a:avLst/>
          </a:prstGeom>
          <a:solidFill>
            <a:schemeClr val="accent1">
              <a:alpha val="71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Στο δείγμα, το ποσοστό (72%) των ανθρώπων χαμηλού μορφωτικού επιπέδου που συμφωνεί με την απαισιόδοξη προοπτική είναι υψηλότερο από το αντίστοιχο ποσοστό (58,9%) εκείνων με υψηλή μόρφωση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 flipV="1">
            <a:off x="6012159" y="2852935"/>
            <a:ext cx="1007764" cy="72052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 flipH="1" flipV="1">
            <a:off x="6804247" y="2924943"/>
            <a:ext cx="431576" cy="6485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10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259632" y="1772816"/>
            <a:ext cx="302433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Πίνακας συνάφειας</a:t>
            </a:r>
            <a:endParaRPr lang="el-GR" dirty="0"/>
          </a:p>
        </p:txBody>
      </p:sp>
      <p:sp>
        <p:nvSpPr>
          <p:cNvPr id="12" name="11 - Έλλειψη"/>
          <p:cNvSpPr/>
          <p:nvPr/>
        </p:nvSpPr>
        <p:spPr>
          <a:xfrm>
            <a:off x="5436096" y="2636912"/>
            <a:ext cx="648072" cy="288032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6372200" y="2636912"/>
            <a:ext cx="648072" cy="288032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2" name="21 - Καμπύλη γραμμή σύνδεσης"/>
          <p:cNvCxnSpPr>
            <a:stCxn id="13" idx="1"/>
          </p:cNvCxnSpPr>
          <p:nvPr/>
        </p:nvCxnSpPr>
        <p:spPr>
          <a:xfrm rot="16200000" flipV="1">
            <a:off x="6218544" y="2430529"/>
            <a:ext cx="42181" cy="454948"/>
          </a:xfrm>
          <a:prstGeom prst="curvedConnector4">
            <a:avLst>
              <a:gd name="adj1" fmla="val 1595743"/>
              <a:gd name="adj2" fmla="val 163717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55576" y="980728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Υπολογισμός αναμενόμενων συχνοτήτων και της ποσότητας </a:t>
            </a:r>
            <a:r>
              <a:rPr lang="el-GR" sz="2000" b="1" kern="0" dirty="0" smtClean="0">
                <a:solidFill>
                  <a:schemeClr val="tx2"/>
                </a:solidFill>
              </a:rPr>
              <a:t>χ</a:t>
            </a:r>
            <a:r>
              <a:rPr lang="el-GR" sz="2000" b="1" kern="0" baseline="30000" dirty="0" smtClean="0">
                <a:solidFill>
                  <a:schemeClr val="tx2"/>
                </a:solidFill>
              </a:rPr>
              <a:t>2 </a:t>
            </a:r>
            <a:r>
              <a:rPr lang="el-GR" sz="2000" b="1" kern="0" dirty="0" smtClean="0">
                <a:solidFill>
                  <a:schemeClr val="tx2"/>
                </a:solidFill>
              </a:rPr>
              <a:t> στο δείγμα μας με το </a:t>
            </a:r>
            <a:r>
              <a:rPr lang="en-US" sz="2000" b="1" kern="0" dirty="0" smtClean="0">
                <a:solidFill>
                  <a:schemeClr val="tx2"/>
                </a:solidFill>
              </a:rPr>
              <a:t>SPSS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6192688" cy="36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99592" y="5085184"/>
          <a:ext cx="1416050" cy="784225"/>
        </p:xfrm>
        <a:graphic>
          <a:graphicData uri="http://schemas.openxmlformats.org/presentationml/2006/ole">
            <p:oleObj spid="_x0000_s1026" name="Εξίσωση" r:id="rId4" imgW="1054080" imgH="583920" progId="Equation.3">
              <p:embed/>
            </p:oleObj>
          </a:graphicData>
        </a:graphic>
      </p:graphicFrame>
      <p:sp>
        <p:nvSpPr>
          <p:cNvPr id="6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9552" y="1124744"/>
            <a:ext cx="626469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Υπολογισμός αναμενόμενων συχνοτήτων και της ποσότητας </a:t>
            </a:r>
            <a:r>
              <a:rPr lang="el-GR" b="1" kern="0" dirty="0" smtClean="0">
                <a:solidFill>
                  <a:schemeClr val="tx2"/>
                </a:solidFill>
              </a:rPr>
              <a:t>χ</a:t>
            </a:r>
            <a:r>
              <a:rPr lang="el-GR" b="1" kern="0" baseline="30000" dirty="0" smtClean="0">
                <a:solidFill>
                  <a:schemeClr val="tx2"/>
                </a:solidFill>
              </a:rPr>
              <a:t>2 </a:t>
            </a:r>
            <a:r>
              <a:rPr lang="el-GR" b="1" kern="0" dirty="0" smtClean="0">
                <a:solidFill>
                  <a:schemeClr val="tx2"/>
                </a:solidFill>
              </a:rPr>
              <a:t> στο δείγμα μας</a:t>
            </a:r>
            <a:r>
              <a:rPr lang="el-GR" b="1" kern="0" baseline="30000" dirty="0" smtClean="0">
                <a:solidFill>
                  <a:schemeClr val="tx2"/>
                </a:solidFill>
              </a:rPr>
              <a:t> </a:t>
            </a:r>
            <a:endParaRPr lang="el-GR" dirty="0"/>
          </a:p>
        </p:txBody>
      </p:sp>
      <p:sp>
        <p:nvSpPr>
          <p:cNvPr id="9" name="Comment 10"/>
          <p:cNvSpPr>
            <a:spLocks noChangeArrowheads="1"/>
          </p:cNvSpPr>
          <p:nvPr/>
        </p:nvSpPr>
        <p:spPr bwMode="auto">
          <a:xfrm>
            <a:off x="6804248" y="2564904"/>
            <a:ext cx="2339752" cy="3170099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Οι αναμενόμενες συχνότητες αναφέρονται στις συνδυαστικές συχνότητες που προκύπτουν σε ένα δείγμα για το οποίο ισχύει απολύτως η μηδενική υπόθεση</a:t>
            </a:r>
          </a:p>
          <a:p>
            <a:pPr>
              <a:spcBef>
                <a:spcPct val="50000"/>
              </a:spcBef>
              <a:defRPr/>
            </a:pP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Μπορεί να υπολογιστούν από τον τύπο </a:t>
            </a:r>
            <a:endParaRPr lang="el-GR" sz="1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2843808" y="5157192"/>
          <a:ext cx="3821113" cy="749300"/>
        </p:xfrm>
        <a:graphic>
          <a:graphicData uri="http://schemas.openxmlformats.org/presentationml/2006/ole">
            <p:oleObj spid="_x0000_s1027" name="Εξίσωση" r:id="rId5" imgW="2844720" imgH="558720" progId="Equation.3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611560" y="594928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k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  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j</a:t>
            </a:r>
            <a:r>
              <a:rPr lang="en-US" i="1" baseline="-25000" dirty="0" smtClean="0"/>
              <a:t> </a:t>
            </a:r>
            <a:r>
              <a:rPr lang="el-GR" i="1" dirty="0" smtClean="0"/>
              <a:t>άθροισμα γραμμής και στήλης του κελιού και Ν το μέγεθος του δείγματος </a:t>
            </a:r>
            <a:r>
              <a:rPr lang="en-US" i="1" dirty="0" smtClean="0"/>
              <a:t> </a:t>
            </a:r>
            <a:r>
              <a:rPr lang="en-US" dirty="0" smtClean="0"/>
              <a:t>   </a:t>
            </a:r>
            <a:endParaRPr lang="el-GR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3707904" y="2708920"/>
            <a:ext cx="2592288" cy="2592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V="1">
            <a:off x="4067944" y="4437112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Έλλειψη"/>
          <p:cNvSpPr/>
          <p:nvPr/>
        </p:nvSpPr>
        <p:spPr>
          <a:xfrm>
            <a:off x="4499992" y="4293096"/>
            <a:ext cx="504056" cy="21602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6228184" y="2564904"/>
            <a:ext cx="504056" cy="21602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flipV="1">
            <a:off x="4067944" y="4509120"/>
            <a:ext cx="230425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25 - Έλλειψη"/>
          <p:cNvSpPr/>
          <p:nvPr/>
        </p:nvSpPr>
        <p:spPr>
          <a:xfrm>
            <a:off x="6300192" y="4293096"/>
            <a:ext cx="504056" cy="21602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2057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6192688" cy="368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39552" y="1124744"/>
            <a:ext cx="626469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/>
              <a:t>Υπολογισμός αναμενόμενων συχνοτήτων και της ποσότητας </a:t>
            </a:r>
            <a:r>
              <a:rPr lang="el-GR" b="1" kern="0" dirty="0" smtClean="0">
                <a:solidFill>
                  <a:schemeClr val="tx2"/>
                </a:solidFill>
              </a:rPr>
              <a:t>χ</a:t>
            </a:r>
            <a:r>
              <a:rPr lang="el-GR" b="1" kern="0" baseline="30000" dirty="0" smtClean="0">
                <a:solidFill>
                  <a:schemeClr val="tx2"/>
                </a:solidFill>
              </a:rPr>
              <a:t>2 </a:t>
            </a:r>
            <a:r>
              <a:rPr lang="el-GR" b="1" kern="0" dirty="0" smtClean="0">
                <a:solidFill>
                  <a:schemeClr val="tx2"/>
                </a:solidFill>
              </a:rPr>
              <a:t> στο δείγμα μας</a:t>
            </a:r>
            <a:r>
              <a:rPr lang="el-GR" b="1" kern="0" baseline="30000" dirty="0" smtClean="0">
                <a:solidFill>
                  <a:schemeClr val="tx2"/>
                </a:solidFill>
              </a:rPr>
              <a:t> </a:t>
            </a:r>
            <a:endParaRPr lang="el-GR" dirty="0"/>
          </a:p>
        </p:txBody>
      </p:sp>
      <p:sp>
        <p:nvSpPr>
          <p:cNvPr id="9" name="Comment 10"/>
          <p:cNvSpPr>
            <a:spLocks noChangeArrowheads="1"/>
          </p:cNvSpPr>
          <p:nvPr/>
        </p:nvSpPr>
        <p:spPr bwMode="auto">
          <a:xfrm>
            <a:off x="6804248" y="2060849"/>
            <a:ext cx="2339752" cy="3170099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Οι αναμενόμενες συχνότητες αναφέρονται στις συνδυαστικές συχνότητες που προκύπτουν σε ένα δείγμα για το οποίο ισχύει απολύτως η μηδενική υπόθεση</a:t>
            </a:r>
          </a:p>
          <a:p>
            <a:pPr>
              <a:spcBef>
                <a:spcPct val="50000"/>
              </a:spcBef>
              <a:defRPr/>
            </a:pP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Μπορεί να υπολογιστούν από τον τύπο </a:t>
            </a:r>
            <a:endParaRPr lang="el-GR" sz="1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508104" y="5229200"/>
          <a:ext cx="2016224" cy="832349"/>
        </p:xfrm>
        <a:graphic>
          <a:graphicData uri="http://schemas.openxmlformats.org/presentationml/2006/ole">
            <p:oleObj spid="_x0000_s69635" name="Εξίσωση" r:id="rId4" imgW="1600200" imgH="66024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611560" y="5445224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δειγματοληπτική κατανομή της ποσότητας</a:t>
            </a:r>
          </a:p>
          <a:p>
            <a:r>
              <a:rPr lang="el-GR" sz="2000" dirty="0" smtClean="0"/>
              <a:t>Ακολουθεί την</a:t>
            </a:r>
            <a:r>
              <a:rPr lang="el-GR" sz="2000" b="1" kern="0" dirty="0" smtClean="0">
                <a:solidFill>
                  <a:schemeClr val="tx2"/>
                </a:solidFill>
              </a:rPr>
              <a:t> χ</a:t>
            </a:r>
            <a:r>
              <a:rPr lang="el-GR" sz="2000" b="1" kern="0" baseline="30000" dirty="0" smtClean="0">
                <a:solidFill>
                  <a:schemeClr val="tx2"/>
                </a:solidFill>
              </a:rPr>
              <a:t>2</a:t>
            </a:r>
            <a:r>
              <a:rPr lang="el-GR" sz="2000" dirty="0" smtClean="0"/>
              <a:t> κατανομή με  ΒΕ=(γ-1)(σ-1)= (2-1)(2-1)=1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331640" y="2132856"/>
          <a:ext cx="6840760" cy="288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06"/>
                <a:gridCol w="1129706"/>
                <a:gridCol w="1129706"/>
                <a:gridCol w="1129706"/>
                <a:gridCol w="1129706"/>
                <a:gridCol w="119223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tx1"/>
                          </a:solidFill>
                        </a:rPr>
                        <a:t>κελί</a:t>
                      </a:r>
                      <a:endParaRPr lang="el-G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l-GR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l-GR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l-GR" sz="200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0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l-GR" sz="2000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n-US" sz="2000" i="1" baseline="0" dirty="0" err="1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2000" i="1" baseline="-25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0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000" i="1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000" i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sz="2000" i="1" baseline="-250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l-GR" sz="200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i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l-GR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γ1</a:t>
                      </a:r>
                      <a:r>
                        <a:rPr lang="el-GR" baseline="0" dirty="0" smtClean="0"/>
                        <a:t> σ1</a:t>
                      </a:r>
                      <a:endParaRPr lang="el-G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γ1 σ2</a:t>
                      </a:r>
                      <a:endParaRPr lang="el-G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γ2</a:t>
                      </a:r>
                      <a:r>
                        <a:rPr lang="el-GR" sz="1800" baseline="0" dirty="0" smtClean="0"/>
                        <a:t> σ1</a:t>
                      </a:r>
                      <a:endParaRPr lang="el-GR" sz="18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2,197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γ2</a:t>
                      </a:r>
                      <a:r>
                        <a:rPr lang="el-GR" sz="1800" baseline="0" dirty="0" smtClean="0"/>
                        <a:t> σ2</a:t>
                      </a:r>
                      <a:endParaRPr lang="el-GR" sz="18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501,76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7,209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3,646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1331640" y="1124744"/>
            <a:ext cx="676875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Υπολογισμός αναμενόμενων συχνοτήτων και της ποσότητας </a:t>
            </a:r>
            <a:r>
              <a:rPr lang="el-GR" b="1" kern="0" dirty="0" smtClean="0">
                <a:solidFill>
                  <a:schemeClr val="tx1"/>
                </a:solidFill>
              </a:rPr>
              <a:t>χ</a:t>
            </a:r>
            <a:r>
              <a:rPr lang="el-GR" b="1" kern="0" baseline="30000" dirty="0" smtClean="0">
                <a:solidFill>
                  <a:schemeClr val="tx1"/>
                </a:solidFill>
              </a:rPr>
              <a:t>2 </a:t>
            </a:r>
            <a:r>
              <a:rPr lang="el-GR" b="1" kern="0" dirty="0" smtClean="0">
                <a:solidFill>
                  <a:schemeClr val="tx1"/>
                </a:solidFill>
              </a:rPr>
              <a:t> </a:t>
            </a:r>
            <a:r>
              <a:rPr lang="el-GR" kern="0" dirty="0" smtClean="0">
                <a:solidFill>
                  <a:schemeClr val="tx1"/>
                </a:solidFill>
              </a:rPr>
              <a:t>στο δείγμα </a:t>
            </a:r>
            <a:r>
              <a:rPr lang="el-GR" kern="0" dirty="0" smtClean="0">
                <a:solidFill>
                  <a:schemeClr val="tx2"/>
                </a:solidFill>
              </a:rPr>
              <a:t>μας</a:t>
            </a:r>
            <a:r>
              <a:rPr lang="el-GR" kern="0" baseline="30000" dirty="0" smtClean="0">
                <a:solidFill>
                  <a:schemeClr val="tx2"/>
                </a:solidFill>
              </a:rPr>
              <a:t> </a:t>
            </a:r>
            <a:endParaRPr lang="el-GR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6444208" y="5301208"/>
          <a:ext cx="2016125" cy="831850"/>
        </p:xfrm>
        <a:graphic>
          <a:graphicData uri="http://schemas.openxmlformats.org/presentationml/2006/ole">
            <p:oleObj spid="_x0000_s70658" name="Εξίσωση" r:id="rId3" imgW="1600200" imgH="66024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115616" y="5301208"/>
            <a:ext cx="496855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800" dirty="0" smtClean="0"/>
              <a:t>Οι υπολογισμοί διευκολύνονται με τη βοήθεια του παραπάνω πίνακα</a:t>
            </a:r>
            <a:endParaRPr lang="el-GR" sz="1800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6732240" y="5013176"/>
            <a:ext cx="108012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Έλλειψη"/>
          <p:cNvSpPr/>
          <p:nvPr/>
        </p:nvSpPr>
        <p:spPr>
          <a:xfrm>
            <a:off x="7452320" y="4725144"/>
            <a:ext cx="792088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43608" y="1484784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l-GR" sz="2000" dirty="0" smtClean="0">
                <a:solidFill>
                  <a:schemeClr val="accent2"/>
                </a:solidFill>
              </a:rPr>
              <a:t>Με ένα βαθμό ελευθερίας για α=0,05 επίπεδο σημαντικότητας η κρίσιμη τιμή είναι πάλι 3,84. </a:t>
            </a:r>
          </a:p>
          <a:p>
            <a:pPr>
              <a:tabLst>
                <a:tab pos="2514600" algn="l"/>
              </a:tabLst>
            </a:pPr>
            <a:r>
              <a:rPr lang="el-GR" sz="2000" dirty="0" smtClean="0">
                <a:solidFill>
                  <a:schemeClr val="accent2"/>
                </a:solidFill>
              </a:rPr>
              <a:t>Επειδή στο δείγμα της έρευνας </a:t>
            </a:r>
            <a:r>
              <a:rPr lang="el-GR" sz="2000" kern="0" dirty="0" smtClean="0">
                <a:solidFill>
                  <a:schemeClr val="accent2"/>
                </a:solidFill>
              </a:rPr>
              <a:t>χ</a:t>
            </a:r>
            <a:r>
              <a:rPr lang="el-GR" sz="2000" kern="0" baseline="30000" dirty="0" smtClean="0">
                <a:solidFill>
                  <a:schemeClr val="accent2"/>
                </a:solidFill>
              </a:rPr>
              <a:t>2</a:t>
            </a:r>
            <a:r>
              <a:rPr lang="el-GR" sz="2000" kern="0" dirty="0" smtClean="0">
                <a:solidFill>
                  <a:schemeClr val="accent2"/>
                </a:solidFill>
              </a:rPr>
              <a:t> = 13,64 (από τη προηγούμενη διαφάνεια) δηλαδή χ</a:t>
            </a:r>
            <a:r>
              <a:rPr lang="el-GR" sz="2000" kern="0" baseline="30000" dirty="0" smtClean="0">
                <a:solidFill>
                  <a:schemeClr val="accent2"/>
                </a:solidFill>
              </a:rPr>
              <a:t>2</a:t>
            </a:r>
            <a:r>
              <a:rPr lang="el-GR" sz="2000" kern="0" dirty="0" smtClean="0">
                <a:solidFill>
                  <a:schemeClr val="accent2"/>
                </a:solidFill>
              </a:rPr>
              <a:t> &gt;3,84,  απορρίπτεται η μηδενική υπόθεση. Συμπεραίνουμε ότι  υπάρχει σχέση </a:t>
            </a:r>
            <a:r>
              <a:rPr lang="el-GR" sz="2000" dirty="0" smtClean="0">
                <a:solidFill>
                  <a:schemeClr val="accent2"/>
                </a:solidFill>
              </a:rPr>
              <a:t>«μορφωτικού επιπέδου» και «απαισιοδοξίας για το μέλλον»</a:t>
            </a:r>
            <a:r>
              <a:rPr lang="el-GR" sz="2000" kern="0" dirty="0" smtClean="0">
                <a:solidFill>
                  <a:schemeClr val="accent2"/>
                </a:solidFill>
              </a:rPr>
              <a:t>. Το ποσοστό των απαισιόδοξων ανθρώπων είναι σημαντικά μεγαλύτερο σε μη πτυχιούχους από ότι σε πτυχιούχους κολλεγίου (72% και 58,9% αντίστοιχα.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105025" y="197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7150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7"/>
          <p:cNvSpPr>
            <a:spLocks noChangeShapeType="1"/>
          </p:cNvSpPr>
          <p:nvPr/>
        </p:nvSpPr>
        <p:spPr bwMode="auto">
          <a:xfrm flipH="1" flipV="1">
            <a:off x="3347864" y="2348880"/>
            <a:ext cx="504056" cy="295232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 flipH="1" flipV="1">
            <a:off x="5220072" y="2348880"/>
            <a:ext cx="1256928" cy="298512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0118" name="Comment 6"/>
          <p:cNvSpPr>
            <a:spLocks noChangeArrowheads="1"/>
          </p:cNvSpPr>
          <p:nvPr/>
        </p:nvSpPr>
        <p:spPr bwMode="auto">
          <a:xfrm>
            <a:off x="3492500" y="5300662"/>
            <a:ext cx="2015604" cy="83099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Η τιμή Χ2 </a:t>
            </a: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που υπολογίστηκε στο δείγμα μας </a:t>
            </a:r>
            <a:endParaRPr lang="el-G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20" name="Comment 8"/>
          <p:cNvSpPr>
            <a:spLocks noChangeArrowheads="1"/>
          </p:cNvSpPr>
          <p:nvPr/>
        </p:nvSpPr>
        <p:spPr bwMode="auto">
          <a:xfrm>
            <a:off x="5715000" y="5334000"/>
            <a:ext cx="3429000" cy="13239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Επειδή το επίπεδο το παρατηρούμενο επίπεδο σημαντικότητας είναι &lt; 0,0005    </a:t>
            </a:r>
            <a:r>
              <a:rPr lang="el-GR" sz="1600" b="1" dirty="0" err="1">
                <a:solidFill>
                  <a:srgbClr val="000000"/>
                </a:solidFill>
                <a:latin typeface="Arial" charset="0"/>
              </a:rPr>
              <a:t>επορρίπτεται</a:t>
            </a: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 η μηδενική υπόθεση </a:t>
            </a:r>
            <a:endParaRPr lang="el-G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122" name="Comment 10"/>
          <p:cNvSpPr>
            <a:spLocks noChangeArrowheads="1"/>
          </p:cNvSpPr>
          <p:nvPr/>
        </p:nvSpPr>
        <p:spPr bwMode="auto">
          <a:xfrm>
            <a:off x="0" y="5445125"/>
            <a:ext cx="3200400" cy="10795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Το ποσοστό αυτό πρέπει να είναι μικρότερο του 20% και ελάχιστη αναμενόμενη συχνότητα μεγαλύτερη από 1</a:t>
            </a:r>
            <a:endParaRPr lang="el-G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V="1">
            <a:off x="1042988" y="4437111"/>
            <a:ext cx="1584796" cy="104135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899592" y="1556792"/>
            <a:ext cx="71287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/>
            <a:r>
              <a:rPr lang="el-GR" sz="2000" dirty="0" smtClean="0"/>
              <a:t>Ερευνητικό ερώτημα:  </a:t>
            </a:r>
            <a:r>
              <a:rPr lang="el-GR" sz="2000" dirty="0" smtClean="0">
                <a:solidFill>
                  <a:schemeClr val="accent6"/>
                </a:solidFill>
              </a:rPr>
              <a:t>Ο μέσος άνθρωπος είναι απαισιόδοξος για το μέλλον (το ποσοστό των αισιόδοξων ανθρώπων είναι μεγαλύτερο του ποσοστού των απαισιόδοξων);</a:t>
            </a:r>
          </a:p>
          <a:p>
            <a:pPr marL="914400" lvl="1" indent="-457200"/>
            <a:r>
              <a:rPr lang="el-GR" sz="2000" dirty="0" smtClean="0"/>
              <a:t>Μέτρηση: </a:t>
            </a:r>
            <a:r>
              <a:rPr lang="el-GR" sz="2000" dirty="0" smtClean="0">
                <a:solidFill>
                  <a:schemeClr val="accent6"/>
                </a:solidFill>
              </a:rPr>
              <a:t>Οι συμμετέχοντες δηλώνουν Συμφωνώ/ Διαφωνώ με τη δήλωση: «Τα πράγματα πηγαίνουν από το κακό στο χειρότερο»</a:t>
            </a:r>
          </a:p>
          <a:p>
            <a:pPr marL="914400" lvl="1" indent="-457200"/>
            <a:r>
              <a:rPr lang="el-GR" sz="2000" dirty="0" smtClean="0"/>
              <a:t>Σχηματίζονται οι στατιστικές υποθέσεις :</a:t>
            </a:r>
          </a:p>
          <a:p>
            <a:pPr marL="914400" lvl="1" indent="-457200"/>
            <a:r>
              <a:rPr lang="el-GR" sz="2000" dirty="0" smtClean="0"/>
              <a:t>	Η</a:t>
            </a:r>
            <a:r>
              <a:rPr lang="el-GR" sz="2000" baseline="-25000" dirty="0" smtClean="0"/>
              <a:t>0</a:t>
            </a:r>
            <a:r>
              <a:rPr lang="el-GR" sz="2000" dirty="0" smtClean="0"/>
              <a:t> : </a:t>
            </a:r>
            <a:r>
              <a:rPr lang="el-GR" sz="2000" dirty="0" smtClean="0">
                <a:solidFill>
                  <a:schemeClr val="accent6"/>
                </a:solidFill>
              </a:rPr>
              <a:t>Η κατανομή της μεταβλητής είναι	 	Συμφωνώ =50%    Διαφωνώ =50%</a:t>
            </a:r>
          </a:p>
          <a:p>
            <a:pPr marL="914400" lvl="1" indent="-457200"/>
            <a:r>
              <a:rPr lang="el-GR" sz="2000" dirty="0" smtClean="0"/>
              <a:t>	Η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: </a:t>
            </a:r>
            <a:r>
              <a:rPr lang="el-GR" sz="2000" dirty="0" smtClean="0">
                <a:solidFill>
                  <a:schemeClr val="accent6"/>
                </a:solidFill>
              </a:rPr>
              <a:t>Κάποια απάντηση υπερτερεί της άλλης σε %</a:t>
            </a:r>
          </a:p>
          <a:p>
            <a:pPr marL="914400" lvl="1" indent="-457200"/>
            <a:r>
              <a:rPr lang="el-GR" sz="2000" dirty="0" smtClean="0"/>
              <a:t>Δείγμα : </a:t>
            </a:r>
            <a:r>
              <a:rPr lang="en-US" sz="2000" dirty="0" smtClean="0"/>
              <a:t>O </a:t>
            </a:r>
            <a:r>
              <a:rPr lang="el-GR" sz="2000" dirty="0" smtClean="0"/>
              <a:t>έλεγχος θα εκτελεστεί με ένα τυχαίο δείγμα Ν=300 ατόμων που απάντησαν ως εξής :</a:t>
            </a:r>
            <a:r>
              <a:rPr lang="el-GR" sz="2000" dirty="0" smtClean="0">
                <a:solidFill>
                  <a:schemeClr val="accent6"/>
                </a:solidFill>
              </a:rPr>
              <a:t> Συμφωνώ =210 (70%)   Διαφωνώ =90 (30%)</a:t>
            </a:r>
            <a:endParaRPr lang="el-GR" sz="2000" dirty="0" smtClean="0"/>
          </a:p>
          <a:p>
            <a:pPr marL="914400" lvl="1" indent="-457200"/>
            <a:endParaRPr lang="el-GR" sz="2000" b="1" dirty="0">
              <a:solidFill>
                <a:schemeClr val="accent6"/>
              </a:solidFill>
            </a:endParaRPr>
          </a:p>
        </p:txBody>
      </p:sp>
      <p:sp>
        <p:nvSpPr>
          <p:cNvPr id="4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καλής προσαρμογής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93700" y="698500"/>
          <a:ext cx="8178800" cy="6019800"/>
        </p:xfrm>
        <a:graphic>
          <a:graphicData uri="http://schemas.openxmlformats.org/presentationml/2006/ole">
            <p:oleObj spid="_x0000_s71682" name="Έγγραφο" r:id="rId3" imgW="5741776" imgH="4214661" progId="Word.Document.12">
              <p:embed/>
            </p:oleObj>
          </a:graphicData>
        </a:graphic>
      </p:graphicFrame>
      <p:sp>
        <p:nvSpPr>
          <p:cNvPr id="4" name="3 - Έλλειψη"/>
          <p:cNvSpPr/>
          <p:nvPr/>
        </p:nvSpPr>
        <p:spPr>
          <a:xfrm>
            <a:off x="3851920" y="2780928"/>
            <a:ext cx="79208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4572000" y="2780928"/>
            <a:ext cx="792088" cy="432048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143476" y="2747020"/>
            <a:ext cx="792088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Comment 8"/>
          <p:cNvSpPr>
            <a:spLocks noChangeArrowheads="1"/>
          </p:cNvSpPr>
          <p:nvPr/>
        </p:nvSpPr>
        <p:spPr bwMode="auto">
          <a:xfrm>
            <a:off x="5715000" y="4869160"/>
            <a:ext cx="34290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Το ποσοστό προτεσταντών και καθολικών που υιοθετούν την άμβλωση για οποιοδήποτε λόγο  είναι σημαντικά μικρότερο από το αντίστοιχο ποσοστό αυτών με δηλώνουν «χωρίς θρησκεία».</a:t>
            </a:r>
            <a:endParaRPr lang="el-GR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H="1" flipV="1">
            <a:off x="4427984" y="3212976"/>
            <a:ext cx="180020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 flipV="1">
            <a:off x="4860032" y="3212976"/>
            <a:ext cx="180020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H="1" flipV="1">
            <a:off x="6516216" y="3140968"/>
            <a:ext cx="28803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691680" y="1772816"/>
          <a:ext cx="4824536" cy="3708304"/>
        </p:xfrm>
        <a:graphic>
          <a:graphicData uri="http://schemas.openxmlformats.org/presentationml/2006/ole">
            <p:oleObj spid="_x0000_s72706" name="Έγγραφο" r:id="rId3" imgW="3982531" imgH="2418083" progId="Word.Document.12">
              <p:embed/>
            </p:oleObj>
          </a:graphicData>
        </a:graphic>
      </p:graphicFrame>
      <p:sp>
        <p:nvSpPr>
          <p:cNvPr id="6" name="Comment 8"/>
          <p:cNvSpPr>
            <a:spLocks noChangeArrowheads="1"/>
          </p:cNvSpPr>
          <p:nvPr/>
        </p:nvSpPr>
        <p:spPr bwMode="auto">
          <a:xfrm>
            <a:off x="5715000" y="4869160"/>
            <a:ext cx="3429000" cy="132343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Επειδή το επίπεδο το παρατηρούμενο επίπεδο σημαντικότητας </a:t>
            </a: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είναι </a:t>
            </a: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&lt; </a:t>
            </a: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0,05    </a:t>
            </a: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α</a:t>
            </a:r>
            <a:r>
              <a:rPr lang="el-GR" sz="1600" b="1" dirty="0" smtClean="0">
                <a:solidFill>
                  <a:srgbClr val="000000"/>
                </a:solidFill>
                <a:latin typeface="Arial" charset="0"/>
              </a:rPr>
              <a:t>πορρίπτεται </a:t>
            </a:r>
            <a:r>
              <a:rPr lang="el-GR" sz="1600" b="1" dirty="0">
                <a:solidFill>
                  <a:srgbClr val="000000"/>
                </a:solidFill>
                <a:latin typeface="Arial" charset="0"/>
              </a:rPr>
              <a:t>η μηδενική υπόθεση </a:t>
            </a:r>
            <a:endParaRPr lang="el-GR" sz="16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8" name="7 - Ευθύγραμμο βέλος σύνδεσης"/>
          <p:cNvCxnSpPr>
            <a:endCxn id="9" idx="4"/>
          </p:cNvCxnSpPr>
          <p:nvPr/>
        </p:nvCxnSpPr>
        <p:spPr>
          <a:xfrm flipH="1" flipV="1">
            <a:off x="6084168" y="3140968"/>
            <a:ext cx="1152128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8 - Έλλειψη"/>
          <p:cNvSpPr/>
          <p:nvPr/>
        </p:nvSpPr>
        <p:spPr>
          <a:xfrm>
            <a:off x="5724128" y="2852936"/>
            <a:ext cx="7200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r="6266"/>
          <a:stretch>
            <a:fillRect/>
          </a:stretch>
        </p:blipFill>
        <p:spPr bwMode="auto">
          <a:xfrm>
            <a:off x="1259632" y="1052736"/>
            <a:ext cx="6840760" cy="538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412776"/>
            <a:ext cx="6668020" cy="495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785938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1450"/>
            <a:ext cx="7543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Έλεγχος Χ</a:t>
            </a:r>
            <a:r>
              <a:rPr lang="el-GR" baseline="30000" smtClean="0"/>
              <a:t>2 </a:t>
            </a:r>
            <a:r>
              <a:rPr lang="el-GR" smtClean="0"/>
              <a:t>ανεξαρτησίας για εκπαίδευση και ζωή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74320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6388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1219200" y="4419600"/>
            <a:ext cx="1524000" cy="609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165" name="Comment 5"/>
          <p:cNvSpPr>
            <a:spLocks noChangeArrowheads="1"/>
          </p:cNvSpPr>
          <p:nvPr/>
        </p:nvSpPr>
        <p:spPr bwMode="auto">
          <a:xfrm>
            <a:off x="457200" y="5029200"/>
            <a:ext cx="3200400" cy="107950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1600" b="1">
                <a:solidFill>
                  <a:srgbClr val="000000"/>
                </a:solidFill>
                <a:latin typeface="Arial" charset="0"/>
              </a:rPr>
              <a:t>Το ποσοστό αυτό πρέπει να είναι μικρότερο του 20% και ελάχιστη αναμενόμενη συχνότητα μεγαλύτερη από 1</a:t>
            </a:r>
            <a:endParaRPr lang="el-GR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</a:t>
            </a:r>
            <a:r>
              <a:rPr lang="el-GR" baseline="30000" smtClean="0"/>
              <a:t>2</a:t>
            </a:r>
            <a:r>
              <a:rPr lang="el-GR" smtClean="0"/>
              <a:t>  Καλής προσαρμογής</a:t>
            </a:r>
            <a:br>
              <a:rPr lang="el-GR" smtClean="0"/>
            </a:br>
            <a:r>
              <a:rPr lang="el-GR" sz="2800" smtClean="0"/>
              <a:t>(Χ</a:t>
            </a:r>
            <a:r>
              <a:rPr lang="el-GR" sz="2800" baseline="30000" smtClean="0"/>
              <a:t>2</a:t>
            </a:r>
            <a:r>
              <a:rPr lang="el-GR" sz="2800" smtClean="0"/>
              <a:t> με ένα δείγμα)</a:t>
            </a:r>
            <a:r>
              <a:rPr lang="el-GR" baseline="30000" smtClean="0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28800" y="1905000"/>
            <a:ext cx="586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Μηδενική υπόθεση: Υπάρχει η ίδια πιθανότητα να θεωρούν οι άνθρωποι τη ζωή ενδιαφέρουσα, ρουτίνα ή άσχημη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καλής προσαρμογής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1225689"/>
            <a:ext cx="79208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Κατασκευή του στατιστικού </a:t>
            </a:r>
            <a:r>
              <a:rPr lang="el-GR" sz="2000" b="1" kern="0" dirty="0" smtClean="0">
                <a:solidFill>
                  <a:schemeClr val="tx2"/>
                </a:solidFill>
              </a:rPr>
              <a:t>χ</a:t>
            </a:r>
            <a:r>
              <a:rPr lang="el-GR" sz="2000" b="1" kern="0" baseline="30000" dirty="0" smtClean="0">
                <a:solidFill>
                  <a:schemeClr val="tx2"/>
                </a:solidFill>
              </a:rPr>
              <a:t>2</a:t>
            </a:r>
            <a:endParaRPr lang="el-GR" sz="2000" b="1" kern="0" dirty="0" smtClean="0">
              <a:solidFill>
                <a:schemeClr val="tx2"/>
              </a:solidFill>
            </a:endParaRPr>
          </a:p>
          <a:p>
            <a:r>
              <a:rPr lang="el-GR" sz="2000" kern="0" dirty="0" smtClean="0">
                <a:solidFill>
                  <a:schemeClr val="tx2"/>
                </a:solidFill>
              </a:rPr>
              <a:t>Σύμφωνα με τη μηδενική υπόθεση του ερευνητικού ερωτήματος, η κατανομή είναι 50% -50% για Συμφωνία-Διαφωνία</a:t>
            </a:r>
            <a:r>
              <a:rPr lang="el-GR" sz="2000" b="1" kern="0" dirty="0" smtClean="0">
                <a:solidFill>
                  <a:schemeClr val="tx2"/>
                </a:solidFill>
              </a:rPr>
              <a:t>.</a:t>
            </a:r>
          </a:p>
          <a:p>
            <a:endParaRPr lang="el-GR" sz="2000" kern="0" dirty="0" smtClean="0">
              <a:solidFill>
                <a:schemeClr val="tx2"/>
              </a:solidFill>
            </a:endParaRPr>
          </a:p>
          <a:p>
            <a:r>
              <a:rPr lang="el-GR" sz="2000" kern="0" dirty="0" smtClean="0">
                <a:solidFill>
                  <a:schemeClr val="tx2"/>
                </a:solidFill>
              </a:rPr>
              <a:t>Σε ένα θεωρητικό τυχαίο δείγμα μεγέθους Ν=300  </a:t>
            </a:r>
            <a:r>
              <a:rPr lang="el-GR" sz="2000" dirty="0" smtClean="0"/>
              <a:t>που συμφωνεί απολύτως την μηδενική υπόθεση θα ισχύει</a:t>
            </a:r>
          </a:p>
          <a:p>
            <a:r>
              <a:rPr lang="el-GR" sz="2000" dirty="0" smtClean="0"/>
              <a:t>Συμφωνία: 150 άτομα,  Διαφωνία: 150 άτομα</a:t>
            </a:r>
          </a:p>
          <a:p>
            <a:r>
              <a:rPr lang="el-GR" sz="2000" dirty="0" smtClean="0"/>
              <a:t>Οι συχνότητες αυτές ονομάζονται </a:t>
            </a:r>
            <a:r>
              <a:rPr lang="el-GR" sz="2000" b="1" dirty="0" smtClean="0"/>
              <a:t>αναμενόμενες συχνότητες</a:t>
            </a:r>
            <a:r>
              <a:rPr lang="el-GR" sz="2000" dirty="0" smtClean="0"/>
              <a:t> (</a:t>
            </a:r>
            <a:r>
              <a:rPr lang="en-US" sz="2000" b="1" dirty="0" err="1" smtClean="0"/>
              <a:t>f</a:t>
            </a:r>
            <a:r>
              <a:rPr lang="en-US" sz="2000" b="1" baseline="-25000" dirty="0" err="1" smtClean="0"/>
              <a:t>e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r>
              <a:rPr lang="el-GR" sz="2000" i="1" dirty="0" smtClean="0"/>
              <a:t>(Γενικώς υπολογίζονται πολλαπλασιάζοντας το ποσοστά (%) της μηδενικής υπόθεσης σε κάθε κατηγορία με το μέγεθος Ν του δείγματός μας</a:t>
            </a:r>
          </a:p>
          <a:p>
            <a:r>
              <a:rPr lang="el-GR" sz="2000" i="1" dirty="0" smtClean="0"/>
              <a:t>Αν 50% 25% </a:t>
            </a:r>
            <a:r>
              <a:rPr lang="el-GR" sz="2000" i="1" dirty="0" err="1" smtClean="0"/>
              <a:t>25%</a:t>
            </a:r>
            <a:r>
              <a:rPr lang="el-GR" sz="2000" i="1" dirty="0" smtClean="0"/>
              <a:t> τα ποσοστά της μηδενικής υπόθεσης στις 3 κατηγορίες μια μεταβλητής για ένα δείγμα Ν=200, οι αναμενόμενες συχνότητες είναι :</a:t>
            </a:r>
          </a:p>
          <a:p>
            <a:r>
              <a:rPr lang="el-GR" sz="2000" i="1" dirty="0" smtClean="0"/>
              <a:t>50</a:t>
            </a:r>
            <a:r>
              <a:rPr lang="en-US" sz="2000" i="1" dirty="0" smtClean="0"/>
              <a:t>x200/100 =100, 25x200/100=50, 25x200/100=50)</a:t>
            </a:r>
          </a:p>
          <a:p>
            <a:endParaRPr lang="el-GR" sz="2000" dirty="0" smtClean="0"/>
          </a:p>
          <a:p>
            <a:r>
              <a:rPr lang="el-GR" sz="2000" dirty="0" smtClean="0"/>
              <a:t>Οι απλές απόλυτες συχνότητες του δείγματος Ν=300 που διαθέτουμε ονομάζονται </a:t>
            </a:r>
            <a:r>
              <a:rPr lang="el-GR" sz="2000" b="1" dirty="0" smtClean="0"/>
              <a:t>παρατηρούμενες συχνότητες </a:t>
            </a:r>
            <a:r>
              <a:rPr lang="el-GR" sz="2000" dirty="0" smtClean="0"/>
              <a:t>(</a:t>
            </a:r>
            <a:r>
              <a:rPr lang="en-US" sz="2000" b="1" dirty="0" smtClean="0"/>
              <a:t>f</a:t>
            </a:r>
            <a:r>
              <a:rPr lang="el-GR" sz="2000" b="1" baseline="-25000" dirty="0" smtClean="0"/>
              <a:t>ο</a:t>
            </a:r>
            <a:r>
              <a:rPr lang="en-US" sz="2000" b="1" baseline="-25000" dirty="0" smtClean="0"/>
              <a:t> 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smtClean="0"/>
              <a:t>Έλεγχος Χ</a:t>
            </a:r>
            <a:r>
              <a:rPr lang="el-GR" sz="3200" baseline="30000" smtClean="0"/>
              <a:t>2</a:t>
            </a:r>
            <a:r>
              <a:rPr lang="el-GR" sz="3200" smtClean="0"/>
              <a:t>  Καλής προσαρμογής για τη ζωή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62288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2578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2881313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962400"/>
            <a:ext cx="59436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l-GR" sz="2800" smtClean="0"/>
              <a:t>Έλεγχος Χ</a:t>
            </a:r>
            <a:r>
              <a:rPr lang="el-GR" sz="2800" baseline="30000" smtClean="0"/>
              <a:t>2</a:t>
            </a:r>
            <a:r>
              <a:rPr lang="el-GR" sz="2800" smtClean="0"/>
              <a:t>  Καλής προσαρμογής για την εκπαίδευση: </a:t>
            </a:r>
            <a:br>
              <a:rPr lang="el-GR" sz="2800" smtClean="0"/>
            </a:br>
            <a:r>
              <a:rPr lang="el-GR" sz="2800" smtClean="0"/>
              <a:t>μηδενική υπόθεση: αυτοί που δεν τέλειωσαν κολέγιο είναι διπλάσιοι από αυτούς που τελείωσαν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776538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239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297180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86225"/>
            <a:ext cx="6553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Μη παραμετρικοί έλεγχοι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l-GR" sz="2800" smtClean="0"/>
              <a:t>Τι είναι οι μη παραμετρικοί έλεγχοι και πότε χρησιμοποιούνται;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b="1" smtClean="0"/>
              <a:t>Όταν δεν ικανοποιούνται οι προϋποθέσεις</a:t>
            </a:r>
            <a:r>
              <a:rPr lang="el-GR" sz="2400" b="1" smtClean="0"/>
              <a:t> για να εκτελεστεί ο έλεγχος.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Παράδειγμα όταν δεν ισχύει η κανονικότητα των πληθυσμών (σε μικρά δείγματα) ή η ισότητα των διακυμάνσεων κατά την εκτέλεση του ελέγχου </a:t>
            </a:r>
            <a:r>
              <a:rPr lang="en-US" sz="2000" smtClean="0"/>
              <a:t>t.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l-GR" b="1" smtClean="0"/>
              <a:t>Όταν δίνονται οι θέσεις  των ατόμων</a:t>
            </a:r>
            <a:r>
              <a:rPr lang="el-GR" sz="2400" smtClean="0"/>
              <a:t> και όχι τιμές που εκφράζουν αριθμητική μεταβολή από άτομο σε άτομο.</a:t>
            </a:r>
          </a:p>
          <a:p>
            <a:pPr marL="1371600" lvl="2" indent="-45720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Παράδειγμα. Ένας εκπαιδευτικός διατάσει τους 20 μαθητές του από τον λιγότερο δημοφιλή ως τον δημοφιλέστερο δίνοντας τους τιμές-θέσεις: 1, 2, 3,…20.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- Θέση ημερομηνίας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l-GR"/>
              <a:t>Μη παραμετρκοί έλεγχοι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Μειονέκτημα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Οι μη παραμετρικοί  οδηγούν δυσκολότερο σε σημαντική διαφορά, όταν πραγματικά αυτή υπάρχει, από ότι οι αντίστοιχοι παραμετρικοί έλεγχοι.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Μη παραμετρικοί έλεγχοι σε τιμές κατά ζεύγη: </a:t>
            </a:r>
            <a:r>
              <a:rPr lang="en-US" sz="4000" smtClean="0"/>
              <a:t>Sign test</a:t>
            </a:r>
            <a:endParaRPr lang="el-GR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Μηδενική υπόθεση</a:t>
            </a:r>
            <a:r>
              <a:rPr lang="el-GR" smtClean="0"/>
              <a:t>: διάμεσος διαφορά ανάμεσα στα μέλη ενός ζεύγους είναι 0.</a:t>
            </a:r>
          </a:p>
          <a:p>
            <a:pPr eaLnBrk="1" hangingPunct="1"/>
            <a:r>
              <a:rPr lang="el-GR" b="1" smtClean="0"/>
              <a:t>Προϋποθέσεις</a:t>
            </a:r>
            <a:r>
              <a:rPr lang="el-GR" smtClean="0"/>
              <a:t>: </a:t>
            </a:r>
          </a:p>
          <a:p>
            <a:pPr lvl="1" eaLnBrk="1" hangingPunct="1"/>
            <a:r>
              <a:rPr lang="el-GR" smtClean="0"/>
              <a:t>Τα ζεύγη έχουν επιλεγεί ανεξάρτητα το ένα από το άλλο.</a:t>
            </a:r>
          </a:p>
          <a:p>
            <a:pPr lvl="1" eaLnBrk="1" hangingPunct="1"/>
            <a:r>
              <a:rPr lang="el-GR" smtClean="0"/>
              <a:t>Οι τιμές μπορεί να διαταχθούν από τη μικρότερη έως τη μεγαλύτερη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Η σύγκριση της εκπαίδευσης του πατέρα και της μητέρας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Θα ελεγχθεί η υπόθεση ότι η διάμεση διαφορά είναι ίση με το 0 ανάμεσα στα χρόνια εκπαίδευσης του πατέρα και της μητέρας. </a:t>
            </a:r>
          </a:p>
          <a:p>
            <a:pPr eaLnBrk="1" hangingPunct="1"/>
            <a:r>
              <a:rPr lang="el-GR" smtClean="0"/>
              <a:t>Για κάθε άτομο που απάντησε το ερωτηματολόγιο έχουμε ένα ζεύγος  τιμών: την εκπαίδευση του πατέρα σε έτη και την εκπαίδευση της μητέρας σε έτη.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Υπολογισμός το </a:t>
            </a:r>
            <a:r>
              <a:rPr lang="fr-CH" smtClean="0"/>
              <a:t>sign test</a:t>
            </a:r>
            <a:endParaRPr lang="el-G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smtClean="0"/>
              <a:t>Βρίσκουμε τον αριθμό των ατόμων που ανήκει στις τρεις κατηγορίες: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l-GR" smtClean="0"/>
              <a:t>Η εκπαίδευση του πατέρα είναι πιο μακρόχρονη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l-GR" smtClean="0"/>
              <a:t>Η εκπαίδευση της μητέρας είναι πιο μακρόχρονη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l-GR" smtClean="0"/>
              <a:t>Ο χρόνος εκπαίδευσης των δύο γονέων είναι ίδιος</a:t>
            </a:r>
          </a:p>
          <a:p>
            <a:pPr marL="609600" indent="-609600" eaLnBrk="1" hangingPunct="1"/>
            <a:r>
              <a:rPr lang="el-GR" smtClean="0"/>
              <a:t>Αν η μηδενική υπόθεση αληθεύει αναμένεται ο ίδιος αριθμός ατόμων στις δύο πρώτες κατηγορίες.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6838"/>
            <a:ext cx="9144000" cy="6694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3513"/>
            <a:ext cx="9144000" cy="6694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259632" y="1268760"/>
          <a:ext cx="6480720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376"/>
                <a:gridCol w="1015052"/>
                <a:gridCol w="858891"/>
                <a:gridCol w="975145"/>
                <a:gridCol w="648072"/>
                <a:gridCol w="1656184"/>
              </a:tblGrid>
              <a:tr h="648072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κατηγορίες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f</a:t>
                      </a:r>
                      <a:r>
                        <a:rPr lang="en-US" sz="2400" b="1" baseline="-25000" dirty="0" err="1" smtClean="0"/>
                        <a:t>e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</a:t>
                      </a:r>
                      <a:r>
                        <a:rPr lang="el-GR" sz="2400" b="1" baseline="-25000" dirty="0" smtClean="0"/>
                        <a:t>ο</a:t>
                      </a:r>
                      <a:r>
                        <a:rPr lang="en-US" sz="2400" b="1" baseline="-25000" dirty="0" smtClean="0"/>
                        <a:t>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(</a:t>
                      </a:r>
                      <a:r>
                        <a:rPr lang="en-US" sz="2400" b="1" dirty="0" smtClean="0"/>
                        <a:t>f</a:t>
                      </a:r>
                      <a:r>
                        <a:rPr lang="el-GR" sz="2400" b="1" baseline="-25000" dirty="0" smtClean="0"/>
                        <a:t>ο</a:t>
                      </a:r>
                      <a:r>
                        <a:rPr lang="el-GR" sz="2400" b="1" baseline="0" dirty="0" smtClean="0"/>
                        <a:t>-</a:t>
                      </a:r>
                      <a:r>
                        <a:rPr lang="en-US" sz="2400" b="1" dirty="0" err="1" smtClean="0"/>
                        <a:t>f</a:t>
                      </a:r>
                      <a:r>
                        <a:rPr lang="en-US" sz="2400" b="1" baseline="-25000" dirty="0" err="1" smtClean="0"/>
                        <a:t>e</a:t>
                      </a:r>
                      <a:r>
                        <a:rPr lang="en-US" sz="2400" b="1" baseline="-25000" dirty="0" smtClean="0"/>
                        <a:t> </a:t>
                      </a:r>
                      <a:r>
                        <a:rPr lang="en-US" sz="2400" b="1" baseline="0" dirty="0" smtClean="0"/>
                        <a:t>)</a:t>
                      </a: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(</a:t>
                      </a:r>
                      <a:r>
                        <a:rPr lang="en-US" sz="2400" b="1" dirty="0" smtClean="0"/>
                        <a:t>f</a:t>
                      </a:r>
                      <a:r>
                        <a:rPr lang="el-GR" sz="2400" b="1" baseline="-25000" dirty="0" smtClean="0"/>
                        <a:t>ο</a:t>
                      </a:r>
                      <a:r>
                        <a:rPr lang="el-GR" sz="2400" b="1" baseline="0" dirty="0" smtClean="0"/>
                        <a:t>-</a:t>
                      </a:r>
                      <a:r>
                        <a:rPr lang="en-US" sz="2400" b="1" dirty="0" err="1" smtClean="0"/>
                        <a:t>f</a:t>
                      </a:r>
                      <a:r>
                        <a:rPr lang="en-US" sz="2400" b="1" baseline="-25000" dirty="0" err="1" smtClean="0"/>
                        <a:t>e</a:t>
                      </a:r>
                      <a:r>
                        <a:rPr lang="en-US" sz="2400" b="1" baseline="-25000" dirty="0" smtClean="0"/>
                        <a:t> </a:t>
                      </a:r>
                      <a:r>
                        <a:rPr lang="en-US" sz="2400" b="1" baseline="0" dirty="0" smtClean="0"/>
                        <a:t>)</a:t>
                      </a:r>
                      <a:r>
                        <a:rPr lang="en-US" sz="2400" b="1" baseline="30000" dirty="0" smtClean="0"/>
                        <a:t>2</a:t>
                      </a:r>
                      <a:r>
                        <a:rPr lang="en-US" sz="2400" b="1" baseline="0" dirty="0" smtClean="0"/>
                        <a:t> /</a:t>
                      </a:r>
                      <a:r>
                        <a:rPr lang="en-US" sz="2400" b="1" dirty="0" err="1" smtClean="0"/>
                        <a:t>f</a:t>
                      </a:r>
                      <a:r>
                        <a:rPr lang="en-US" sz="2400" b="1" baseline="-25000" dirty="0" err="1" smtClean="0"/>
                        <a:t>e</a:t>
                      </a:r>
                      <a:endParaRPr lang="el-GR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Συμφωνώ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210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l-G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Διαφωνώ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90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-60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el-G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Σύνολο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300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/>
                        <a:t>300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l-G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971600" y="3356992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διαφορά </a:t>
            </a:r>
            <a:r>
              <a:rPr lang="el-GR" b="1" dirty="0" smtClean="0"/>
              <a:t>(</a:t>
            </a:r>
            <a:r>
              <a:rPr lang="en-US" b="1" dirty="0" smtClean="0"/>
              <a:t>f</a:t>
            </a:r>
            <a:r>
              <a:rPr lang="el-GR" b="1" baseline="-25000" dirty="0" smtClean="0"/>
              <a:t>ο</a:t>
            </a:r>
            <a:r>
              <a:rPr lang="el-GR" b="1" dirty="0" smtClean="0"/>
              <a:t>-</a:t>
            </a:r>
            <a:r>
              <a:rPr lang="en-US" b="1" dirty="0" err="1" smtClean="0"/>
              <a:t>f</a:t>
            </a:r>
            <a:r>
              <a:rPr lang="en-US" b="1" baseline="-25000" dirty="0" err="1" smtClean="0"/>
              <a:t>e</a:t>
            </a:r>
            <a:r>
              <a:rPr lang="en-US" b="1" baseline="-25000" dirty="0" smtClean="0"/>
              <a:t> </a:t>
            </a:r>
            <a:r>
              <a:rPr lang="en-US" b="1" dirty="0" smtClean="0"/>
              <a:t>)</a:t>
            </a:r>
            <a:r>
              <a:rPr lang="el-GR" dirty="0" smtClean="0"/>
              <a:t> σε κάθε κελί του πίνακα κατανομής συχνοτήτων δείχνει πόσο κοντά στην μηδενική υπόθεση βρίσκεται το παρατηρούμενο δείγμα μας στο συγκεκριμένο κελί.</a:t>
            </a:r>
          </a:p>
          <a:p>
            <a:r>
              <a:rPr lang="el-GR" dirty="0" smtClean="0"/>
              <a:t>Η ποσότητα «χι-</a:t>
            </a:r>
            <a:r>
              <a:rPr lang="el-GR" dirty="0" err="1" smtClean="0"/>
              <a:t>τετράγων</a:t>
            </a:r>
            <a:r>
              <a:rPr lang="el-GR" dirty="0" smtClean="0"/>
              <a:t>ο» :              </a:t>
            </a:r>
          </a:p>
          <a:p>
            <a:r>
              <a:rPr lang="el-GR" b="1" dirty="0" smtClean="0"/>
              <a:t>εκφράζει  την απόκλιση της κατανομής παρατηρούμενου δείγματος από εκείνη της μηδενικής υπόθεσης</a:t>
            </a:r>
          </a:p>
        </p:txBody>
      </p:sp>
      <p:graphicFrame>
        <p:nvGraphicFramePr>
          <p:cNvPr id="6" name="5 - Αντικείμενο"/>
          <p:cNvGraphicFramePr>
            <a:graphicFrameLocks noChangeAspect="1"/>
          </p:cNvGraphicFramePr>
          <p:nvPr/>
        </p:nvGraphicFramePr>
        <p:xfrm>
          <a:off x="4860032" y="4581128"/>
          <a:ext cx="2376264" cy="980681"/>
        </p:xfrm>
        <a:graphic>
          <a:graphicData uri="http://schemas.openxmlformats.org/presentationml/2006/ole">
            <p:oleObj spid="_x0000_s28674" name="Εξίσωση" r:id="rId3" imgW="1600200" imgH="660240" progId="Equation.3">
              <p:embed/>
            </p:oleObj>
          </a:graphicData>
        </a:graphic>
      </p:graphicFrame>
      <p:cxnSp>
        <p:nvCxnSpPr>
          <p:cNvPr id="8" name="7 - Ευθύγραμμο βέλος σύνδεσης"/>
          <p:cNvCxnSpPr/>
          <p:nvPr/>
        </p:nvCxnSpPr>
        <p:spPr>
          <a:xfrm flipV="1">
            <a:off x="5292080" y="3140968"/>
            <a:ext cx="1656184" cy="172819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Έλλειψη"/>
          <p:cNvSpPr/>
          <p:nvPr/>
        </p:nvSpPr>
        <p:spPr>
          <a:xfrm>
            <a:off x="6660232" y="2852936"/>
            <a:ext cx="648072" cy="504056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V="1">
            <a:off x="3059832" y="2420888"/>
            <a:ext cx="1728192" cy="10081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860032" y="2060848"/>
            <a:ext cx="648072" cy="504056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καλής προσαρμογής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74613"/>
            <a:ext cx="9144000" cy="6856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Μη παραμετρικοί έλεγχοι σε τιμές κατά ζεύγη: </a:t>
            </a:r>
            <a:r>
              <a:rPr lang="en-US" sz="4000" smtClean="0"/>
              <a:t>Wilcoxon test</a:t>
            </a:r>
            <a:endParaRPr lang="el-GR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Στην περίπτωση αυτού του ελέγχου (</a:t>
            </a:r>
            <a:r>
              <a:rPr lang="en-US" smtClean="0"/>
              <a:t>signed-rank test) </a:t>
            </a:r>
            <a:r>
              <a:rPr lang="el-GR" smtClean="0"/>
              <a:t>χρησιμοποιείται σε αντίθεση με το </a:t>
            </a:r>
            <a:r>
              <a:rPr lang="fr-CH" smtClean="0"/>
              <a:t>sign test </a:t>
            </a:r>
            <a:r>
              <a:rPr lang="el-GR" smtClean="0"/>
              <a:t>και το μέγεθος της διαφοράς. </a:t>
            </a:r>
          </a:p>
          <a:p>
            <a:pPr eaLnBrk="1" hangingPunct="1"/>
            <a:r>
              <a:rPr lang="el-GR" smtClean="0"/>
              <a:t>Η μοναδική προϋπόθεση είναι ότι οι διαφορές των τιμών του δείγματος προέρχονται από μια συμμετρική κατανομή.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576263"/>
          </a:xfrm>
        </p:spPr>
        <p:txBody>
          <a:bodyPr/>
          <a:lstStyle/>
          <a:p>
            <a:pPr eaLnBrk="1" hangingPunct="1"/>
            <a:r>
              <a:rPr lang="el-GR" sz="3200" smtClean="0"/>
              <a:t>Υπολογισμοί του </a:t>
            </a:r>
            <a:r>
              <a:rPr lang="en-US" sz="3200" smtClean="0"/>
              <a:t>Wilcoxon test</a:t>
            </a:r>
            <a:endParaRPr lang="el-GR" sz="32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7772400" cy="58324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l-GR" sz="2000" smtClean="0"/>
              <a:t>Υπολογίζονται οι διαφορές των τιμών κάθε ζεύγους.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l-GR" sz="2000" smtClean="0"/>
              <a:t>Οι διαφορές διατάσσονται από τη μικρότερη έως τη  μεγαλύτερη χωρίς το πρόσημο (για όλα τα άτομο που η διαφορά τους δεν είναι 0).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l-GR" sz="1800" smtClean="0"/>
              <a:t>Η μικρότερη διαφορά έχει τη θέση 1, η αμέσως μεγαλύτερη έχει τη θέση 2 κλ.π.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l-GR" sz="1800" smtClean="0"/>
              <a:t>Σε ίσες διαφορές αντιστοιχείται η μέση θέση της ομάδας των ίσων διαφορών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l-GR" sz="2400" smtClean="0"/>
              <a:t>Στη συνέχεια υπολογίζεται η μέση θέση των δύο ομάδων ξεχωριστά.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>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b="1" smtClean="0"/>
              <a:t>Αν οι μηδενική υπόθεση αληθεύει τότε οι μέσες τιμές θέσης πρέπει να είναι ίδιες στις δύο ομάδες.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sz="18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>Παράδειγμα: Στις παρακάτω 9 διαφορές: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>0, -1, -2, 2, -2, 5, 8, -10,11  αντιστοιχούν οι θέσεις: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smtClean="0"/>
              <a:t>     1,   3, 3,  3, 5, 6,    7,  8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l-GR" sz="2400" b="1" smtClean="0"/>
              <a:t>Μέση θέση(-) =14/4= 3,5</a:t>
            </a:r>
            <a:r>
              <a:rPr lang="el-GR" sz="2400" smtClean="0"/>
              <a:t> </a:t>
            </a:r>
            <a:r>
              <a:rPr lang="el-GR" sz="2400" b="1" smtClean="0"/>
              <a:t>και Μέση θέση(+) =22/4= 5,5</a:t>
            </a:r>
            <a:r>
              <a:rPr lang="el-GR" sz="180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endParaRPr 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0713"/>
            <a:ext cx="7772400" cy="792162"/>
          </a:xfrm>
        </p:spPr>
        <p:txBody>
          <a:bodyPr/>
          <a:lstStyle/>
          <a:p>
            <a:pPr eaLnBrk="1" hangingPunct="1"/>
            <a:r>
              <a:rPr lang="el-GR" sz="3200" smtClean="0"/>
              <a:t>Μη παραμετρικοί έλεγχοι 2 ανεξαρτήτων δειγμάτων: </a:t>
            </a:r>
            <a:r>
              <a:rPr lang="en-US" sz="3200" smtClean="0"/>
              <a:t>Mann-Whitney test</a:t>
            </a:r>
            <a:endParaRPr lang="el-GR" sz="32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l-GR" smtClean="0"/>
              <a:t>Ελέγχει την υπόθεση ότι οι τιμές των δύο πληθυσμών έχουν το ίδιο μέγεθος</a:t>
            </a:r>
          </a:p>
          <a:p>
            <a:pPr marL="609600" indent="-609600" eaLnBrk="1" hangingPunct="1"/>
            <a:r>
              <a:rPr lang="el-GR" smtClean="0"/>
              <a:t>Για τον έλεγχο της ισότητας των μέσων τιμών απαιτείται η ίδια μορφή κατανομής στους δυο πληθυσμούς.</a:t>
            </a:r>
          </a:p>
          <a:p>
            <a:pPr marL="990600" lvl="1" indent="-533400" eaLnBrk="1" hangingPunct="1">
              <a:buFontTx/>
              <a:buNone/>
            </a:pPr>
            <a:endParaRPr lang="el-GR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Αριθμός τσιγάρων και επιβίωση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Θα χρησιμοποιηθεί ο έλεγχος </a:t>
            </a:r>
            <a:r>
              <a:rPr lang="en-US" sz="2800" smtClean="0"/>
              <a:t>Mann-Whitney</a:t>
            </a:r>
            <a:r>
              <a:rPr lang="el-GR" sz="2800" smtClean="0"/>
              <a:t> για δεδομένα μιας έρευνας που παρακολουθεί 2017 άνδρες σε μια περίοδο 20 ετών για την καταγραφή της εμφάνισης της στεφανιαίας νόσου</a:t>
            </a:r>
          </a:p>
          <a:p>
            <a:pPr eaLnBrk="1" hangingPunct="1"/>
            <a:r>
              <a:rPr lang="el-GR" sz="2800" b="1" smtClean="0"/>
              <a:t>Υπόθεση:</a:t>
            </a:r>
            <a:r>
              <a:rPr lang="el-GR" sz="2800" smtClean="0"/>
              <a:t> υπάρχει διαφορά, ως προς τον αριθμό τσιγάρων που καπνίζουν στην αρχή της μελέτης, ανάμεσα σ’ αυτούς που είναι ζωντανοί δέκα χρόνια αργότερα και αυτούς που δεν είναι πια ζωντανοί;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15938"/>
          </a:xfrm>
        </p:spPr>
        <p:txBody>
          <a:bodyPr/>
          <a:lstStyle/>
          <a:p>
            <a:pPr eaLnBrk="1" hangingPunct="1"/>
            <a:r>
              <a:rPr lang="el-GR" sz="3200" smtClean="0"/>
              <a:t>Υπολογισμός του στατιστικού </a:t>
            </a:r>
            <a:r>
              <a:rPr lang="en-US" sz="3200" smtClean="0"/>
              <a:t>Mann-Whitney</a:t>
            </a:r>
            <a:r>
              <a:rPr lang="el-GR" sz="4000" smtClean="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772400" cy="4968875"/>
          </a:xfrm>
        </p:spPr>
        <p:txBody>
          <a:bodyPr/>
          <a:lstStyle/>
          <a:p>
            <a:pPr marL="609600" indent="-609600" eaLnBrk="1" hangingPunct="1"/>
            <a:r>
              <a:rPr lang="el-GR" sz="2400" smtClean="0"/>
              <a:t>Ο Υπολογισμός του στατιστικού περιλαμβάνει τα εξής βήματα: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smtClean="0"/>
              <a:t>Διατάσσονται οι τιμές των δύο ομάδων μαζί από τη μικρότερη στη μεγαλύτερη και βρίσκονται οι θέσεις τους. 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l-GR" sz="2000" smtClean="0"/>
              <a:t>Υπολογίζεται η μέση θέση κάθε ομάδας</a:t>
            </a:r>
          </a:p>
          <a:p>
            <a:pPr marL="990600" lvl="1" indent="-533400" eaLnBrk="1" hangingPunct="1">
              <a:buFontTx/>
              <a:buNone/>
            </a:pPr>
            <a:r>
              <a:rPr lang="el-GR" sz="2400" smtClean="0"/>
              <a:t>Παράδειγμα:</a:t>
            </a:r>
            <a:endParaRPr lang="el-GR" sz="2000" smtClean="0"/>
          </a:p>
          <a:p>
            <a:pPr marL="990600" lvl="1" indent="-533400" eaLnBrk="1" hangingPunct="1">
              <a:buFontTx/>
              <a:buNone/>
            </a:pPr>
            <a:r>
              <a:rPr lang="el-GR" sz="2400" smtClean="0"/>
              <a:t>Ομάδα Α: 5, 10, 20       Ομάδα Β:1, 5, 12</a:t>
            </a:r>
          </a:p>
          <a:p>
            <a:pPr marL="990600" lvl="1" indent="-533400" eaLnBrk="1" hangingPunct="1">
              <a:lnSpc>
                <a:spcPct val="120000"/>
              </a:lnSpc>
              <a:buFontTx/>
              <a:buNone/>
            </a:pPr>
            <a:r>
              <a:rPr lang="el-GR" sz="2400" smtClean="0"/>
              <a:t>Οι </a:t>
            </a:r>
            <a:r>
              <a:rPr lang="el-GR" sz="2400" b="1" smtClean="0"/>
              <a:t>τιμές</a:t>
            </a:r>
            <a:r>
              <a:rPr lang="el-GR" sz="2400" smtClean="0"/>
              <a:t> διατάσσονται 1,    5,    5,  10,  12,  20 και έχουν </a:t>
            </a:r>
            <a:r>
              <a:rPr lang="el-GR" sz="2400" b="1" smtClean="0"/>
              <a:t>θέσεις:</a:t>
            </a:r>
            <a:r>
              <a:rPr lang="el-GR" sz="2400" smtClean="0"/>
              <a:t>                   1,  2,5, 2,5,   4,     5,   6	και οι μέση θέση της κάθε ομάδας είναι 4,17 για την ομάδα Α και 2,8 για τη ομάδα 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Ιστόγραμμα κατά κατηγορία επιβίωσης</a:t>
            </a:r>
          </a:p>
        </p:txBody>
      </p:sp>
      <p:pic>
        <p:nvPicPr>
          <p:cNvPr id="37891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514600"/>
            <a:ext cx="3810000" cy="3048000"/>
          </a:xfrm>
          <a:noFill/>
        </p:spPr>
      </p:pic>
      <p:pic>
        <p:nvPicPr>
          <p:cNvPr id="37892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514600"/>
            <a:ext cx="38100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καλής προσαρμογής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467544" y="1268760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δειγματοληπτική κατανομή της ποσότητας </a:t>
            </a:r>
            <a:r>
              <a:rPr lang="el-GR" b="1" kern="0" dirty="0" smtClean="0">
                <a:solidFill>
                  <a:schemeClr val="tx2"/>
                </a:solidFill>
              </a:rPr>
              <a:t>χ</a:t>
            </a:r>
            <a:r>
              <a:rPr lang="el-GR" b="1" kern="0" baseline="30000" dirty="0" smtClean="0">
                <a:solidFill>
                  <a:schemeClr val="tx2"/>
                </a:solidFill>
              </a:rPr>
              <a:t>2 </a:t>
            </a:r>
            <a:r>
              <a:rPr lang="el-GR" dirty="0" smtClean="0"/>
              <a:t> όταν ισχύει η μηδενική υπόθεση είναι γνωστή και συνεπώς μπορούμε να καθορίσουμε την περιοχή αποδοχής και απόρριψης της </a:t>
            </a:r>
            <a:r>
              <a:rPr lang="el-GR" dirty="0" err="1" smtClean="0"/>
              <a:t>Η</a:t>
            </a:r>
            <a:r>
              <a:rPr lang="el-GR" baseline="-25000" dirty="0" err="1" smtClean="0"/>
              <a:t>ο</a:t>
            </a:r>
            <a:r>
              <a:rPr lang="el-GR" dirty="0" smtClean="0"/>
              <a:t>  </a:t>
            </a:r>
          </a:p>
          <a:p>
            <a:r>
              <a:rPr lang="el-GR" dirty="0" smtClean="0"/>
              <a:t>Στην πραγματικότητα πρόκειται για μια οικογένεια της οποίας κάθε μέλος της </a:t>
            </a:r>
            <a:r>
              <a:rPr lang="el-GR" dirty="0" err="1" smtClean="0"/>
              <a:t>ταυτοποιείται</a:t>
            </a:r>
            <a:r>
              <a:rPr lang="el-GR" dirty="0" smtClean="0"/>
              <a:t> από τους βαθμούς ελευθερίας του:</a:t>
            </a:r>
          </a:p>
          <a:p>
            <a:r>
              <a:rPr lang="el-GR" b="1" dirty="0" smtClean="0"/>
              <a:t>Βαθμοί ελευθερίας </a:t>
            </a:r>
            <a:r>
              <a:rPr lang="el-GR" dirty="0" smtClean="0"/>
              <a:t>= </a:t>
            </a:r>
            <a:r>
              <a:rPr lang="el-GR" b="1" dirty="0" smtClean="0"/>
              <a:t>αριθμός κατηγοριών</a:t>
            </a:r>
            <a:r>
              <a:rPr lang="el-GR" dirty="0" smtClean="0"/>
              <a:t> – 1.</a:t>
            </a:r>
          </a:p>
          <a:p>
            <a:r>
              <a:rPr lang="el-GR" dirty="0" smtClean="0"/>
              <a:t>Στο παράδειγμα μας Β.Ε.=2 – 1 = 1</a:t>
            </a:r>
          </a:p>
          <a:p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12776"/>
            <a:ext cx="355478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6444208" y="2276872"/>
            <a:ext cx="1008063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i="1" dirty="0" smtClean="0"/>
              <a:t>ΒΕ</a:t>
            </a:r>
            <a:r>
              <a:rPr lang="en-US" dirty="0" smtClean="0"/>
              <a:t>=1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7164288" y="3140968"/>
            <a:ext cx="1008063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i="1" dirty="0" smtClean="0"/>
              <a:t>ΒΕ</a:t>
            </a:r>
            <a:r>
              <a:rPr lang="en-US" dirty="0" smtClean="0"/>
              <a:t>=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7812360" y="3933056"/>
            <a:ext cx="1080120" cy="50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i="1" dirty="0" smtClean="0"/>
              <a:t>ΒΕ</a:t>
            </a:r>
            <a:r>
              <a:rPr lang="en-US" dirty="0" smtClean="0"/>
              <a:t>=1</a:t>
            </a:r>
            <a:r>
              <a:rPr lang="el-GR" dirty="0" smtClean="0"/>
              <a:t>0</a:t>
            </a:r>
            <a:endParaRPr lang="el-GR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>
            <a:off x="5796136" y="2819028"/>
            <a:ext cx="845046" cy="465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>
            <a:stCxn id="9" idx="1"/>
          </p:cNvCxnSpPr>
          <p:nvPr/>
        </p:nvCxnSpPr>
        <p:spPr>
          <a:xfrm flipH="1">
            <a:off x="6084168" y="3392587"/>
            <a:ext cx="1080120" cy="108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H="1" flipV="1">
            <a:off x="6948264" y="3861048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791325"/>
          </a:xfrm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b="1" smtClean="0"/>
              <a:t>ΜΗ ΠΑΡΑΜΕΤΡΙΚΟΣ ΕΛΕΓΧΟΣ ΠΟΛΛΩΝ ΑΝΕΞΑΡΤΗΤΩΝ ΔΕΙΓΜΑΤΩΝ:</a:t>
            </a:r>
            <a:r>
              <a:rPr lang="en-US" sz="2800" b="1" smtClean="0"/>
              <a:t> Kruskal-Wallis</a:t>
            </a:r>
            <a:r>
              <a:rPr lang="el-GR" sz="4000" smtClean="0"/>
              <a:t> 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Είναι η μη παραμετρική τεχνική εναλλακτική της Ανάλυσης διακύμανσης </a:t>
            </a:r>
          </a:p>
          <a:p>
            <a:pPr eaLnBrk="1" hangingPunct="1"/>
            <a:r>
              <a:rPr lang="el-GR" smtClean="0"/>
              <a:t>Υπολογίζεται όπως ο έλεγχος </a:t>
            </a:r>
            <a:r>
              <a:rPr lang="en-US" smtClean="0"/>
              <a:t>Mann-Whitney</a:t>
            </a:r>
            <a:r>
              <a:rPr lang="el-GR" smtClean="0"/>
              <a:t> αλλά για περισσότερες ομάδες</a:t>
            </a:r>
          </a:p>
          <a:p>
            <a:pPr eaLnBrk="1" hangingPunct="1"/>
            <a:r>
              <a:rPr lang="el-GR" smtClean="0"/>
              <a:t>Έχει τις ίδιες ελαστικές προϋποθέσεις με τον έλεγχο </a:t>
            </a:r>
            <a:r>
              <a:rPr lang="en-US" smtClean="0"/>
              <a:t>Mann-Whitney</a:t>
            </a:r>
            <a:r>
              <a:rPr lang="el-GR" smtClean="0"/>
              <a:t> για την μηδενική υπόθεση της ισότητας των μέσων τιμών.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ΑΡΙΘΜΟΣ ΤΣΙΓΑΡΩΝ ΚΑΙ ΕΠΙΠΕΔΟ ΕΚΠΑΙΔΕΥΣΗΣ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Τα δεδομένα προέρχονται από την ίδια έρευνα που χρησιμοποιήθηκε στη σχέση καπνίσματος και θνησιμότητας.</a:t>
            </a:r>
          </a:p>
          <a:p>
            <a:pPr eaLnBrk="1" hangingPunct="1"/>
            <a:r>
              <a:rPr lang="el-GR" b="1" smtClean="0"/>
              <a:t>Υπόθεση: Υπάρχει διαφορά ως προς τον αριθμό τσιγάρων που καπνίζουν ημερησίως ανάμεσα σ’ αυτούς που τέλειωσαν: μόνο δημοτικό, μέχρι γυμνάσιο, κάποια ανώτερη σχολή;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3779912" y="1412776"/>
          <a:ext cx="4840287" cy="5187950"/>
        </p:xfrm>
        <a:graphic>
          <a:graphicData uri="http://schemas.openxmlformats.org/presentationml/2006/ole">
            <p:oleObj spid="_x0000_s29697" name="Έγγραφο" r:id="rId3" imgW="4839996" imgH="5187718" progId="Word.Document.12">
              <p:embed/>
            </p:oleObj>
          </a:graphicData>
        </a:graphic>
      </p:graphicFrame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2664296" cy="161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1547664" y="2852936"/>
            <a:ext cx="360040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36898" y="2889250"/>
            <a:ext cx="322734" cy="25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endParaRPr kumimoji="0" lang="el-GR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831504" y="2594620"/>
            <a:ext cx="419447" cy="34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α</a:t>
            </a:r>
            <a:endParaRPr kumimoji="0" lang="el-G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καλής προσαρμογής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164382" y="3712840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1600" b="0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l-GR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κρ</a:t>
            </a: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331640" y="3318892"/>
            <a:ext cx="72008" cy="36004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395536" y="414908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έλεγχος με την</a:t>
            </a:r>
            <a:r>
              <a:rPr lang="el-GR" sz="2000" b="1" kern="0" dirty="0" smtClean="0">
                <a:solidFill>
                  <a:schemeClr val="tx2"/>
                </a:solidFill>
              </a:rPr>
              <a:t> χ</a:t>
            </a:r>
            <a:r>
              <a:rPr lang="el-GR" sz="2000" b="1" kern="0" baseline="30000" dirty="0" smtClean="0">
                <a:solidFill>
                  <a:schemeClr val="tx2"/>
                </a:solidFill>
              </a:rPr>
              <a:t>2</a:t>
            </a:r>
            <a:r>
              <a:rPr lang="el-GR" sz="2000" b="1" kern="0" dirty="0" smtClean="0">
                <a:solidFill>
                  <a:schemeClr val="tx2"/>
                </a:solidFill>
              </a:rPr>
              <a:t> είναι μονόπλευρος με την έννοια ότι μόνο μεγάλες τιμές τις απορρίπτουν την μηδενική υπόθεση </a:t>
            </a:r>
          </a:p>
          <a:p>
            <a:r>
              <a:rPr lang="el-GR" sz="2000" b="1" kern="0" dirty="0" smtClean="0">
                <a:solidFill>
                  <a:schemeClr val="tx2"/>
                </a:solidFill>
              </a:rPr>
              <a:t>Κρίσιμη τιμή: χ</a:t>
            </a:r>
            <a:r>
              <a:rPr lang="el-GR" sz="2000" b="1" kern="0" baseline="30000" dirty="0" smtClean="0">
                <a:solidFill>
                  <a:schemeClr val="tx2"/>
                </a:solidFill>
              </a:rPr>
              <a:t>2</a:t>
            </a:r>
            <a:r>
              <a:rPr lang="el-GR" sz="2000" b="1" kern="0" baseline="-25000" dirty="0" smtClean="0">
                <a:solidFill>
                  <a:schemeClr val="tx2"/>
                </a:solidFill>
              </a:rPr>
              <a:t>κρ</a:t>
            </a:r>
            <a:r>
              <a:rPr lang="el-GR" sz="2000" b="1" kern="0" dirty="0" smtClean="0">
                <a:solidFill>
                  <a:schemeClr val="tx2"/>
                </a:solidFill>
              </a:rPr>
              <a:t> =3,84 για ΒΕ=1 και α=0,05 ή </a:t>
            </a:r>
            <a:r>
              <a:rPr lang="en-US" sz="2000" b="1" kern="0" dirty="0" smtClean="0">
                <a:solidFill>
                  <a:schemeClr val="tx2"/>
                </a:solidFill>
              </a:rPr>
              <a:t>P=0,95</a:t>
            </a:r>
            <a:endParaRPr lang="el-GR" sz="2000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2987824" y="2420888"/>
            <a:ext cx="2376264" cy="338437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220072" y="2161431"/>
            <a:ext cx="504056" cy="216024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4427984" y="2132856"/>
            <a:ext cx="504056" cy="216024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5253980" y="1863874"/>
            <a:ext cx="504056" cy="216024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32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3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καλής προσαρμογής</a:t>
            </a:r>
            <a:endParaRPr kumimoji="0" lang="el-G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43608" y="1484784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14600" algn="l"/>
              </a:tabLst>
            </a:pPr>
            <a:r>
              <a:rPr lang="el-GR" sz="2000" dirty="0" smtClean="0">
                <a:solidFill>
                  <a:schemeClr val="accent2"/>
                </a:solidFill>
              </a:rPr>
              <a:t>Επειδή στο δείγμα της έρευνας </a:t>
            </a:r>
            <a:r>
              <a:rPr lang="el-GR" sz="2000" kern="0" dirty="0" smtClean="0">
                <a:solidFill>
                  <a:schemeClr val="accent2"/>
                </a:solidFill>
              </a:rPr>
              <a:t>χ</a:t>
            </a:r>
            <a:r>
              <a:rPr lang="el-GR" sz="2000" kern="0" baseline="30000" dirty="0" smtClean="0">
                <a:solidFill>
                  <a:schemeClr val="accent2"/>
                </a:solidFill>
              </a:rPr>
              <a:t>2</a:t>
            </a:r>
            <a:r>
              <a:rPr lang="el-GR" sz="2000" kern="0" dirty="0" smtClean="0">
                <a:solidFill>
                  <a:schemeClr val="accent2"/>
                </a:solidFill>
              </a:rPr>
              <a:t> = 48 (από τη διαφάνεια 4) δηλαδή χ</a:t>
            </a:r>
            <a:r>
              <a:rPr lang="el-GR" sz="2000" kern="0" baseline="30000" dirty="0" smtClean="0">
                <a:solidFill>
                  <a:schemeClr val="accent2"/>
                </a:solidFill>
              </a:rPr>
              <a:t>2</a:t>
            </a:r>
            <a:r>
              <a:rPr lang="el-GR" sz="2000" kern="0" dirty="0" smtClean="0">
                <a:solidFill>
                  <a:schemeClr val="accent2"/>
                </a:solidFill>
              </a:rPr>
              <a:t> &gt;3,84,  απορρίπτεται η μηδενική υπόθεση </a:t>
            </a:r>
            <a:r>
              <a:rPr lang="el-GR" sz="2000" kern="0" baseline="30000" dirty="0" smtClean="0">
                <a:solidFill>
                  <a:schemeClr val="accent2"/>
                </a:solidFill>
              </a:rPr>
              <a:t> </a:t>
            </a:r>
            <a:r>
              <a:rPr lang="el-GR" sz="2000" kern="0" dirty="0" smtClean="0">
                <a:solidFill>
                  <a:schemeClr val="accent2"/>
                </a:solidFill>
              </a:rPr>
              <a:t> Συμπεραίνουμε το ποσοστό των απαισιόδοξων ανθρώπων είναι σημαντικά μεγαλύτερο από το ποσοστό των αισιόδοξων (70% και 30% αντίστοιχα. </a:t>
            </a:r>
          </a:p>
          <a:p>
            <a:pPr>
              <a:tabLst>
                <a:tab pos="2514600" algn="l"/>
              </a:tabLst>
            </a:pPr>
            <a:r>
              <a:rPr lang="el-GR" sz="2000" kern="0" dirty="0" smtClean="0">
                <a:solidFill>
                  <a:schemeClr val="accent2"/>
                </a:solidFill>
              </a:rPr>
              <a:t>Διαφορετική διατύπωση :ο μέσος άνθρωπος είναι απαισιόδοξος για το μέλλον.</a:t>
            </a:r>
            <a:r>
              <a:rPr lang="el-GR" sz="2000" kern="0" baseline="30000" dirty="0" smtClean="0">
                <a:solidFill>
                  <a:schemeClr val="accent2"/>
                </a:solidFill>
              </a:rPr>
              <a:t>  </a:t>
            </a:r>
            <a:r>
              <a:rPr lang="el-GR" sz="2000" dirty="0" smtClean="0">
                <a:solidFill>
                  <a:schemeClr val="accent2"/>
                </a:solidFill>
              </a:rPr>
              <a:t> (Το </a:t>
            </a:r>
            <a:r>
              <a:rPr lang="el-GR" sz="2000" kern="0" dirty="0" smtClean="0">
                <a:solidFill>
                  <a:schemeClr val="accent2"/>
                </a:solidFill>
              </a:rPr>
              <a:t>70% δηλώνει απαισιοδοξία για το μέλλον). </a:t>
            </a:r>
            <a:endParaRPr lang="el-GR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115616" y="1340768"/>
            <a:ext cx="669674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l-GR" sz="1800" dirty="0" smtClean="0"/>
              <a:t>Ερευνητικό ερώτημα: </a:t>
            </a:r>
            <a:r>
              <a:rPr lang="el-GR" sz="1800" dirty="0" smtClean="0">
                <a:solidFill>
                  <a:schemeClr val="accent2"/>
                </a:solidFill>
              </a:rPr>
              <a:t>Υπάρχει σχέση «μορφωτικού επιπέδου» (Πανεπιστημιακή/ μη Πανεπιστημιακή μόρφωση)  και «απαισιοδοξίας για το μέλλον» (Συμφωνώ/ Διαφωνώ)</a:t>
            </a:r>
          </a:p>
          <a:p>
            <a:pPr lvl="1" indent="-457200"/>
            <a:r>
              <a:rPr lang="el-GR" sz="1800" dirty="0" smtClean="0"/>
              <a:t>Μέτρηση: </a:t>
            </a:r>
          </a:p>
          <a:p>
            <a:pPr lvl="1" indent="-457200"/>
            <a:r>
              <a:rPr lang="el-GR" sz="1800" dirty="0" smtClean="0">
                <a:solidFill>
                  <a:schemeClr val="accent6"/>
                </a:solidFill>
              </a:rPr>
              <a:t>	Οι συμμετέχοντες δηλώνουν Συμφωνώ/ Διαφωνώ με τη δήλωση: «Τα πράγματα πηγαίνουν από το κακό στο χειρότερο» </a:t>
            </a:r>
          </a:p>
          <a:p>
            <a:pPr lvl="1" indent="-457200"/>
            <a:r>
              <a:rPr lang="el-GR" sz="1800" dirty="0" smtClean="0">
                <a:solidFill>
                  <a:schemeClr val="accent6"/>
                </a:solidFill>
              </a:rPr>
              <a:t>	Το «μορφωτικό επίπεδο» (με πτυχίο / χωρίς πτυχίο κολλεγίου)</a:t>
            </a:r>
          </a:p>
          <a:p>
            <a:pPr marL="457200" indent="-457200"/>
            <a:r>
              <a:rPr lang="el-GR" sz="1800" dirty="0" smtClean="0"/>
              <a:t>Στατιστικές υποθέσεις :</a:t>
            </a:r>
          </a:p>
          <a:p>
            <a:pPr marL="457200" indent="-457200"/>
            <a:r>
              <a:rPr lang="el-GR" sz="1800" dirty="0" smtClean="0"/>
              <a:t>	Η</a:t>
            </a:r>
            <a:r>
              <a:rPr lang="el-GR" sz="1800" baseline="-25000" dirty="0" smtClean="0"/>
              <a:t>0</a:t>
            </a:r>
            <a:r>
              <a:rPr lang="el-GR" sz="1800" dirty="0" smtClean="0"/>
              <a:t> : </a:t>
            </a:r>
            <a:r>
              <a:rPr lang="el-GR" sz="1800" dirty="0" smtClean="0">
                <a:solidFill>
                  <a:schemeClr val="accent6"/>
                </a:solidFill>
              </a:rPr>
              <a:t>Δεν υπάρχει σχέση</a:t>
            </a:r>
            <a:r>
              <a:rPr lang="el-GR" sz="1800" dirty="0" smtClean="0">
                <a:solidFill>
                  <a:schemeClr val="accent2"/>
                </a:solidFill>
              </a:rPr>
              <a:t> «μορφωτικού επιπέδου» και «απαισιοδοξίας για το μέλλον»</a:t>
            </a:r>
            <a:r>
              <a:rPr lang="el-GR" sz="1800" dirty="0" smtClean="0">
                <a:solidFill>
                  <a:schemeClr val="accent6"/>
                </a:solidFill>
              </a:rPr>
              <a:t> (το ποσοστό αισιοδοξίας είναι το ίδιο σε κάθε κατηγορία μόρφωσης)</a:t>
            </a:r>
          </a:p>
          <a:p>
            <a:pPr marL="457200" indent="-457200"/>
            <a:r>
              <a:rPr lang="el-GR" sz="1800" dirty="0" smtClean="0"/>
              <a:t>	Η</a:t>
            </a:r>
            <a:r>
              <a:rPr lang="el-GR" sz="1800" baseline="-25000" dirty="0" smtClean="0"/>
              <a:t>Α</a:t>
            </a:r>
            <a:r>
              <a:rPr lang="el-GR" sz="1800" dirty="0" smtClean="0"/>
              <a:t>: </a:t>
            </a:r>
            <a:r>
              <a:rPr lang="el-GR" sz="1800" dirty="0" smtClean="0">
                <a:solidFill>
                  <a:schemeClr val="accent6"/>
                </a:solidFill>
              </a:rPr>
              <a:t>Υπάρχει σχέση</a:t>
            </a:r>
            <a:r>
              <a:rPr lang="el-GR" sz="1800" dirty="0" smtClean="0">
                <a:solidFill>
                  <a:schemeClr val="accent2"/>
                </a:solidFill>
              </a:rPr>
              <a:t> «μορφωτικού επιπέδου» και «απαισιοδοξίας για το μέλλον»</a:t>
            </a:r>
            <a:r>
              <a:rPr lang="el-GR" sz="1800" dirty="0" smtClean="0">
                <a:solidFill>
                  <a:schemeClr val="accent6"/>
                </a:solidFill>
              </a:rPr>
              <a:t> (το ποσοστό αισιοδοξίας ποικίλει μεταξύ των κατηγοριών μόρφωσης)</a:t>
            </a:r>
          </a:p>
          <a:p>
            <a:pPr lvl="1" indent="-457200"/>
            <a:r>
              <a:rPr lang="el-GR" sz="1800" dirty="0" smtClean="0"/>
              <a:t>Δείγμα </a:t>
            </a:r>
          </a:p>
          <a:p>
            <a:pPr marL="457200" indent="-457200"/>
            <a:r>
              <a:rPr lang="el-GR" sz="1800" dirty="0" smtClean="0"/>
              <a:t>	</a:t>
            </a:r>
            <a:r>
              <a:rPr lang="en-US" sz="1800" dirty="0" smtClean="0">
                <a:solidFill>
                  <a:schemeClr val="accent6"/>
                </a:solidFill>
              </a:rPr>
              <a:t>O </a:t>
            </a:r>
            <a:r>
              <a:rPr lang="el-GR" sz="1800" dirty="0" smtClean="0">
                <a:solidFill>
                  <a:schemeClr val="accent6"/>
                </a:solidFill>
              </a:rPr>
              <a:t>έλεγχος θα εκτελεστεί με ένα τυχαίο δείγμα Ν=300 ατόμων</a:t>
            </a:r>
          </a:p>
          <a:p>
            <a:pPr lvl="1" indent="-457200"/>
            <a:endParaRPr lang="el-GR" sz="2000" dirty="0" smtClean="0">
              <a:solidFill>
                <a:schemeClr val="accent6"/>
              </a:solidFill>
            </a:endParaRPr>
          </a:p>
          <a:p>
            <a:pPr lvl="1" indent="-457200"/>
            <a:endParaRPr lang="el-GR" sz="2000" dirty="0" smtClean="0">
              <a:solidFill>
                <a:schemeClr val="accent6"/>
              </a:solidFill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 txBox="1">
            <a:spLocks/>
          </p:cNvSpPr>
          <p:nvPr/>
        </p:nvSpPr>
        <p:spPr bwMode="auto">
          <a:xfrm>
            <a:off x="323528" y="0"/>
            <a:ext cx="8568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Έλεγχος υποθέσεων με την </a:t>
            </a:r>
            <a:r>
              <a:rPr kumimoji="0" lang="el-G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χ</a:t>
            </a:r>
            <a:r>
              <a:rPr kumimoji="0" lang="el-GR" sz="2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«χι -τετράγωνο» κατανομή:</a:t>
            </a:r>
            <a:r>
              <a:rPr kumimoji="0" lang="el-G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ανεξαρτησίας μεταβλητών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043608" y="134076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Για την μελέτη της παρατηρούμενης σχέσης μεταξύ των δυο μεταβλητών στο τυχαίο δείγμα που διαθέτουμε και την εκτέλεση του ελέγχου στη συνέχεια, δημιουργείται </a:t>
            </a:r>
            <a:r>
              <a:rPr lang="el-GR" sz="2000" b="1" dirty="0" smtClean="0"/>
              <a:t>ο πίνακας συνάφειας μεταξύ των μεταβλητών</a:t>
            </a:r>
          </a:p>
          <a:p>
            <a:r>
              <a:rPr lang="el-GR" sz="2000" b="1" dirty="0" smtClean="0"/>
              <a:t>Ας δούμε τη χρήση του </a:t>
            </a:r>
            <a:r>
              <a:rPr lang="en-US" sz="2000" b="1" dirty="0" smtClean="0"/>
              <a:t>SPSS</a:t>
            </a:r>
            <a:r>
              <a:rPr lang="el-GR" sz="2000" b="1" dirty="0" smtClean="0"/>
              <a:t> στην δημιουργία του πίνακα συνάφειας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5663</TotalTime>
  <Words>1829</Words>
  <Application>Microsoft Office PowerPoint</Application>
  <PresentationFormat>Προβολή στην οθόνη (4:3)</PresentationFormat>
  <Paragraphs>213</Paragraphs>
  <Slides>57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57</vt:i4>
      </vt:variant>
    </vt:vector>
  </HeadingPairs>
  <TitlesOfParts>
    <vt:vector size="60" baseType="lpstr">
      <vt:lpstr>Προεπιλεγμένη σχεδίαση</vt:lpstr>
      <vt:lpstr>Εξίσωση</vt:lpstr>
      <vt:lpstr>Έγγραφο</vt:lpstr>
      <vt:lpstr>Έλεγχος υποθέσεων με την χ2   «χι -τετράγωνο» κατανομή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Έλεγχος Χ2 ανεξαρτησίας για εκπαίδευση και ζωή</vt:lpstr>
      <vt:lpstr>Χ2  Καλής προσαρμογής (Χ2 με ένα δείγμα) </vt:lpstr>
      <vt:lpstr>Διαφάνεια 28</vt:lpstr>
      <vt:lpstr>Διαφάνεια 29</vt:lpstr>
      <vt:lpstr>Έλεγχος Χ2  Καλής προσαρμογής για τη ζωή</vt:lpstr>
      <vt:lpstr>Διαφάνεια 31</vt:lpstr>
      <vt:lpstr>Έλεγχος Χ2  Καλής προσαρμογής για την εκπαίδευση:  μηδενική υπόθεση: αυτοί που δεν τέλειωσαν κολέγιο είναι διπλάσιοι από αυτούς που τελείωσαν</vt:lpstr>
      <vt:lpstr>Μη παραμετρικοί έλεγχοι</vt:lpstr>
      <vt:lpstr>Μειονέκτημα</vt:lpstr>
      <vt:lpstr>Μη παραμετρικοί έλεγχοι σε τιμές κατά ζεύγη: Sign test</vt:lpstr>
      <vt:lpstr>Η σύγκριση της εκπαίδευσης του πατέρα και της μητέρας</vt:lpstr>
      <vt:lpstr>Υπολογισμός το sign test</vt:lpstr>
      <vt:lpstr>Διαφάνεια 38</vt:lpstr>
      <vt:lpstr>Διαφάνεια 39</vt:lpstr>
      <vt:lpstr>Διαφάνεια 40</vt:lpstr>
      <vt:lpstr>Μη παραμετρικοί έλεγχοι σε τιμές κατά ζεύγη: Wilcoxon test</vt:lpstr>
      <vt:lpstr>Υπολογισμοί του Wilcoxon test</vt:lpstr>
      <vt:lpstr>Διαφάνεια 43</vt:lpstr>
      <vt:lpstr>Διαφάνεια 44</vt:lpstr>
      <vt:lpstr>Διαφάνεια 45</vt:lpstr>
      <vt:lpstr>Μη παραμετρικοί έλεγχοι 2 ανεξαρτήτων δειγμάτων: Mann-Whitney test</vt:lpstr>
      <vt:lpstr>Αριθμός τσιγάρων και επιβίωση </vt:lpstr>
      <vt:lpstr>Υπολογισμός του στατιστικού Mann-Whitney </vt:lpstr>
      <vt:lpstr>Ιστόγραμμα κατά κατηγορία επιβίωσης</vt:lpstr>
      <vt:lpstr>Διαφάνεια 50</vt:lpstr>
      <vt:lpstr>Διαφάνεια 51</vt:lpstr>
      <vt:lpstr>Διαφάνεια 52</vt:lpstr>
      <vt:lpstr>ΜΗ ΠΑΡΑΜΕΤΡΙΚΟΣ ΕΛΕΓΧΟΣ ΠΟΛΛΩΝ ΑΝΕΞΑΡΤΗΤΩΝ ΔΕΙΓΜΑΤΩΝ: Kruskal-Wallis  </vt:lpstr>
      <vt:lpstr>ΑΡΙΘΜΟΣ ΤΣΙΓΑΡΩΝ ΚΑΙ ΕΠΙΠΕΔΟ ΕΚΠΑΙΔΕΥΣΗΣ</vt:lpstr>
      <vt:lpstr>Διαφάνεια 55</vt:lpstr>
      <vt:lpstr>Διαφάνεια 56</vt:lpstr>
      <vt:lpstr>Διαφάνεια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Γιαλαμάς Βασίλης</dc:creator>
  <cp:lastModifiedBy>Βασίλης</cp:lastModifiedBy>
  <cp:revision>261</cp:revision>
  <dcterms:created xsi:type="dcterms:W3CDTF">2003-12-02T00:46:16Z</dcterms:created>
  <dcterms:modified xsi:type="dcterms:W3CDTF">2015-05-18T05:37:31Z</dcterms:modified>
</cp:coreProperties>
</file>