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8" r:id="rId14"/>
    <p:sldId id="317" r:id="rId15"/>
    <p:sldId id="318" r:id="rId16"/>
    <p:sldId id="319" r:id="rId17"/>
    <p:sldId id="322" r:id="rId18"/>
    <p:sldId id="346" r:id="rId19"/>
    <p:sldId id="320" r:id="rId20"/>
    <p:sldId id="321" r:id="rId21"/>
    <p:sldId id="316" r:id="rId22"/>
    <p:sldId id="312" r:id="rId23"/>
    <p:sldId id="314" r:id="rId24"/>
    <p:sldId id="310" r:id="rId25"/>
    <p:sldId id="315" r:id="rId26"/>
    <p:sldId id="323" r:id="rId27"/>
    <p:sldId id="326" r:id="rId28"/>
    <p:sldId id="324" r:id="rId29"/>
    <p:sldId id="337" r:id="rId30"/>
    <p:sldId id="327" r:id="rId31"/>
    <p:sldId id="328" r:id="rId32"/>
    <p:sldId id="338" r:id="rId33"/>
    <p:sldId id="339" r:id="rId34"/>
    <p:sldId id="340" r:id="rId35"/>
    <p:sldId id="343" r:id="rId36"/>
    <p:sldId id="342" r:id="rId37"/>
    <p:sldId id="344" r:id="rId38"/>
    <p:sldId id="345" r:id="rId39"/>
    <p:sldId id="341" r:id="rId40"/>
    <p:sldId id="32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0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01/13/12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6AEBB9-F26F-644B-8795-0CADB7312B08}" type="slidenum">
              <a:rPr lang="en-US"/>
              <a:pPr/>
              <a:t>22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5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9/25/23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Διαταραχές παιδιών προσχολικής και πρώτης σχολικής ηλικίας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3. Η </a:t>
            </a:r>
            <a:r>
              <a:rPr lang="el-GR" sz="2400" b="1" dirty="0" err="1"/>
              <a:t>δυσπροσαρμοστική</a:t>
            </a:r>
            <a:r>
              <a:rPr lang="el-GR" sz="2400" b="1" dirty="0"/>
              <a:t> συμπεριφορά εκφράζεται σε ένα συνεχές βαθμών σοβαρότητας  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Υπάρχουν ήπιες, μέτριες ή βαριές παρεκκλίσεις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61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4. Ατομικοί, διαπροσωπικοί, περιβαλλοντικοί και πολιτισμικοί παράγοντες επηρεάζουν τις αποκλίσεις στην ανάπτυξη. 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Το γνωστό θέμα: φύση ή ανατροφή;</a:t>
            </a:r>
          </a:p>
          <a:p>
            <a:pPr marL="0" indent="0">
              <a:buNone/>
            </a:pPr>
            <a:r>
              <a:rPr lang="el-GR" sz="2400" dirty="0"/>
              <a:t>Μοιάζει αυτό που επηρεάζει τις αποκλίσεις στην ανάπτυξη να είναι η αλληλεπίδραση αυτών των δύο παραγόντων</a:t>
            </a:r>
          </a:p>
          <a:p>
            <a:pPr marL="0" indent="0">
              <a:buNone/>
            </a:pPr>
            <a:r>
              <a:rPr lang="el-GR" sz="2400" dirty="0"/>
              <a:t>Ιδιαίτερη σημασία στις πολλές εκφάνσεις του περιβάλλοντος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122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b="1" dirty="0"/>
              <a:t>5. </a:t>
            </a:r>
            <a:r>
              <a:rPr lang="el-GR" sz="2600" b="1" dirty="0"/>
              <a:t>Οι αναπτυξιακοί κλινικοί ψυχολόγοι αντλούν από μία πληθώρα θεωρητικών προσεγγίσεων, οι οποίες συμβάλλουν στην κατανόηση της </a:t>
            </a:r>
            <a:r>
              <a:rPr lang="el-GR" sz="2600" b="1" dirty="0" err="1"/>
              <a:t>δυσπροσαρμοστικής</a:t>
            </a:r>
            <a:r>
              <a:rPr lang="el-GR" sz="2600" b="1" dirty="0"/>
              <a:t> συμπεριφοράς, όπως οι</a:t>
            </a:r>
            <a:endParaRPr lang="el-GR" sz="2600" dirty="0"/>
          </a:p>
          <a:p>
            <a:pPr marL="0" indent="0">
              <a:buNone/>
            </a:pPr>
            <a:r>
              <a:rPr lang="el-GR" sz="2400" dirty="0"/>
              <a:t>Βιολογικές θεωρίες </a:t>
            </a:r>
          </a:p>
          <a:p>
            <a:pPr marL="0" indent="0">
              <a:buNone/>
            </a:pPr>
            <a:r>
              <a:rPr lang="el-GR" sz="2400" dirty="0"/>
              <a:t>Ψυχοδυναμικές θεωρίες</a:t>
            </a:r>
          </a:p>
          <a:p>
            <a:pPr marL="0" indent="0">
              <a:buNone/>
            </a:pPr>
            <a:r>
              <a:rPr lang="el-GR" sz="2400" dirty="0"/>
              <a:t>Θεωρίες μάθησης (συμπεριφοριστικές)</a:t>
            </a:r>
          </a:p>
          <a:p>
            <a:pPr marL="0" indent="0">
              <a:buNone/>
            </a:pPr>
            <a:r>
              <a:rPr lang="el-GR" sz="2400" dirty="0"/>
              <a:t>Γνωστικές θεωρίες</a:t>
            </a:r>
          </a:p>
          <a:p>
            <a:pPr marL="0" indent="0">
              <a:buNone/>
            </a:pPr>
            <a:r>
              <a:rPr lang="el-GR" sz="2400" dirty="0"/>
              <a:t>Θεωρία δεσμού και γονικού ρόλου</a:t>
            </a:r>
          </a:p>
          <a:p>
            <a:pPr marL="0" indent="0">
              <a:buNone/>
            </a:pPr>
            <a:r>
              <a:rPr lang="el-GR" sz="2400" dirty="0"/>
              <a:t>Οικολογικές θεωρίες κ.α.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35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l-GR" sz="3200" dirty="0" err="1"/>
              <a:t>Υποστηρ</a:t>
            </a:r>
            <a:r>
              <a:rPr lang="en-US" sz="3200" dirty="0" err="1"/>
              <a:t>ί</a:t>
            </a:r>
            <a:r>
              <a:rPr lang="el-GR" sz="3200" dirty="0"/>
              <a:t>ζουν τη πλευρά της «φύσης» στο δίλημμα «φύση ή ανατροφή»</a:t>
            </a:r>
          </a:p>
          <a:p>
            <a:r>
              <a:rPr lang="el-GR" sz="3200" dirty="0"/>
              <a:t>Θεωρούν ότι βιολογικοί, γενετικοί και </a:t>
            </a:r>
            <a:r>
              <a:rPr lang="el-GR" sz="3200" dirty="0" err="1"/>
              <a:t>βιοφυσιολογικοί</a:t>
            </a:r>
            <a:r>
              <a:rPr lang="el-GR" sz="3200" dirty="0"/>
              <a:t> παράγοντες συνεισφέρουν κυρίως στη διαμόρφωση της ανθρώπινης συμπεριφοράς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483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200" dirty="0"/>
              <a:t>1. Ανατομία εγκεφάλου: </a:t>
            </a:r>
          </a:p>
          <a:p>
            <a:pPr marL="0" indent="0">
              <a:buNone/>
            </a:pPr>
            <a:r>
              <a:rPr lang="el-GR" sz="3200" dirty="0"/>
              <a:t>Δομές που σχετίζονται με γνωστικές λειτουργίες, πχ. μετωπιαίος λοβός: σχετίζεται με την αφαιρετική σκέψη, το σχεδιασμό, τις κοινωνικές δεξιότητες, περιοχή </a:t>
            </a:r>
            <a:r>
              <a:rPr lang="en-US" sz="3200" dirty="0" err="1"/>
              <a:t>Broca</a:t>
            </a:r>
            <a:r>
              <a:rPr lang="en-US" sz="3200" dirty="0"/>
              <a:t> </a:t>
            </a:r>
            <a:r>
              <a:rPr lang="el-GR" sz="3200" dirty="0"/>
              <a:t>και </a:t>
            </a:r>
            <a:r>
              <a:rPr lang="en-US" sz="3200" dirty="0"/>
              <a:t>Wernicke </a:t>
            </a:r>
            <a:r>
              <a:rPr lang="el-GR" sz="3200" dirty="0"/>
              <a:t>που σχετίζονται με την παραγωγή και την κατανόηση του λόγου αντίστοιχα.</a:t>
            </a:r>
          </a:p>
          <a:p>
            <a:pPr marL="0" indent="0">
              <a:buNone/>
            </a:pPr>
            <a:r>
              <a:rPr lang="el-GR" sz="3200" dirty="0"/>
              <a:t>Ιδιαίτερη ανάπτυξη αυτού του πεδίο με τις νέες μεθόδους απεικόνισης</a:t>
            </a:r>
            <a:r>
              <a:rPr lang="en-US" sz="3200" dirty="0"/>
              <a:t> (MRI</a:t>
            </a:r>
            <a:r>
              <a:rPr lang="el-GR" sz="3200" dirty="0"/>
              <a:t> και </a:t>
            </a:r>
            <a:r>
              <a:rPr lang="en-US" sz="3200" dirty="0"/>
              <a:t>fMRI)</a:t>
            </a:r>
          </a:p>
        </p:txBody>
      </p:sp>
    </p:spTree>
    <p:extLst>
      <p:ext uri="{BB962C8B-B14F-4D97-AF65-F5344CB8AC3E}">
        <p14:creationId xmlns:p14="http://schemas.microsoft.com/office/powerpoint/2010/main" val="1781369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200" dirty="0"/>
              <a:t>2. </a:t>
            </a:r>
            <a:r>
              <a:rPr lang="el-GR" sz="3200" dirty="0" err="1"/>
              <a:t>Νευρ</a:t>
            </a:r>
            <a:r>
              <a:rPr lang="en-US" sz="3200" dirty="0" err="1"/>
              <a:t>ώ</a:t>
            </a:r>
            <a:r>
              <a:rPr lang="el-GR" sz="3200" dirty="0" err="1"/>
              <a:t>νες</a:t>
            </a:r>
            <a:r>
              <a:rPr lang="el-GR" sz="3200" dirty="0"/>
              <a:t> και βιοχημική δραστηριότητα: </a:t>
            </a:r>
          </a:p>
          <a:p>
            <a:pPr marL="0" indent="0" algn="just">
              <a:buNone/>
            </a:pPr>
            <a:r>
              <a:rPr lang="el-GR" sz="3200" dirty="0"/>
              <a:t>Οι νευρώνες είναι τα εξειδικευμένα εγκεφαλικά κύτταρα που αναπτύσσονται σε δίκτυα και μεταδίδουν μηνύματα. Η ανάπτυξη και βελτίωση του δικτύου είναι ταχύτατη στα δύο πρώτα χρόνια ζωής. </a:t>
            </a:r>
          </a:p>
          <a:p>
            <a:pPr marL="0" indent="0" algn="just">
              <a:buNone/>
            </a:pPr>
            <a:r>
              <a:rPr lang="el-GR" sz="3200" dirty="0"/>
              <a:t>Νευροδιαβιβαστές είναι χημικές ουσίες που μεταφέρουν τα μηνύματα στις συνάψεις (στο μεσοδιάστημα μεταξύ δύο γειτονικών νευρώνων). Η μη κανονική δραστηριότητά τους σχετίζεται με ψυχικές διαταραχές (πχ. Υπερβολική </a:t>
            </a:r>
            <a:r>
              <a:rPr lang="el-GR" sz="3200" dirty="0" err="1"/>
              <a:t>ντοπαμίνη</a:t>
            </a:r>
            <a:r>
              <a:rPr lang="el-GR" sz="3200" dirty="0"/>
              <a:t> –σχιζοφρένεια, μικρή ποσότητα </a:t>
            </a:r>
            <a:r>
              <a:rPr lang="el-GR" sz="3200" dirty="0" err="1"/>
              <a:t>σεροτονίνης</a:t>
            </a:r>
            <a:r>
              <a:rPr lang="el-GR" sz="3200" dirty="0"/>
              <a:t> –κατάθλιψη)</a:t>
            </a:r>
          </a:p>
          <a:p>
            <a:pPr marL="0" indent="0" algn="just">
              <a:buNone/>
            </a:pPr>
            <a:r>
              <a:rPr lang="el-GR" sz="3200" dirty="0"/>
              <a:t>Ενδοκρινικό σύστημα και ορμόνες –σχετίζονται με άγχος και διαταραχές της διάθεσης. </a:t>
            </a:r>
          </a:p>
        </p:txBody>
      </p:sp>
    </p:spTree>
    <p:extLst>
      <p:ext uri="{BB962C8B-B14F-4D97-AF65-F5344CB8AC3E}">
        <p14:creationId xmlns:p14="http://schemas.microsoft.com/office/powerpoint/2010/main" val="163329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3200" dirty="0"/>
              <a:t>3. </a:t>
            </a:r>
            <a:r>
              <a:rPr lang="el-GR" sz="3200" dirty="0" err="1"/>
              <a:t>Κληρομονικότητα</a:t>
            </a:r>
            <a:r>
              <a:rPr lang="el-GR" sz="3200" dirty="0"/>
              <a:t>: </a:t>
            </a:r>
          </a:p>
          <a:p>
            <a:pPr marL="0" indent="0">
              <a:buNone/>
            </a:pPr>
            <a:r>
              <a:rPr lang="el-GR" sz="3200" dirty="0"/>
              <a:t>Ποια χαρακτηριστικά κληρονομούνται; Έρευνες με διδύμους και υιοθετημένα παιδιά (κοίτα επόμενη διαφάνεια)</a:t>
            </a:r>
          </a:p>
          <a:p>
            <a:pPr marL="0" indent="0">
              <a:buNone/>
            </a:pPr>
            <a:r>
              <a:rPr lang="el-GR" sz="3200" dirty="0"/>
              <a:t>Ιδιοσυγκρασία: εξαρτώμενο από την </a:t>
            </a:r>
            <a:r>
              <a:rPr lang="el-GR" sz="3200" dirty="0" err="1"/>
              <a:t>ιδιοσύσταση</a:t>
            </a:r>
            <a:r>
              <a:rPr lang="el-GR" sz="3200" dirty="0"/>
              <a:t> του ατόμου και επομένως σχετίζεται με την κληρονομικότητα. Σχετίζεται με τον τρόπο αντίδρασης του ατόμου στα ερεθίσματα (ισχύ και ταχύτητα αντίδρασης) και είδος και αυξομειώσεις διάθεσης του ατόμου.</a:t>
            </a:r>
          </a:p>
        </p:txBody>
      </p:sp>
    </p:spTree>
    <p:extLst>
      <p:ext uri="{BB962C8B-B14F-4D97-AF65-F5344CB8AC3E}">
        <p14:creationId xmlns:p14="http://schemas.microsoft.com/office/powerpoint/2010/main" val="130164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3578-2BCE-AE4B-A541-DB98660B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65F48-9162-8E40-B226-0ABB13E8D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B132970-6642-1F49-A69A-7007ED13EB10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Μέσες συσχετίσεις από διάφορες μελέτες μεταξύ των </a:t>
            </a:r>
            <a:r>
              <a:rPr lang="en-US" sz="3000" dirty="0">
                <a:ea typeface="ＭＳ Ｐゴシック" pitchFamily="-106" charset="-128"/>
                <a:cs typeface="ＭＳ Ｐゴシック" pitchFamily="-106" charset="-128"/>
              </a:rPr>
              <a:t>IQ </a:t>
            </a:r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ανθρώπων διαφορετικού βαθμού συγγένειας</a:t>
            </a:r>
            <a:endParaRPr lang="en-US" sz="3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362B4C-C987-BA4E-8D18-D9BC15E9F3B9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Το ίδιο άτομο δύο φορές                               .95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 .86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 .72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.60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.47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.24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.42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χωριστά)                .22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Άτομα μη βιολογικά συνδεδεμένα                -.01</a:t>
            </a:r>
          </a:p>
          <a:p>
            <a:pPr marL="514350" indent="-514350">
              <a:buFont typeface="Wingdings 3" pitchFamily="1" charset="2"/>
              <a:buNone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5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Αποτελέσματα μελετών οικογένειας και υιοθεσίας για την εξωστρέφεια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                            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 .51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 .38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 .18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χωριστά)           .05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 .20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-.07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  .16</a:t>
            </a:r>
          </a:p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18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200" dirty="0"/>
              <a:t>3. </a:t>
            </a:r>
            <a:r>
              <a:rPr lang="el-GR" sz="3200"/>
              <a:t>Κληρονομικότητα</a:t>
            </a:r>
            <a:r>
              <a:rPr lang="el-GR" sz="3200" dirty="0"/>
              <a:t>: </a:t>
            </a:r>
          </a:p>
          <a:p>
            <a:pPr marL="0" indent="0">
              <a:buNone/>
            </a:pPr>
            <a:r>
              <a:rPr lang="el-GR" sz="3200" dirty="0"/>
              <a:t>Ιδιοσυγκρασία (συν.):</a:t>
            </a:r>
          </a:p>
          <a:p>
            <a:pPr marL="0" indent="0">
              <a:buNone/>
            </a:pPr>
            <a:r>
              <a:rPr lang="el-GR" sz="3200" dirty="0"/>
              <a:t>Α) εύκολη ιδιοσυγκρασία</a:t>
            </a:r>
          </a:p>
          <a:p>
            <a:pPr marL="0" indent="0">
              <a:buNone/>
            </a:pPr>
            <a:r>
              <a:rPr lang="el-GR" sz="3200" dirty="0"/>
              <a:t>Β) δύσκολη ιδιοσυγκρασία</a:t>
            </a:r>
          </a:p>
          <a:p>
            <a:pPr marL="0" indent="0">
              <a:buNone/>
            </a:pPr>
            <a:r>
              <a:rPr lang="el-GR" sz="3200" dirty="0"/>
              <a:t>Γ) </a:t>
            </a:r>
            <a:r>
              <a:rPr lang="el-GR" sz="3200" dirty="0" err="1"/>
              <a:t>Βραδυψυχικό</a:t>
            </a:r>
            <a:r>
              <a:rPr lang="el-GR" sz="3200" dirty="0"/>
              <a:t> παιδί (επιφυλακτικό, μπορεί να αποσύρεται)</a:t>
            </a:r>
          </a:p>
          <a:p>
            <a:pPr marL="0" indent="0">
              <a:buNone/>
            </a:pPr>
            <a:r>
              <a:rPr lang="el-GR" sz="3200" dirty="0"/>
              <a:t>Ταίριασμα γονέα -παιδιού</a:t>
            </a:r>
          </a:p>
        </p:txBody>
      </p:sp>
    </p:spTree>
    <p:extLst>
      <p:ext uri="{BB962C8B-B14F-4D97-AF65-F5344CB8AC3E}">
        <p14:creationId xmlns:p14="http://schemas.microsoft.com/office/powerpoint/2010/main" val="396086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8B95-70EB-744D-878B-53B32E8C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μαθήματος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A2999-FDE6-7841-819D-53057ECB2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53056"/>
            <a:ext cx="10554574" cy="350574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sz="3600" dirty="0"/>
              <a:t>Αναπτυξιακή ψυχοπαθολογία: Ορισμός και βασικά θέματα</a:t>
            </a:r>
            <a:endParaRPr lang="en-US" sz="3600" dirty="0"/>
          </a:p>
          <a:p>
            <a:pPr lvl="0"/>
            <a:r>
              <a:rPr lang="el-GR" sz="3600" dirty="0"/>
              <a:t>Το «φυσιολογικό» και το «παθολογικό»</a:t>
            </a:r>
            <a:endParaRPr lang="en-US" sz="3600" dirty="0"/>
          </a:p>
          <a:p>
            <a:pPr lvl="0"/>
            <a:r>
              <a:rPr lang="el-GR" sz="3600" dirty="0"/>
              <a:t>Θεωρητικές σχολές κατανόησης της ανάπτυξης (ψυχοδυναμικές, </a:t>
            </a:r>
            <a:r>
              <a:rPr lang="el-GR" sz="3600" dirty="0" err="1"/>
              <a:t>συμπεριφορικές</a:t>
            </a:r>
            <a:r>
              <a:rPr lang="el-GR" sz="3600" dirty="0"/>
              <a:t>, γνωστικές, οικολογικές)</a:t>
            </a:r>
            <a:endParaRPr lang="en-US" sz="3600" dirty="0"/>
          </a:p>
          <a:p>
            <a:pPr lvl="0"/>
            <a:r>
              <a:rPr lang="el-GR" sz="3600" dirty="0"/>
              <a:t>Προστατευτικοί παράγοντες, παράγοντες κινδύνου και πρόληψη </a:t>
            </a:r>
            <a:endParaRPr lang="en-US" sz="3600" dirty="0"/>
          </a:p>
          <a:p>
            <a:pPr lvl="0"/>
            <a:r>
              <a:rPr lang="el-GR" sz="3600" dirty="0"/>
              <a:t>Συστήματα ταξινόμησης των ψυχικών διαταραχών</a:t>
            </a:r>
            <a:endParaRPr lang="en-US" sz="3600" dirty="0"/>
          </a:p>
          <a:p>
            <a:pPr lvl="0"/>
            <a:r>
              <a:rPr lang="el-GR" sz="3600" dirty="0"/>
              <a:t>Διάγνωση και θεραπεία</a:t>
            </a:r>
            <a:endParaRPr lang="en-US" sz="3600" dirty="0"/>
          </a:p>
          <a:p>
            <a:pPr marL="0" indent="0">
              <a:buNone/>
            </a:pPr>
            <a:r>
              <a:rPr lang="el-GR" sz="4000" dirty="0"/>
              <a:t> </a:t>
            </a:r>
            <a:endParaRPr lang="en-US" sz="40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78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Σημαντικό ερώτημα: μπορεί το περιβάλλον να αλλάξει τη γενετική/βιολογική σύνθεση; </a:t>
            </a:r>
          </a:p>
          <a:p>
            <a:pPr marL="0" indent="0">
              <a:buNone/>
            </a:pPr>
            <a:r>
              <a:rPr lang="el-GR" sz="3200" dirty="0"/>
              <a:t>Έρευνες σε μικρά βρέφη (πχ. παρατεταμένο τραύμα), κακοποίηση έχουν δείξει πως κάτι τέτοιο ισχύει. </a:t>
            </a:r>
          </a:p>
        </p:txBody>
      </p:sp>
    </p:spTree>
    <p:extLst>
      <p:ext uri="{BB962C8B-B14F-4D97-AF65-F5344CB8AC3E}">
        <p14:creationId xmlns:p14="http://schemas.microsoft.com/office/powerpoint/2010/main" val="332976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n-US" sz="3200" dirty="0"/>
              <a:t>Freud</a:t>
            </a:r>
          </a:p>
        </p:txBody>
      </p:sp>
    </p:spTree>
    <p:extLst>
      <p:ext uri="{BB962C8B-B14F-4D97-AF65-F5344CB8AC3E}">
        <p14:creationId xmlns:p14="http://schemas.microsoft.com/office/powerpoint/2010/main" val="2068105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981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Οι θεωρίες του </a:t>
            </a:r>
            <a:r>
              <a:rPr lang="en-US" sz="3200" dirty="0">
                <a:solidFill>
                  <a:srgbClr val="FFFF00"/>
                </a:solidFill>
                <a:latin typeface="Bookman Old Style" charset="0"/>
                <a:ea typeface="ＭＳ Ｐゴシック" charset="0"/>
                <a:cs typeface="ＭＳ Ｐゴシック" charset="0"/>
              </a:rPr>
              <a:t>Freud (</a:t>
            </a: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συνδυασμός)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81201" y="1219200"/>
            <a:ext cx="8228013" cy="4935538"/>
            <a:chOff x="288" y="768"/>
            <a:chExt cx="5183" cy="3109"/>
          </a:xfrm>
        </p:grpSpPr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3"/>
            <a:srcRect l="-50818" r="-50818"/>
            <a:stretch>
              <a:fillRect/>
            </a:stretch>
          </p:blipFill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8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BEEA6A33-6AEA-A945-B2F0-00D95B21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 Freud για την ανάπτυξη:Ψυχοσεξουαλική ανάπτυξη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37DCA7-A0F2-0642-9BD7-01F4F4E3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8229600" cy="493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Gill Sans MT" charset="0"/>
                <a:ea typeface="ＭＳ Ｐゴシック" charset="0"/>
                <a:cs typeface="ＭＳ Ｐゴシック" charset="0"/>
              </a:rPr>
              <a:t>Freud: </a:t>
            </a: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Πρώτος μίλησε για τη σεξουαλικότητα των παιδιών και τη σημασία της. </a:t>
            </a:r>
          </a:p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Στάδια ψυχοσεξουαλικής ανάπτυξης: Σε κάθε στάδιο αναζητείται ικανοποίηση από συγκεκριμένες σωματικές περιοχές και από δραστηριότητες που συνδέονται με τις περιοχές αυτές: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Στοματικό στάδιο (1 χρ)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Πρωκτικό Στάδιο (2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Φαλλικό Στάδιο (3-5 χρ.): Οιδιπόδειο σύμπλεγμα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Λανθάνουσα περίοδος (6-12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Εφηβεία...: Γενετήσιο στάδιο</a:t>
            </a:r>
          </a:p>
        </p:txBody>
      </p:sp>
    </p:spTree>
    <p:extLst>
      <p:ext uri="{BB962C8B-B14F-4D97-AF65-F5344CB8AC3E}">
        <p14:creationId xmlns:p14="http://schemas.microsoft.com/office/powerpoint/2010/main" val="2359666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n-US" sz="3200" dirty="0"/>
              <a:t>Erikson</a:t>
            </a:r>
          </a:p>
        </p:txBody>
      </p:sp>
    </p:spTree>
    <p:extLst>
      <p:ext uri="{BB962C8B-B14F-4D97-AF65-F5344CB8AC3E}">
        <p14:creationId xmlns:p14="http://schemas.microsoft.com/office/powerpoint/2010/main" val="136402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δίπολα του </a:t>
            </a:r>
            <a:r>
              <a:rPr lang="en-US" dirty="0"/>
              <a:t>Erikson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sz="2000" dirty="0"/>
              <a:t>βασική εμπιστοσύνη </a:t>
            </a:r>
            <a:r>
              <a:rPr lang="en-US" sz="2000" dirty="0"/>
              <a:t>vs</a:t>
            </a:r>
            <a:r>
              <a:rPr lang="el-GR" sz="2000" dirty="0"/>
              <a:t> δυσπιστία: 1</a:t>
            </a:r>
            <a:r>
              <a:rPr lang="el-GR" sz="2000" baseline="30000" dirty="0"/>
              <a:t>ος</a:t>
            </a:r>
            <a:r>
              <a:rPr lang="el-GR" sz="2000" dirty="0"/>
              <a:t> χρόνος</a:t>
            </a:r>
            <a:endParaRPr lang="en-US" sz="2000" dirty="0"/>
          </a:p>
          <a:p>
            <a:pPr fontAlgn="base"/>
            <a:r>
              <a:rPr lang="el-GR" sz="2000" dirty="0"/>
              <a:t>αυτονομία </a:t>
            </a:r>
            <a:r>
              <a:rPr lang="en-US" sz="2000" dirty="0"/>
              <a:t>vs</a:t>
            </a:r>
            <a:r>
              <a:rPr lang="el-GR" sz="2000" dirty="0"/>
              <a:t> ντροπή/ αμφιβολία: 2ος χρόνος</a:t>
            </a:r>
            <a:endParaRPr lang="en-US" sz="2000" dirty="0"/>
          </a:p>
          <a:p>
            <a:pPr fontAlgn="base"/>
            <a:r>
              <a:rPr lang="el-GR" sz="2000" dirty="0"/>
              <a:t>πρωτοβουλία </a:t>
            </a:r>
            <a:r>
              <a:rPr lang="en-US" sz="2000" dirty="0"/>
              <a:t>vs</a:t>
            </a:r>
            <a:r>
              <a:rPr lang="el-GR" sz="2000" dirty="0"/>
              <a:t> ενοχή: 3-6 χρ.</a:t>
            </a:r>
            <a:endParaRPr lang="en-US" sz="2000" dirty="0"/>
          </a:p>
          <a:p>
            <a:pPr fontAlgn="base"/>
            <a:r>
              <a:rPr lang="el-GR" sz="2000" dirty="0"/>
              <a:t>ικανότητα </a:t>
            </a:r>
            <a:r>
              <a:rPr lang="en-US" sz="2000" dirty="0"/>
              <a:t>vs</a:t>
            </a:r>
            <a:r>
              <a:rPr lang="el-GR" sz="2000" dirty="0"/>
              <a:t> αίσθημα κατωτερότητας: 7-12 </a:t>
            </a:r>
            <a:r>
              <a:rPr lang="el-GR" sz="2000" dirty="0" err="1"/>
              <a:t>χρ</a:t>
            </a:r>
            <a:endParaRPr lang="en-US" sz="2000" dirty="0"/>
          </a:p>
          <a:p>
            <a:pPr fontAlgn="base"/>
            <a:r>
              <a:rPr lang="el-GR" sz="2000" dirty="0"/>
              <a:t>ταυτότητα </a:t>
            </a:r>
            <a:r>
              <a:rPr lang="en-US" sz="2000" dirty="0"/>
              <a:t>vs</a:t>
            </a:r>
            <a:r>
              <a:rPr lang="el-GR" sz="2000" dirty="0"/>
              <a:t> σύγχυση ρόλων: εφηβεία</a:t>
            </a:r>
            <a:endParaRPr lang="en-US" sz="2000" dirty="0"/>
          </a:p>
          <a:p>
            <a:pPr fontAlgn="base"/>
            <a:r>
              <a:rPr lang="el-GR" sz="2000" dirty="0"/>
              <a:t>εγγύτητα </a:t>
            </a:r>
            <a:r>
              <a:rPr lang="en-US" sz="2000" dirty="0"/>
              <a:t>vs</a:t>
            </a:r>
            <a:r>
              <a:rPr lang="el-GR" sz="2000" dirty="0"/>
              <a:t> απομόνωση: νεαροί ενήλικες</a:t>
            </a:r>
            <a:endParaRPr lang="en-US" sz="2000" dirty="0"/>
          </a:p>
          <a:p>
            <a:pPr fontAlgn="base"/>
            <a:r>
              <a:rPr lang="el-GR" sz="2000" dirty="0"/>
              <a:t>δημιουργία </a:t>
            </a:r>
            <a:r>
              <a:rPr lang="en-US" sz="2000" dirty="0"/>
              <a:t>vs</a:t>
            </a:r>
            <a:r>
              <a:rPr lang="el-GR" sz="2000" dirty="0"/>
              <a:t> αποτελμάτωση: μέση ηλικία</a:t>
            </a:r>
            <a:endParaRPr lang="en-US" sz="2000" dirty="0"/>
          </a:p>
          <a:p>
            <a:pPr fontAlgn="base"/>
            <a:r>
              <a:rPr lang="el-GR" sz="2000" dirty="0"/>
              <a:t>ικανοποίηση </a:t>
            </a:r>
            <a:r>
              <a:rPr lang="en-US" sz="2000" dirty="0"/>
              <a:t>vs</a:t>
            </a:r>
            <a:r>
              <a:rPr lang="el-GR" sz="2000" dirty="0"/>
              <a:t> απελπισία: τρίτη ηλικία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7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i="1" dirty="0"/>
              <a:t>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C06118-0617-8E45-8EF3-5D30F430DFEF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2A0CBD-1C9C-9041-9F53-E307EDC96452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Αρχικά με τη μάθηση έχει ασχοληθεί η σχολή του Συμπεριφορισμού</a:t>
            </a:r>
          </a:p>
          <a:p>
            <a:r>
              <a:rPr lang="el-GR" sz="2000" dirty="0"/>
              <a:t>Ε-Α</a:t>
            </a:r>
          </a:p>
          <a:p>
            <a:r>
              <a:rPr lang="el-GR" sz="2000" dirty="0"/>
              <a:t>Οι συσχετίσεις είναι ο θεμέλιος λίθος κάθε μάθησης.  Μάθηση πολύπλοκων πραγμάτων, πχ. γλώσσα, είναι θέμα μάθησης πολλών συσχετίσεων.</a:t>
            </a:r>
          </a:p>
          <a:p>
            <a:r>
              <a:rPr lang="el-GR" sz="2000" dirty="0"/>
              <a:t>Οι βασικοί νόμοι της μάθησης ισχύουν ανεξάρτητα από το τι μαθαίνεται και ποιος το μαθαίνει.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03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5ABD2-7ADF-C049-ADF8-57ED3FE8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Κλασική εξαρτημένη μάθηση</a:t>
            </a:r>
          </a:p>
        </p:txBody>
      </p:sp>
      <p:pic>
        <p:nvPicPr>
          <p:cNvPr id="8" name="Content Placeholder 3" descr="dog-training-18.jpg">
            <a:extLst>
              <a:ext uri="{FF2B5EF4-FFF2-40B4-BE49-F238E27FC236}">
                <a16:creationId xmlns:a16="http://schemas.microsoft.com/office/drawing/2014/main" id="{F443113D-3A8A-DF47-8978-4F032283A2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17703" r="-17703"/>
          <a:stretch>
            <a:fillRect/>
          </a:stretch>
        </p:blipFill>
        <p:spPr>
          <a:xfrm>
            <a:off x="5280472" y="1670798"/>
            <a:ext cx="6268062" cy="334323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729303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l-GR" sz="2400" dirty="0"/>
              <a:t>Μέσω της κλασικής εξαρτημένης μάθησης, συνδέονται ήδη υπάρχουσες συμπεριφορές με νέα ερεθίσματα</a:t>
            </a:r>
          </a:p>
          <a:p>
            <a:pPr fontAlgn="base"/>
            <a:r>
              <a:rPr lang="el-GR" sz="2400" dirty="0"/>
              <a:t>Μέσω της κλασικής εξαρτημένης μάθησης ίσως εξηγούνται κάποιες φοβίες. Για να αποδυναμωθούν οι φοβικές αντιδράσεις εφαρμόζεται η θεραπευτική μέθοδος της «συστηματικής απευαισθητοποίησης» (ιεράρχηση φόβων, τεχνικές χαλάρωσης, σύνδεση φόβου-χαλάρωσης)</a:t>
            </a:r>
          </a:p>
          <a:p>
            <a:pPr fontAlgn="base"/>
            <a:r>
              <a:rPr lang="el-GR" sz="2400" dirty="0"/>
              <a:t>Για να διδαχθεί όμως κάποιος κάτι καινούριο: Συντελεστική εξαρτημένη μάθηση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47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  <p:pic>
        <p:nvPicPr>
          <p:cNvPr id="5" name="Content Placeholder 3" descr="300px-Skinner_box.png"/>
          <p:cNvPicPr>
            <a:picLocks noGrp="1" noChangeAspect="1"/>
          </p:cNvPicPr>
          <p:nvPr/>
        </p:nvPicPr>
        <p:blipFill>
          <a:blip r:embed="rId2"/>
          <a:srcRect l="-33900" r="-33900"/>
          <a:stretch>
            <a:fillRect/>
          </a:stretch>
        </p:blipFill>
        <p:spPr bwMode="auto">
          <a:xfrm>
            <a:off x="1539240" y="2109217"/>
            <a:ext cx="78486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170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B29A0-4B17-4B49-934E-5881553CD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μαθήματος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5EFA2-27C0-4A4A-92DB-D16D39F3C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l-GR" sz="4000" dirty="0"/>
              <a:t>Συναισθηματικές, </a:t>
            </a:r>
            <a:r>
              <a:rPr lang="el-GR" sz="4000" dirty="0" err="1"/>
              <a:t>συμπεριφορικές</a:t>
            </a:r>
            <a:r>
              <a:rPr lang="el-GR" sz="4000" dirty="0"/>
              <a:t> και μαθησιακές δυσκολίες σε παιδιά</a:t>
            </a:r>
            <a:endParaRPr lang="en-US" sz="4000" dirty="0"/>
          </a:p>
          <a:p>
            <a:pPr lvl="1"/>
            <a:r>
              <a:rPr lang="el-GR" sz="4000" dirty="0"/>
              <a:t>Διαταραχές εσωτερίκευσης </a:t>
            </a:r>
            <a:endParaRPr lang="en-US" sz="4000" dirty="0"/>
          </a:p>
          <a:p>
            <a:pPr lvl="1"/>
            <a:r>
              <a:rPr lang="el-GR" sz="4000" dirty="0"/>
              <a:t>Διαταραχές εξωτερίκευσης </a:t>
            </a:r>
            <a:endParaRPr lang="en-US" sz="4000" dirty="0"/>
          </a:p>
          <a:p>
            <a:pPr lvl="1"/>
            <a:r>
              <a:rPr lang="el-GR" sz="4000" dirty="0"/>
              <a:t>ΔΕΠ-Υ</a:t>
            </a:r>
            <a:endParaRPr lang="en-US" sz="4000" dirty="0"/>
          </a:p>
          <a:p>
            <a:pPr lvl="1"/>
            <a:r>
              <a:rPr lang="el-GR" sz="4000" dirty="0"/>
              <a:t> Νοητική αναπηρία</a:t>
            </a:r>
          </a:p>
          <a:p>
            <a:pPr lvl="1"/>
            <a:r>
              <a:rPr lang="el-GR" sz="4000" dirty="0"/>
              <a:t>Αναπτυξιακές διαταραχές της μάθησης («δυσλεξία»)</a:t>
            </a:r>
            <a:endParaRPr lang="en-US" sz="4000" dirty="0"/>
          </a:p>
          <a:p>
            <a:pPr lvl="1"/>
            <a:r>
              <a:rPr lang="el-GR" sz="4000" dirty="0"/>
              <a:t>ΔΑΦ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42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93C9-7F40-5E48-9047-3095516E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61D50-9245-B949-A1D8-1B19302A2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83DED0-3C3D-624E-ACD0-14ECC0FD8117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/>
              <a:t>Συντελεστική εξαρτημένη μάθηση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3D1AD6-7386-844A-88E9-C2AD7BCD4C2D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Ενίσχυση: αυξάνει την πιθανότητα της επιθυμητής συμπεριφοράς</a:t>
            </a:r>
          </a:p>
          <a:p>
            <a:pPr>
              <a:buFont typeface="Wingdings 3" pitchFamily="1" charset="2"/>
              <a:buNone/>
            </a:pPr>
            <a:r>
              <a:rPr lang="el-GR" sz="2000" dirty="0"/>
              <a:t>1) Θετική ενίσχυση (αμοιβή): Ένα ευχάριστο ερέθισμα που ακολουθεί μια επιθυμητή συμπεριφορά, πχ. φαγητό, υψηλός βαθμός σε διαγώνισμα, επαινετικά λόγια</a:t>
            </a:r>
          </a:p>
          <a:p>
            <a:pPr>
              <a:buFont typeface="Wingdings 3" pitchFamily="1" charset="2"/>
              <a:buNone/>
            </a:pPr>
            <a:r>
              <a:rPr lang="el-GR" sz="2000" dirty="0"/>
              <a:t>2)Αρνητική ενίσχυση: Απομάκρυνση ενός δυσάρεστου ερεθίσματος μετά την εμφάνιση της επιθυμητής συμπεριφοράς, πχ. σταμάτημα του ηλεκτροσόκ, επιτρέπουμε στο παιδί να βγει από το δωμάτιό του όταν σταματήσει να έχει κρίση θυμού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665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945529-5B29-EA46-8358-BE0C80CA6EBD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/>
              <a:t>Συντελεστική εξαρτημένη μάθηση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73C43E-A4B5-014A-8831-E1345E520EAA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Τιμωρία: Αρνητικά ή αντίξοα γεγονότα χρησιμοποιούνται συχνά στη συντελεστική εξαρτημένη μάθηση. </a:t>
            </a:r>
          </a:p>
          <a:p>
            <a:r>
              <a:rPr lang="el-GR" sz="2400" dirty="0"/>
              <a:t>Στην τιμωρία μία απόκριση ακολουθείται από ένα αντίξοο ερέθισμα ή συμβάν το οποίο έχει ως αποτέλεσμα </a:t>
            </a:r>
            <a:r>
              <a:rPr lang="el-GR" sz="2400" b="1" dirty="0"/>
              <a:t>την αποδυνάμωση της απόκρισης σε μετέπειτα περιπτώσεις </a:t>
            </a:r>
          </a:p>
          <a:p>
            <a:r>
              <a:rPr lang="el-GR" sz="2400" dirty="0"/>
              <a:t>Άρα η τιμωρία θεωρείται ότι μειώνει την πιθανότητα εμφάνισης της ανεπιθύμητης συμπεριφοράς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737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Γνωστικές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Α</a:t>
            </a:r>
            <a:r>
              <a:rPr lang="en-US" sz="2400" dirty="0"/>
              <a:t>π</a:t>
            </a:r>
            <a:r>
              <a:rPr lang="en-US" sz="2400" dirty="0" err="1"/>
              <a:t>ο</a:t>
            </a:r>
            <a:r>
              <a:rPr lang="en-US" sz="2400" dirty="0"/>
              <a:t>́ </a:t>
            </a:r>
            <a:r>
              <a:rPr lang="en-US" sz="2400" dirty="0" err="1"/>
              <a:t>το</a:t>
            </a:r>
            <a:r>
              <a:rPr lang="en-US" sz="2400" dirty="0"/>
              <a:t> </a:t>
            </a:r>
            <a:r>
              <a:rPr lang="en-US" sz="2400" dirty="0" err="1"/>
              <a:t>συμ</a:t>
            </a:r>
            <a:r>
              <a:rPr lang="en-US" sz="2400" dirty="0"/>
              <a:t>π</a:t>
            </a:r>
            <a:r>
              <a:rPr lang="en-US" sz="2400" dirty="0" err="1"/>
              <a:t>εριφορισμο</a:t>
            </a:r>
            <a:r>
              <a:rPr lang="en-US" sz="2400" dirty="0"/>
              <a:t>́ </a:t>
            </a:r>
            <a:r>
              <a:rPr lang="en-US" sz="2400" dirty="0" err="1"/>
              <a:t>στην</a:t>
            </a:r>
            <a:r>
              <a:rPr lang="en-US" sz="2400" dirty="0"/>
              <a:t> </a:t>
            </a:r>
            <a:r>
              <a:rPr lang="en-US" sz="2400" dirty="0" err="1"/>
              <a:t>κοινωνικη</a:t>
            </a:r>
            <a:r>
              <a:rPr lang="en-US" sz="2400" dirty="0"/>
              <a:t>́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(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  <a:r>
              <a:rPr lang="en-US" sz="2400" dirty="0" err="1"/>
              <a:t>μέσω</a:t>
            </a:r>
            <a:r>
              <a:rPr lang="en-US" sz="2400" dirty="0"/>
              <a:t> πα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τήρησης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)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στη</a:t>
            </a:r>
            <a:r>
              <a:rPr lang="el-GR" sz="2400" dirty="0"/>
              <a:t> </a:t>
            </a:r>
            <a:r>
              <a:rPr lang="en-US" sz="2400" dirty="0" err="1"/>
              <a:t>γνωστικη</a:t>
            </a:r>
            <a:r>
              <a:rPr lang="en-US" sz="2400" dirty="0"/>
              <a:t>́ </a:t>
            </a:r>
            <a:r>
              <a:rPr lang="en-US" sz="2400" dirty="0" err="1"/>
              <a:t>θεωρι</a:t>
            </a:r>
            <a:r>
              <a:rPr lang="en-US" sz="2400" dirty="0"/>
              <a:t>́α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549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Γνωστικές θεωρίες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400" dirty="0"/>
              <a:t>Βασικές έννοιες:</a:t>
            </a:r>
          </a:p>
          <a:p>
            <a:pPr>
              <a:buNone/>
            </a:pPr>
            <a:endParaRPr lang="el-GR" sz="2400" dirty="0"/>
          </a:p>
          <a:p>
            <a:r>
              <a:rPr lang="en-US" sz="2400" dirty="0" err="1"/>
              <a:t>Π</a:t>
            </a:r>
            <a:r>
              <a:rPr lang="en-US" sz="2400" dirty="0"/>
              <a:t>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Έμμεση</a:t>
            </a:r>
            <a:r>
              <a:rPr lang="en-US" sz="2400" dirty="0"/>
              <a:t> </a:t>
            </a:r>
            <a:r>
              <a:rPr lang="en-US" sz="2400" dirty="0" err="1"/>
              <a:t>ενίσχυση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ά</a:t>
            </a:r>
            <a:r>
              <a:rPr lang="en-US" sz="2400" dirty="0" err="1"/>
              <a:t>κριση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θησης-συμ</a:t>
            </a:r>
            <a:r>
              <a:rPr lang="en-US" sz="2400" dirty="0"/>
              <a:t>π</a:t>
            </a:r>
            <a:r>
              <a:rPr lang="en-US" sz="2400" dirty="0" err="1"/>
              <a:t>εριφορ</a:t>
            </a:r>
            <a:r>
              <a:rPr lang="en-US" sz="2400" dirty="0"/>
              <a:t>ά</a:t>
            </a:r>
            <a:r>
              <a:rPr lang="en-US" sz="2400" dirty="0" err="1"/>
              <a:t>ς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ητικοι</a:t>
            </a:r>
            <a:r>
              <a:rPr lang="en-US" sz="2400" dirty="0"/>
              <a:t>́ πα</a:t>
            </a:r>
            <a:r>
              <a:rPr lang="en-US" sz="2400" dirty="0" err="1"/>
              <a:t>ρ</a:t>
            </a:r>
            <a:r>
              <a:rPr lang="en-US" sz="2400" dirty="0"/>
              <a:t>ά</a:t>
            </a:r>
            <a:r>
              <a:rPr lang="en-US" sz="2400" dirty="0" err="1"/>
              <a:t>γοντες</a:t>
            </a:r>
            <a:r>
              <a:rPr lang="en-US" sz="2400" dirty="0"/>
              <a:t> </a:t>
            </a:r>
            <a:r>
              <a:rPr lang="en-US" sz="2400" dirty="0" err="1"/>
              <a:t>ο</a:t>
            </a:r>
            <a:r>
              <a:rPr lang="en-US" sz="2400" dirty="0"/>
              <a:t>́π</a:t>
            </a:r>
            <a:r>
              <a:rPr lang="en-US" sz="2400" dirty="0" err="1"/>
              <a:t>ως</a:t>
            </a:r>
            <a:r>
              <a:rPr lang="en-US" sz="2400" dirty="0"/>
              <a:t> π</a:t>
            </a:r>
            <a:r>
              <a:rPr lang="en-US" sz="2400" dirty="0" err="1"/>
              <a:t>ροσδοκίες</a:t>
            </a:r>
            <a:r>
              <a:rPr lang="en-US" sz="2400" dirty="0"/>
              <a:t>, π</a:t>
            </a:r>
            <a:r>
              <a:rPr lang="en-US" sz="2400" dirty="0" err="1"/>
              <a:t>ροηγούμενη</a:t>
            </a:r>
            <a:r>
              <a:rPr lang="en-US" sz="2400" dirty="0"/>
              <a:t> </a:t>
            </a:r>
            <a:r>
              <a:rPr lang="en-US" sz="2400" dirty="0" err="1"/>
              <a:t>γνώση</a:t>
            </a:r>
            <a:r>
              <a:rPr lang="en-US" sz="2400" dirty="0"/>
              <a:t> </a:t>
            </a:r>
            <a:r>
              <a:rPr lang="en-US" sz="2400" dirty="0" err="1"/>
              <a:t>κλ</a:t>
            </a:r>
            <a:r>
              <a:rPr lang="en-US" sz="2400" dirty="0"/>
              <a:t>π. </a:t>
            </a:r>
          </a:p>
          <a:p>
            <a:r>
              <a:rPr lang="en-US" sz="2400" dirty="0" err="1"/>
              <a:t>Γνωστικές</a:t>
            </a:r>
            <a:r>
              <a:rPr lang="en-US" sz="2400" dirty="0"/>
              <a:t> </a:t>
            </a:r>
            <a:r>
              <a:rPr lang="en-US" sz="2400" dirty="0" err="1"/>
              <a:t>λειτουργίες</a:t>
            </a:r>
            <a:r>
              <a:rPr lang="el-GR" sz="2400" dirty="0"/>
              <a:t> ( άρα και ατομικές διαφορές) </a:t>
            </a:r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ούν</a:t>
            </a:r>
            <a:r>
              <a:rPr lang="en-US" sz="2400" dirty="0"/>
              <a:t> </a:t>
            </a:r>
            <a:r>
              <a:rPr lang="en-US" sz="2400" dirty="0" err="1"/>
              <a:t>τη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22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θεωρία γνωστικής ανάπτυξης του </a:t>
            </a:r>
            <a:r>
              <a:rPr lang="en-US" dirty="0"/>
              <a:t>Piaget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Τα στάδια γνωστικής ανάπτυξης: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Αισθητηριοκινητικ</a:t>
            </a:r>
            <a:r>
              <a:rPr lang="el-GR" dirty="0"/>
              <a:t>ή νόηση (γέννηση έως 2χρ.)</a:t>
            </a:r>
            <a:endParaRPr lang="en-US" dirty="0"/>
          </a:p>
          <a:p>
            <a:r>
              <a:rPr lang="en-US" dirty="0" err="1"/>
              <a:t>Προ</a:t>
            </a:r>
            <a:r>
              <a:rPr lang="el-GR" dirty="0"/>
              <a:t>λειτουργική</a:t>
            </a:r>
            <a:r>
              <a:rPr lang="en-US" dirty="0"/>
              <a:t> </a:t>
            </a:r>
            <a:r>
              <a:rPr lang="en-US" dirty="0" err="1"/>
              <a:t>νόηση</a:t>
            </a:r>
            <a:r>
              <a:rPr lang="el-GR" dirty="0"/>
              <a:t> (2-6χρ.)</a:t>
            </a:r>
          </a:p>
          <a:p>
            <a:r>
              <a:rPr lang="el-GR" dirty="0"/>
              <a:t>Συγκεκριμένων νοητικών ενεργειών (6-12 χρ.)</a:t>
            </a:r>
          </a:p>
          <a:p>
            <a:r>
              <a:rPr lang="el-GR" dirty="0"/>
              <a:t>Τυπικών νοητικών λειτουργιών (12-19 χρ.)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8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θεωρία γνωστικής ανάπτυξης του </a:t>
            </a:r>
            <a:r>
              <a:rPr lang="en-US" dirty="0"/>
              <a:t>Piaget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Τα στάδια γνωστικής ανάπτυξης (ποιοτικά διαφορετικά):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Αισθητηριοκινητικ</a:t>
            </a:r>
            <a:r>
              <a:rPr lang="el-GR" dirty="0"/>
              <a:t>ή νόηση (γέννηση έως 2χρ.)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νοημοσύνη</a:t>
            </a:r>
            <a:r>
              <a:rPr lang="en-US" dirty="0"/>
              <a:t> βα</a:t>
            </a:r>
            <a:r>
              <a:rPr lang="en-US" dirty="0" err="1"/>
              <a:t>σίζετ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α</a:t>
            </a:r>
            <a:r>
              <a:rPr lang="en-US" dirty="0" err="1"/>
              <a:t>ισθήσεις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κίνηση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σώμ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, </a:t>
            </a:r>
          </a:p>
          <a:p>
            <a:r>
              <a:rPr lang="en-US" dirty="0" err="1"/>
              <a:t>Προ</a:t>
            </a:r>
            <a:r>
              <a:rPr lang="el-GR" dirty="0"/>
              <a:t>λειτουργική</a:t>
            </a:r>
            <a:r>
              <a:rPr lang="en-US" dirty="0"/>
              <a:t> </a:t>
            </a:r>
            <a:r>
              <a:rPr lang="en-US" dirty="0" err="1"/>
              <a:t>νόηση</a:t>
            </a:r>
            <a:r>
              <a:rPr lang="el-GR" dirty="0"/>
              <a:t> (2-6χρ.)</a:t>
            </a:r>
            <a:r>
              <a:rPr lang="en-US" dirty="0"/>
              <a:t>:</a:t>
            </a:r>
            <a:r>
              <a:rPr lang="el-GR" dirty="0"/>
              <a:t> Τα παιδιά </a:t>
            </a:r>
            <a:r>
              <a:rPr lang="el-GR" dirty="0" err="1"/>
              <a:t>χρησιμοποιο</a:t>
            </a:r>
            <a:r>
              <a:rPr lang="en-US" dirty="0" err="1"/>
              <a:t>ύ</a:t>
            </a:r>
            <a:r>
              <a:rPr lang="el-GR" dirty="0"/>
              <a:t>ν σύμβολα (</a:t>
            </a:r>
            <a:r>
              <a:rPr lang="el-GR" dirty="0" err="1"/>
              <a:t>γλωσσα</a:t>
            </a:r>
            <a:r>
              <a:rPr lang="el-GR" dirty="0"/>
              <a:t>, χειρονομίες),</a:t>
            </a:r>
            <a:r>
              <a:rPr lang="el-GR" dirty="0" err="1"/>
              <a:t>ό</a:t>
            </a:r>
            <a:r>
              <a:rPr lang="el-GR" dirty="0"/>
              <a:t> </a:t>
            </a:r>
            <a:r>
              <a:rPr lang="el-GR" dirty="0" err="1"/>
              <a:t>μως</a:t>
            </a:r>
            <a:r>
              <a:rPr lang="el-GR" dirty="0"/>
              <a:t>, η σκέψη τους είναι εγωκεντρική  και εύκολα παρασύρονται από επιφανειακές ομοιότητες</a:t>
            </a:r>
          </a:p>
          <a:p>
            <a:r>
              <a:rPr lang="el-GR" dirty="0"/>
              <a:t>Συγκεκριμένων νοητικών ενεργειών (6-12 χρ.): Τα παιδιά είναι ικανά για νοητικές λειτουργίες που εναρμονίζονται με ένα λογικό σύστημα, όμως όχι αφηρημένη σκέψη</a:t>
            </a:r>
          </a:p>
          <a:p>
            <a:r>
              <a:rPr lang="el-GR" dirty="0"/>
              <a:t>Τυπικών νοητικών λειτουργιών (12-19 χρ.): ενδιαφέρον για τις αφηρημένες ιδέες και για την ίδια τη διαδικασία της σκέψης.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60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δεσμού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Τέσσερα είδη δεσμού (αξιολόγηση μέσω του πειράματος της «Συνθήκης του Ξένου» της </a:t>
            </a:r>
            <a:r>
              <a:rPr lang="en-US" sz="2000" dirty="0"/>
              <a:t>M. Ainsworth</a:t>
            </a:r>
            <a:r>
              <a:rPr lang="el-GR" sz="2000" dirty="0"/>
              <a:t>)</a:t>
            </a:r>
          </a:p>
          <a:p>
            <a:pPr>
              <a:buAutoNum type="arabicPeriod"/>
            </a:pPr>
            <a:r>
              <a:rPr lang="el-GR" sz="2000" dirty="0"/>
              <a:t>Ασφαλής δεσμός</a:t>
            </a:r>
          </a:p>
          <a:p>
            <a:pPr>
              <a:buAutoNum type="arabicPeriod"/>
            </a:pPr>
            <a:r>
              <a:rPr lang="el-GR" sz="2000" dirty="0"/>
              <a:t> Ανασφαλής δεσμός με αντίσταση (αμφίθυμος δεσμός)</a:t>
            </a:r>
          </a:p>
          <a:p>
            <a:pPr>
              <a:buAutoNum type="arabicPeriod"/>
            </a:pPr>
            <a:r>
              <a:rPr lang="el-GR" sz="2000" dirty="0"/>
              <a:t>Ανασφαλής  δεσμός με αποφυγή (</a:t>
            </a:r>
            <a:r>
              <a:rPr lang="el-GR" sz="2000" dirty="0" err="1"/>
              <a:t>αποφευκτικός</a:t>
            </a:r>
            <a:r>
              <a:rPr lang="el-GR" sz="2000" dirty="0"/>
              <a:t> δεσμός)</a:t>
            </a:r>
          </a:p>
          <a:p>
            <a:pPr>
              <a:buAutoNum type="arabicPeriod"/>
            </a:pPr>
            <a:r>
              <a:rPr lang="el-GR" sz="2000" dirty="0"/>
              <a:t>Αποδιοργανωμένος δεσμός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89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στυλ των γονικών πρακτικών της </a:t>
            </a:r>
            <a:r>
              <a:rPr lang="en-US" dirty="0"/>
              <a:t>Baumrind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200" dirty="0"/>
              <a:t>Συνδυασμός ανάμεσα στην αποδοχή του παιδιού και τρυφερότητα από το γονέα και τον έλεγχο που ασκεί ο γονέας.</a:t>
            </a:r>
          </a:p>
          <a:p>
            <a:pPr marL="0" indent="0">
              <a:buNone/>
            </a:pPr>
            <a:r>
              <a:rPr lang="el-GR" sz="2200" dirty="0"/>
              <a:t>Τέσσερα στυλ γονικών πρακτικών με αντίστοιχα αποτελέσματα στη συμπεριφορά του παιδιού:</a:t>
            </a:r>
          </a:p>
          <a:p>
            <a:pPr>
              <a:buAutoNum type="arabicPeriod"/>
            </a:pPr>
            <a:r>
              <a:rPr lang="el-GR" sz="2200" dirty="0"/>
              <a:t>Διαλεκτικός γονέας: υψηλή αποδοχή, σταθερός έλεγχος –παιδί με αυτοεκτίμηση</a:t>
            </a:r>
          </a:p>
          <a:p>
            <a:pPr>
              <a:buAutoNum type="arabicPeriod"/>
            </a:pPr>
            <a:r>
              <a:rPr lang="el-GR" sz="2200" dirty="0"/>
              <a:t>Αυταρχικός γονέας: χαμηλή αποδοχή, σταθερός/πιεστικός έλεγχος- αγχώδες παιδί</a:t>
            </a:r>
          </a:p>
          <a:p>
            <a:pPr>
              <a:buAutoNum type="arabicPeriod"/>
            </a:pPr>
            <a:r>
              <a:rPr lang="el-GR" sz="2200" dirty="0"/>
              <a:t>Ανεκτικός γονέας: υψηλή αποδοχή, απών έλεγχος- απαιτητικό παιδί</a:t>
            </a:r>
          </a:p>
          <a:p>
            <a:pPr>
              <a:buAutoNum type="arabicPeriod"/>
            </a:pPr>
            <a:r>
              <a:rPr lang="el-GR" sz="2200" dirty="0"/>
              <a:t>Αμέτοχος/αδιάφορος γονέας: χαμηλή αποδοχή, απών έλεγχος- εξαρτημένο παιδί 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770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Η πιο </a:t>
            </a:r>
            <a:r>
              <a:rPr lang="el-GR" sz="2400" dirty="0" err="1"/>
              <a:t>επιδραστική</a:t>
            </a:r>
            <a:r>
              <a:rPr lang="el-GR" sz="2400" dirty="0"/>
              <a:t> θεωρία συστημάτων είναι η </a:t>
            </a:r>
            <a:r>
              <a:rPr lang="el-GR" sz="2400" b="1" dirty="0"/>
              <a:t>θεωρία οικολογικών συστημάτων </a:t>
            </a:r>
            <a:r>
              <a:rPr lang="el-GR" sz="2400" dirty="0"/>
              <a:t>του </a:t>
            </a:r>
            <a:r>
              <a:rPr lang="el-GR" sz="2400" b="1" dirty="0" err="1"/>
              <a:t>Uri</a:t>
            </a:r>
            <a:r>
              <a:rPr lang="el-GR" sz="2400" b="1" dirty="0"/>
              <a:t> </a:t>
            </a:r>
            <a:r>
              <a:rPr lang="el-GR" sz="2400" b="1" dirty="0" err="1"/>
              <a:t>Bronfebrenner</a:t>
            </a:r>
            <a:r>
              <a:rPr lang="el-GR" sz="2400" b="1" dirty="0"/>
              <a:t> </a:t>
            </a:r>
            <a:r>
              <a:rPr lang="el-GR" sz="2400" dirty="0"/>
              <a:t>(1917 Μόσχα- 2005 </a:t>
            </a:r>
            <a:r>
              <a:rPr lang="el-GR" sz="2400" dirty="0" err="1"/>
              <a:t>Ίθακα</a:t>
            </a:r>
            <a:r>
              <a:rPr lang="el-GR" sz="2400" dirty="0"/>
              <a:t>, ΝΥ)</a:t>
            </a:r>
            <a:endParaRPr lang="el-GR" sz="2400" b="1" dirty="0"/>
          </a:p>
          <a:p>
            <a:pPr>
              <a:buNone/>
            </a:pPr>
            <a:endParaRPr lang="el-GR" sz="2400" dirty="0"/>
          </a:p>
          <a:p>
            <a:r>
              <a:rPr lang="el-GR" sz="2400" dirty="0"/>
              <a:t>Σύμφωνα με τη θεωρία των οικολογικών συστημάτων, το αναπτυσσόμενο παιδί βρίσκεται στο κέντρο μίας ομάδας τεσσάρων εγκιβωτισμένων συστημάτων που </a:t>
            </a:r>
            <a:r>
              <a:rPr lang="el-GR" sz="2400" dirty="0" err="1"/>
              <a:t>αλληλεπιδρούν</a:t>
            </a:r>
            <a:r>
              <a:rPr lang="el-GR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419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629419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4400" dirty="0"/>
              <a:t>Θεωρία οικολογικών</a:t>
            </a:r>
            <a:br>
              <a:rPr lang="el-GR" sz="4400" dirty="0"/>
            </a:br>
            <a:r>
              <a:rPr lang="el-GR" sz="4400" dirty="0"/>
              <a:t>συστημάτων</a:t>
            </a:r>
            <a:endParaRPr lang="en-US" sz="4400" dirty="0"/>
          </a:p>
        </p:txBody>
      </p:sp>
      <p:pic>
        <p:nvPicPr>
          <p:cNvPr id="4" name="Content Placeholder 4" descr="668524d12539d2d194f6b189c7ac5fba.jpg">
            <a:extLst>
              <a:ext uri="{FF2B5EF4-FFF2-40B4-BE49-F238E27FC236}">
                <a16:creationId xmlns:a16="http://schemas.microsoft.com/office/drawing/2014/main" id="{9150908E-7A6F-194C-B2E7-F73D2B59D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37032" r="-37032"/>
          <a:stretch>
            <a:fillRect/>
          </a:stretch>
        </p:blipFill>
        <p:spPr>
          <a:xfrm>
            <a:off x="4854594" y="348678"/>
            <a:ext cx="7201732" cy="597897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867324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ACC5-12FB-6B46-A77F-C51A5A02C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Συγγράμματα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A867C-8918-0B41-AC7D-213376857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 </a:t>
            </a:r>
            <a:r>
              <a:rPr lang="en-US" sz="2400" dirty="0"/>
              <a:t>Wilmshurst</a:t>
            </a:r>
            <a:r>
              <a:rPr lang="el-GR" sz="2400" dirty="0"/>
              <a:t>, </a:t>
            </a:r>
            <a:r>
              <a:rPr lang="en-US" sz="2400" dirty="0"/>
              <a:t>L</a:t>
            </a:r>
            <a:r>
              <a:rPr lang="el-GR" sz="2400" dirty="0"/>
              <a:t>.  (2021). </a:t>
            </a:r>
            <a:r>
              <a:rPr lang="el-GR" sz="2400" i="1" dirty="0"/>
              <a:t>Αναπτυξιακή Ψυχοπαθολογία </a:t>
            </a:r>
            <a:r>
              <a:rPr lang="el-GR" sz="2400" dirty="0"/>
              <a:t>: </a:t>
            </a:r>
            <a:r>
              <a:rPr lang="en-US" sz="2400" dirty="0"/>
              <a:t>Gutenberg</a:t>
            </a:r>
            <a:r>
              <a:rPr lang="el-GR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ή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l-GR" sz="2400" dirty="0">
                <a:effectLst/>
                <a:ea typeface="Times New Roman" panose="02020603050405020304" pitchFamily="18" charset="0"/>
              </a:rPr>
              <a:t>Σίμος, Γ. &amp; </a:t>
            </a:r>
            <a:r>
              <a:rPr lang="el-GR" sz="2400" dirty="0" err="1">
                <a:effectLst/>
                <a:ea typeface="Times New Roman" panose="02020603050405020304" pitchFamily="18" charset="0"/>
              </a:rPr>
              <a:t>Ζηκοπούλου</a:t>
            </a:r>
            <a:r>
              <a:rPr lang="el-GR" sz="2400" dirty="0">
                <a:effectLst/>
                <a:ea typeface="Times New Roman" panose="02020603050405020304" pitchFamily="18" charset="0"/>
              </a:rPr>
              <a:t> Ο. (</a:t>
            </a:r>
            <a:r>
              <a:rPr lang="el-GR" sz="2400" dirty="0" err="1">
                <a:effectLst/>
                <a:ea typeface="Times New Roman" panose="02020603050405020304" pitchFamily="18" charset="0"/>
              </a:rPr>
              <a:t>Επιμ</a:t>
            </a:r>
            <a:r>
              <a:rPr lang="el-GR" sz="2400" dirty="0">
                <a:effectLst/>
                <a:ea typeface="Times New Roman" panose="02020603050405020304" pitchFamily="18" charset="0"/>
              </a:rPr>
              <a:t>.) (2020).</a:t>
            </a:r>
            <a:r>
              <a:rPr lang="el-GR" sz="2400" i="1" dirty="0">
                <a:effectLst/>
                <a:ea typeface="Times New Roman" panose="02020603050405020304" pitchFamily="18" charset="0"/>
              </a:rPr>
              <a:t> Εισαγωγή στην Αναπτυξιακή Ψυχοπαθολογία.</a:t>
            </a:r>
            <a:r>
              <a:rPr lang="el-GR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Gutenberg</a:t>
            </a:r>
            <a:r>
              <a:rPr lang="el-GR" sz="1800" dirty="0">
                <a:effectLst/>
                <a:ea typeface="Times New Roman" panose="02020603050405020304" pitchFamily="18" charset="0"/>
              </a:rPr>
              <a:t>.</a:t>
            </a:r>
            <a:r>
              <a:rPr lang="en-GR" sz="2400" dirty="0">
                <a:effectLst/>
              </a:rPr>
              <a:t> </a:t>
            </a:r>
            <a:r>
              <a:rPr lang="el-GR" sz="2400" dirty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247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sz="2000" dirty="0" err="1"/>
              <a:t>Μικροσύστημ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δρ</a:t>
            </a:r>
            <a:r>
              <a:rPr lang="en-US" sz="2000" dirty="0"/>
              <a:t>α</a:t>
            </a:r>
            <a:r>
              <a:rPr lang="en-US" sz="2000" dirty="0" err="1"/>
              <a:t>στηριότητες</a:t>
            </a:r>
            <a:r>
              <a:rPr lang="en-US" sz="2000" dirty="0"/>
              <a:t>,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ρόλοι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μεσο</a:t>
            </a:r>
            <a:r>
              <a:rPr lang="en-US" sz="2000" dirty="0"/>
              <a:t> π</a:t>
            </a:r>
            <a:r>
              <a:rPr lang="en-US" sz="2000" dirty="0" err="1"/>
              <a:t>ερι</a:t>
            </a:r>
            <a:r>
              <a:rPr lang="en-US" sz="2000" dirty="0"/>
              <a:t>βά</a:t>
            </a:r>
            <a:r>
              <a:rPr lang="en-US" sz="2000" dirty="0" err="1"/>
              <a:t>λλον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του</a:t>
            </a:r>
            <a:r>
              <a:rPr lang="en-US" sz="2000" dirty="0"/>
              <a:t> πα</a:t>
            </a:r>
            <a:r>
              <a:rPr lang="en-US" sz="2000" dirty="0" err="1"/>
              <a:t>ιδιου</a:t>
            </a:r>
            <a:r>
              <a:rPr lang="en-US" sz="2000" dirty="0"/>
              <a:t>́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την</a:t>
            </a:r>
            <a:r>
              <a:rPr lang="en-US" sz="2000" dirty="0"/>
              <a:t> </a:t>
            </a:r>
            <a:r>
              <a:rPr lang="en-US" sz="2000" dirty="0" err="1"/>
              <a:t>οικογένει</a:t>
            </a:r>
            <a:r>
              <a:rPr lang="en-US" sz="2000" dirty="0"/>
              <a:t>α,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σχολείο</a:t>
            </a:r>
            <a:r>
              <a:rPr lang="en-US" sz="2000" dirty="0"/>
              <a:t> </a:t>
            </a:r>
            <a:r>
              <a:rPr lang="en-US" sz="2000" dirty="0" err="1"/>
              <a:t>κλ</a:t>
            </a:r>
            <a:r>
              <a:rPr lang="en-US" sz="2000" dirty="0"/>
              <a:t>π.)</a:t>
            </a:r>
          </a:p>
          <a:p>
            <a:pPr>
              <a:buNone/>
            </a:pPr>
            <a:r>
              <a:rPr lang="en-US" sz="2000" dirty="0"/>
              <a:t>ii. </a:t>
            </a:r>
            <a:r>
              <a:rPr lang="en-US" sz="2000" dirty="0" err="1"/>
              <a:t>Μεσοσύστημ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μετ</a:t>
            </a:r>
            <a:r>
              <a:rPr lang="en-US" sz="2000" dirty="0"/>
              <a:t>α</a:t>
            </a:r>
            <a:r>
              <a:rPr lang="en-US" sz="2000" dirty="0" err="1"/>
              <a:t>ξυ</a:t>
            </a:r>
            <a:r>
              <a:rPr lang="en-US" sz="2000" dirty="0"/>
              <a:t>́ </a:t>
            </a:r>
            <a:r>
              <a:rPr lang="en-US" sz="2000" dirty="0" err="1"/>
              <a:t>δύο</a:t>
            </a:r>
            <a:r>
              <a:rPr lang="en-US" sz="2000" dirty="0"/>
              <a:t> </a:t>
            </a:r>
            <a:r>
              <a:rPr lang="en-US" sz="2000" dirty="0" err="1"/>
              <a:t>η</a:t>
            </a:r>
            <a:r>
              <a:rPr lang="en-US" sz="2000" dirty="0"/>
              <a:t>́ π</a:t>
            </a:r>
            <a:r>
              <a:rPr lang="en-US" sz="2000" dirty="0" err="1"/>
              <a:t>ερισσότερων</a:t>
            </a:r>
            <a:r>
              <a:rPr lang="en-US" sz="2000" dirty="0"/>
              <a:t> </a:t>
            </a:r>
            <a:r>
              <a:rPr lang="en-US" sz="2000" dirty="0" err="1"/>
              <a:t>μικροσυστημ</a:t>
            </a:r>
            <a:r>
              <a:rPr lang="en-US" sz="2000" dirty="0"/>
              <a:t>ά</a:t>
            </a:r>
            <a:r>
              <a:rPr lang="en-US" sz="2000" dirty="0" err="1"/>
              <a:t>των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οικογένει</a:t>
            </a:r>
            <a:r>
              <a:rPr lang="en-US" sz="2000" dirty="0"/>
              <a:t>α- </a:t>
            </a:r>
            <a:r>
              <a:rPr lang="en-US" sz="2000" dirty="0" err="1"/>
              <a:t>σχολείο</a:t>
            </a:r>
            <a:r>
              <a:rPr lang="el-GR" sz="2000" dirty="0"/>
              <a:t>, πχ. παρακολούθηση της </a:t>
            </a:r>
            <a:r>
              <a:rPr lang="el-GR" sz="2000" dirty="0" err="1"/>
              <a:t>μαθησιακης</a:t>
            </a:r>
            <a:r>
              <a:rPr lang="el-GR" sz="2000" dirty="0"/>
              <a:t> πορείας των παιδιών από τους γονείς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iii. </a:t>
            </a:r>
            <a:r>
              <a:rPr lang="en-US" sz="2000" dirty="0" err="1"/>
              <a:t>Εξωσύστημ</a:t>
            </a:r>
            <a:r>
              <a:rPr lang="en-US" sz="2000" dirty="0"/>
              <a:t>α: </a:t>
            </a:r>
            <a:r>
              <a:rPr lang="en-US" sz="2000" dirty="0" err="1"/>
              <a:t>τ</a:t>
            </a:r>
            <a:r>
              <a:rPr lang="en-US" sz="2000" dirty="0"/>
              <a:t>α </a:t>
            </a:r>
            <a:r>
              <a:rPr lang="en-US" sz="2000" dirty="0" err="1"/>
              <a:t>κοινωνικ</a:t>
            </a:r>
            <a:r>
              <a:rPr lang="en-US" sz="2000" dirty="0"/>
              <a:t>ά π</a:t>
            </a:r>
            <a:r>
              <a:rPr lang="en-US" sz="2000" dirty="0" err="1"/>
              <a:t>λ</a:t>
            </a:r>
            <a:r>
              <a:rPr lang="en-US" sz="2000" dirty="0"/>
              <a:t>α</a:t>
            </a:r>
            <a:r>
              <a:rPr lang="en-US" sz="2000" dirty="0" err="1"/>
              <a:t>ίσι</a:t>
            </a:r>
            <a:r>
              <a:rPr lang="en-US" sz="2000" dirty="0"/>
              <a:t>α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οργ</a:t>
            </a:r>
            <a:r>
              <a:rPr lang="en-US" sz="2000" dirty="0"/>
              <a:t>α</a:t>
            </a:r>
            <a:r>
              <a:rPr lang="en-US" sz="2000" dirty="0" err="1"/>
              <a:t>νισμοι</a:t>
            </a:r>
            <a:r>
              <a:rPr lang="en-US" sz="2000" dirty="0"/>
              <a:t>́ π</a:t>
            </a:r>
            <a:r>
              <a:rPr lang="en-US" sz="2000" dirty="0" err="1"/>
              <a:t>έρ</a:t>
            </a:r>
            <a:r>
              <a:rPr lang="en-US" sz="2000" dirty="0"/>
              <a:t>α απ</a:t>
            </a:r>
            <a:r>
              <a:rPr lang="en-US" sz="2000" dirty="0" err="1"/>
              <a:t>ο</a:t>
            </a:r>
            <a:r>
              <a:rPr lang="en-US" sz="2000" dirty="0"/>
              <a:t>́ </a:t>
            </a:r>
            <a:r>
              <a:rPr lang="en-US" sz="2000" dirty="0" err="1"/>
              <a:t>την</a:t>
            </a:r>
            <a:r>
              <a:rPr lang="en-US" sz="2000" dirty="0"/>
              <a:t> ά</a:t>
            </a:r>
            <a:r>
              <a:rPr lang="en-US" sz="2000" dirty="0" err="1"/>
              <a:t>μεση</a:t>
            </a:r>
            <a:r>
              <a:rPr lang="en-US" sz="2000" dirty="0"/>
              <a:t> </a:t>
            </a:r>
            <a:r>
              <a:rPr lang="en-US" sz="2000" dirty="0" err="1"/>
              <a:t>εμ</a:t>
            </a:r>
            <a:r>
              <a:rPr lang="en-US" sz="2000" dirty="0"/>
              <a:t>π</a:t>
            </a:r>
            <a:r>
              <a:rPr lang="en-US" sz="2000" dirty="0" err="1"/>
              <a:t>ειρι</a:t>
            </a:r>
            <a:r>
              <a:rPr lang="en-US" sz="2000" dirty="0"/>
              <a:t>́α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, π</a:t>
            </a:r>
            <a:r>
              <a:rPr lang="en-US" sz="2000" dirty="0" err="1"/>
              <a:t>ου</a:t>
            </a:r>
            <a:r>
              <a:rPr lang="en-US" sz="2000" dirty="0"/>
              <a:t> </a:t>
            </a:r>
            <a:r>
              <a:rPr lang="en-US" sz="2000" dirty="0" err="1"/>
              <a:t>όμως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ε</a:t>
            </a:r>
            <a:r>
              <a:rPr lang="en-US" sz="2000" dirty="0"/>
              <a:t>π</a:t>
            </a:r>
            <a:r>
              <a:rPr lang="en-US" sz="2000" dirty="0" err="1"/>
              <a:t>ηρε</a:t>
            </a:r>
            <a:r>
              <a:rPr lang="en-US" sz="2000" dirty="0"/>
              <a:t>ά</a:t>
            </a:r>
            <a:r>
              <a:rPr lang="en-US" sz="2000" dirty="0" err="1"/>
              <a:t>ζουν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η</a:t>
            </a:r>
            <a:r>
              <a:rPr lang="en-US" sz="2000" dirty="0"/>
              <a:t> π</a:t>
            </a:r>
            <a:r>
              <a:rPr lang="en-US" sz="2000" dirty="0" err="1"/>
              <a:t>οιότητ</a:t>
            </a:r>
            <a:r>
              <a:rPr lang="en-US" sz="2000" dirty="0"/>
              <a:t>α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εκ</a:t>
            </a:r>
            <a:r>
              <a:rPr lang="en-US" sz="2000" dirty="0"/>
              <a:t>πα</a:t>
            </a:r>
            <a:r>
              <a:rPr lang="en-US" sz="2000" dirty="0" err="1"/>
              <a:t>ίδευσης</a:t>
            </a:r>
            <a:r>
              <a:rPr lang="en-US" sz="2000" dirty="0"/>
              <a:t>, </a:t>
            </a:r>
            <a:r>
              <a:rPr lang="el-GR" sz="2000" dirty="0"/>
              <a:t>οι συνθήκες εργασίας των γονέων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iv. </a:t>
            </a:r>
            <a:r>
              <a:rPr lang="en-US" sz="2000" dirty="0" err="1"/>
              <a:t>Μ</a:t>
            </a:r>
            <a:r>
              <a:rPr lang="en-US" sz="2000" dirty="0"/>
              <a:t>α</a:t>
            </a:r>
            <a:r>
              <a:rPr lang="en-US" sz="2000" dirty="0" err="1"/>
              <a:t>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ξίες</a:t>
            </a:r>
            <a:r>
              <a:rPr lang="en-US" sz="2000" dirty="0"/>
              <a:t>, </a:t>
            </a:r>
            <a:r>
              <a:rPr lang="en-US" sz="2000" dirty="0" err="1"/>
              <a:t>νόμοι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συνήθειες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κοινωνι</a:t>
            </a:r>
            <a:r>
              <a:rPr lang="en-US" sz="2000" dirty="0"/>
              <a:t>́α</a:t>
            </a:r>
            <a:r>
              <a:rPr lang="en-US" sz="2000" dirty="0" err="1"/>
              <a:t>ς</a:t>
            </a:r>
            <a:r>
              <a:rPr lang="en-US" sz="2000" dirty="0"/>
              <a:t> </a:t>
            </a:r>
            <a:r>
              <a:rPr lang="en-US" sz="2000" dirty="0" err="1"/>
              <a:t>μέσ</a:t>
            </a:r>
            <a:r>
              <a:rPr lang="en-US" sz="2000" dirty="0"/>
              <a:t>α </a:t>
            </a:r>
            <a:r>
              <a:rPr lang="en-US" sz="2000" dirty="0" err="1"/>
              <a:t>στην</a:t>
            </a:r>
            <a:r>
              <a:rPr lang="en-US" sz="2000" dirty="0"/>
              <a:t> </a:t>
            </a:r>
            <a:r>
              <a:rPr lang="en-US" sz="2000" dirty="0" err="1"/>
              <a:t>ο</a:t>
            </a:r>
            <a:r>
              <a:rPr lang="en-US" sz="2000" dirty="0"/>
              <a:t>π</a:t>
            </a:r>
            <a:r>
              <a:rPr lang="en-US" sz="2000" dirty="0" err="1"/>
              <a:t>οι</a:t>
            </a:r>
            <a:r>
              <a:rPr lang="en-US" sz="2000" dirty="0"/>
              <a:t>́α </a:t>
            </a:r>
            <a:r>
              <a:rPr lang="en-US" sz="2000" dirty="0" err="1"/>
              <a:t>ζει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τομο</a:t>
            </a:r>
            <a:r>
              <a:rPr lang="el-GR" sz="2000" i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62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CEFB-ADC7-F24A-86BB-73591718E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εξέτασης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2EBC-2B4F-5A46-95DE-63CEF1BD4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l-GR" sz="2400" dirty="0"/>
              <a:t>Γραπτές εξετάσεις στο τέλος του εξαμήνου.</a:t>
            </a:r>
          </a:p>
          <a:p>
            <a:pPr marL="0" indent="0">
              <a:buNone/>
            </a:pPr>
            <a:r>
              <a:rPr lang="el-GR" sz="2400" dirty="0"/>
              <a:t>(ερωτήσεις πολλαπλής επιλογής/ερωτήσεις μικρής ανάπτυξης)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9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Αναπτυξιακή * Εξελικτική </a:t>
            </a:r>
            <a:r>
              <a:rPr lang="el-GR" sz="2400" dirty="0" err="1"/>
              <a:t>Ψυχοπαθολογ</a:t>
            </a:r>
            <a:r>
              <a:rPr lang="en-US" sz="2400" dirty="0" err="1"/>
              <a:t>ί</a:t>
            </a:r>
            <a:r>
              <a:rPr lang="el-GR" sz="2400" dirty="0"/>
              <a:t>α</a:t>
            </a:r>
          </a:p>
          <a:p>
            <a:r>
              <a:rPr lang="el-GR" sz="2400" dirty="0"/>
              <a:t>Η Αναπτυξιακή Ψυχοπαθολογία θεωρήθηκε ξεχωριστός επιστημονικός κλάδος από τη δεκαετία του 1970 και μετά  («καθιερώθηκε» το 1984 μέσω του άρθρου των </a:t>
            </a:r>
            <a:r>
              <a:rPr lang="en-US" sz="2400" dirty="0" err="1"/>
              <a:t>Sroufe</a:t>
            </a:r>
            <a:r>
              <a:rPr lang="en-US" sz="2400" dirty="0"/>
              <a:t> &amp; Rutter ‘The Domain of Developmental Psychopathology” </a:t>
            </a:r>
            <a:r>
              <a:rPr lang="el-GR" sz="2400" dirty="0"/>
              <a:t>στο </a:t>
            </a:r>
            <a:r>
              <a:rPr lang="en-US" sz="2400" dirty="0"/>
              <a:t>Child Development</a:t>
            </a:r>
            <a:r>
              <a:rPr lang="el-GR" sz="2400" dirty="0"/>
              <a:t>)  (δες άρθρο του </a:t>
            </a:r>
            <a:r>
              <a:rPr lang="en-US" sz="2400" dirty="0"/>
              <a:t>Rutter </a:t>
            </a:r>
            <a:r>
              <a:rPr lang="el-GR" sz="2400" dirty="0"/>
              <a:t>στα ελληνικά στην</a:t>
            </a:r>
            <a:r>
              <a:rPr lang="en-US" sz="2400" dirty="0"/>
              <a:t> </a:t>
            </a:r>
            <a:r>
              <a:rPr lang="el-GR" sz="2400"/>
              <a:t>η-τάξη</a:t>
            </a:r>
            <a:r>
              <a:rPr lang="en-US" sz="2400"/>
              <a:t>)</a:t>
            </a:r>
            <a:endParaRPr lang="el-GR" sz="2400" dirty="0"/>
          </a:p>
          <a:p>
            <a:r>
              <a:rPr lang="el-GR" sz="2400" dirty="0"/>
              <a:t>Πρόκειται για τη συγχώνευση δύο επιστημονικών κλάδων: της Αναπτυξιακής Ψυχολογίας και της Κλινικής Ψυχολογίας </a:t>
            </a:r>
          </a:p>
        </p:txBody>
      </p:sp>
    </p:spTree>
    <p:extLst>
      <p:ext uri="{BB962C8B-B14F-4D97-AF65-F5344CB8AC3E}">
        <p14:creationId xmlns:p14="http://schemas.microsoft.com/office/powerpoint/2010/main" val="247635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Η αναπτυξιακή ψυχοπαθολογία ορίζεται ως η μελέτη της προέλευσης και της πορείας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των παιδιών και των εφήβων.</a:t>
            </a:r>
          </a:p>
          <a:p>
            <a:r>
              <a:rPr lang="el-GR" sz="2400" dirty="0"/>
              <a:t>Η μελέτη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δεν είναι στατική (σε αντίθεση με την κλινική ψυχολογία ή τα πιο ιατρικά μοντέλα)</a:t>
            </a:r>
          </a:p>
          <a:p>
            <a:r>
              <a:rPr lang="el-GR" sz="2400" dirty="0"/>
              <a:t>Δίνει έμφαση στη φύση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συμπεριφοράς, στην προέλευση, στον τρόπο που αλλάζει κατά την ανάπτυξη και τη σχέση της με τη φυσιολογική συμπεριφορά </a:t>
            </a:r>
            <a:endParaRPr lang="en-US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497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1. Η φυσιολογική ανάπτυξη ακολουθεί συνήθως μία τακτική, κανονική και προβλέψιμη πορεία</a:t>
            </a:r>
          </a:p>
          <a:p>
            <a:pPr marL="0" indent="0">
              <a:buNone/>
            </a:pPr>
            <a:r>
              <a:rPr lang="el-GR" sz="2400" dirty="0"/>
              <a:t>Τι περιμένουμε να κάνει ένα παιδί σε κάθε ηλικία; </a:t>
            </a:r>
          </a:p>
          <a:p>
            <a:pPr marL="0" indent="0">
              <a:buNone/>
            </a:pPr>
            <a:r>
              <a:rPr lang="el-GR" sz="2400" dirty="0"/>
              <a:t>Στάδια ανάπτυξης </a:t>
            </a:r>
          </a:p>
          <a:p>
            <a:pPr marL="0" indent="0">
              <a:buNone/>
            </a:pPr>
            <a:r>
              <a:rPr lang="el-GR" sz="2400" dirty="0"/>
              <a:t>Αναπτυξιακά επιτεύγματα</a:t>
            </a:r>
          </a:p>
          <a:p>
            <a:pPr marL="0" indent="0">
              <a:buNone/>
            </a:pPr>
            <a:r>
              <a:rPr lang="el-GR" sz="2400" dirty="0"/>
              <a:t>Είναι απαραίτητη η γνώση αυτών για να προχωρήσουμε στην διαπίστωση μίας αποκλίνουσας συμπεριφοράς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05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2. Οι </a:t>
            </a:r>
            <a:r>
              <a:rPr lang="el-GR" sz="2400" b="1" dirty="0" err="1"/>
              <a:t>δυσπροσαρμοστικές</a:t>
            </a:r>
            <a:r>
              <a:rPr lang="el-GR" sz="2400" b="1" dirty="0"/>
              <a:t> συμπεριφορές αποτελούν αποκλίσεις από τη φυσιολογική πορεία. </a:t>
            </a:r>
          </a:p>
          <a:p>
            <a:pPr marL="0" indent="0">
              <a:buNone/>
            </a:pPr>
            <a:r>
              <a:rPr lang="el-GR" sz="2400" dirty="0"/>
              <a:t>Υπάρχουν βέβαια φυσιολογικές παραλλαγές (που ονομάζονται «ατομικές διαφορές») σε αυτή την πορεία- στο ρυθμό ή στο βαθμό μίας συμπεριφοράς.</a:t>
            </a:r>
          </a:p>
          <a:p>
            <a:pPr marL="0" indent="0">
              <a:buNone/>
            </a:pPr>
            <a:r>
              <a:rPr lang="el-GR" sz="2400" dirty="0"/>
              <a:t>Αλλά όσο περισσότερο αποκλίνει ένα άτομο από την αναμενόμενη πορεία, τόσο πιο δύσκολο να επιστρέψει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4432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1908</Words>
  <Application>Microsoft Macintosh PowerPoint</Application>
  <PresentationFormat>Widescreen</PresentationFormat>
  <Paragraphs>208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Bookman Old Style</vt:lpstr>
      <vt:lpstr>Calibri</vt:lpstr>
      <vt:lpstr>Cambria</vt:lpstr>
      <vt:lpstr>Century Gothic</vt:lpstr>
      <vt:lpstr>Gill Sans MT</vt:lpstr>
      <vt:lpstr>Wingdings 2</vt:lpstr>
      <vt:lpstr>Wingdings 3</vt:lpstr>
      <vt:lpstr>Quotable</vt:lpstr>
      <vt:lpstr>Διαταραχές παιδιών προσχολικής και πρώτης σχολικής ηλικίας</vt:lpstr>
      <vt:lpstr>Περιεχόμενα μαθήματος (1)</vt:lpstr>
      <vt:lpstr>Περιεχόμενα μαθήματος (2)</vt:lpstr>
      <vt:lpstr>Συγγράμματα μαθήματος</vt:lpstr>
      <vt:lpstr>Τρόπος εξέτασης μαθήματος</vt:lpstr>
      <vt:lpstr>Αναπτυξιακή ψυχοπαθολογία: Ορισμοί 1</vt:lpstr>
      <vt:lpstr>Αναπτυξιακή ψυχοπαθολογία: Ορισμοί 2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Βιολογικές θεωρίες</vt:lpstr>
      <vt:lpstr>Βιολογικές θεωρίες: Πεδία μελέτης</vt:lpstr>
      <vt:lpstr>Βιολογικές θεωρίες: Πεδία μελέτης</vt:lpstr>
      <vt:lpstr>Βιολογικές θεωρίες: Πεδία μελέτης</vt:lpstr>
      <vt:lpstr>PowerPoint Presentation</vt:lpstr>
      <vt:lpstr>Αποτελέσματα μελετών οικογένειας και υιοθεσίας για την εξωστρέφεια </vt:lpstr>
      <vt:lpstr>Βιολογικές θεωρίες: Πεδία μελέτης</vt:lpstr>
      <vt:lpstr>Βιολογικές θεωρίες:</vt:lpstr>
      <vt:lpstr>Ψυχοδυναμικές θεωρίες</vt:lpstr>
      <vt:lpstr>PowerPoint Presentation</vt:lpstr>
      <vt:lpstr>PowerPoint Presentation</vt:lpstr>
      <vt:lpstr>Ψυχοδυναμικές θεωρίες</vt:lpstr>
      <vt:lpstr>Τα δίπολα του Erikson</vt:lpstr>
      <vt:lpstr>Θεωρίες μάθησης/ Συμπεριφορισμός</vt:lpstr>
      <vt:lpstr>Κλασική εξαρτημένη μάθηση</vt:lpstr>
      <vt:lpstr>Θεωρίες μάθησης/ Συμπεριφορισμός</vt:lpstr>
      <vt:lpstr>Συντελεστική εξαρτημένη μάθηση</vt:lpstr>
      <vt:lpstr>PowerPoint Presentation</vt:lpstr>
      <vt:lpstr>PowerPoint Presentation</vt:lpstr>
      <vt:lpstr>Γνωστικές θεωρίες</vt:lpstr>
      <vt:lpstr>Γνωστικές θεωρίες</vt:lpstr>
      <vt:lpstr>Η θεωρία γνωστικής ανάπτυξης του Piaget</vt:lpstr>
      <vt:lpstr>Η θεωρία γνωστικής ανάπτυξης του Piaget</vt:lpstr>
      <vt:lpstr>Θεωρία του δεσμού</vt:lpstr>
      <vt:lpstr>Θεωρία του στυλ των γονικών πρακτικών της Baumrind</vt:lpstr>
      <vt:lpstr>Θεωρίες οικολογικών συστημάτων</vt:lpstr>
      <vt:lpstr>Θεωρία οικολογικών συστημάτων</vt:lpstr>
      <vt:lpstr>Θεωρίες οικολογικών συστημάτων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17</cp:revision>
  <dcterms:created xsi:type="dcterms:W3CDTF">2019-01-01T11:57:46Z</dcterms:created>
  <dcterms:modified xsi:type="dcterms:W3CDTF">2023-09-25T05:42:27Z</dcterms:modified>
</cp:coreProperties>
</file>