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8/22/24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«Φυσιολογικό» και «παθολογικό»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Παράγοντες επικινδυνότητας, προστατευτικοί παράγοντες και πρόληψη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90D31-B232-9C4A-85D0-E89D4B92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Πρόληψη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70E94-3BDA-5E41-A795-4AD45AF9E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Δευτερογενής πρόληψη/επιλεκτική πρόληψη</a:t>
            </a:r>
            <a:r>
              <a:rPr lang="el-GR" sz="2400" dirty="0"/>
              <a:t>: απευθύνεται σε πληθυσμούς υψηλού κινδύνου για την εμφάνιση προβλημάτων. Παράδειγμα: ένα πρόγραμμα που γίνεται σε παιδιά που έχουν βιώσει μία φυσική καταστροφή (πχ. τη φωτιά στο Μάτι) για να περιορίσει την πιθανότητα εμφάνισης </a:t>
            </a:r>
            <a:r>
              <a:rPr lang="el-GR" sz="2400" dirty="0" err="1"/>
              <a:t>μετατραυματικού</a:t>
            </a:r>
            <a:r>
              <a:rPr lang="el-GR" sz="2400" dirty="0"/>
              <a:t> στρες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4555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90D31-B232-9C4A-85D0-E89D4B92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Πρόληψη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70E94-3BDA-5E41-A795-4AD45AF9E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Τριτογενής πρόληψη/ενδεδειγμένη</a:t>
            </a:r>
            <a:r>
              <a:rPr lang="el-GR" sz="2400" dirty="0"/>
              <a:t> </a:t>
            </a:r>
            <a:r>
              <a:rPr lang="el-GR" sz="2400" b="1" dirty="0"/>
              <a:t>πρόληψη:</a:t>
            </a:r>
            <a:r>
              <a:rPr lang="el-GR" sz="2400" dirty="0"/>
              <a:t> Απευθύνεται σε άτομα που έχουν ήδη εμφανίσει πρόβλημα (με ήπια έως μέτρια συμπτώματα) και έχουν ως στόχο να προλάβουν την ανάπτυξη σοβαρότερων συνεπειών. Είναι ένα βήμα πριν από προγράμματα παρέμβασης ή θεραπείας και πολλές φορές μπορεί να χαρακτηριστούν ως μία μορφή πρώιμης παρέμβασης. Παράδειγμα: ένα πρόγραμμα για την πρόληψη της βίας σχεδιασμένο για επιθετικούς εφήβους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989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ECDE-91CD-7A48-82F3-5FEE9D0E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Προαγωγή της ψυχικής υγείας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0D68-5CC8-AA44-A41F-29D18DB3B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Προγράμματα που στόχο έχουν την προαγωγή της ψυχικής υγείας </a:t>
            </a:r>
            <a:r>
              <a:rPr lang="el-GR" dirty="0"/>
              <a:t>(όχι την πρόληψη προβλημάτων). Πχ. προγράμματα για πιο αποτελεσματικό διάβασμα/δημιουργικό άγχος  στις εξετάσεις (βλ. </a:t>
            </a:r>
            <a:r>
              <a:rPr lang="el-GR"/>
              <a:t>Συμβουλευτικό Κέντρο ΤΕΑΠΗ).</a:t>
            </a:r>
            <a:endParaRPr lang="en-GR" b="1" dirty="0"/>
          </a:p>
        </p:txBody>
      </p:sp>
    </p:spTree>
    <p:extLst>
      <p:ext uri="{BB962C8B-B14F-4D97-AF65-F5344CB8AC3E}">
        <p14:creationId xmlns:p14="http://schemas.microsoft.com/office/powerpoint/2010/main" val="35546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22BE-18EB-0B4D-9499-3DC87DB6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Ορίζοντας το «παθολογικό»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75E72-C669-AF4A-9C47-804DC809E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στατιστικούς γνώμονες. Όμως όλες οι αποκλίσεις; (επόμενη διαφάνεια)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κοινωνικούς γνώμονες. Πολιτισμικές διαφορές.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Δυσλειτουργική συμπεριφορά-παρεμβαίνει στην εμπειρία του ατόμου ή του συνόλου.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Προσωπική δυστυχία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523099-5427-C94F-A3DE-1B5544FD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2" y="639097"/>
            <a:ext cx="4961534" cy="40271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l-GR" sz="5400" dirty="0"/>
              <a:t>Κανονική (κωδωνοειδής) κατανομή της νοημοσύνης</a:t>
            </a:r>
            <a:endParaRPr lang="en-US" sz="54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C5E8AB-9755-4F92-B14D-88791F4FC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896681"/>
            <a:ext cx="12188952" cy="1961319"/>
          </a:xfrm>
          <a:custGeom>
            <a:avLst/>
            <a:gdLst>
              <a:gd name="connsiteX0" fmla="*/ 0 w 12188952"/>
              <a:gd name="connsiteY0" fmla="*/ 0 h 1961319"/>
              <a:gd name="connsiteX1" fmla="*/ 1996017 w 12188952"/>
              <a:gd name="connsiteY1" fmla="*/ 0 h 1961319"/>
              <a:gd name="connsiteX2" fmla="*/ 2377017 w 12188952"/>
              <a:gd name="connsiteY2" fmla="*/ 263783 h 1961319"/>
              <a:gd name="connsiteX3" fmla="*/ 2385484 w 12188952"/>
              <a:gd name="connsiteY3" fmla="*/ 266713 h 1961319"/>
              <a:gd name="connsiteX4" fmla="*/ 2398184 w 12188952"/>
              <a:gd name="connsiteY4" fmla="*/ 271110 h 1961319"/>
              <a:gd name="connsiteX5" fmla="*/ 2410883 w 12188952"/>
              <a:gd name="connsiteY5" fmla="*/ 275506 h 1961319"/>
              <a:gd name="connsiteX6" fmla="*/ 2421467 w 12188952"/>
              <a:gd name="connsiteY6" fmla="*/ 275506 h 1961319"/>
              <a:gd name="connsiteX7" fmla="*/ 2434167 w 12188952"/>
              <a:gd name="connsiteY7" fmla="*/ 275506 h 1961319"/>
              <a:gd name="connsiteX8" fmla="*/ 2444750 w 12188952"/>
              <a:gd name="connsiteY8" fmla="*/ 271110 h 1961319"/>
              <a:gd name="connsiteX9" fmla="*/ 2457450 w 12188952"/>
              <a:gd name="connsiteY9" fmla="*/ 266713 h 1961319"/>
              <a:gd name="connsiteX10" fmla="*/ 2465917 w 12188952"/>
              <a:gd name="connsiteY10" fmla="*/ 263783 h 1961319"/>
              <a:gd name="connsiteX11" fmla="*/ 2846917 w 12188952"/>
              <a:gd name="connsiteY11" fmla="*/ 0 h 1961319"/>
              <a:gd name="connsiteX12" fmla="*/ 12188952 w 12188952"/>
              <a:gd name="connsiteY12" fmla="*/ 0 h 1961319"/>
              <a:gd name="connsiteX13" fmla="*/ 12188952 w 12188952"/>
              <a:gd name="connsiteY13" fmla="*/ 1264506 h 1961319"/>
              <a:gd name="connsiteX14" fmla="*/ 12188952 w 12188952"/>
              <a:gd name="connsiteY14" fmla="*/ 1917775 h 1961319"/>
              <a:gd name="connsiteX15" fmla="*/ 12188952 w 12188952"/>
              <a:gd name="connsiteY15" fmla="*/ 1961319 h 1961319"/>
              <a:gd name="connsiteX16" fmla="*/ 0 w 12188952"/>
              <a:gd name="connsiteY16" fmla="*/ 1961319 h 1961319"/>
              <a:gd name="connsiteX17" fmla="*/ 0 w 12188952"/>
              <a:gd name="connsiteY17" fmla="*/ 1917775 h 1961319"/>
              <a:gd name="connsiteX18" fmla="*/ 0 w 12188952"/>
              <a:gd name="connsiteY18" fmla="*/ 1264506 h 196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88952" h="1961319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88952" y="0"/>
                </a:lnTo>
                <a:lnTo>
                  <a:pt x="12188952" y="1264506"/>
                </a:lnTo>
                <a:lnTo>
                  <a:pt x="12188952" y="1917775"/>
                </a:lnTo>
                <a:lnTo>
                  <a:pt x="12188952" y="1961319"/>
                </a:lnTo>
                <a:lnTo>
                  <a:pt x="0" y="1961319"/>
                </a:lnTo>
                <a:lnTo>
                  <a:pt x="0" y="1917775"/>
                </a:lnTo>
                <a:lnTo>
                  <a:pt x="0" y="1264506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F2E435-6009-43BC-8A4B-89A894831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0916" y="0"/>
            <a:ext cx="609108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B9EE88D-53BD-40A5-BC4F-3ACBEFC12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6326" y="958640"/>
            <a:ext cx="4792210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180px-IQ_curve.svg.png">
            <a:extLst>
              <a:ext uri="{FF2B5EF4-FFF2-40B4-BE49-F238E27FC236}">
                <a16:creationId xmlns:a16="http://schemas.microsoft.com/office/drawing/2014/main" id="{DA3D0A48-50F7-764E-A22E-BEA05B213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75" r="-16675"/>
          <a:stretch>
            <a:fillRect/>
          </a:stretch>
        </p:blipFill>
        <p:spPr>
          <a:xfrm>
            <a:off x="6386450" y="1492825"/>
            <a:ext cx="5162086" cy="40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45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89FD4-88DD-4E41-8D10-3B825F4D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200" y="790088"/>
            <a:ext cx="10571998" cy="970450"/>
          </a:xfrm>
        </p:spPr>
        <p:txBody>
          <a:bodyPr/>
          <a:lstStyle/>
          <a:p>
            <a:r>
              <a:rPr lang="el-GR" dirty="0"/>
              <a:t>Προστατευτικοί παράγοντες και παράγοντες επικινδυνότητας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B9A10-858F-104D-B07F-9862AE30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Εξέταση των παραγόντων κινδύνου και των προστατευτικών παραγόντων εντός του οικολογικού μοντέλου του </a:t>
            </a:r>
            <a:r>
              <a:rPr lang="en-US" sz="2000" dirty="0"/>
              <a:t>Bronfenbrenner</a:t>
            </a:r>
            <a:endParaRPr lang="el-GR" sz="2000" dirty="0"/>
          </a:p>
          <a:p>
            <a:r>
              <a:rPr lang="el-GR" sz="2000" dirty="0"/>
              <a:t>Παράγοντες επικινδυνότητας: αυξάνουν την πιθανότητα εμφάνισης παθολογίας</a:t>
            </a:r>
          </a:p>
          <a:p>
            <a:r>
              <a:rPr lang="el-GR" sz="2000" dirty="0"/>
              <a:t>Η επίδραση των αθροιστικών κινδύνων: η προσθήκη παραγόντων επικινδυνότητας δρα </a:t>
            </a:r>
            <a:r>
              <a:rPr lang="el-GR" sz="2000" dirty="0" err="1"/>
              <a:t>πολλαπλασιασιτκά</a:t>
            </a:r>
            <a:r>
              <a:rPr lang="el-GR" sz="2000" dirty="0"/>
              <a:t> </a:t>
            </a:r>
          </a:p>
          <a:p>
            <a:r>
              <a:rPr lang="el-GR" sz="2000" dirty="0"/>
              <a:t>Προστατευτικοί παράγοντες: χαρακτηριστικά ή συνθήκες που μπορούν να προστατεύσουν ένα παιδί από πιθανές βλάβες (</a:t>
            </a:r>
            <a:r>
              <a:rPr lang="el-GR" sz="2000" dirty="0" err="1"/>
              <a:t>μελ</a:t>
            </a:r>
            <a:r>
              <a:rPr lang="en-US" sz="2000" dirty="0" err="1"/>
              <a:t>έ</a:t>
            </a:r>
            <a:r>
              <a:rPr lang="el-GR" sz="2000" dirty="0"/>
              <a:t>τη της ψυχικής ανθεκτικότητας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62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332D-5D6C-AE4D-A236-C2C8A804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Ατομικό επίπεδο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BE4C-71FE-1B47-8899-CCB14F91A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86013"/>
            <a:ext cx="10554574" cy="347278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*</a:t>
            </a:r>
            <a:r>
              <a:rPr lang="el-GR" sz="2000" dirty="0"/>
              <a:t>Να σημειωθεί ότι ανάμεσα στους παράγοντες μπορούν να υπάρχουν αλληλεπιδράσεις</a:t>
            </a:r>
            <a:endParaRPr lang="el-GR" sz="2000" b="1" dirty="0"/>
          </a:p>
          <a:p>
            <a:r>
              <a:rPr lang="el-GR" sz="2000" b="1" dirty="0"/>
              <a:t>Παράγοντες κινδύνου</a:t>
            </a:r>
            <a:r>
              <a:rPr lang="el-GR" sz="2000" dirty="0"/>
              <a:t>: αγόρι, </a:t>
            </a:r>
            <a:r>
              <a:rPr lang="el-GR" sz="2000" dirty="0" err="1"/>
              <a:t>περιγεννητικές</a:t>
            </a:r>
            <a:r>
              <a:rPr lang="el-GR" sz="2000" dirty="0"/>
              <a:t> επιπλοκές, χαμηλό βάρος γέννησης, δύσκολη  ιδιοσυγκρασία, πρώιμη έναρξη προβλημάτων, αναπτυξιακή καθυστέρηση, παρορμητικότητα/επιθετικότητα</a:t>
            </a:r>
          </a:p>
          <a:p>
            <a:r>
              <a:rPr lang="el-GR" sz="2000" b="1" dirty="0"/>
              <a:t>Προστατευτικοί παράγοντες</a:t>
            </a:r>
            <a:r>
              <a:rPr lang="el-GR" sz="2000" dirty="0"/>
              <a:t>: καλή υγεία, υψηλή νοημοσύνη, ανθεκτική ιδιοσυγκρασία, αυτό-αποτελεσματικότητα, θετική εικόνα εαυτού, κοινωνική επάρκεια (ικανότητα σχέσης με τους άλλους, σχολική επιτυχία, εμπλοκή σε δραστηριότητες)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7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332D-5D6C-AE4D-A236-C2C8A804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Μικροσύστημα: οικογένεια, συνομήλικοι, σχολείο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BE4C-71FE-1B47-8899-CCB14F91A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86013"/>
            <a:ext cx="10554574" cy="3472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*</a:t>
            </a:r>
            <a:r>
              <a:rPr lang="el-GR" sz="2000" dirty="0"/>
              <a:t>Να σημειωθεί ότι ανάμεσα στους παράγοντες μπορούν να υπάρχουν αλληλεπιδράσεις</a:t>
            </a:r>
            <a:endParaRPr lang="el-GR" sz="2000" b="1" dirty="0"/>
          </a:p>
          <a:p>
            <a:r>
              <a:rPr lang="el-GR" sz="2000" b="1" dirty="0"/>
              <a:t>Παράγοντες κινδύνου</a:t>
            </a:r>
            <a:r>
              <a:rPr lang="el-GR" sz="2000" dirty="0"/>
              <a:t>: στυλ γονικών πρακτικών/σκληρή γονική συμπεριφορά, συζυγικές συγκρούσεις, ιστορικό παθολογία γονέων, χαμηλό μορφωτικό επίπεδο γονέων, αρνητική επίδραση συνομηλίκων, απόρριψη, σχολεία χαμηλής ποιότητας, υψηλά ποσοστά σχολικής διαρροής, χαμηλό </a:t>
            </a:r>
            <a:r>
              <a:rPr lang="el-GR" sz="2000" dirty="0" err="1"/>
              <a:t>κοινωνικο</a:t>
            </a:r>
            <a:r>
              <a:rPr lang="el-GR" sz="2000" dirty="0"/>
              <a:t>-οικονομικό επίπεδο</a:t>
            </a:r>
          </a:p>
          <a:p>
            <a:r>
              <a:rPr lang="el-GR" sz="2000" b="1" dirty="0"/>
              <a:t>Προστατευτικοί παράγοντες</a:t>
            </a:r>
            <a:r>
              <a:rPr lang="el-GR" sz="2000" dirty="0"/>
              <a:t>: θετική σχέση γονέα-παιδιού, διαλεκτική συμπεριφορά γονέα, οικογενειακή συνοχή, θετική επίδραση συνομηλίκων, αποδοχή από συνομήλικους, φιλία, ποιοτικά σχολεία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3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332D-5D6C-AE4D-A236-C2C8A804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Εξωσύστημα</a:t>
            </a:r>
            <a:r>
              <a:rPr lang="el-GR" dirty="0"/>
              <a:t>: κοινότητα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BE4C-71FE-1B47-8899-CCB14F91A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86013"/>
            <a:ext cx="10554574" cy="3472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*</a:t>
            </a:r>
            <a:r>
              <a:rPr lang="el-GR" sz="2000" dirty="0"/>
              <a:t>Να σημειωθεί ότι ανάμεσα στους παράγοντες μπορούν να υπάρχουν αλληλεπιδράσεις</a:t>
            </a:r>
          </a:p>
          <a:p>
            <a:pPr marL="0" indent="0">
              <a:buNone/>
            </a:pPr>
            <a:endParaRPr lang="el-GR" sz="2000" b="1" dirty="0"/>
          </a:p>
          <a:p>
            <a:r>
              <a:rPr lang="el-GR" sz="2000" b="1" dirty="0"/>
              <a:t>Παράγοντες κινδύνου</a:t>
            </a:r>
            <a:r>
              <a:rPr lang="el-GR" sz="2000" dirty="0"/>
              <a:t>: υποβαθμισμένη γειτονιά, περιορισμένη πρόσβαση σε φροντίδα υγείας, περιορισμένες ευκαιρίες αναψυχής, αναποτελεσματικές πολιτικές σχολείου</a:t>
            </a:r>
          </a:p>
          <a:p>
            <a:r>
              <a:rPr lang="el-GR" sz="2000" b="1" dirty="0"/>
              <a:t>Προστατευτικοί παράγοντες</a:t>
            </a:r>
            <a:r>
              <a:rPr lang="el-GR" sz="2000" dirty="0"/>
              <a:t>: κατάλληλοι κοινωνικοί κανόνες, αποτελεσματικές σχολικές πολιτικές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0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332D-5D6C-AE4D-A236-C2C8A804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Μακροσύστημα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BE4C-71FE-1B47-8899-CCB14F91A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86013"/>
            <a:ext cx="10554574" cy="34727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*</a:t>
            </a:r>
            <a:r>
              <a:rPr lang="el-GR" sz="2000" dirty="0"/>
              <a:t>Να σημειωθεί ότι ανάμεσα στους παράγοντες μπορούν να υπάρχουν αλληλεπιδράσεις</a:t>
            </a:r>
          </a:p>
          <a:p>
            <a:pPr marL="0" indent="0">
              <a:buNone/>
            </a:pPr>
            <a:endParaRPr lang="el-GR" sz="2000" b="1" dirty="0"/>
          </a:p>
          <a:p>
            <a:r>
              <a:rPr lang="el-GR" sz="2000" b="1" dirty="0"/>
              <a:t>Παράγοντες κινδύνου</a:t>
            </a:r>
            <a:r>
              <a:rPr lang="el-GR" sz="2000" dirty="0"/>
              <a:t>: πολιτισμικές συγκρούσεις</a:t>
            </a:r>
          </a:p>
          <a:p>
            <a:r>
              <a:rPr lang="el-GR" sz="2000" b="1" dirty="0"/>
              <a:t>Προστατευτικοί παράγοντες</a:t>
            </a:r>
            <a:r>
              <a:rPr lang="el-GR" sz="2000" dirty="0"/>
              <a:t>: πολιτισμική υποστήριξη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b="1" dirty="0"/>
              <a:t>Παράγοντες κινδύνου σε όλα τα επίπεδα</a:t>
            </a:r>
            <a:r>
              <a:rPr lang="el-GR" sz="2000" dirty="0"/>
              <a:t>: </a:t>
            </a:r>
            <a:r>
              <a:rPr lang="el-GR" sz="2000" dirty="0" err="1"/>
              <a:t>στρεσογόνες</a:t>
            </a:r>
            <a:r>
              <a:rPr lang="el-GR" sz="2000" dirty="0"/>
              <a:t> συνθήκες (άμεσες ή έμμεσες)</a:t>
            </a:r>
          </a:p>
          <a:p>
            <a:r>
              <a:rPr lang="el-GR" sz="2000" b="1" dirty="0"/>
              <a:t>Προστατευτικοί παράγοντες σε όλα τα επίπεδα</a:t>
            </a:r>
            <a:r>
              <a:rPr lang="el-GR" sz="2000" dirty="0"/>
              <a:t>: κοινωνική υποστήριξη (άμεση ή έμμεση)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6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90D31-B232-9C4A-85D0-E89D4B92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Πρόληψη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70E94-3BDA-5E41-A795-4AD45AF9E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Πρωτογενής πρόληψη/καθολική πρόληψη</a:t>
            </a:r>
            <a:r>
              <a:rPr lang="el-GR" sz="2400" dirty="0"/>
              <a:t>: απευθύνεται στο γενικό πληθυσμό. Τα προγράμματα πρωτογενούς πρόληψης είναι σχεδιασμένα για να προλάβουν την εμφάνιση ενός προβλήματος. Παράδειγμα: προγράμματα που γίνονται στα σχολεία για τη χρήση αλκοόλ ή ναρκωτικών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3028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565</Words>
  <Application>Microsoft Macintosh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Quotable</vt:lpstr>
      <vt:lpstr>«Φυσιολογικό» και «παθολογικό»</vt:lpstr>
      <vt:lpstr>Ορίζοντας το «παθολογικό»</vt:lpstr>
      <vt:lpstr>Κανονική (κωδωνοειδής) κατανομή της νοημοσύνης</vt:lpstr>
      <vt:lpstr>Προστατευτικοί παράγοντες και παράγοντες επικινδυνότητας</vt:lpstr>
      <vt:lpstr>Ατομικό επίπεδο</vt:lpstr>
      <vt:lpstr>Μικροσύστημα: οικογένεια, συνομήλικοι, σχολείο</vt:lpstr>
      <vt:lpstr>Εξωσύστημα: κοινότητα</vt:lpstr>
      <vt:lpstr>Μακροσύστημα</vt:lpstr>
      <vt:lpstr>Πρόληψη</vt:lpstr>
      <vt:lpstr>Πρόληψη</vt:lpstr>
      <vt:lpstr>Πρόληψη</vt:lpstr>
      <vt:lpstr>Προαγωγή της ψυχικής υγείας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Φυσιολογικό και παθολογικό</dc:title>
  <dc:creator>Microsoft Office User</dc:creator>
  <cp:lastModifiedBy>Lida Anagnostaki</cp:lastModifiedBy>
  <cp:revision>16</cp:revision>
  <dcterms:created xsi:type="dcterms:W3CDTF">2019-01-02T09:34:25Z</dcterms:created>
  <dcterms:modified xsi:type="dcterms:W3CDTF">2024-08-22T11:16:49Z</dcterms:modified>
</cp:coreProperties>
</file>