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62" r:id="rId4"/>
    <p:sldId id="263" r:id="rId5"/>
    <p:sldId id="349" r:id="rId6"/>
    <p:sldId id="299" r:id="rId7"/>
    <p:sldId id="347" r:id="rId8"/>
    <p:sldId id="348" r:id="rId9"/>
    <p:sldId id="350" r:id="rId10"/>
    <p:sldId id="351" r:id="rId11"/>
    <p:sldId id="260" r:id="rId12"/>
    <p:sldId id="352" r:id="rId13"/>
    <p:sldId id="353" r:id="rId14"/>
    <p:sldId id="356" r:id="rId15"/>
    <p:sldId id="261" r:id="rId16"/>
    <p:sldId id="361" r:id="rId17"/>
    <p:sldId id="355" r:id="rId18"/>
    <p:sldId id="357" r:id="rId19"/>
    <p:sldId id="358" r:id="rId20"/>
    <p:sldId id="359" r:id="rId21"/>
    <p:sldId id="36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0"/>
    <p:restoredTop sz="94608"/>
  </p:normalViewPr>
  <p:slideViewPr>
    <p:cSldViewPr snapToGrid="0" snapToObjects="1">
      <p:cViewPr varScale="1">
        <p:scale>
          <a:sx n="124" d="100"/>
          <a:sy n="124" d="100"/>
        </p:scale>
        <p:origin x="2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A3C5-A8C4-2A4F-A6F8-8D4DF929E24D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2F328-D6D8-C545-8D92-5908497A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4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1A35-0CD6-4346-8463-2B402D9F5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Ταξινόμηση, διάγνωση και θεραπεία διαταραχών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BFBB8-B722-FA4A-B42C-F9D78499F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με έμφαση στην προσχολική και πρώτη σχολική ηλικία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96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ICD-11: </a:t>
            </a:r>
            <a:r>
              <a:rPr lang="el-GR" dirty="0" err="1"/>
              <a:t>Νευροαναπτυξιακές</a:t>
            </a:r>
            <a:r>
              <a:rPr lang="el-GR" dirty="0"/>
              <a:t> διαταραχές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/>
              <a:t>Διαταραχές της νοητικής ανάπτυξης</a:t>
            </a:r>
          </a:p>
          <a:p>
            <a:pPr>
              <a:buNone/>
            </a:pPr>
            <a:r>
              <a:rPr lang="el-GR" sz="2000" dirty="0"/>
              <a:t>Διαταραχές του λόγου ή της ομιλίας</a:t>
            </a:r>
          </a:p>
          <a:p>
            <a:pPr>
              <a:buNone/>
            </a:pPr>
            <a:r>
              <a:rPr lang="el-GR" sz="2000" dirty="0"/>
              <a:t>Διαταραχή αυτιστικού φάσματος</a:t>
            </a:r>
          </a:p>
          <a:p>
            <a:pPr>
              <a:buNone/>
            </a:pPr>
            <a:r>
              <a:rPr lang="el-GR" sz="2000" dirty="0"/>
              <a:t>Αναπτυξιακή διαταραχή της μάθησης</a:t>
            </a:r>
          </a:p>
          <a:p>
            <a:pPr>
              <a:buNone/>
            </a:pPr>
            <a:r>
              <a:rPr lang="el-GR" sz="2000" dirty="0"/>
              <a:t>Αναπτυξιακή διαταραχή του κινητικού συντονισμού</a:t>
            </a:r>
          </a:p>
          <a:p>
            <a:pPr>
              <a:buNone/>
            </a:pPr>
            <a:r>
              <a:rPr lang="el-GR" sz="2000" dirty="0"/>
              <a:t>Δ</a:t>
            </a:r>
            <a:r>
              <a:rPr lang="en-US" sz="2000" dirty="0" err="1"/>
              <a:t>ι</a:t>
            </a:r>
            <a:r>
              <a:rPr lang="el-GR" sz="2000" dirty="0"/>
              <a:t>αταραχή ελλειματικής προσοχής και υπερικινητικότητας</a:t>
            </a:r>
          </a:p>
          <a:p>
            <a:pPr>
              <a:buNone/>
            </a:pPr>
            <a:r>
              <a:rPr lang="el-GR" sz="2000" dirty="0"/>
              <a:t>Διαταραχή στερεοτυπικών κινήσεων</a:t>
            </a:r>
          </a:p>
          <a:p>
            <a:pPr>
              <a:buNone/>
            </a:pPr>
            <a:r>
              <a:rPr lang="el-GR" sz="2000" dirty="0"/>
              <a:t>(άλλες </a:t>
            </a:r>
            <a:r>
              <a:rPr lang="el-GR" sz="2000" dirty="0" err="1"/>
              <a:t>νευροαναπτυξιακές</a:t>
            </a:r>
            <a:r>
              <a:rPr lang="el-GR" sz="2000" dirty="0"/>
              <a:t> διαταραχές/ διαταραχές μη άλλως προσδιοριζόμενες</a:t>
            </a:r>
            <a:r>
              <a:rPr lang="el-G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319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63824-2C6E-AC43-BE94-D6A18CE6C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Δι</a:t>
            </a:r>
            <a:r>
              <a:rPr lang="en-US" dirty="0" err="1"/>
              <a:t>ά</a:t>
            </a:r>
            <a:r>
              <a:rPr lang="el-GR" dirty="0" err="1"/>
              <a:t>γνωση</a:t>
            </a:r>
            <a:r>
              <a:rPr lang="el-GR" dirty="0"/>
              <a:t> και αξιολόγηση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7DB68-CD20-B14B-BA65-05C5D9C0B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 σκοπός μίας διαγνωστικής διαδικασίας ενός παιδιού είναι τριπλός:</a:t>
            </a:r>
          </a:p>
          <a:p>
            <a:pPr marL="0" indent="0">
              <a:buNone/>
            </a:pPr>
            <a:endParaRPr lang="el-GR" sz="2400" dirty="0"/>
          </a:p>
          <a:p>
            <a:pPr>
              <a:buAutoNum type="arabicPeriod"/>
            </a:pPr>
            <a:r>
              <a:rPr lang="el-GR" sz="2400" dirty="0"/>
              <a:t>Αναγνώριση, διασαφήνιση και ταξινόμηση του προβλήματος (διάγνωση)</a:t>
            </a:r>
          </a:p>
          <a:p>
            <a:pPr>
              <a:buAutoNum type="arabicPeriod"/>
            </a:pPr>
            <a:r>
              <a:rPr lang="el-GR" sz="2400" dirty="0"/>
              <a:t>Κατανόηση του προβλήματος (πώς, γιατί…) και των ιδιαίτερων χαρακτηριστικών του σε κάθε περίπτωση (αξιολόγηση)</a:t>
            </a:r>
          </a:p>
          <a:p>
            <a:pPr>
              <a:buAutoNum type="arabicPeriod"/>
            </a:pPr>
            <a:r>
              <a:rPr lang="el-GR" sz="2400" dirty="0"/>
              <a:t>Διατύπωση σχεδίου θεραπείας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9579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40B2D-5C25-FE4E-A8D0-2F6D618CC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37772"/>
          </a:xfrm>
        </p:spPr>
        <p:txBody>
          <a:bodyPr/>
          <a:lstStyle/>
          <a:p>
            <a:r>
              <a:rPr lang="el-GR" dirty="0"/>
              <a:t>Θέματα δεοντολογίας στην αξιολόγηση των παιδιών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54A05-24CE-C646-B0AA-18ACA4FD4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b="1" dirty="0"/>
              <a:t>Συναίνεση κατόπιν ενημέρωσης </a:t>
            </a:r>
            <a:r>
              <a:rPr lang="el-GR" sz="2000" dirty="0"/>
              <a:t>(εκτός αν υπάρχει εισαγγελική εντολή)</a:t>
            </a:r>
          </a:p>
          <a:p>
            <a:r>
              <a:rPr lang="el-GR" sz="2000" dirty="0"/>
              <a:t>Σε μικρά παιδιά (ή άτομα μειωμένης αντιληπτικής ικανότητας) εξηγούμε με απλά λόγια τη διαδικασία και το στόχο της αξιολόγησης</a:t>
            </a:r>
          </a:p>
          <a:p>
            <a:r>
              <a:rPr lang="el-GR" sz="2000" dirty="0"/>
              <a:t>Αν ένα παιδί αρνηθεί, ακόμα και αν οι γονείς συναινούν, ο ψυχολόγος πρέπει να το λάβει ως άρνηση και να διακόψει την αξιολόγηση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9735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A7EC3-1A39-D241-B613-12441DD56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Μέθοδοι αξιολόγησης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4B472-8E55-F54F-B15E-001B17EB0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Υπάρχουν πολλοί μέθοδοι αξιολόγησης στα παιδιά. Δεν είναι μία απλή διαδικασία: μία ολοκληρωμένη αξιολόγηση χρειάζεται αρκετές συνεδρίες, συνδυασμό μεθοδολογικών εργαλείων και πολλές φορές συντονισμό με μια διεπιστημονική ομάδα.</a:t>
            </a:r>
          </a:p>
        </p:txBody>
      </p:sp>
    </p:spTree>
    <p:extLst>
      <p:ext uri="{BB962C8B-B14F-4D97-AF65-F5344CB8AC3E}">
        <p14:creationId xmlns:p14="http://schemas.microsoft.com/office/powerpoint/2010/main" val="924542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A7EC3-1A39-D241-B613-12441DD56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Μεθοδολογικά εργαλεία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4B472-8E55-F54F-B15E-001B17EB0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000" dirty="0"/>
              <a:t>Συνέντευξη: μη-δομημένη, </a:t>
            </a:r>
            <a:r>
              <a:rPr lang="el-GR" sz="2000" dirty="0" err="1"/>
              <a:t>ημι</a:t>
            </a:r>
            <a:r>
              <a:rPr lang="el-GR" sz="2000" dirty="0"/>
              <a:t>-δομημένη (η λήψη ιστορικού είναι μία </a:t>
            </a:r>
            <a:r>
              <a:rPr lang="el-GR" sz="2000" dirty="0" err="1"/>
              <a:t>ημι</a:t>
            </a:r>
            <a:r>
              <a:rPr lang="el-GR" sz="2000" dirty="0"/>
              <a:t>-δομημένη συνέντευξη στην περίπτωση των γονέων) δομημένη (χρήση συγκεκριμένων εργαλείων)</a:t>
            </a:r>
          </a:p>
          <a:p>
            <a:r>
              <a:rPr lang="el-GR" sz="2000" dirty="0"/>
              <a:t>Παρατήρηση: κυμαίνεται από τις μη δομημένες κλινικές σημειώσεις για ό,τι παρατηρήθηκε μέσα στη συνεδρία μέχρι την αυστηρά δομημένη παρατήρηση που διεξάγεται σε συγκεκριμένο χώρο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Ψυχομετρικά εργαλεία (ερωτηματολόγια, τεστ)</a:t>
            </a:r>
          </a:p>
          <a:p>
            <a:pPr>
              <a:buFont typeface="Wingdings 3" pitchFamily="2" charset="2"/>
              <a:buAutoNum type="arabicPeriod"/>
            </a:pPr>
            <a:endParaRPr lang="el-GR" altLang="en-US" sz="2000" dirty="0">
              <a:ea typeface="ＭＳ Ｐゴシック" panose="020B0600070205080204" pitchFamily="34" charset="-128"/>
            </a:endParaRPr>
          </a:p>
          <a:p>
            <a:pPr algn="just"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 Όλοι οι κλάδοι της ψυχολογίας χρησιμοποιούν ψυχομετρικά εργαλεία για τους δικούς τους σκοπούς. Η κατασκευή τους γίνεται σύμφωνα με τις αρχές της επιστήμης της </a:t>
            </a:r>
            <a:r>
              <a:rPr lang="el-GR" altLang="en-US" sz="2000" b="1" dirty="0">
                <a:ea typeface="ＭＳ Ｐゴシック" panose="020B0600070205080204" pitchFamily="34" charset="-128"/>
              </a:rPr>
              <a:t>ψυχομετρίας </a:t>
            </a:r>
            <a:r>
              <a:rPr lang="el-GR" altLang="en-US" sz="2000" dirty="0">
                <a:ea typeface="ＭＳ Ｐゴシック" panose="020B0600070205080204" pitchFamily="34" charset="-128"/>
              </a:rPr>
              <a:t>(ιδιαίτερο θέμα η στάθμιση</a:t>
            </a:r>
            <a:r>
              <a:rPr lang="el-GR" altLang="en-US" sz="2000" dirty="0">
                <a:ea typeface="ＭＳ Ｐゴシック" panose="020B0600070205080204" pitchFamily="34" charset="-128"/>
                <a:sym typeface="Wingdings" pitchFamily="2" charset="2"/>
              </a:rPr>
              <a:t>!)</a:t>
            </a:r>
            <a:r>
              <a:rPr lang="el-GR" altLang="en-US" sz="2000" dirty="0">
                <a:ea typeface="ＭＳ Ｐゴシック" panose="020B0600070205080204" pitchFamily="34" charset="-128"/>
              </a:rPr>
              <a:t>, ενώ η  χρήση των ψυχομετρικών εργαλείων για κλινικού σκοπούς απαιτεί </a:t>
            </a:r>
            <a:r>
              <a:rPr lang="el-GR" altLang="en-US" sz="2000" b="1" dirty="0">
                <a:ea typeface="ＭＳ Ｐゴシック" panose="020B0600070205080204" pitchFamily="34" charset="-128"/>
              </a:rPr>
              <a:t>ειδική εκπαίδευση. 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62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597F1-7456-7243-9493-1035CEA8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Ψυχομετρικά εργαλεία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66DD7-8520-6744-8DE5-FD18BE3A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Για κλινικούς σκοπούς χρησιμοποιούνται κυρίως: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Τεστ νοημοσύνης </a:t>
            </a:r>
            <a:r>
              <a:rPr lang="en-US" altLang="en-US" dirty="0">
                <a:ea typeface="ＭＳ Ｐゴシック" panose="020B0600070205080204" pitchFamily="34" charset="-128"/>
              </a:rPr>
              <a:t>(</a:t>
            </a:r>
            <a:r>
              <a:rPr lang="el-GR" altLang="en-US" dirty="0">
                <a:ea typeface="ＭＳ Ｐゴシック" panose="020B0600070205080204" pitchFamily="34" charset="-128"/>
              </a:rPr>
              <a:t>πιο ευρέως χρησιμοποιούμενα τα τεστ του </a:t>
            </a:r>
            <a:r>
              <a:rPr lang="en-US" altLang="en-US" dirty="0">
                <a:ea typeface="ＭＳ Ｐゴシック" panose="020B0600070205080204" pitchFamily="34" charset="-128"/>
              </a:rPr>
              <a:t>Weschler, </a:t>
            </a:r>
            <a:r>
              <a:rPr lang="el-GR" altLang="en-US" dirty="0">
                <a:ea typeface="ＭＳ Ｐゴシック" panose="020B0600070205080204" pitchFamily="34" charset="-128"/>
              </a:rPr>
              <a:t>πχ. το </a:t>
            </a:r>
            <a:r>
              <a:rPr lang="en-US" altLang="en-US" dirty="0">
                <a:ea typeface="ＭＳ Ｐゴシック" panose="020B0600070205080204" pitchFamily="34" charset="-128"/>
              </a:rPr>
              <a:t>WISC-V</a:t>
            </a:r>
            <a:r>
              <a:rPr lang="el-GR" altLang="en-US" dirty="0">
                <a:ea typeface="ＭＳ Ｐゴシック" panose="020B0600070205080204" pitchFamily="34" charset="-128"/>
              </a:rPr>
              <a:t> για παιδιά</a:t>
            </a:r>
            <a:r>
              <a:rPr lang="en-US" altLang="en-US" dirty="0">
                <a:ea typeface="ＭＳ Ｐゴシック" panose="020B0600070205080204" pitchFamily="34" charset="-128"/>
              </a:rPr>
              <a:t> 6-16 </a:t>
            </a:r>
            <a:r>
              <a:rPr lang="el-GR" altLang="en-US">
                <a:ea typeface="ＭＳ Ｐゴシック" panose="020B0600070205080204" pitchFamily="34" charset="-128"/>
              </a:rPr>
              <a:t>ετών)</a:t>
            </a:r>
            <a:endParaRPr lang="el-GR" altLang="en-US" dirty="0">
              <a:ea typeface="ＭＳ Ｐゴシック" panose="020B0600070205080204" pitchFamily="34" charset="-128"/>
            </a:endParaRPr>
          </a:p>
          <a:p>
            <a:r>
              <a:rPr lang="el-GR" altLang="en-US" dirty="0">
                <a:ea typeface="ＭＳ Ｐゴシック" panose="020B0600070205080204" pitchFamily="34" charset="-128"/>
              </a:rPr>
              <a:t>Τεστ προσωπικότητας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Ειδικά κλινικά ερωτηματολόγια που διευκολύνουν την υιοθέτηση ή την απόρριψη μίας διάγνωσης (πχ. ερωτηματολόγιο </a:t>
            </a:r>
            <a:r>
              <a:rPr lang="en-US" altLang="en-US" dirty="0">
                <a:ea typeface="ＭＳ Ｐゴシック" panose="020B0600070205080204" pitchFamily="34" charset="-128"/>
              </a:rPr>
              <a:t>CARS </a:t>
            </a:r>
            <a:r>
              <a:rPr lang="el-GR" altLang="en-US" dirty="0">
                <a:ea typeface="ＭＳ Ｐゴシック" panose="020B0600070205080204" pitchFamily="34" charset="-128"/>
              </a:rPr>
              <a:t>για τον αυτισμό). Συχνά στην περίπτωση των παιδιών τα ερωτηματολόγια απευθύνονται στους γονείς ή τους δασκάλους.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30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F597F1-7456-7243-9493-1035CEA8E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sz="3700"/>
              <a:t>Παράδειγμα τεστ νοημοσύνης: Raven’s progressive matrices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5FF13-F9E7-CB4D-AEF1-24DA37496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554" y="643465"/>
            <a:ext cx="5397897" cy="5397897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742846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597F1-7456-7243-9493-1035CEA8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Τεστ/ερωτηματολόγια προσωπικότητας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66DD7-8520-6744-8DE5-FD18BE3A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000" dirty="0"/>
              <a:t>Υπάρχουν τεστ/ερωτηματολόγια προσωπικότητας για διάφορες ηλικίες (όσον αφορά στα παιδιά συνήθως καλούνται να απαντήσουν οι γονείς)</a:t>
            </a:r>
            <a:r>
              <a:rPr lang="en-US" sz="2000" dirty="0"/>
              <a:t>. T</a:t>
            </a:r>
            <a:r>
              <a:rPr lang="el-GR" sz="2000" dirty="0"/>
              <a:t>α περισσότερα δεν είναι σταθμισμένα στην Ελλάδα. Τα τεστ/ερωτηματολόγια προσωπικότητας έχουν κατά κύριο λόγο φτιαχτεί ακολουθώντας το παράδειγμα του πιο γνωστού τεστ/ερωτηματολογίου προσωπικότητας για ενήλικες: το </a:t>
            </a:r>
            <a:r>
              <a:rPr lang="en-US" sz="2000" dirty="0"/>
              <a:t>MMPI</a:t>
            </a:r>
            <a:r>
              <a:rPr lang="el-GR" sz="2000" dirty="0"/>
              <a:t>.</a:t>
            </a:r>
          </a:p>
          <a:p>
            <a:r>
              <a:rPr lang="en-US" altLang="en-US" sz="2000" dirty="0">
                <a:ea typeface="ＭＳ Ｐゴシック" panose="020B0600070205080204" pitchFamily="34" charset="-128"/>
              </a:rPr>
              <a:t>MMPI –</a:t>
            </a:r>
            <a:r>
              <a:rPr lang="el-GR" altLang="en-US" sz="2000" dirty="0">
                <a:ea typeface="ＭＳ Ｐゴシック" panose="020B0600070205080204" pitchFamily="34" charset="-128"/>
              </a:rPr>
              <a:t>Πολυδιάστατο Ερωτηματολόγιο Προσωπικότητας της Μινεσότα</a:t>
            </a:r>
            <a:r>
              <a:rPr lang="en-US" altLang="en-US" sz="2000" dirty="0">
                <a:ea typeface="ＭＳ Ｐゴシック" panose="020B0600070205080204" pitchFamily="34" charset="-128"/>
              </a:rPr>
              <a:t>: </a:t>
            </a:r>
          </a:p>
          <a:p>
            <a:pPr>
              <a:buFont typeface="Wingdings 3" pitchFamily="2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</a:t>
            </a:r>
            <a:r>
              <a:rPr lang="el-GR" altLang="en-US" sz="2000" dirty="0">
                <a:ea typeface="ＭＳ Ｐゴシック" panose="020B0600070205080204" pitchFamily="34" charset="-128"/>
              </a:rPr>
              <a:t>Ο σκοπός ήταν να δημιουργήσουν ένα ερωτηματολόγιο βάσει του οποίου να γίνεται διάγνωση. Πήραν προτάσεις από διάφορες πηγές (βιβλία, συνεντεύξεις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κλπ</a:t>
            </a:r>
            <a:r>
              <a:rPr lang="el-GR" altLang="en-US" sz="2000" dirty="0">
                <a:ea typeface="ＭＳ Ｐゴシック" panose="020B0600070205080204" pitchFamily="34" charset="-128"/>
              </a:rPr>
              <a:t>), τις έδιναν σε ομάδες χωρίς διάγνωση, και σε ομάδες ατόμων με συγκεκριμένη διάγνωση. Κρατούσαν τις προτάσεις όπου υπήρχε η διαφοροποίηση ανάμεσα στις ομάδες. 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92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597F1-7456-7243-9493-1035CEA8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66DD7-8520-6744-8DE5-FD18BE3A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484438"/>
            <a:ext cx="10554574" cy="363651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C471DE8-A6C9-9A4C-98B3-9087E66918D8}"/>
              </a:ext>
            </a:extLst>
          </p:cNvPr>
          <p:cNvSpPr txBox="1">
            <a:spLocks/>
          </p:cNvSpPr>
          <p:nvPr/>
        </p:nvSpPr>
        <p:spPr>
          <a:xfrm>
            <a:off x="457200" y="152400"/>
            <a:ext cx="11064240" cy="1163454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altLang="en-US" dirty="0">
                <a:ea typeface="ＭＳ Ｐゴシック" panose="020B0600070205080204" pitchFamily="34" charset="-128"/>
              </a:rPr>
              <a:t>Παράδειγμα τεστ προσωπικότητας: ΜΜΡΙ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5D6280-B0E6-E544-9647-D26F6BB04A4D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95300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>
                <a:ea typeface="ＭＳ Ｐゴシック" panose="020B0600070205080204" pitchFamily="34" charset="-128"/>
              </a:rPr>
              <a:t>5</a:t>
            </a:r>
            <a:r>
              <a:rPr lang="en-US" altLang="en-US" dirty="0">
                <a:ea typeface="ＭＳ Ｐゴシック" panose="020B0600070205080204" pitchFamily="34" charset="-128"/>
              </a:rPr>
              <a:t>67</a:t>
            </a:r>
            <a:r>
              <a:rPr lang="el-GR" altLang="en-US" dirty="0">
                <a:ea typeface="ＭＳ Ｐゴシック" panose="020B0600070205080204" pitchFamily="34" charset="-128"/>
              </a:rPr>
              <a:t> δηλώσεις. 1,5-2 ώρες. Χορηγείται και μαζικά. Ο ερωτώμενος απαντά «σωστό», «λάθος», «δεν γνωρίζω».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10 κλινικές κλίμακες:</a:t>
            </a:r>
          </a:p>
          <a:p>
            <a:pPr>
              <a:buFont typeface="Wingdings 3" pitchFamily="2" charset="2"/>
              <a:buNone/>
            </a:pPr>
            <a:endParaRPr lang="el-GR" altLang="en-US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endParaRPr lang="el-GR" altLang="en-US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endParaRPr lang="el-GR" altLang="en-US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endParaRPr lang="el-GR" altLang="en-US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endParaRPr lang="el-GR" altLang="en-US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   </a:t>
            </a: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και 3 κλίμακες εγκυρότητας: ψεύδος (προσπάθεια να φανώ καλύτερος), προσποίηση (τυχαίες απαντήσεις), διόρθωση (αμυντικότητα)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8A64604-6EB4-334E-8076-40361B071A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255511"/>
              </p:ext>
            </p:extLst>
          </p:nvPr>
        </p:nvGraphicFramePr>
        <p:xfrm>
          <a:off x="4181856" y="2484438"/>
          <a:ext cx="6608064" cy="2377440"/>
        </p:xfrm>
        <a:graphic>
          <a:graphicData uri="http://schemas.openxmlformats.org/drawingml/2006/table">
            <a:tbl>
              <a:tblPr/>
              <a:tblGrid>
                <a:gridCol w="1387043">
                  <a:extLst>
                    <a:ext uri="{9D8B030D-6E8A-4147-A177-3AD203B41FA5}">
                      <a16:colId xmlns:a16="http://schemas.microsoft.com/office/drawing/2014/main" val="3630097242"/>
                    </a:ext>
                  </a:extLst>
                </a:gridCol>
                <a:gridCol w="1282277">
                  <a:extLst>
                    <a:ext uri="{9D8B030D-6E8A-4147-A177-3AD203B41FA5}">
                      <a16:colId xmlns:a16="http://schemas.microsoft.com/office/drawing/2014/main" val="827019798"/>
                    </a:ext>
                  </a:extLst>
                </a:gridCol>
                <a:gridCol w="1164660">
                  <a:extLst>
                    <a:ext uri="{9D8B030D-6E8A-4147-A177-3AD203B41FA5}">
                      <a16:colId xmlns:a16="http://schemas.microsoft.com/office/drawing/2014/main" val="2134794147"/>
                    </a:ext>
                  </a:extLst>
                </a:gridCol>
                <a:gridCol w="1549876">
                  <a:extLst>
                    <a:ext uri="{9D8B030D-6E8A-4147-A177-3AD203B41FA5}">
                      <a16:colId xmlns:a16="http://schemas.microsoft.com/office/drawing/2014/main" val="2149351546"/>
                    </a:ext>
                  </a:extLst>
                </a:gridCol>
                <a:gridCol w="1224208">
                  <a:extLst>
                    <a:ext uri="{9D8B030D-6E8A-4147-A177-3AD203B41FA5}">
                      <a16:colId xmlns:a16="http://schemas.microsoft.com/office/drawing/2014/main" val="3630031160"/>
                    </a:ext>
                  </a:extLst>
                </a:gridCol>
              </a:tblGrid>
              <a:tr h="110474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5pPr>
                      <a:lvl6pPr marL="457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6pPr>
                      <a:lvl7pPr marL="914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7pPr>
                      <a:lvl8pPr marL="1371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8pPr>
                      <a:lvl9pPr marL="1828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υποχονδρία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5pPr>
                      <a:lvl6pPr marL="457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6pPr>
                      <a:lvl7pPr marL="914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7pPr>
                      <a:lvl8pPr marL="1371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8pPr>
                      <a:lvl9pPr marL="1828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υστερία (ντροπαλότητα, κακή υγεία)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5pPr>
                      <a:lvl6pPr marL="457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6pPr>
                      <a:lvl7pPr marL="914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7pPr>
                      <a:lvl8pPr marL="1371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8pPr>
                      <a:lvl9pPr marL="1828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αρρενωπ.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–</a:t>
                      </a: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θηλυκοτ.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5pPr>
                      <a:lvl6pPr marL="457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6pPr>
                      <a:lvl7pPr marL="914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7pPr>
                      <a:lvl8pPr marL="1371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8pPr>
                      <a:lvl9pPr marL="1828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ψυχασθένεια (</a:t>
                      </a:r>
                      <a:r>
                        <a:rPr kumimoji="0" lang="el-GR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ιδεοψυχαν</a:t>
                      </a: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σκέψεις)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5pPr>
                      <a:lvl6pPr marL="457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6pPr>
                      <a:lvl7pPr marL="914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7pPr>
                      <a:lvl8pPr marL="1371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8pPr>
                      <a:lvl9pPr marL="1828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υπομανία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87459"/>
                  </a:ext>
                </a:extLst>
              </a:tr>
              <a:tr h="110474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5pPr>
                      <a:lvl6pPr marL="457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6pPr>
                      <a:lvl7pPr marL="914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7pPr>
                      <a:lvl8pPr marL="1371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8pPr>
                      <a:lvl9pPr marL="1828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κατάθλιψη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5pPr>
                      <a:lvl6pPr marL="457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6pPr>
                      <a:lvl7pPr marL="914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7pPr>
                      <a:lvl8pPr marL="1371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8pPr>
                      <a:lvl9pPr marL="1828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ψυχοπαθ</a:t>
                      </a: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. εκτροπή (κοινωνικές σχέσεις)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5pPr>
                      <a:lvl6pPr marL="457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6pPr>
                      <a:lvl7pPr marL="914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7pPr>
                      <a:lvl8pPr marL="1371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8pPr>
                      <a:lvl9pPr marL="1828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παράνοια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5pPr>
                      <a:lvl6pPr marL="457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6pPr>
                      <a:lvl7pPr marL="914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7pPr>
                      <a:lvl8pPr marL="1371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8pPr>
                      <a:lvl9pPr marL="1828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σχιζοφρένεια (περίεργες σκέψεις)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5pPr>
                      <a:lvl6pPr marL="457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6pPr>
                      <a:lvl7pPr marL="914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7pPr>
                      <a:lvl8pPr marL="1371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8pPr>
                      <a:lvl9pPr marL="1828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ヒラギノ角ゴ Pro W3" panose="020B0300000000000000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κοινωνική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εξω</a:t>
                      </a: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/</a:t>
                      </a:r>
                      <a:r>
                        <a:rPr kumimoji="0" lang="el-GR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εσω</a:t>
                      </a: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- </a:t>
                      </a:r>
                      <a:r>
                        <a:rPr kumimoji="0" lang="el-GR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στρέφεια</a:t>
                      </a: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877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06745-A0EF-8C45-AED7-6C2CEF0C2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Προβολικές δοκιμασίες προσωπικότητας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3053F-595C-FE40-830D-977FD3063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sz="2000" dirty="0">
                <a:ea typeface="ＭＳ Ｐゴシック" panose="020B0600070205080204" pitchFamily="34" charset="-128"/>
              </a:rPr>
              <a:t>Δημιουργήθηκαν με βάση τη ψυχαναλυτική θεωρία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Αξιολόγηση δομής προσωπικότητας, ασυνείδητων επιθυμιών, συγκρούσεων,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αμυνών</a:t>
            </a:r>
            <a:r>
              <a:rPr lang="el-GR" altLang="en-US" sz="2000" dirty="0">
                <a:ea typeface="ＭＳ Ｐゴシック" panose="020B0600070205080204" pitchFamily="34" charset="-128"/>
              </a:rPr>
              <a:t>.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Παρουσιάζεται ασαφές/αμφίσημο ερέθισμα: Ο/η εξεταζόμενος/η καλείται να πει ότι του έρχεται στο μυαλό (σαν ελεύθερος συνειρμός). «Προβάλλει» σε αυτό το ερέθισμα τις δικές του συνειδητές/ασυνείδητες σκέψεις.</a:t>
            </a:r>
          </a:p>
          <a:p>
            <a:pPr>
              <a:buFont typeface="Wingdings 3" pitchFamily="2" charset="2"/>
              <a:buNone/>
            </a:pPr>
            <a:r>
              <a:rPr lang="el-GR" altLang="en-US" sz="2000" u="sng" dirty="0" err="1">
                <a:ea typeface="ＭＳ Ｐゴシック" panose="020B0600070205080204" pitchFamily="34" charset="-128"/>
              </a:rPr>
              <a:t>Μελανοκηλίδες</a:t>
            </a:r>
            <a:r>
              <a:rPr lang="el-GR" altLang="en-US" sz="20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u="sng" dirty="0">
                <a:ea typeface="ＭＳ Ｐゴシック" panose="020B0600070205080204" pitchFamily="34" charset="-128"/>
              </a:rPr>
              <a:t>Rorschach </a:t>
            </a:r>
            <a:r>
              <a:rPr lang="en-US" altLang="en-US" sz="2000" dirty="0">
                <a:ea typeface="ＭＳ Ｐゴシック" panose="020B0600070205080204" pitchFamily="34" charset="-128"/>
              </a:rPr>
              <a:t>(1920). </a:t>
            </a:r>
            <a:r>
              <a:rPr lang="el-GR" altLang="en-US" sz="2000" dirty="0">
                <a:ea typeface="ＭＳ Ｐゴシック" panose="020B0600070205080204" pitchFamily="34" charset="-128"/>
              </a:rPr>
              <a:t>Ασπρόμαυρες και έγχρωμες συμμετρικές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μελανοκηλίδες</a:t>
            </a:r>
            <a:r>
              <a:rPr lang="el-GR" altLang="en-US" sz="2000" dirty="0">
                <a:ea typeface="ＭＳ Ｐゴシック" panose="020B0600070205080204" pitchFamily="34" charset="-128"/>
              </a:rPr>
              <a:t>. «Τι μπορεί να είναι αυτό;». Μετά ακριβής επεξεργασία των απαντήσεων. Μέθοδος </a:t>
            </a:r>
            <a:r>
              <a:rPr lang="en-US" altLang="en-US" sz="2000" dirty="0">
                <a:ea typeface="ＭＳ Ｐゴシック" panose="020B0600070205080204" pitchFamily="34" charset="-128"/>
              </a:rPr>
              <a:t>Exner</a:t>
            </a:r>
            <a:r>
              <a:rPr lang="el-GR" altLang="en-US" sz="2000" dirty="0">
                <a:ea typeface="ＭＳ Ｐゴシック" panose="020B0600070205080204" pitchFamily="34" charset="-128"/>
              </a:rPr>
              <a:t>: δημοφιλής απάντηση; θέση; απάντηση με βάση τη μορφή, το χρώμα, την υφή, περιεχόμενο 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03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BFFF-45E6-5942-BAE3-599D9EC4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Ταξινόμηση των τύπων παθολογικής συμπεριφοράς/Εγχειρίδια ταξινόμησης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C02C-9E98-0547-A101-0004B0238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el-GR" altLang="en-US" dirty="0">
              <a:ea typeface="ＭＳ Ｐゴシック" panose="020B0600070205080204" pitchFamily="34" charset="-128"/>
            </a:endParaRPr>
          </a:p>
          <a:p>
            <a:pPr algn="just"/>
            <a:r>
              <a:rPr lang="el-GR" altLang="en-US" dirty="0">
                <a:ea typeface="ＭＳ Ｐゴシック" panose="020B0600070205080204" pitchFamily="34" charset="-128"/>
              </a:rPr>
              <a:t>Στα εγχειρίδια ταξινόμησης ορίζονται και ταξινομούνται τα κοινά γενικά χαρακτηριστικά των τύπων παθολογίας. Χρησιμοποιούνται κυρίως στατιστικά κριτήρια. Όμως υπάρχουν κοινωνικές/θεωρητικές επιρροές που αντικατοπτρίζονται στις αντίστοιχες αναθεωρημένες εκδόσεις. Χαρακτηριστικό παράδειγμα η ομοφυλοφιλία (δεν ορίζεται ως παθολογία από το </a:t>
            </a:r>
            <a:r>
              <a:rPr lang="en-US" altLang="en-US" dirty="0">
                <a:ea typeface="ＭＳ Ｐゴシック" panose="020B0600070205080204" pitchFamily="34" charset="-128"/>
              </a:rPr>
              <a:t>DSM </a:t>
            </a:r>
            <a:r>
              <a:rPr lang="el-GR" altLang="en-US" dirty="0">
                <a:ea typeface="ＭＳ Ｐゴシック" panose="020B0600070205080204" pitchFamily="34" charset="-128"/>
              </a:rPr>
              <a:t>στην τρίτη έκδοση του </a:t>
            </a:r>
            <a:r>
              <a:rPr lang="en-US" altLang="en-US" dirty="0">
                <a:ea typeface="ＭＳ Ｐゴシック" panose="020B0600070205080204" pitchFamily="34" charset="-128"/>
              </a:rPr>
              <a:t>–</a:t>
            </a:r>
            <a:r>
              <a:rPr lang="el-GR" altLang="en-US" dirty="0">
                <a:ea typeface="ＭＳ Ｐゴシック" panose="020B0600070205080204" pitchFamily="34" charset="-128"/>
              </a:rPr>
              <a:t>το 1980). Βλέπε αντίστοιχα και το θέμα του αυτισμού (παιδικές ψυχώσεις/διάχυτες διαταραχές ανάπτυξης/διαταραχές αυτιστικού φάσματος).</a:t>
            </a:r>
          </a:p>
          <a:p>
            <a:pPr algn="just"/>
            <a:r>
              <a:rPr lang="el-GR" altLang="en-US" dirty="0">
                <a:ea typeface="ＭＳ Ｐゴシック" panose="020B0600070205080204" pitchFamily="34" charset="-128"/>
              </a:rPr>
              <a:t>Τα πιο διαδεδομένα εγχειρίδια ταξινόμησης είναι το </a:t>
            </a:r>
            <a:r>
              <a:rPr lang="en-US" altLang="en-US" dirty="0">
                <a:ea typeface="ＭＳ Ｐゴシック" panose="020B0600070205080204" pitchFamily="34" charset="-128"/>
              </a:rPr>
              <a:t>DSM</a:t>
            </a:r>
            <a:r>
              <a:rPr lang="el-GR" altLang="en-US" dirty="0">
                <a:ea typeface="ＭＳ Ｐゴシック" panose="020B0600070205080204" pitchFamily="34" charset="-128"/>
              </a:rPr>
              <a:t> (</a:t>
            </a:r>
            <a:r>
              <a:rPr lang="en-US" altLang="en-US" dirty="0">
                <a:ea typeface="ＭＳ Ｐゴシック" panose="020B0600070205080204" pitchFamily="34" charset="-128"/>
              </a:rPr>
              <a:t>Diagnostic and Statistical Manual of Mental Disorders) </a:t>
            </a:r>
            <a:r>
              <a:rPr lang="el-GR" altLang="en-US" dirty="0">
                <a:ea typeface="ＭＳ Ｐゴシック" panose="020B0600070205080204" pitchFamily="34" charset="-128"/>
              </a:rPr>
              <a:t>της Αμερικάνικης Ψυχιατρικής Εταιρείας</a:t>
            </a:r>
            <a:r>
              <a:rPr lang="en-US" altLang="en-US" dirty="0">
                <a:ea typeface="ＭＳ Ｐゴシック" panose="020B0600070205080204" pitchFamily="34" charset="-128"/>
              </a:rPr>
              <a:t>,</a:t>
            </a:r>
            <a:r>
              <a:rPr lang="el-GR" altLang="en-US" dirty="0">
                <a:ea typeface="ＭＳ Ｐゴシック" panose="020B0600070205080204" pitchFamily="34" charset="-128"/>
              </a:rPr>
              <a:t> που τώρα βρίσκεται στην 5η αναθεώρησή του (</a:t>
            </a:r>
            <a:r>
              <a:rPr lang="en-US" altLang="en-US" dirty="0">
                <a:ea typeface="ＭＳ Ｐゴシック" panose="020B0600070205080204" pitchFamily="34" charset="-128"/>
              </a:rPr>
              <a:t>DSM-V, 2013)</a:t>
            </a:r>
            <a:r>
              <a:rPr lang="el-GR" altLang="en-US" dirty="0">
                <a:ea typeface="ＭＳ Ｐゴシック" panose="020B0600070205080204" pitchFamily="34" charset="-128"/>
              </a:rPr>
              <a:t> και χρησιμοποιείται κυρίως στην Αμερική και το </a:t>
            </a:r>
            <a:r>
              <a:rPr lang="en-US" altLang="en-US" dirty="0">
                <a:ea typeface="ＭＳ Ｐゴシック" panose="020B0600070205080204" pitchFamily="34" charset="-128"/>
              </a:rPr>
              <a:t>ICD (International Coding of Diseases) </a:t>
            </a:r>
            <a:r>
              <a:rPr lang="el-GR" altLang="en-US" dirty="0">
                <a:ea typeface="ＭＳ Ｐゴシック" panose="020B0600070205080204" pitchFamily="34" charset="-128"/>
              </a:rPr>
              <a:t>του Παγκόσμιου Οργανισμού Υγείας που τώρα βρίσκεται στην ενδέκατή αναθεώρησή του (</a:t>
            </a:r>
            <a:r>
              <a:rPr lang="en-US" altLang="en-US" dirty="0">
                <a:ea typeface="ＭＳ Ｐゴシック" panose="020B0600070205080204" pitchFamily="34" charset="-128"/>
              </a:rPr>
              <a:t>ICD-11, 2018)</a:t>
            </a:r>
            <a:r>
              <a:rPr lang="el-GR" altLang="en-US" dirty="0">
                <a:ea typeface="ＭＳ Ｐゴシック" panose="020B0600070205080204" pitchFamily="34" charset="-128"/>
              </a:rPr>
              <a:t> και χρησιμοποιείται κυρίως στην Ευρώπη.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541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7FCA4C-14A6-044D-B56C-8E575D553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" y="1788189"/>
            <a:ext cx="3759877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z="3600" dirty="0"/>
              <a:t>Παράδειγμα </a:t>
            </a:r>
            <a:r>
              <a:rPr lang="el-GR" sz="3600" dirty="0" err="1"/>
              <a:t>μελανοκηλιδας</a:t>
            </a:r>
            <a:r>
              <a:rPr lang="el-GR" sz="3600" dirty="0"/>
              <a:t> </a:t>
            </a:r>
            <a:br>
              <a:rPr lang="el-GR" sz="3600" dirty="0"/>
            </a:br>
            <a:r>
              <a:rPr lang="en-US" sz="3600" dirty="0" err="1"/>
              <a:t>Rorscharch</a:t>
            </a:r>
            <a:endParaRPr lang="en-US" sz="3600" dirty="0"/>
          </a:p>
        </p:txBody>
      </p:sp>
      <p:pic>
        <p:nvPicPr>
          <p:cNvPr id="4" name="Content Placeholder 3" descr="300px-Rorschach1.jpg">
            <a:extLst>
              <a:ext uri="{FF2B5EF4-FFF2-40B4-BE49-F238E27FC236}">
                <a16:creationId xmlns:a16="http://schemas.microsoft.com/office/drawing/2014/main" id="{50758339-C232-EF47-AB7F-2691C96F9C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51" r="-4451"/>
          <a:stretch>
            <a:fillRect/>
          </a:stretch>
        </p:blipFill>
        <p:spPr>
          <a:xfrm>
            <a:off x="5280472" y="1462221"/>
            <a:ext cx="6268062" cy="3760384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021062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C831A-DE01-1145-A8F5-5372BB7F8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7382D-F6BC-9740-A0CE-93A4AFC36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Πολλές και διαφορετικές μορφές θεραπείας. Βασίζονται </a:t>
            </a:r>
            <a:r>
              <a:rPr lang="el-GR"/>
              <a:t>στις διαφορετικές </a:t>
            </a:r>
            <a:r>
              <a:rPr lang="el-GR" dirty="0"/>
              <a:t>θεωρητικές κατευθύνσεις</a:t>
            </a:r>
          </a:p>
          <a:p>
            <a:r>
              <a:rPr lang="el-GR" dirty="0"/>
              <a:t>Εν</a:t>
            </a:r>
            <a:r>
              <a:rPr lang="en-US" dirty="0" err="1"/>
              <a:t>ώ</a:t>
            </a:r>
            <a:r>
              <a:rPr lang="el-GR" dirty="0"/>
              <a:t> έχει καταδειχθεί ότι οι θεραπευτικές παρεμβάσεις είναι ωφέλιμες και αποτελεσματικές στις περισσότερες περιπτώσεις (σε σύγκριση με την απουσία θεραπείας και τη χρήση </a:t>
            </a:r>
            <a:r>
              <a:rPr lang="en-US" dirty="0"/>
              <a:t>placebo)</a:t>
            </a:r>
            <a:r>
              <a:rPr lang="el-GR" dirty="0"/>
              <a:t>, υπάρχουν ακόμα ανοιχτά ερωτήματα και έντονη συζήτηση σχετικά με την </a:t>
            </a:r>
            <a:r>
              <a:rPr lang="el-GR" dirty="0" err="1"/>
              <a:t>καταλληλότητα</a:t>
            </a:r>
            <a:r>
              <a:rPr lang="el-GR" dirty="0"/>
              <a:t> ορισμένων θεραπειών για συγκεκριμένες παθολογίες…</a:t>
            </a:r>
          </a:p>
          <a:p>
            <a:r>
              <a:rPr lang="el-GR" dirty="0"/>
              <a:t>Αυτό που φαίνεται να έχει ιδιαίτερη θεραπευτική αξία είναι η σχέση που δημιουργείται ανάμεσα στον/την ασθενή και τον/την ειδικό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50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BFFF-45E6-5942-BAE3-599D9EC4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Ταξινόμηση των τύπων παθολογικής συμπεριφοράς/Εγχειρίδια ταξινόμησης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C02C-9E98-0547-A101-0004B0238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>
            <a:normAutofit/>
          </a:bodyPr>
          <a:lstStyle/>
          <a:p>
            <a:r>
              <a:rPr lang="el-GR" altLang="en-US" sz="2000" dirty="0">
                <a:ea typeface="ＭＳ Ｐゴシック" panose="020B0600070205080204" pitchFamily="34" charset="-128"/>
              </a:rPr>
              <a:t>Πλεονεκτήματα:  α) Έρευνα </a:t>
            </a:r>
          </a:p>
          <a:p>
            <a:pPr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				             β) Δυνατότητα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συννενόησης</a:t>
            </a:r>
            <a:r>
              <a:rPr lang="el-GR" altLang="en-US" sz="2000" dirty="0">
                <a:ea typeface="ＭＳ Ｐゴシック" panose="020B0600070205080204" pitchFamily="34" charset="-128"/>
              </a:rPr>
              <a:t> μεταξύ των ειδικών, των κοινωνικών υπηρεσιών, κλπ.</a:t>
            </a:r>
          </a:p>
          <a:p>
            <a:pPr>
              <a:buFont typeface="Wingdings 3" pitchFamily="2" charset="2"/>
              <a:buNone/>
            </a:pPr>
            <a:endParaRPr lang="el-GR" altLang="en-US" sz="2000" dirty="0">
              <a:ea typeface="ＭＳ Ｐゴシック" panose="020B0600070205080204" pitchFamily="34" charset="-128"/>
            </a:endParaRP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Μειονεκτήματα:  Οι ταξινομήσεις όπως γίνεται στα εγχειρίδια, προσφέρεται για ιατρικές διαταραχές που έχουν σαφή όρια και είναι αμοιβαία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αποκλειόμενες</a:t>
            </a:r>
            <a:r>
              <a:rPr lang="el-GR" altLang="en-US" sz="2000" dirty="0">
                <a:ea typeface="ＭＳ Ｐゴシック" panose="020B0600070205080204" pitchFamily="34" charset="-128"/>
              </a:rPr>
              <a:t>. Όμως οι ψυχικές διαταραχές συχνά δεν έχουν σαφή/μετρήσιμα όρια και τείνουν να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αλληλοεπικαλύπτονται</a:t>
            </a:r>
            <a:r>
              <a:rPr lang="el-GR" altLang="en-US" sz="2000" dirty="0">
                <a:ea typeface="ＭＳ Ｐゴシック" panose="020B0600070205080204" pitchFamily="34" charset="-128"/>
              </a:rPr>
              <a:t>. Μέσα την προσπάθεια ταξινόμησης μία περίπτωσης, υπάρχει πιθανότητα να χαθούν τα μοναδικά χαρακτηριστικά της. </a:t>
            </a:r>
          </a:p>
          <a:p>
            <a:pPr algn="just"/>
            <a:endParaRPr lang="el-GR" altLang="en-US" sz="2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03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BFFF-45E6-5942-BAE3-599D9EC4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Ταξινόμηση των τύπων παθολογικής συμπεριφοράς/Εγχειρίδια ταξινόμησης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C02C-9E98-0547-A101-0004B0238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 3" pitchFamily="2" charset="2"/>
              <a:buNone/>
            </a:pPr>
            <a:endParaRPr lang="el-GR" altLang="en-US" dirty="0">
              <a:ea typeface="ＭＳ Ｐゴシック" panose="020B0600070205080204" pitchFamily="34" charset="-128"/>
            </a:endParaRP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Συγκεκριμένα μειονεκτήματα όσον αφορά στα αναπτυσσόμενα άτομα: </a:t>
            </a:r>
          </a:p>
          <a:p>
            <a:pPr marL="0" indent="0"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1. Υψηλά ποσοστά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συννοσηρότητας</a:t>
            </a:r>
            <a:r>
              <a:rPr lang="el-GR" altLang="en-US" sz="2000" dirty="0">
                <a:ea typeface="ＭＳ Ｐゴシック" panose="020B0600070205080204" pitchFamily="34" charset="-128"/>
              </a:rPr>
              <a:t> στα παιδιά (τα παιδιά  «νοσούν» συνήθως σε πολλά επίπεδα).</a:t>
            </a:r>
          </a:p>
          <a:p>
            <a:pPr marL="0" indent="0"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2. Αναπτυξιακά χαρακτηριστικά των διαταραχών (διαφορετικά χαρακτηριστικά ανάλογα με τα αναπτυξιακά στάδια).</a:t>
            </a:r>
          </a:p>
          <a:p>
            <a:pPr marL="0" indent="0"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3. Σοβαρότητα συμπτωμάτων και αριθμός συμπτωμάτων που απαιτούνται για τη διάγνωση σε διάφορα αναπτυξιακά επίπεδα. </a:t>
            </a:r>
          </a:p>
          <a:p>
            <a:pPr marL="0" indent="0">
              <a:buNone/>
            </a:pPr>
            <a:r>
              <a:rPr lang="el-GR" sz="2000" dirty="0"/>
              <a:t>4. </a:t>
            </a:r>
            <a:r>
              <a:rPr lang="el-GR" sz="2000" dirty="0" err="1"/>
              <a:t>Καταλληλότητα</a:t>
            </a:r>
            <a:r>
              <a:rPr lang="el-GR" sz="2000" dirty="0"/>
              <a:t> κριτηρίων για τα αναπτυσσόμενα άτομα που έχουν δημιουργηθεί με έρευνες κυρίως με ενήλικες (</a:t>
            </a:r>
            <a:r>
              <a:rPr lang="el-GR" sz="2000"/>
              <a:t>τα παιδιά </a:t>
            </a:r>
            <a:r>
              <a:rPr lang="el-GR" sz="2000" dirty="0"/>
              <a:t>μπορεί να έχουν άλλες εκδηλώσεις μίας παθολογικής κατάστασης, πχ. κατάθλιψη-</a:t>
            </a:r>
            <a:r>
              <a:rPr lang="el-GR" sz="2000" dirty="0" err="1"/>
              <a:t>υπερκινητικότητα</a:t>
            </a:r>
            <a:r>
              <a:rPr lang="el-GR" sz="2000" dirty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5894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ICD-11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>
                <a:ea typeface="ＭＳ Ｐゴシック" charset="-128"/>
                <a:cs typeface="ＭＳ Ｐゴシック" charset="-128"/>
              </a:rPr>
              <a:t>Σχετικά με τις διαταραχές των παιδιών, υπάρχει η νέα κατηγορία των «νευροαναπτυξιακών διαταραχών» (όπως στο DSM-V) και πλέον οι διαταραχές που υπάρχουν για όλες τις ηλικίες θα πρέπει να χρησιμοποιούνται για τα παιδιά και τους εφήβους, όταν αυτό απαιτείται.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5355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dirty="0" err="1"/>
              <a:t>Νευροαναπτυξιακές</a:t>
            </a:r>
            <a:r>
              <a:rPr lang="el-GR" sz="2000" dirty="0"/>
              <a:t> διαταραχές</a:t>
            </a:r>
          </a:p>
          <a:p>
            <a:pPr>
              <a:buNone/>
            </a:pPr>
            <a:r>
              <a:rPr lang="el-GR" sz="2000" dirty="0"/>
              <a:t>Σχιζοφρένεια και άλλες κύριες ψυχωτικές διαταραχές</a:t>
            </a:r>
          </a:p>
          <a:p>
            <a:pPr>
              <a:buNone/>
            </a:pPr>
            <a:r>
              <a:rPr lang="el-GR" sz="2000" dirty="0"/>
              <a:t>Κατατονία</a:t>
            </a:r>
          </a:p>
          <a:p>
            <a:pPr>
              <a:buNone/>
            </a:pPr>
            <a:r>
              <a:rPr lang="el-GR" sz="2000" dirty="0"/>
              <a:t>Διαταραχές συναισθήματος</a:t>
            </a:r>
          </a:p>
          <a:p>
            <a:pPr>
              <a:buNone/>
            </a:pPr>
            <a:r>
              <a:rPr lang="el-GR" sz="2000" dirty="0"/>
              <a:t>Διαταραχές άγχους και φοβικές διαταραχές</a:t>
            </a:r>
          </a:p>
          <a:p>
            <a:pPr>
              <a:buNone/>
            </a:pPr>
            <a:r>
              <a:rPr lang="el-GR" sz="2000" dirty="0"/>
              <a:t>Ιδεοψυχαναγκαστικές διαταραχές</a:t>
            </a:r>
          </a:p>
          <a:p>
            <a:pPr>
              <a:buNone/>
            </a:pPr>
            <a:r>
              <a:rPr lang="el-GR" sz="2000" dirty="0"/>
              <a:t>Διαταραχές που σχετίζονται με το </a:t>
            </a:r>
            <a:r>
              <a:rPr lang="el-GR" sz="2000" dirty="0" err="1"/>
              <a:t>stress</a:t>
            </a:r>
            <a:r>
              <a:rPr lang="en-US" sz="2000" dirty="0"/>
              <a:t>  </a:t>
            </a:r>
            <a:r>
              <a:rPr lang="el-GR" sz="2000" dirty="0"/>
              <a:t>(εδώ και οι </a:t>
            </a:r>
            <a:r>
              <a:rPr lang="el-GR" sz="2000"/>
              <a:t>διαταραχές δεσμού)</a:t>
            </a:r>
            <a:endParaRPr lang="el-GR" sz="2000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926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dirty="0"/>
              <a:t>Αποσυνδετικές διαταραχές</a:t>
            </a:r>
          </a:p>
          <a:p>
            <a:pPr>
              <a:buNone/>
            </a:pPr>
            <a:r>
              <a:rPr lang="el-GR" sz="2000" dirty="0"/>
              <a:t>Διαταραχές σίτισης ή πρόσληψης τροφής</a:t>
            </a:r>
          </a:p>
          <a:p>
            <a:pPr>
              <a:buNone/>
            </a:pPr>
            <a:r>
              <a:rPr lang="el-GR" sz="2000" dirty="0"/>
              <a:t>Διαταραχές της απέκκρισης</a:t>
            </a:r>
          </a:p>
          <a:p>
            <a:pPr>
              <a:buNone/>
            </a:pPr>
            <a:r>
              <a:rPr lang="el-GR" sz="2000" dirty="0"/>
              <a:t>Διαταραχές σωματικής δυσφορίας ή σωματικής εμπειρίας (όχι διαταραχή δυσφορίας φύλου)</a:t>
            </a:r>
          </a:p>
          <a:p>
            <a:pPr>
              <a:buNone/>
            </a:pPr>
            <a:r>
              <a:rPr lang="el-GR" sz="2000" dirty="0"/>
              <a:t>Διαταραχές οφειλόμενες σε χρήση ουσιών ή εξαρτητικές συμπεριφορές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139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sz="2000" dirty="0"/>
              <a:t>Διαταραχές ελέγχου ενορμήσεων</a:t>
            </a:r>
          </a:p>
          <a:p>
            <a:pPr>
              <a:buNone/>
            </a:pPr>
            <a:r>
              <a:rPr lang="el-GR" sz="2000" dirty="0"/>
              <a:t>Διαταραχή διαταρακτικής και «δυσ-κοινωνικής» (dissocial) συμπεριφοράς (έναρξη κυρίως στην παιδική ηλικία)</a:t>
            </a:r>
          </a:p>
          <a:p>
            <a:pPr>
              <a:buNone/>
            </a:pPr>
            <a:r>
              <a:rPr lang="el-GR" sz="2000" dirty="0"/>
              <a:t>Διαταραχές προσωπικότητας</a:t>
            </a:r>
          </a:p>
          <a:p>
            <a:pPr>
              <a:buNone/>
            </a:pPr>
            <a:r>
              <a:rPr lang="el-GR" sz="2000" dirty="0"/>
              <a:t>Παραφιλίες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7895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/>
              <a:t>Διαταραχές προσποίησης</a:t>
            </a:r>
          </a:p>
          <a:p>
            <a:pPr>
              <a:buNone/>
            </a:pPr>
            <a:r>
              <a:rPr lang="el-GR" sz="2000" dirty="0"/>
              <a:t>Νευρογνωστικές διαταραχές (όχι έναρξη στην παιδική ηλικία)</a:t>
            </a:r>
          </a:p>
          <a:p>
            <a:pPr>
              <a:buNone/>
            </a:pPr>
            <a:r>
              <a:rPr lang="el-GR" sz="2000" dirty="0"/>
              <a:t>Νοητικές διαταραχές ή διαταραχές της συμπεριφοράς που σχετίζονται με την εγκυμοσύνη, τον τοκετό και τη λοχεία</a:t>
            </a:r>
          </a:p>
        </p:txBody>
      </p:sp>
    </p:spTree>
    <p:extLst>
      <p:ext uri="{BB962C8B-B14F-4D97-AF65-F5344CB8AC3E}">
        <p14:creationId xmlns:p14="http://schemas.microsoft.com/office/powerpoint/2010/main" val="3642419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1298</Words>
  <Application>Microsoft Macintosh PowerPoint</Application>
  <PresentationFormat>Widescreen</PresentationFormat>
  <Paragraphs>113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Century Gothic</vt:lpstr>
      <vt:lpstr>Gill Sans MT</vt:lpstr>
      <vt:lpstr>Wingdings 2</vt:lpstr>
      <vt:lpstr>Wingdings 3</vt:lpstr>
      <vt:lpstr>Quotable</vt:lpstr>
      <vt:lpstr>Ταξινόμηση, διάγνωση και θεραπεία διαταραχών</vt:lpstr>
      <vt:lpstr>Ταξινόμηση των τύπων παθολογικής συμπεριφοράς/Εγχειρίδια ταξινόμησης</vt:lpstr>
      <vt:lpstr>Ταξινόμηση των τύπων παθολογικής συμπεριφοράς/Εγχειρίδια ταξινόμησης</vt:lpstr>
      <vt:lpstr>Ταξινόμηση των τύπων παθολογικής συμπεριφοράς/Εγχειρίδια ταξινόμησης</vt:lpstr>
      <vt:lpstr>ICD-11</vt:lpstr>
      <vt:lpstr>ICD-11:  Διαγνωστικές κατηγορίες -1</vt:lpstr>
      <vt:lpstr>ICD-11:  Διαγνωστικές κατηγορίες-2</vt:lpstr>
      <vt:lpstr>ICD-11:  Διαγνωστικές κατηγορίες-3</vt:lpstr>
      <vt:lpstr>ICD-11:  Διαγνωστικές κατηγορίες-4</vt:lpstr>
      <vt:lpstr>ICD-11: Νευροαναπτυξιακές διαταραχές</vt:lpstr>
      <vt:lpstr>Διάγνωση και αξιολόγηση</vt:lpstr>
      <vt:lpstr>Θέματα δεοντολογίας στην αξιολόγηση των παιδιών</vt:lpstr>
      <vt:lpstr>Μέθοδοι αξιολόγησης</vt:lpstr>
      <vt:lpstr>Μεθοδολογικά εργαλεία</vt:lpstr>
      <vt:lpstr>Ψυχομετρικά εργαλεία</vt:lpstr>
      <vt:lpstr>Παράδειγμα τεστ νοημοσύνης: Raven’s progressive matrices</vt:lpstr>
      <vt:lpstr>Τεστ/ερωτηματολόγια προσωπικότητας</vt:lpstr>
      <vt:lpstr>PowerPoint Presentation</vt:lpstr>
      <vt:lpstr>Προβολικές δοκιμασίες προσωπικότητας</vt:lpstr>
      <vt:lpstr>Παράδειγμα μελανοκηλιδας  Rorscharch</vt:lpstr>
      <vt:lpstr>Θεραπεία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Ταξινόμηση, διάγνωση και θεραπεία διαταραχών</dc:title>
  <dc:creator>Microsoft Office User</dc:creator>
  <cp:lastModifiedBy>Lida Anagnostaki</cp:lastModifiedBy>
  <cp:revision>13</cp:revision>
  <dcterms:created xsi:type="dcterms:W3CDTF">2019-01-04T10:41:41Z</dcterms:created>
  <dcterms:modified xsi:type="dcterms:W3CDTF">2024-08-22T12:25:07Z</dcterms:modified>
</cp:coreProperties>
</file>