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0"/>
  </p:notes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2" r:id="rId17"/>
    <p:sldId id="274" r:id="rId18"/>
    <p:sldId id="273"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22"/>
    <p:restoredTop sz="94608"/>
  </p:normalViewPr>
  <p:slideViewPr>
    <p:cSldViewPr snapToGrid="0" snapToObjects="1">
      <p:cViewPr varScale="1">
        <p:scale>
          <a:sx n="123" d="100"/>
          <a:sy n="123" d="100"/>
        </p:scale>
        <p:origin x="208"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3CA3C5-A8C4-2A4F-A6F8-8D4DF929E24D}" type="datetimeFigureOut">
              <a:rPr lang="en-US" smtClean="0"/>
              <a:t>11/18/21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62F328-D6D8-C545-8D92-5908497A56CF}" type="slidenum">
              <a:rPr lang="en-US" smtClean="0"/>
              <a:t>‹#›</a:t>
            </a:fld>
            <a:endParaRPr lang="en-US"/>
          </a:p>
        </p:txBody>
      </p:sp>
    </p:spTree>
    <p:extLst>
      <p:ext uri="{BB962C8B-B14F-4D97-AF65-F5344CB8AC3E}">
        <p14:creationId xmlns:p14="http://schemas.microsoft.com/office/powerpoint/2010/main" val="3272342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11/18/21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11/18/21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11/18/21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11/18/21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11/18/21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11/18/21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11/18/21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11/18/21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11A35-0CD6-4346-8463-2B402D9F5455}"/>
              </a:ext>
            </a:extLst>
          </p:cNvPr>
          <p:cNvSpPr>
            <a:spLocks noGrp="1"/>
          </p:cNvSpPr>
          <p:nvPr>
            <p:ph type="ctrTitle"/>
          </p:nvPr>
        </p:nvSpPr>
        <p:spPr/>
        <p:txBody>
          <a:bodyPr/>
          <a:lstStyle/>
          <a:p>
            <a:r>
              <a:rPr lang="el-GR" dirty="0"/>
              <a:t>Διαταραχές εσωτερίκευσης</a:t>
            </a:r>
            <a:endParaRPr lang="en-US" dirty="0"/>
          </a:p>
        </p:txBody>
      </p:sp>
      <p:sp>
        <p:nvSpPr>
          <p:cNvPr id="3" name="Subtitle 2">
            <a:extLst>
              <a:ext uri="{FF2B5EF4-FFF2-40B4-BE49-F238E27FC236}">
                <a16:creationId xmlns:a16="http://schemas.microsoft.com/office/drawing/2014/main" id="{04BBFBB8-B722-FA4A-B42C-F9D78499F7EF}"/>
              </a:ext>
            </a:extLst>
          </p:cNvPr>
          <p:cNvSpPr>
            <a:spLocks noGrp="1"/>
          </p:cNvSpPr>
          <p:nvPr>
            <p:ph type="subTitle" idx="1"/>
          </p:nvPr>
        </p:nvSpPr>
        <p:spPr/>
        <p:txBody>
          <a:bodyPr/>
          <a:lstStyle/>
          <a:p>
            <a:r>
              <a:rPr lang="el-GR" dirty="0"/>
              <a:t>Διδάσκουσα: Λήδα Αναγνωστάκη </a:t>
            </a:r>
            <a:endParaRPr lang="en-US" dirty="0"/>
          </a:p>
        </p:txBody>
      </p:sp>
    </p:spTree>
    <p:extLst>
      <p:ext uri="{BB962C8B-B14F-4D97-AF65-F5344CB8AC3E}">
        <p14:creationId xmlns:p14="http://schemas.microsoft.com/office/powerpoint/2010/main" val="2099657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95318-2F63-6041-ABCE-6ED33DFBD9A4}"/>
              </a:ext>
            </a:extLst>
          </p:cNvPr>
          <p:cNvSpPr>
            <a:spLocks noGrp="1"/>
          </p:cNvSpPr>
          <p:nvPr>
            <p:ph type="title"/>
          </p:nvPr>
        </p:nvSpPr>
        <p:spPr/>
        <p:txBody>
          <a:bodyPr/>
          <a:lstStyle/>
          <a:p>
            <a:r>
              <a:rPr lang="el-GR" dirty="0"/>
              <a:t>Διαταραχή άγχους αποχωρισμού</a:t>
            </a:r>
            <a:endParaRPr lang="en-US" dirty="0"/>
          </a:p>
        </p:txBody>
      </p:sp>
      <p:sp>
        <p:nvSpPr>
          <p:cNvPr id="3" name="Content Placeholder 2">
            <a:extLst>
              <a:ext uri="{FF2B5EF4-FFF2-40B4-BE49-F238E27FC236}">
                <a16:creationId xmlns:a16="http://schemas.microsoft.com/office/drawing/2014/main" id="{1E35609A-9912-3346-AEC0-CC5EE9C28006}"/>
              </a:ext>
            </a:extLst>
          </p:cNvPr>
          <p:cNvSpPr>
            <a:spLocks noGrp="1"/>
          </p:cNvSpPr>
          <p:nvPr>
            <p:ph idx="1"/>
          </p:nvPr>
        </p:nvSpPr>
        <p:spPr/>
        <p:txBody>
          <a:bodyPr/>
          <a:lstStyle/>
          <a:p>
            <a:pPr marL="0" indent="0">
              <a:buNone/>
            </a:pPr>
            <a:endParaRPr lang="el-GR" b="1" dirty="0"/>
          </a:p>
          <a:p>
            <a:r>
              <a:rPr lang="el-GR" sz="2000" dirty="0"/>
              <a:t>Αναπτυξιακά ακατάλληλος και υπερβολικός φόβος ή άγχος που σχετίζεται με τον αποχωρισμό από τα άτομα με τα οποία έχει αναπτύξει δεσμό. </a:t>
            </a:r>
          </a:p>
          <a:p>
            <a:r>
              <a:rPr lang="el-GR" sz="2000" dirty="0"/>
              <a:t>Αυτό μπορεί να εκδηλώνεται ως: έντονο άγχος ότι θα συμβεί ένα γεγονός που θα προκαλέσει αποχωρισμό, δυσκολία να βγει ένα παιδί από το σπίτι, να πάει σχολείο ή σε άλλες υποχρεώσεις, εφιάλτες σχετικούς με το θέμα κ.α.</a:t>
            </a:r>
          </a:p>
          <a:p>
            <a:r>
              <a:rPr lang="el-GR" sz="2000" dirty="0"/>
              <a:t>Για να υπάρξει διάγνωση το άγχος αποχωρισμού πρέπει να είναι παρόν για πάνω από 4 εβδομάδες σε παιδιά και εφήβους και 6 μήνες σε ενήλικες</a:t>
            </a:r>
            <a:endParaRPr lang="en-US" sz="2000" dirty="0"/>
          </a:p>
        </p:txBody>
      </p:sp>
    </p:spTree>
    <p:extLst>
      <p:ext uri="{BB962C8B-B14F-4D97-AF65-F5344CB8AC3E}">
        <p14:creationId xmlns:p14="http://schemas.microsoft.com/office/powerpoint/2010/main" val="2593652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83E38-0A55-844C-9EB1-F4B7D08262AE}"/>
              </a:ext>
            </a:extLst>
          </p:cNvPr>
          <p:cNvSpPr>
            <a:spLocks noGrp="1"/>
          </p:cNvSpPr>
          <p:nvPr>
            <p:ph type="title"/>
          </p:nvPr>
        </p:nvSpPr>
        <p:spPr/>
        <p:txBody>
          <a:bodyPr/>
          <a:lstStyle/>
          <a:p>
            <a:r>
              <a:rPr lang="el-GR" dirty="0"/>
              <a:t>Άγχος αποχωρισμού και σχολείο</a:t>
            </a:r>
            <a:endParaRPr lang="en-US" dirty="0"/>
          </a:p>
        </p:txBody>
      </p:sp>
      <p:sp>
        <p:nvSpPr>
          <p:cNvPr id="3" name="Content Placeholder 2">
            <a:extLst>
              <a:ext uri="{FF2B5EF4-FFF2-40B4-BE49-F238E27FC236}">
                <a16:creationId xmlns:a16="http://schemas.microsoft.com/office/drawing/2014/main" id="{7FFF9FD8-F862-7E48-A99C-91A5C00BA2AC}"/>
              </a:ext>
            </a:extLst>
          </p:cNvPr>
          <p:cNvSpPr>
            <a:spLocks noGrp="1"/>
          </p:cNvSpPr>
          <p:nvPr>
            <p:ph idx="1"/>
          </p:nvPr>
        </p:nvSpPr>
        <p:spPr/>
        <p:txBody>
          <a:bodyPr>
            <a:normAutofit/>
          </a:bodyPr>
          <a:lstStyle/>
          <a:p>
            <a:r>
              <a:rPr lang="el-GR" sz="2000" dirty="0"/>
              <a:t>Παλαιότερα δινόταν η διάγνωση της «σχολικής φοβίας» σε παιδιά που εμφάνιζαν φοβικά συμπτώματα και  δεν πήγαιναν σχολείο. </a:t>
            </a:r>
            <a:r>
              <a:rPr lang="el-GR" sz="2000" dirty="0" err="1"/>
              <a:t>Πλεόν</a:t>
            </a:r>
            <a:r>
              <a:rPr lang="el-GR" sz="2000" dirty="0"/>
              <a:t>, θεωρείται ότι τα παιδιά αυτά πάσχουν από άγχος αποχωρισμού από το πρόσωπο φροντίδας και δεν εμφανίζουν φοβία σε κάποιο χαρακτηριστικό γνώρισμα του σχολείου. Πλέον, χρησιμοποιείται ο όρος «σχολική άρνηση» και  θεωρείται ότι η διαταραχή άγχους αποχωρισμού μπορεί να οδηγήσει σε σχολική άρνηση (με δυσμενή για το παιδί αποτελέσματα). </a:t>
            </a:r>
            <a:endParaRPr lang="en-US" sz="2000" dirty="0"/>
          </a:p>
        </p:txBody>
      </p:sp>
    </p:spTree>
    <p:extLst>
      <p:ext uri="{BB962C8B-B14F-4D97-AF65-F5344CB8AC3E}">
        <p14:creationId xmlns:p14="http://schemas.microsoft.com/office/powerpoint/2010/main" val="851488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B7E44-8C57-5747-ADD8-DD78FD983A04}"/>
              </a:ext>
            </a:extLst>
          </p:cNvPr>
          <p:cNvSpPr>
            <a:spLocks noGrp="1"/>
          </p:cNvSpPr>
          <p:nvPr>
            <p:ph type="title"/>
          </p:nvPr>
        </p:nvSpPr>
        <p:spPr/>
        <p:txBody>
          <a:bodyPr/>
          <a:lstStyle/>
          <a:p>
            <a:r>
              <a:rPr lang="el-GR" dirty="0"/>
              <a:t>Επιλεκτική </a:t>
            </a:r>
            <a:r>
              <a:rPr lang="el-GR" dirty="0" err="1"/>
              <a:t>βωβότητα</a:t>
            </a:r>
            <a:r>
              <a:rPr lang="el-GR" dirty="0"/>
              <a:t> (ή αλαλία)</a:t>
            </a:r>
            <a:endParaRPr lang="en-US" dirty="0"/>
          </a:p>
        </p:txBody>
      </p:sp>
      <p:sp>
        <p:nvSpPr>
          <p:cNvPr id="3" name="Content Placeholder 2">
            <a:extLst>
              <a:ext uri="{FF2B5EF4-FFF2-40B4-BE49-F238E27FC236}">
                <a16:creationId xmlns:a16="http://schemas.microsoft.com/office/drawing/2014/main" id="{26AD7A69-B434-E145-AB35-9BF35B1E7D82}"/>
              </a:ext>
            </a:extLst>
          </p:cNvPr>
          <p:cNvSpPr>
            <a:spLocks noGrp="1"/>
          </p:cNvSpPr>
          <p:nvPr>
            <p:ph idx="1"/>
          </p:nvPr>
        </p:nvSpPr>
        <p:spPr/>
        <p:txBody>
          <a:bodyPr>
            <a:normAutofit/>
          </a:bodyPr>
          <a:lstStyle/>
          <a:p>
            <a:r>
              <a:rPr lang="el-GR" sz="2000" dirty="0"/>
              <a:t>Συστηματική αποτυχία να μιλήσει κάποιος σε συνθήκες που απαιτούν ομιλία (πχ. στο σχολείο), παρά το γεγονός ότι μιλάει σε άλλες συνθήκες (συνήθως στο σπίτι) </a:t>
            </a:r>
          </a:p>
          <a:p>
            <a:r>
              <a:rPr lang="el-GR" sz="2000" dirty="0"/>
              <a:t>Για να υπάρξει διάγνωση, η  επιλεκτική </a:t>
            </a:r>
            <a:r>
              <a:rPr lang="el-GR" sz="2000" dirty="0" err="1"/>
              <a:t>βωβότητα</a:t>
            </a:r>
            <a:r>
              <a:rPr lang="el-GR" sz="2000" dirty="0"/>
              <a:t> πρέπει να εμφανίζεται τουλάχιστον για ένα μήνα (αυτός όμως δεν μπορεί να είναι ο πρώτος μήνας του σχολείου)</a:t>
            </a:r>
          </a:p>
          <a:p>
            <a:r>
              <a:rPr lang="el-GR" sz="2000" dirty="0"/>
              <a:t>Η επιλεκτική </a:t>
            </a:r>
            <a:r>
              <a:rPr lang="el-GR" sz="2000" dirty="0" err="1"/>
              <a:t>βωβότητα</a:t>
            </a:r>
            <a:r>
              <a:rPr lang="el-GR" sz="2000" dirty="0"/>
              <a:t> δεν οφείλεται σε δυσκολία στη γλώσσα που μιλιέται (βλ. παιδιά μεταναστών)</a:t>
            </a:r>
          </a:p>
          <a:p>
            <a:r>
              <a:rPr lang="el-GR" sz="2000" dirty="0"/>
              <a:t>Δεν είναι μέρος συμπτωμάτων του αυτιστικού φάσματος </a:t>
            </a:r>
          </a:p>
          <a:p>
            <a:pPr marL="0" indent="0">
              <a:buNone/>
            </a:pPr>
            <a:endParaRPr lang="en-US" dirty="0"/>
          </a:p>
        </p:txBody>
      </p:sp>
    </p:spTree>
    <p:extLst>
      <p:ext uri="{BB962C8B-B14F-4D97-AF65-F5344CB8AC3E}">
        <p14:creationId xmlns:p14="http://schemas.microsoft.com/office/powerpoint/2010/main" val="331591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5EFF0-BE43-F04E-95E5-3196502781DA}"/>
              </a:ext>
            </a:extLst>
          </p:cNvPr>
          <p:cNvSpPr>
            <a:spLocks noGrp="1"/>
          </p:cNvSpPr>
          <p:nvPr>
            <p:ph type="title"/>
          </p:nvPr>
        </p:nvSpPr>
        <p:spPr/>
        <p:txBody>
          <a:bodyPr/>
          <a:lstStyle/>
          <a:p>
            <a:r>
              <a:rPr lang="el-GR" dirty="0"/>
              <a:t>Ειδικές φοβίες-1</a:t>
            </a:r>
            <a:endParaRPr lang="en-US" dirty="0"/>
          </a:p>
        </p:txBody>
      </p:sp>
      <p:sp>
        <p:nvSpPr>
          <p:cNvPr id="3" name="Content Placeholder 2">
            <a:extLst>
              <a:ext uri="{FF2B5EF4-FFF2-40B4-BE49-F238E27FC236}">
                <a16:creationId xmlns:a16="http://schemas.microsoft.com/office/drawing/2014/main" id="{81FFA165-7C16-AF4E-81A3-F3E91A6751F1}"/>
              </a:ext>
            </a:extLst>
          </p:cNvPr>
          <p:cNvSpPr>
            <a:spLocks noGrp="1"/>
          </p:cNvSpPr>
          <p:nvPr>
            <p:ph idx="1"/>
          </p:nvPr>
        </p:nvSpPr>
        <p:spPr/>
        <p:txBody>
          <a:bodyPr>
            <a:normAutofit/>
          </a:bodyPr>
          <a:lstStyle/>
          <a:p>
            <a:r>
              <a:rPr lang="el-GR" sz="2000" dirty="0"/>
              <a:t>Έντονος, επίμονος και </a:t>
            </a:r>
            <a:r>
              <a:rPr lang="el-GR" sz="2000" dirty="0" err="1"/>
              <a:t>ακατάλλλος</a:t>
            </a:r>
            <a:r>
              <a:rPr lang="el-GR" sz="2000" dirty="0"/>
              <a:t> φόβος </a:t>
            </a:r>
            <a:r>
              <a:rPr lang="el-GR" sz="2000" dirty="0" err="1"/>
              <a:t>σχετικα΄με</a:t>
            </a:r>
            <a:r>
              <a:rPr lang="el-GR" sz="2000" dirty="0"/>
              <a:t> ένα αντικείμενο ή μία κατάσταση</a:t>
            </a:r>
          </a:p>
          <a:p>
            <a:r>
              <a:rPr lang="el-GR" sz="2000" dirty="0"/>
              <a:t>Το φοβικό ερέθισμα προκαλεί αμέσως έντονο φόβο ή άγχος που μπορεί να φτάσει και σε πανικό. Στα παιδιά αυτό εκδηλώνεται με κλάμα, κρίση θυμού, πάγωμα ή «κρέμασμα» από το πρόσωπο φροντίδας.</a:t>
            </a:r>
          </a:p>
          <a:p>
            <a:r>
              <a:rPr lang="el-GR" sz="2000" dirty="0"/>
              <a:t>Λαμβάνεται ιδιαίτερη μέριμνα ώστε να αποφεύγεται το φοβικό ερέθισμα.</a:t>
            </a:r>
          </a:p>
          <a:p>
            <a:r>
              <a:rPr lang="el-GR" sz="2000" dirty="0"/>
              <a:t>Για να δοθεί διάγνωση, αυτή η συμπεριφορά (φόβου και αποφυγής) πρέπει να διαρκεί για περισσότερο από 6 μήνες</a:t>
            </a:r>
          </a:p>
          <a:p>
            <a:pPr marL="0" indent="0">
              <a:buNone/>
            </a:pPr>
            <a:endParaRPr lang="el-GR" dirty="0"/>
          </a:p>
        </p:txBody>
      </p:sp>
    </p:spTree>
    <p:extLst>
      <p:ext uri="{BB962C8B-B14F-4D97-AF65-F5344CB8AC3E}">
        <p14:creationId xmlns:p14="http://schemas.microsoft.com/office/powerpoint/2010/main" val="3568860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5EFF0-BE43-F04E-95E5-3196502781DA}"/>
              </a:ext>
            </a:extLst>
          </p:cNvPr>
          <p:cNvSpPr>
            <a:spLocks noGrp="1"/>
          </p:cNvSpPr>
          <p:nvPr>
            <p:ph type="title"/>
          </p:nvPr>
        </p:nvSpPr>
        <p:spPr/>
        <p:txBody>
          <a:bodyPr/>
          <a:lstStyle/>
          <a:p>
            <a:r>
              <a:rPr lang="el-GR" dirty="0"/>
              <a:t>Ειδικές φοβίες-2</a:t>
            </a:r>
            <a:endParaRPr lang="en-US" dirty="0"/>
          </a:p>
        </p:txBody>
      </p:sp>
      <p:sp>
        <p:nvSpPr>
          <p:cNvPr id="3" name="Content Placeholder 2">
            <a:extLst>
              <a:ext uri="{FF2B5EF4-FFF2-40B4-BE49-F238E27FC236}">
                <a16:creationId xmlns:a16="http://schemas.microsoft.com/office/drawing/2014/main" id="{81FFA165-7C16-AF4E-81A3-F3E91A6751F1}"/>
              </a:ext>
            </a:extLst>
          </p:cNvPr>
          <p:cNvSpPr>
            <a:spLocks noGrp="1"/>
          </p:cNvSpPr>
          <p:nvPr>
            <p:ph idx="1"/>
          </p:nvPr>
        </p:nvSpPr>
        <p:spPr/>
        <p:txBody>
          <a:bodyPr>
            <a:normAutofit/>
          </a:bodyPr>
          <a:lstStyle/>
          <a:p>
            <a:pPr marL="0" indent="0">
              <a:buNone/>
            </a:pPr>
            <a:endParaRPr lang="el-GR" dirty="0"/>
          </a:p>
          <a:p>
            <a:r>
              <a:rPr lang="el-GR" dirty="0"/>
              <a:t>Υπολογίζεται ότι περίπου το 5% του πληθυσμού υποφέρει από φοβίες.</a:t>
            </a:r>
          </a:p>
          <a:p>
            <a:r>
              <a:rPr lang="el-GR" dirty="0"/>
              <a:t>Οι φοβίες σε διάφορα ερεθίσματα τείνουν να συνυπάρχουν, οπότε συνήθως οι άνθρωποι που έχουν φοβίες, εμφανίζουν πάνω από μία φοβία.</a:t>
            </a:r>
          </a:p>
          <a:p>
            <a:r>
              <a:rPr lang="el-GR" dirty="0"/>
              <a:t>Περισσότερες γυναίκες, απ’ ότι άνδρες</a:t>
            </a:r>
          </a:p>
          <a:p>
            <a:r>
              <a:rPr lang="el-GR" dirty="0"/>
              <a:t>Οι φοβίες διαφοροποιούνται ανάλογα με την ηλικία εμφάνισής τους. Η φοβία για τα ζώα αρχίζει γύρω στα 7 έτη, για το αίμα γύρω στα 9, για τον οδοντίατρο γύρω στα 12, η φοβία για τους κλειστούς χώρους και οι κοινωνικές φοβίες στην εφηβεία ή στην αρχή της ενήλικης ζωής.</a:t>
            </a:r>
          </a:p>
          <a:p>
            <a:pPr marL="0" indent="0">
              <a:buNone/>
            </a:pPr>
            <a:endParaRPr lang="el-GR" dirty="0"/>
          </a:p>
        </p:txBody>
      </p:sp>
    </p:spTree>
    <p:extLst>
      <p:ext uri="{BB962C8B-B14F-4D97-AF65-F5344CB8AC3E}">
        <p14:creationId xmlns:p14="http://schemas.microsoft.com/office/powerpoint/2010/main" val="1721037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055A0-564E-C242-8C29-F907BE5F7D27}"/>
              </a:ext>
            </a:extLst>
          </p:cNvPr>
          <p:cNvSpPr>
            <a:spLocks noGrp="1"/>
          </p:cNvSpPr>
          <p:nvPr>
            <p:ph type="title"/>
          </p:nvPr>
        </p:nvSpPr>
        <p:spPr/>
        <p:txBody>
          <a:bodyPr/>
          <a:lstStyle/>
          <a:p>
            <a:r>
              <a:rPr lang="el-GR" dirty="0" err="1"/>
              <a:t>Ιδεοψυχαναγκαστικές</a:t>
            </a:r>
            <a:r>
              <a:rPr lang="el-GR" dirty="0"/>
              <a:t> διαταραχές</a:t>
            </a:r>
            <a:endParaRPr lang="en-US" dirty="0"/>
          </a:p>
        </p:txBody>
      </p:sp>
      <p:sp>
        <p:nvSpPr>
          <p:cNvPr id="3" name="Content Placeholder 2">
            <a:extLst>
              <a:ext uri="{FF2B5EF4-FFF2-40B4-BE49-F238E27FC236}">
                <a16:creationId xmlns:a16="http://schemas.microsoft.com/office/drawing/2014/main" id="{F5A9E63B-7C9F-FC46-B8AD-20E34BF116AF}"/>
              </a:ext>
            </a:extLst>
          </p:cNvPr>
          <p:cNvSpPr>
            <a:spLocks noGrp="1"/>
          </p:cNvSpPr>
          <p:nvPr>
            <p:ph idx="1"/>
          </p:nvPr>
        </p:nvSpPr>
        <p:spPr/>
        <p:txBody>
          <a:bodyPr/>
          <a:lstStyle/>
          <a:p>
            <a:r>
              <a:rPr lang="el-GR" dirty="0"/>
              <a:t>Αποτελούν ξεχωριστή διαγνωστική κατηγορία (</a:t>
            </a:r>
            <a:r>
              <a:rPr lang="el-GR" dirty="0" err="1"/>
              <a:t>ιδεοψυχαναγκαστική</a:t>
            </a:r>
            <a:r>
              <a:rPr lang="el-GR" dirty="0"/>
              <a:t> διαταραχή και σχετικές διαταραχές) που περιλαμβάνει επίσης και την τριχοτιλλομανία</a:t>
            </a:r>
          </a:p>
          <a:p>
            <a:endParaRPr lang="en-US" dirty="0"/>
          </a:p>
          <a:p>
            <a:endParaRPr lang="en-US" dirty="0"/>
          </a:p>
        </p:txBody>
      </p:sp>
    </p:spTree>
    <p:extLst>
      <p:ext uri="{BB962C8B-B14F-4D97-AF65-F5344CB8AC3E}">
        <p14:creationId xmlns:p14="http://schemas.microsoft.com/office/powerpoint/2010/main" val="2689820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0D3DA-1EEB-904B-8C2C-F394F430B559}"/>
              </a:ext>
            </a:extLst>
          </p:cNvPr>
          <p:cNvSpPr>
            <a:spLocks noGrp="1"/>
          </p:cNvSpPr>
          <p:nvPr>
            <p:ph type="title"/>
          </p:nvPr>
        </p:nvSpPr>
        <p:spPr/>
        <p:txBody>
          <a:bodyPr/>
          <a:lstStyle/>
          <a:p>
            <a:r>
              <a:rPr lang="el-GR" dirty="0" err="1"/>
              <a:t>Ιδεοψυχαναγκαστική</a:t>
            </a:r>
            <a:r>
              <a:rPr lang="el-GR" dirty="0"/>
              <a:t> διαταραχή</a:t>
            </a:r>
            <a:endParaRPr lang="en-US" dirty="0"/>
          </a:p>
        </p:txBody>
      </p:sp>
      <p:sp>
        <p:nvSpPr>
          <p:cNvPr id="3" name="Content Placeholder 2">
            <a:extLst>
              <a:ext uri="{FF2B5EF4-FFF2-40B4-BE49-F238E27FC236}">
                <a16:creationId xmlns:a16="http://schemas.microsoft.com/office/drawing/2014/main" id="{9A37961F-B9D4-A34E-AEA0-9BD74469BC6A}"/>
              </a:ext>
            </a:extLst>
          </p:cNvPr>
          <p:cNvSpPr>
            <a:spLocks noGrp="1"/>
          </p:cNvSpPr>
          <p:nvPr>
            <p:ph idx="1"/>
          </p:nvPr>
        </p:nvSpPr>
        <p:spPr/>
        <p:txBody>
          <a:bodyPr>
            <a:normAutofit/>
          </a:bodyPr>
          <a:lstStyle/>
          <a:p>
            <a:r>
              <a:rPr lang="el-GR" dirty="0"/>
              <a:t>Η </a:t>
            </a:r>
            <a:r>
              <a:rPr lang="el-GR" dirty="0" err="1"/>
              <a:t>ιδεοψυχαναγκαστική</a:t>
            </a:r>
            <a:r>
              <a:rPr lang="el-GR" dirty="0"/>
              <a:t> διαταραχή χαρακτηρίζεται από </a:t>
            </a:r>
            <a:r>
              <a:rPr lang="el-GR" dirty="0" err="1"/>
              <a:t>ψυχαναγκασμούς</a:t>
            </a:r>
            <a:r>
              <a:rPr lang="el-GR" dirty="0"/>
              <a:t> ή/και καταναγκασμούς</a:t>
            </a:r>
          </a:p>
          <a:p>
            <a:r>
              <a:rPr lang="el-GR" dirty="0"/>
              <a:t>Οι </a:t>
            </a:r>
            <a:r>
              <a:rPr lang="el-GR" dirty="0" err="1"/>
              <a:t>ψυχαναγκασμοί</a:t>
            </a:r>
            <a:r>
              <a:rPr lang="el-GR" dirty="0"/>
              <a:t> είναι ιδέες επαναλαμβανόμενες και </a:t>
            </a:r>
            <a:r>
              <a:rPr lang="el-GR" dirty="0" err="1"/>
              <a:t>παρεισφρυτικές</a:t>
            </a:r>
            <a:r>
              <a:rPr lang="el-GR" dirty="0"/>
              <a:t> που είναι πέρα από τον έλεγχο του ατόμου και δημιουργούν άγχος. Το άτομο προσπαθεί να απαλλαγεί από αυτές τις σκέψεις προβαίνοντας σε πράξεις (πχ. αν ελέγξω 30 φορές το μάτι της κουζίνας τότε θα </a:t>
            </a:r>
            <a:r>
              <a:rPr lang="el-GR" dirty="0" err="1"/>
              <a:t>σταταματήσω</a:t>
            </a:r>
            <a:r>
              <a:rPr lang="el-GR" dirty="0"/>
              <a:t> να ανησυχώ) </a:t>
            </a:r>
          </a:p>
          <a:p>
            <a:r>
              <a:rPr lang="el-GR" dirty="0"/>
              <a:t>Οι καταναγκασμοί είναι επαναλαμβανόμενες συμπεριφορές (πχ. πλύσιμο χεριών, έλεγχος του ματιού της κουζίνας, μέτρημα  </a:t>
            </a:r>
            <a:r>
              <a:rPr lang="el-GR" dirty="0" err="1"/>
              <a:t>κλπ</a:t>
            </a:r>
            <a:r>
              <a:rPr lang="el-GR" dirty="0"/>
              <a:t>) που το άτομο αισθάνεται ότι πρέπει να εκτελέσει ως αντίδραση σε ένα ψυχαναγκασμό*. Ο τρόπος που οι ιδέες και οι αντίστοιχες πράξεις συνδέονται δεν είναι λογικός ή είναι υπερβολικός. </a:t>
            </a:r>
          </a:p>
          <a:p>
            <a:pPr marL="0" indent="0">
              <a:buNone/>
            </a:pPr>
            <a:r>
              <a:rPr lang="el-GR" dirty="0"/>
              <a:t>*τα μικρά παιδιά ενδέχεται να μη μπορούν να εξηγήσουν αυτή τη σύνδεση («μου έρχεται»)</a:t>
            </a:r>
            <a:endParaRPr lang="en-US" dirty="0"/>
          </a:p>
        </p:txBody>
      </p:sp>
    </p:spTree>
    <p:extLst>
      <p:ext uri="{BB962C8B-B14F-4D97-AF65-F5344CB8AC3E}">
        <p14:creationId xmlns:p14="http://schemas.microsoft.com/office/powerpoint/2010/main" val="2324359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8660C-4AB0-9B42-A6C9-7D5924B9C107}"/>
              </a:ext>
            </a:extLst>
          </p:cNvPr>
          <p:cNvSpPr>
            <a:spLocks noGrp="1"/>
          </p:cNvSpPr>
          <p:nvPr>
            <p:ph type="title"/>
          </p:nvPr>
        </p:nvSpPr>
        <p:spPr/>
        <p:txBody>
          <a:bodyPr/>
          <a:lstStyle/>
          <a:p>
            <a:r>
              <a:rPr lang="el-GR" dirty="0" err="1"/>
              <a:t>Ιδεοψυχαναγκαστική</a:t>
            </a:r>
            <a:r>
              <a:rPr lang="el-GR" dirty="0"/>
              <a:t> διαταραχή: προσδιοριστές</a:t>
            </a:r>
            <a:endParaRPr lang="en-US" dirty="0"/>
          </a:p>
        </p:txBody>
      </p:sp>
      <p:sp>
        <p:nvSpPr>
          <p:cNvPr id="3" name="Content Placeholder 2">
            <a:extLst>
              <a:ext uri="{FF2B5EF4-FFF2-40B4-BE49-F238E27FC236}">
                <a16:creationId xmlns:a16="http://schemas.microsoft.com/office/drawing/2014/main" id="{1BBD4533-7A0B-334C-866D-DC49D87FD2B3}"/>
              </a:ext>
            </a:extLst>
          </p:cNvPr>
          <p:cNvSpPr>
            <a:spLocks noGrp="1"/>
          </p:cNvSpPr>
          <p:nvPr>
            <p:ph idx="1"/>
          </p:nvPr>
        </p:nvSpPr>
        <p:spPr/>
        <p:txBody>
          <a:bodyPr/>
          <a:lstStyle/>
          <a:p>
            <a:r>
              <a:rPr lang="el-GR" dirty="0"/>
              <a:t>Σε πολλές περιπτώσεις διαταραχών οι ειδικοί που δίνουν τη διάγνωση καλούνται να ορίσουν «προσδιοριστές» που καθορίζουν περαιτέρω τη συγκεκριμένη περίπτωση. Συνήθως οι προσδιοριστές μας δίνουν πληροφορίες για τη βαρύτητα κάθε περίπτωσης.</a:t>
            </a:r>
          </a:p>
          <a:p>
            <a:r>
              <a:rPr lang="el-GR" dirty="0"/>
              <a:t>Στην περίπτωση της </a:t>
            </a:r>
            <a:r>
              <a:rPr lang="el-GR" dirty="0" err="1"/>
              <a:t>ιδεοψυχαναγκαστικής</a:t>
            </a:r>
            <a:r>
              <a:rPr lang="el-GR" dirty="0"/>
              <a:t> διαταραχής οι προσδιοριστές αφορούν κατά πόσο τα άτομα που πάσχουν από τη διαταραχή </a:t>
            </a:r>
            <a:r>
              <a:rPr lang="el-GR" dirty="0" err="1"/>
              <a:t>μπορουν</a:t>
            </a:r>
            <a:r>
              <a:rPr lang="el-GR" dirty="0"/>
              <a:t> να κατανοήσουν ότι η σύνδεση καταναγκαστικών πράξεων και </a:t>
            </a:r>
            <a:r>
              <a:rPr lang="el-GR" dirty="0" err="1"/>
              <a:t>ψυχαναγκασμών</a:t>
            </a:r>
            <a:r>
              <a:rPr lang="el-GR" dirty="0"/>
              <a:t> είναι παράλογος (ότι αν δεν πει 3 φορές το «πάτερ ημών» κάθε φορά που βλέπει μία μαύρη γάτα θα πεθάνει κάποιος συγγενής του). Μπορεί να υπάρχει καλή αντίληψη της πραγματικότητας, μέτρια ή καθόλου (ο </a:t>
            </a:r>
            <a:r>
              <a:rPr lang="el-GR" b="1" dirty="0"/>
              <a:t>έλεγχος της πραγματικότητας</a:t>
            </a:r>
            <a:r>
              <a:rPr lang="el-GR" dirty="0"/>
              <a:t> είναι και η διαφορά </a:t>
            </a:r>
            <a:r>
              <a:rPr lang="el-GR" b="1" dirty="0"/>
              <a:t>νεύρωσης-ψύχωσης</a:t>
            </a:r>
            <a:r>
              <a:rPr lang="el-GR" dirty="0"/>
              <a:t>)</a:t>
            </a:r>
            <a:endParaRPr lang="en-US" dirty="0"/>
          </a:p>
        </p:txBody>
      </p:sp>
    </p:spTree>
    <p:extLst>
      <p:ext uri="{BB962C8B-B14F-4D97-AF65-F5344CB8AC3E}">
        <p14:creationId xmlns:p14="http://schemas.microsoft.com/office/powerpoint/2010/main" val="765796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2196C-DD75-BB48-ADE3-99E3A212AE3D}"/>
              </a:ext>
            </a:extLst>
          </p:cNvPr>
          <p:cNvSpPr>
            <a:spLocks noGrp="1"/>
          </p:cNvSpPr>
          <p:nvPr>
            <p:ph type="title"/>
          </p:nvPr>
        </p:nvSpPr>
        <p:spPr/>
        <p:txBody>
          <a:bodyPr/>
          <a:lstStyle/>
          <a:p>
            <a:r>
              <a:rPr lang="el-GR" dirty="0" err="1"/>
              <a:t>Ιδεοψυχαναγκαστική</a:t>
            </a:r>
            <a:r>
              <a:rPr lang="el-GR" dirty="0"/>
              <a:t> διαταραχή</a:t>
            </a:r>
            <a:endParaRPr lang="en-US" dirty="0"/>
          </a:p>
        </p:txBody>
      </p:sp>
      <p:sp>
        <p:nvSpPr>
          <p:cNvPr id="3" name="Content Placeholder 2">
            <a:extLst>
              <a:ext uri="{FF2B5EF4-FFF2-40B4-BE49-F238E27FC236}">
                <a16:creationId xmlns:a16="http://schemas.microsoft.com/office/drawing/2014/main" id="{9C0845E4-7F25-024A-A0F6-655DE0DEFCF3}"/>
              </a:ext>
            </a:extLst>
          </p:cNvPr>
          <p:cNvSpPr>
            <a:spLocks noGrp="1"/>
          </p:cNvSpPr>
          <p:nvPr>
            <p:ph idx="1"/>
          </p:nvPr>
        </p:nvSpPr>
        <p:spPr/>
        <p:txBody>
          <a:bodyPr/>
          <a:lstStyle/>
          <a:p>
            <a:r>
              <a:rPr lang="el-GR" sz="2000" dirty="0"/>
              <a:t>Προκειμένου να υπάρχει διάγνωση πρέπει οι </a:t>
            </a:r>
            <a:r>
              <a:rPr lang="el-GR" sz="2000" dirty="0" err="1"/>
              <a:t>ιδεοψυχαναγκασμοί</a:t>
            </a:r>
            <a:r>
              <a:rPr lang="el-GR" sz="2000" dirty="0"/>
              <a:t> να παίρνουν πολύ χρόνο (πχ.  πάνω από 1 ώρα την ημέρα) ή να προκαλούν σημαντικό άγχος ή προβλήματα στην κοινωνική, εργασιακή, σχολική ζωή του ατόμου.</a:t>
            </a:r>
          </a:p>
          <a:p>
            <a:endParaRPr lang="el-GR" sz="2000" b="1" dirty="0"/>
          </a:p>
          <a:p>
            <a:pPr marL="0" indent="0">
              <a:buNone/>
            </a:pPr>
            <a:endParaRPr lang="en-US" dirty="0"/>
          </a:p>
        </p:txBody>
      </p:sp>
    </p:spTree>
    <p:extLst>
      <p:ext uri="{BB962C8B-B14F-4D97-AF65-F5344CB8AC3E}">
        <p14:creationId xmlns:p14="http://schemas.microsoft.com/office/powerpoint/2010/main" val="7844874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2196C-DD75-BB48-ADE3-99E3A212AE3D}"/>
              </a:ext>
            </a:extLst>
          </p:cNvPr>
          <p:cNvSpPr>
            <a:spLocks noGrp="1"/>
          </p:cNvSpPr>
          <p:nvPr>
            <p:ph type="title"/>
          </p:nvPr>
        </p:nvSpPr>
        <p:spPr/>
        <p:txBody>
          <a:bodyPr/>
          <a:lstStyle/>
          <a:p>
            <a:r>
              <a:rPr lang="el-GR" dirty="0" err="1"/>
              <a:t>Ιδεοψυχαναγκαστική</a:t>
            </a:r>
            <a:r>
              <a:rPr lang="el-GR" dirty="0"/>
              <a:t> διαταραχή:</a:t>
            </a:r>
            <a:br>
              <a:rPr lang="el-GR" dirty="0"/>
            </a:br>
            <a:r>
              <a:rPr lang="el-GR" dirty="0"/>
              <a:t>ηλικία έναρξης και εξελικτική διαδρομή</a:t>
            </a:r>
            <a:endParaRPr lang="en-US" dirty="0"/>
          </a:p>
        </p:txBody>
      </p:sp>
      <p:sp>
        <p:nvSpPr>
          <p:cNvPr id="3" name="Content Placeholder 2">
            <a:extLst>
              <a:ext uri="{FF2B5EF4-FFF2-40B4-BE49-F238E27FC236}">
                <a16:creationId xmlns:a16="http://schemas.microsoft.com/office/drawing/2014/main" id="{9C0845E4-7F25-024A-A0F6-655DE0DEFCF3}"/>
              </a:ext>
            </a:extLst>
          </p:cNvPr>
          <p:cNvSpPr>
            <a:spLocks noGrp="1"/>
          </p:cNvSpPr>
          <p:nvPr>
            <p:ph idx="1"/>
          </p:nvPr>
        </p:nvSpPr>
        <p:spPr/>
        <p:txBody>
          <a:bodyPr/>
          <a:lstStyle/>
          <a:p>
            <a:r>
              <a:rPr lang="el-GR" sz="2000" dirty="0"/>
              <a:t>Μέση ηλικία έναρξης είναι τα 19,5 χρ., αλλά ένα 25%  έχει ηλικία έναρξης πριν τα 14 χρόνια. Ηλικία έναρξης μπορεί να είναι και τα 7 χρόνια. </a:t>
            </a:r>
          </a:p>
          <a:p>
            <a:r>
              <a:rPr lang="el-GR" sz="2000" dirty="0"/>
              <a:t>Η έναρξη είναι συνήθως σταδιακή (αλλά υπάρχουν κα περιστατικά οξείας έναρξης)</a:t>
            </a:r>
          </a:p>
          <a:p>
            <a:r>
              <a:rPr lang="el-GR" sz="2000" dirty="0"/>
              <a:t>Στα αγόρια παρατηρείται πιο χαμηλή ηλικία έναρξης και μεγαλύτερο ποσοστό διαταραχών στην παιδική ηλικία. Αυτή δεν ισχύει στους ενηλίκους (όπου υπάρχουν ίσα ποσοστά και στα δύο φύλα)</a:t>
            </a:r>
          </a:p>
          <a:p>
            <a:r>
              <a:rPr lang="el-GR" sz="2000" dirty="0"/>
              <a:t>Υπάρχει χρονιότητα στη διαταραχή</a:t>
            </a:r>
          </a:p>
          <a:p>
            <a:pPr marL="0" indent="0">
              <a:buNone/>
            </a:pPr>
            <a:endParaRPr lang="en-US" dirty="0"/>
          </a:p>
        </p:txBody>
      </p:sp>
    </p:spTree>
    <p:extLst>
      <p:ext uri="{BB962C8B-B14F-4D97-AF65-F5344CB8AC3E}">
        <p14:creationId xmlns:p14="http://schemas.microsoft.com/office/powerpoint/2010/main" val="3607952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8A364-02BA-B54D-A30F-B6AC5C9AE380}"/>
              </a:ext>
            </a:extLst>
          </p:cNvPr>
          <p:cNvSpPr>
            <a:spLocks noGrp="1"/>
          </p:cNvSpPr>
          <p:nvPr>
            <p:ph type="title"/>
          </p:nvPr>
        </p:nvSpPr>
        <p:spPr/>
        <p:txBody>
          <a:bodyPr/>
          <a:lstStyle/>
          <a:p>
            <a:r>
              <a:rPr lang="el-GR" dirty="0"/>
              <a:t>Διαταραχές εσωτερίκευσης</a:t>
            </a:r>
            <a:endParaRPr lang="en-US" dirty="0"/>
          </a:p>
        </p:txBody>
      </p:sp>
      <p:sp>
        <p:nvSpPr>
          <p:cNvPr id="3" name="Content Placeholder 2">
            <a:extLst>
              <a:ext uri="{FF2B5EF4-FFF2-40B4-BE49-F238E27FC236}">
                <a16:creationId xmlns:a16="http://schemas.microsoft.com/office/drawing/2014/main" id="{4A48502F-386D-CD43-93C0-B932725136DC}"/>
              </a:ext>
            </a:extLst>
          </p:cNvPr>
          <p:cNvSpPr>
            <a:spLocks noGrp="1"/>
          </p:cNvSpPr>
          <p:nvPr>
            <p:ph idx="1"/>
          </p:nvPr>
        </p:nvSpPr>
        <p:spPr/>
        <p:txBody>
          <a:bodyPr/>
          <a:lstStyle/>
          <a:p>
            <a:r>
              <a:rPr lang="el-GR" dirty="0"/>
              <a:t>Οι διαταραχές εσωτερίκευσης είναι διαταραχές όπου το άτομο στρέφει το πρόβλημά του προς τα μέσα. Διαταραχές εσωτερίκευσης τυπικά θεωρούνται οι αγχώδεις διαταραχές, οι καταθλιπτικές διαταραχές και οι </a:t>
            </a:r>
            <a:r>
              <a:rPr lang="el-GR" dirty="0" err="1"/>
              <a:t>ιδεοψυχαναγκαστικές</a:t>
            </a:r>
            <a:r>
              <a:rPr lang="el-GR" dirty="0"/>
              <a:t> διαταραχές  </a:t>
            </a:r>
          </a:p>
          <a:p>
            <a:r>
              <a:rPr lang="el-GR" dirty="0"/>
              <a:t>Πρόκειται για διαταραχές που εμφανίζονται σε όλο το ηλικιακό φάσμα </a:t>
            </a:r>
          </a:p>
          <a:p>
            <a:r>
              <a:rPr lang="el-GR" dirty="0"/>
              <a:t>Συνήθως τα παιδιά που πάσχουν από διαταραχές εσωτερίκευσης δεν κινούν την προσοχή του/της  δασκάλου/ας καθώς δεν «ενοχλούν» με τη συμπεριφορά τους </a:t>
            </a:r>
            <a:endParaRPr lang="en-US" dirty="0"/>
          </a:p>
        </p:txBody>
      </p:sp>
    </p:spTree>
    <p:extLst>
      <p:ext uri="{BB962C8B-B14F-4D97-AF65-F5344CB8AC3E}">
        <p14:creationId xmlns:p14="http://schemas.microsoft.com/office/powerpoint/2010/main" val="36558165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BB4C8-B76C-5A4B-8616-49D43C06B882}"/>
              </a:ext>
            </a:extLst>
          </p:cNvPr>
          <p:cNvSpPr>
            <a:spLocks noGrp="1"/>
          </p:cNvSpPr>
          <p:nvPr>
            <p:ph type="title"/>
          </p:nvPr>
        </p:nvSpPr>
        <p:spPr/>
        <p:txBody>
          <a:bodyPr/>
          <a:lstStyle/>
          <a:p>
            <a:r>
              <a:rPr lang="el-GR" sz="3600" dirty="0"/>
              <a:t>Ακραία μορφή φυσιολογικής συμπεριφοράς; </a:t>
            </a:r>
            <a:endParaRPr lang="en-US" sz="3600" dirty="0"/>
          </a:p>
        </p:txBody>
      </p:sp>
      <p:sp>
        <p:nvSpPr>
          <p:cNvPr id="3" name="Content Placeholder 2">
            <a:extLst>
              <a:ext uri="{FF2B5EF4-FFF2-40B4-BE49-F238E27FC236}">
                <a16:creationId xmlns:a16="http://schemas.microsoft.com/office/drawing/2014/main" id="{F6524E4C-9557-7B4E-A3F1-195792D8E913}"/>
              </a:ext>
            </a:extLst>
          </p:cNvPr>
          <p:cNvSpPr>
            <a:spLocks noGrp="1"/>
          </p:cNvSpPr>
          <p:nvPr>
            <p:ph idx="1"/>
          </p:nvPr>
        </p:nvSpPr>
        <p:spPr/>
        <p:txBody>
          <a:bodyPr/>
          <a:lstStyle/>
          <a:p>
            <a:r>
              <a:rPr lang="el-GR" dirty="0" err="1"/>
              <a:t>Εϊναι</a:t>
            </a:r>
            <a:r>
              <a:rPr lang="el-GR" dirty="0"/>
              <a:t> η ακραία μορφή μίας φυσιολογικής συμπεριφοράς;</a:t>
            </a:r>
          </a:p>
          <a:p>
            <a:pPr marL="0" indent="0">
              <a:buNone/>
            </a:pPr>
            <a:r>
              <a:rPr lang="el-GR" dirty="0"/>
              <a:t>Τα μικρά παιδιά έχουν την τάση να επαναλαμβάνουν, να έχουν κάποια τελετουργικά (πχ. πριν τον ύπνο…)</a:t>
            </a:r>
          </a:p>
          <a:p>
            <a:pPr marL="0" indent="0">
              <a:buNone/>
            </a:pPr>
            <a:r>
              <a:rPr lang="el-GR" dirty="0"/>
              <a:t>Όμως αυτό διαφέρει από τα παθολογικά καταναγκαστικά λειτουργικά: </a:t>
            </a:r>
          </a:p>
          <a:p>
            <a:pPr>
              <a:buAutoNum type="arabicPeriod"/>
            </a:pPr>
            <a:r>
              <a:rPr lang="el-GR" dirty="0"/>
              <a:t>Τα φυσιολογικά καταναγκαστικά λειτουργικά φτάνουν στο απόγειό τους στην ηλικία 2-4 χρ. και μειώνονται σταδιακά μεταξύ 8-14 χρ. Η παθολογική συμπεριφορά εμφανίζεται τότε</a:t>
            </a:r>
          </a:p>
          <a:p>
            <a:pPr>
              <a:buAutoNum type="arabicPeriod"/>
            </a:pPr>
            <a:r>
              <a:rPr lang="el-GR" dirty="0"/>
              <a:t>Τα φυσιολογικά καταναγκαστικά λειτουργικά δεν συνοδεύονται από έντονο άγχος, δεν αντιμετωπίζονται ως ανεπιθύμητοι μηχανισμοί πέρα από τον έλεγχο του παιδιού, ούτε εμποδίζουν την κοινωνικοποίηση του παιδιού.</a:t>
            </a:r>
          </a:p>
        </p:txBody>
      </p:sp>
    </p:spTree>
    <p:extLst>
      <p:ext uri="{BB962C8B-B14F-4D97-AF65-F5344CB8AC3E}">
        <p14:creationId xmlns:p14="http://schemas.microsoft.com/office/powerpoint/2010/main" val="744538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BB4C8-B76C-5A4B-8616-49D43C06B882}"/>
              </a:ext>
            </a:extLst>
          </p:cNvPr>
          <p:cNvSpPr>
            <a:spLocks noGrp="1"/>
          </p:cNvSpPr>
          <p:nvPr>
            <p:ph type="title"/>
          </p:nvPr>
        </p:nvSpPr>
        <p:spPr/>
        <p:txBody>
          <a:bodyPr/>
          <a:lstStyle/>
          <a:p>
            <a:r>
              <a:rPr lang="el-GR" dirty="0"/>
              <a:t>Αιτιολογία</a:t>
            </a:r>
            <a:endParaRPr lang="en-US" dirty="0"/>
          </a:p>
        </p:txBody>
      </p:sp>
      <p:sp>
        <p:nvSpPr>
          <p:cNvPr id="3" name="Content Placeholder 2">
            <a:extLst>
              <a:ext uri="{FF2B5EF4-FFF2-40B4-BE49-F238E27FC236}">
                <a16:creationId xmlns:a16="http://schemas.microsoft.com/office/drawing/2014/main" id="{F6524E4C-9557-7B4E-A3F1-195792D8E913}"/>
              </a:ext>
            </a:extLst>
          </p:cNvPr>
          <p:cNvSpPr>
            <a:spLocks noGrp="1"/>
          </p:cNvSpPr>
          <p:nvPr>
            <p:ph idx="1"/>
          </p:nvPr>
        </p:nvSpPr>
        <p:spPr/>
        <p:txBody>
          <a:bodyPr/>
          <a:lstStyle/>
          <a:p>
            <a:r>
              <a:rPr lang="el-GR" dirty="0"/>
              <a:t>Είναι άγνωστη. </a:t>
            </a:r>
          </a:p>
          <a:p>
            <a:r>
              <a:rPr lang="el-GR" dirty="0"/>
              <a:t>Κληρονομικότητα: υπάρχει αύξησης κινδύνου εμφάνισης της διαταραχής σε α’ βαθμού συγγενείς πασχόντων (και ο κίνδυνος δεκαπλασιάζεται στην πρώιμη έναρξη της διαταραχής) </a:t>
            </a:r>
          </a:p>
          <a:p>
            <a:r>
              <a:rPr lang="el-GR" dirty="0"/>
              <a:t>Κάποια νευρολογικά ευρήματα</a:t>
            </a:r>
          </a:p>
          <a:p>
            <a:r>
              <a:rPr lang="el-GR" dirty="0"/>
              <a:t>Ψυχοδυναμική: σχετίζεται με μη επιτυχή απώθηση ανεπίτρεπτων (από το υπερεγώ) επιθυμιών (επιθυμία να κάψω/καταστρέψω το σπίτι…)  </a:t>
            </a:r>
            <a:endParaRPr lang="en-US" dirty="0"/>
          </a:p>
          <a:p>
            <a:r>
              <a:rPr lang="el-GR" dirty="0"/>
              <a:t>Γνωστική-συμπεριφοριστική θεωρία: «μαθημένες αντιδράσεις» -αρχικά μείωσαν το άγχος, αλλά στη συνέχεια επαναλαμβάνονται υπερβολικά, παρερμηνεία του περιβάλλοντος και των σκέψεων που αισθάνονται ότι </a:t>
            </a:r>
            <a:r>
              <a:rPr lang="el-GR" dirty="0" err="1"/>
              <a:t>παρεισφρύουν</a:t>
            </a:r>
            <a:endParaRPr lang="el-GR" dirty="0"/>
          </a:p>
        </p:txBody>
      </p:sp>
    </p:spTree>
    <p:extLst>
      <p:ext uri="{BB962C8B-B14F-4D97-AF65-F5344CB8AC3E}">
        <p14:creationId xmlns:p14="http://schemas.microsoft.com/office/powerpoint/2010/main" val="4155384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E7439-8D11-EF4E-849F-E9535CE8258B}"/>
              </a:ext>
            </a:extLst>
          </p:cNvPr>
          <p:cNvSpPr>
            <a:spLocks noGrp="1"/>
          </p:cNvSpPr>
          <p:nvPr>
            <p:ph type="title"/>
          </p:nvPr>
        </p:nvSpPr>
        <p:spPr/>
        <p:txBody>
          <a:bodyPr/>
          <a:lstStyle/>
          <a:p>
            <a:r>
              <a:rPr lang="el-GR" dirty="0"/>
              <a:t>Θεραπεία</a:t>
            </a:r>
            <a:endParaRPr lang="en-US" dirty="0"/>
          </a:p>
        </p:txBody>
      </p:sp>
      <p:sp>
        <p:nvSpPr>
          <p:cNvPr id="3" name="Content Placeholder 2">
            <a:extLst>
              <a:ext uri="{FF2B5EF4-FFF2-40B4-BE49-F238E27FC236}">
                <a16:creationId xmlns:a16="http://schemas.microsoft.com/office/drawing/2014/main" id="{9CC5EF50-25C9-6F47-B0CC-67F598BF7913}"/>
              </a:ext>
            </a:extLst>
          </p:cNvPr>
          <p:cNvSpPr>
            <a:spLocks noGrp="1"/>
          </p:cNvSpPr>
          <p:nvPr>
            <p:ph idx="1"/>
          </p:nvPr>
        </p:nvSpPr>
        <p:spPr/>
        <p:txBody>
          <a:bodyPr/>
          <a:lstStyle/>
          <a:p>
            <a:r>
              <a:rPr lang="el-GR" dirty="0"/>
              <a:t>Φαρμακοθεραπεία: σε εφήβους (όπως και στους ενήλικες) έχει αποδειχτεί αποτελεσματική, αλλά μόνο όσο ακολουθούν τη θεραπεία (όχι ίαση)</a:t>
            </a:r>
          </a:p>
          <a:p>
            <a:r>
              <a:rPr lang="el-GR" dirty="0"/>
              <a:t>Ψυχοθεραπεία</a:t>
            </a:r>
            <a:endParaRPr lang="en-US" dirty="0"/>
          </a:p>
        </p:txBody>
      </p:sp>
    </p:spTree>
    <p:extLst>
      <p:ext uri="{BB962C8B-B14F-4D97-AF65-F5344CB8AC3E}">
        <p14:creationId xmlns:p14="http://schemas.microsoft.com/office/powerpoint/2010/main" val="2959356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51E2C-065D-A846-81B3-4BA48BDE4107}"/>
              </a:ext>
            </a:extLst>
          </p:cNvPr>
          <p:cNvSpPr>
            <a:spLocks noGrp="1"/>
          </p:cNvSpPr>
          <p:nvPr>
            <p:ph type="title"/>
          </p:nvPr>
        </p:nvSpPr>
        <p:spPr/>
        <p:txBody>
          <a:bodyPr/>
          <a:lstStyle/>
          <a:p>
            <a:r>
              <a:rPr lang="el-GR" dirty="0"/>
              <a:t>Καταθλιπτικές διαταραχές</a:t>
            </a:r>
            <a:endParaRPr lang="en-US" dirty="0"/>
          </a:p>
        </p:txBody>
      </p:sp>
      <p:sp>
        <p:nvSpPr>
          <p:cNvPr id="3" name="Content Placeholder 2">
            <a:extLst>
              <a:ext uri="{FF2B5EF4-FFF2-40B4-BE49-F238E27FC236}">
                <a16:creationId xmlns:a16="http://schemas.microsoft.com/office/drawing/2014/main" id="{C11AB3FE-B5F2-DE4C-81A5-191C3040AD71}"/>
              </a:ext>
            </a:extLst>
          </p:cNvPr>
          <p:cNvSpPr>
            <a:spLocks noGrp="1"/>
          </p:cNvSpPr>
          <p:nvPr>
            <p:ph idx="1"/>
          </p:nvPr>
        </p:nvSpPr>
        <p:spPr/>
        <p:txBody>
          <a:bodyPr>
            <a:normAutofit/>
          </a:bodyPr>
          <a:lstStyle/>
          <a:p>
            <a:r>
              <a:rPr lang="el-GR" sz="2000" dirty="0"/>
              <a:t>Καινούρια ταξινόμηση, όπου οι καταθλιπτικές διαταραχές διαχωρίζονται από τις διπολικές διαταραχές. Εμείς θα εξετάσουμε 2 διαταραχές: τη μείζονα κατάθλιψη και τη </a:t>
            </a:r>
            <a:r>
              <a:rPr lang="el-GR" sz="2000" dirty="0" err="1"/>
              <a:t>δυσθυμική</a:t>
            </a:r>
            <a:r>
              <a:rPr lang="el-GR" sz="2000" dirty="0"/>
              <a:t> διαταραχή.  </a:t>
            </a:r>
          </a:p>
        </p:txBody>
      </p:sp>
    </p:spTree>
    <p:extLst>
      <p:ext uri="{BB962C8B-B14F-4D97-AF65-F5344CB8AC3E}">
        <p14:creationId xmlns:p14="http://schemas.microsoft.com/office/powerpoint/2010/main" val="7748728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51E2C-065D-A846-81B3-4BA48BDE4107}"/>
              </a:ext>
            </a:extLst>
          </p:cNvPr>
          <p:cNvSpPr>
            <a:spLocks noGrp="1"/>
          </p:cNvSpPr>
          <p:nvPr>
            <p:ph type="title"/>
          </p:nvPr>
        </p:nvSpPr>
        <p:spPr/>
        <p:txBody>
          <a:bodyPr/>
          <a:lstStyle/>
          <a:p>
            <a:r>
              <a:rPr lang="el-GR" dirty="0"/>
              <a:t>Τι είναι κατάθλιψη;</a:t>
            </a:r>
            <a:endParaRPr lang="en-US" dirty="0"/>
          </a:p>
        </p:txBody>
      </p:sp>
      <p:sp>
        <p:nvSpPr>
          <p:cNvPr id="3" name="Content Placeholder 2">
            <a:extLst>
              <a:ext uri="{FF2B5EF4-FFF2-40B4-BE49-F238E27FC236}">
                <a16:creationId xmlns:a16="http://schemas.microsoft.com/office/drawing/2014/main" id="{C11AB3FE-B5F2-DE4C-81A5-191C3040AD71}"/>
              </a:ext>
            </a:extLst>
          </p:cNvPr>
          <p:cNvSpPr>
            <a:spLocks noGrp="1"/>
          </p:cNvSpPr>
          <p:nvPr>
            <p:ph idx="1"/>
          </p:nvPr>
        </p:nvSpPr>
        <p:spPr/>
        <p:txBody>
          <a:bodyPr/>
          <a:lstStyle/>
          <a:p>
            <a:r>
              <a:rPr lang="el-GR" dirty="0"/>
              <a:t>Η κατάθλιψη («νιώθω θλιμμένος/η, «πεσμένος/η») ως σύμπτωμα είναι σχετικά συνήθης (και φυσιολογική υπό περιστάσεις)</a:t>
            </a:r>
          </a:p>
          <a:p>
            <a:r>
              <a:rPr lang="el-GR" dirty="0"/>
              <a:t>Η κατάθλιψη ως σύνδρομο είναι ένας συνδυασμός συμπτωμάτων: θλίψης, μοναξιάς, ανησυχίας, νευρικότητας, που εμφανίζονται μαζί.</a:t>
            </a:r>
          </a:p>
          <a:p>
            <a:r>
              <a:rPr lang="el-GR" dirty="0"/>
              <a:t>Διαταραχή της κατάθλιψης (ή αλλιώς «κλινική κατάθλιψη») είναι όταν τα συμπτώματα του </a:t>
            </a:r>
            <a:r>
              <a:rPr lang="el-GR" dirty="0" err="1"/>
              <a:t>σύνδρομου</a:t>
            </a:r>
            <a:r>
              <a:rPr lang="el-GR" dirty="0"/>
              <a:t> της κατάθλιψης εμφανίζονται σε σοβαρό βαθμό</a:t>
            </a:r>
            <a:endParaRPr lang="en-US" dirty="0"/>
          </a:p>
        </p:txBody>
      </p:sp>
    </p:spTree>
    <p:extLst>
      <p:ext uri="{BB962C8B-B14F-4D97-AF65-F5344CB8AC3E}">
        <p14:creationId xmlns:p14="http://schemas.microsoft.com/office/powerpoint/2010/main" val="36827117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664F2-9414-6A43-BF1A-54CE96A92952}"/>
              </a:ext>
            </a:extLst>
          </p:cNvPr>
          <p:cNvSpPr>
            <a:spLocks noGrp="1"/>
          </p:cNvSpPr>
          <p:nvPr>
            <p:ph type="title"/>
          </p:nvPr>
        </p:nvSpPr>
        <p:spPr/>
        <p:txBody>
          <a:bodyPr/>
          <a:lstStyle/>
          <a:p>
            <a:r>
              <a:rPr lang="el-GR" dirty="0"/>
              <a:t>Μείζων κατάθλιψη</a:t>
            </a:r>
            <a:endParaRPr lang="en-US" dirty="0"/>
          </a:p>
        </p:txBody>
      </p:sp>
      <p:sp>
        <p:nvSpPr>
          <p:cNvPr id="3" name="Content Placeholder 2">
            <a:extLst>
              <a:ext uri="{FF2B5EF4-FFF2-40B4-BE49-F238E27FC236}">
                <a16:creationId xmlns:a16="http://schemas.microsoft.com/office/drawing/2014/main" id="{C28E46F6-A73C-8F4A-B5AA-76169655C4D8}"/>
              </a:ext>
            </a:extLst>
          </p:cNvPr>
          <p:cNvSpPr>
            <a:spLocks noGrp="1"/>
          </p:cNvSpPr>
          <p:nvPr>
            <p:ph idx="1"/>
          </p:nvPr>
        </p:nvSpPr>
        <p:spPr/>
        <p:txBody>
          <a:bodyPr>
            <a:normAutofit fontScale="92500" lnSpcReduction="20000"/>
          </a:bodyPr>
          <a:lstStyle/>
          <a:p>
            <a:r>
              <a:rPr lang="el-GR" dirty="0"/>
              <a:t>Πέντε (ή περισσότερα) από τα ακόλουθα για διάστημα τουλάχιστον 2 εβδομάδων (για να υπάρξει διάγνωση πρέπει να υπάρχει όμως οπωσδήποτε το 1 ή το 2):</a:t>
            </a:r>
          </a:p>
          <a:p>
            <a:pPr>
              <a:buAutoNum type="arabicPeriod"/>
            </a:pPr>
            <a:r>
              <a:rPr lang="el-GR" dirty="0"/>
              <a:t>Καταθλιπτική διάθεση –προσωπικές αναφορές ή οι άλλοι καταλαβαίνουν ότι το άτομο είναι ευσυγκίνητο (παιδιά/έφηβοι μπορεί να είναι οξύθυμοι)</a:t>
            </a:r>
          </a:p>
          <a:p>
            <a:pPr>
              <a:buAutoNum type="arabicPeriod"/>
            </a:pPr>
            <a:r>
              <a:rPr lang="el-GR" dirty="0"/>
              <a:t>Εμφανώς μειωμένο ενδιαφέρον ή ευχαρίστηση για όλες τις δραστηριότητες</a:t>
            </a:r>
          </a:p>
          <a:p>
            <a:pPr>
              <a:buAutoNum type="arabicPeriod"/>
            </a:pPr>
            <a:r>
              <a:rPr lang="el-GR" dirty="0"/>
              <a:t>Σημαντική απώλεια ή αύξηση βάρους</a:t>
            </a:r>
          </a:p>
          <a:p>
            <a:pPr>
              <a:buAutoNum type="arabicPeriod"/>
            </a:pPr>
            <a:r>
              <a:rPr lang="el-GR" dirty="0"/>
              <a:t>Αϋπνία ή </a:t>
            </a:r>
            <a:r>
              <a:rPr lang="el-GR" dirty="0" err="1"/>
              <a:t>υπερυπνία</a:t>
            </a:r>
            <a:endParaRPr lang="el-GR" dirty="0"/>
          </a:p>
          <a:p>
            <a:pPr>
              <a:buAutoNum type="arabicPeriod"/>
            </a:pPr>
            <a:r>
              <a:rPr lang="el-GR" dirty="0"/>
              <a:t>Κόπωση </a:t>
            </a:r>
          </a:p>
          <a:p>
            <a:pPr>
              <a:buAutoNum type="arabicPeriod"/>
            </a:pPr>
            <a:r>
              <a:rPr lang="el-GR" dirty="0"/>
              <a:t>Συναισθήματα αναξιοσύνης ή υπερβολικής ενοχής</a:t>
            </a:r>
          </a:p>
          <a:p>
            <a:pPr>
              <a:buAutoNum type="arabicPeriod"/>
            </a:pPr>
            <a:r>
              <a:rPr lang="el-GR" dirty="0"/>
              <a:t>Μειωμένη ικανότητα σκέψης ή συγκέντρωσης</a:t>
            </a:r>
          </a:p>
          <a:p>
            <a:pPr>
              <a:buAutoNum type="arabicPeriod"/>
            </a:pPr>
            <a:r>
              <a:rPr lang="el-GR" dirty="0"/>
              <a:t>Επαναλαμβανόμενες σκέψεις θανάτου </a:t>
            </a:r>
          </a:p>
          <a:p>
            <a:pPr marL="0" indent="0">
              <a:buNone/>
            </a:pPr>
            <a:endParaRPr lang="en-US" dirty="0"/>
          </a:p>
        </p:txBody>
      </p:sp>
    </p:spTree>
    <p:extLst>
      <p:ext uri="{BB962C8B-B14F-4D97-AF65-F5344CB8AC3E}">
        <p14:creationId xmlns:p14="http://schemas.microsoft.com/office/powerpoint/2010/main" val="6769546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12B8B-88D8-CC40-ABE9-327E2324147E}"/>
              </a:ext>
            </a:extLst>
          </p:cNvPr>
          <p:cNvSpPr>
            <a:spLocks noGrp="1"/>
          </p:cNvSpPr>
          <p:nvPr>
            <p:ph type="title"/>
          </p:nvPr>
        </p:nvSpPr>
        <p:spPr/>
        <p:txBody>
          <a:bodyPr/>
          <a:lstStyle/>
          <a:p>
            <a:r>
              <a:rPr lang="el-GR" dirty="0" err="1"/>
              <a:t>Δυσθυμική</a:t>
            </a:r>
            <a:r>
              <a:rPr lang="el-GR" dirty="0"/>
              <a:t> διαταραχή</a:t>
            </a:r>
            <a:endParaRPr lang="en-US" dirty="0"/>
          </a:p>
        </p:txBody>
      </p:sp>
      <p:sp>
        <p:nvSpPr>
          <p:cNvPr id="3" name="Content Placeholder 2">
            <a:extLst>
              <a:ext uri="{FF2B5EF4-FFF2-40B4-BE49-F238E27FC236}">
                <a16:creationId xmlns:a16="http://schemas.microsoft.com/office/drawing/2014/main" id="{9D7A195A-817B-394D-9DF5-716D5842B522}"/>
              </a:ext>
            </a:extLst>
          </p:cNvPr>
          <p:cNvSpPr>
            <a:spLocks noGrp="1"/>
          </p:cNvSpPr>
          <p:nvPr>
            <p:ph idx="1"/>
          </p:nvPr>
        </p:nvSpPr>
        <p:spPr/>
        <p:txBody>
          <a:bodyPr/>
          <a:lstStyle/>
          <a:p>
            <a:r>
              <a:rPr lang="el-GR" dirty="0"/>
              <a:t>Α. </a:t>
            </a:r>
            <a:r>
              <a:rPr lang="el-GR" dirty="0" err="1"/>
              <a:t>Καταθλιπιτκή</a:t>
            </a:r>
            <a:r>
              <a:rPr lang="el-GR" dirty="0"/>
              <a:t> διάθεση για τουλάχιστον 2 έτη (στα παιδιά και τους εφήβους η διάθεση μπορεί να είναι οξύθυμη και η διάρκεια πρέπει να είναι τουλάχιστον 1 έτος)</a:t>
            </a:r>
          </a:p>
          <a:p>
            <a:r>
              <a:rPr lang="el-GR" dirty="0"/>
              <a:t>Β. Παρουσία κατά τη διάρκεια της διαταραχής τουλάχιστον 2 από τα </a:t>
            </a:r>
          </a:p>
          <a:p>
            <a:pPr>
              <a:buAutoNum type="arabicPeriod"/>
            </a:pPr>
            <a:r>
              <a:rPr lang="el-GR" dirty="0"/>
              <a:t>Έλλειψη όρεξης ή υπερκατανάλωση τροφής</a:t>
            </a:r>
          </a:p>
          <a:p>
            <a:pPr>
              <a:buAutoNum type="arabicPeriod"/>
            </a:pPr>
            <a:r>
              <a:rPr lang="el-GR" dirty="0"/>
              <a:t>Αϋπνία ή </a:t>
            </a:r>
            <a:r>
              <a:rPr lang="el-GR" dirty="0" err="1"/>
              <a:t>υπερυπνία</a:t>
            </a:r>
            <a:endParaRPr lang="el-GR" dirty="0"/>
          </a:p>
          <a:p>
            <a:pPr>
              <a:buAutoNum type="arabicPeriod"/>
            </a:pPr>
            <a:r>
              <a:rPr lang="el-GR" dirty="0"/>
              <a:t>Χαμηλή ενέργεια ή κόπωση</a:t>
            </a:r>
          </a:p>
          <a:p>
            <a:pPr>
              <a:buAutoNum type="arabicPeriod"/>
            </a:pPr>
            <a:r>
              <a:rPr lang="el-GR" dirty="0"/>
              <a:t>Χαμηλή αυτοπεποίθηση</a:t>
            </a:r>
          </a:p>
          <a:p>
            <a:pPr>
              <a:buAutoNum type="arabicPeriod"/>
            </a:pPr>
            <a:r>
              <a:rPr lang="el-GR" dirty="0"/>
              <a:t>Δυσκολία συγκέντρωσης ή λήψης αποφάσεων</a:t>
            </a:r>
          </a:p>
          <a:p>
            <a:pPr>
              <a:buAutoNum type="arabicPeriod"/>
            </a:pPr>
            <a:r>
              <a:rPr lang="el-GR" dirty="0"/>
              <a:t>Συναισθήματα απόγνωσης</a:t>
            </a:r>
            <a:endParaRPr lang="en-US" dirty="0"/>
          </a:p>
        </p:txBody>
      </p:sp>
    </p:spTree>
    <p:extLst>
      <p:ext uri="{BB962C8B-B14F-4D97-AF65-F5344CB8AC3E}">
        <p14:creationId xmlns:p14="http://schemas.microsoft.com/office/powerpoint/2010/main" val="23602901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D43BB-AF7B-2341-BAAA-C034A53BDC3D}"/>
              </a:ext>
            </a:extLst>
          </p:cNvPr>
          <p:cNvSpPr>
            <a:spLocks noGrp="1"/>
          </p:cNvSpPr>
          <p:nvPr>
            <p:ph type="title"/>
          </p:nvPr>
        </p:nvSpPr>
        <p:spPr/>
        <p:txBody>
          <a:bodyPr/>
          <a:lstStyle/>
          <a:p>
            <a:r>
              <a:rPr lang="el-GR" dirty="0"/>
              <a:t>Εξελικτική πορεία</a:t>
            </a:r>
            <a:endParaRPr lang="en-US" dirty="0"/>
          </a:p>
        </p:txBody>
      </p:sp>
      <p:sp>
        <p:nvSpPr>
          <p:cNvPr id="3" name="Content Placeholder 2">
            <a:extLst>
              <a:ext uri="{FF2B5EF4-FFF2-40B4-BE49-F238E27FC236}">
                <a16:creationId xmlns:a16="http://schemas.microsoft.com/office/drawing/2014/main" id="{655FF98C-64BA-6349-B24F-4B56D9F7FC9D}"/>
              </a:ext>
            </a:extLst>
          </p:cNvPr>
          <p:cNvSpPr>
            <a:spLocks noGrp="1"/>
          </p:cNvSpPr>
          <p:nvPr>
            <p:ph idx="1"/>
          </p:nvPr>
        </p:nvSpPr>
        <p:spPr/>
        <p:txBody>
          <a:bodyPr/>
          <a:lstStyle/>
          <a:p>
            <a:r>
              <a:rPr lang="el-GR" sz="2000" dirty="0"/>
              <a:t>Η κατάθλιψη ως σύμπτωμα στο γενικό πληθυσμό των παιδιών είναι αρκετά συχνή: 10%-20% των αγοριών και 15%-20% των κοριτσιών περνούν περιόδους καταθλιπτικής διάθεσης. </a:t>
            </a:r>
          </a:p>
          <a:p>
            <a:r>
              <a:rPr lang="el-GR" sz="2000" dirty="0"/>
              <a:t>Τα ποσοστά </a:t>
            </a:r>
            <a:r>
              <a:rPr lang="el-GR" sz="2000" dirty="0" err="1"/>
              <a:t>επιπολασμού</a:t>
            </a:r>
            <a:r>
              <a:rPr lang="el-GR" sz="2000" dirty="0"/>
              <a:t> της κατάθλιψης ως διαταραχής είναι χαμηλότερα: σπάνιες διαταραχές στην προσχολική περίοδο, συχνότερες στη μέση παιδική ηλικία και πιο συχνές κατά την εφηβεία, όπου παρατηρείται δραματική άνοδος στα ποσοστά της κατάθλιψης (και πτώση μετά στην ενήλικη ζωή). </a:t>
            </a:r>
            <a:endParaRPr lang="en-US" sz="2000" dirty="0"/>
          </a:p>
          <a:p>
            <a:pPr marL="0" indent="0">
              <a:buNone/>
            </a:pPr>
            <a:endParaRPr lang="en-US" dirty="0"/>
          </a:p>
        </p:txBody>
      </p:sp>
    </p:spTree>
    <p:extLst>
      <p:ext uri="{BB962C8B-B14F-4D97-AF65-F5344CB8AC3E}">
        <p14:creationId xmlns:p14="http://schemas.microsoft.com/office/powerpoint/2010/main" val="37348609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D43BB-AF7B-2341-BAAA-C034A53BDC3D}"/>
              </a:ext>
            </a:extLst>
          </p:cNvPr>
          <p:cNvSpPr>
            <a:spLocks noGrp="1"/>
          </p:cNvSpPr>
          <p:nvPr>
            <p:ph type="title"/>
          </p:nvPr>
        </p:nvSpPr>
        <p:spPr/>
        <p:txBody>
          <a:bodyPr/>
          <a:lstStyle/>
          <a:p>
            <a:r>
              <a:rPr lang="el-GR" dirty="0"/>
              <a:t>Εξελικτική πορεία</a:t>
            </a:r>
            <a:endParaRPr lang="en-US" dirty="0"/>
          </a:p>
        </p:txBody>
      </p:sp>
      <p:sp>
        <p:nvSpPr>
          <p:cNvPr id="3" name="Content Placeholder 2">
            <a:extLst>
              <a:ext uri="{FF2B5EF4-FFF2-40B4-BE49-F238E27FC236}">
                <a16:creationId xmlns:a16="http://schemas.microsoft.com/office/drawing/2014/main" id="{655FF98C-64BA-6349-B24F-4B56D9F7FC9D}"/>
              </a:ext>
            </a:extLst>
          </p:cNvPr>
          <p:cNvSpPr>
            <a:spLocks noGrp="1"/>
          </p:cNvSpPr>
          <p:nvPr>
            <p:ph idx="1"/>
          </p:nvPr>
        </p:nvSpPr>
        <p:spPr/>
        <p:txBody>
          <a:bodyPr/>
          <a:lstStyle/>
          <a:p>
            <a:r>
              <a:rPr lang="el-GR" dirty="0"/>
              <a:t>Μπορούν τα μικρά παιδιά να υποφέρουν από κατάθλιψη; Όπως οι ενήλικες;</a:t>
            </a:r>
          </a:p>
          <a:p>
            <a:r>
              <a:rPr lang="el-GR" dirty="0"/>
              <a:t>Έχει απασχολήσει αρκετά το θέμα αυτό. Παλαιότερα θεωρούσαν ότι τα μικρά παιδιά δεν μπορούσαν να έχουν κατάθλιψη λόγω γνωστικής ανωριμότητας. Έχει αποδειχτεί όμως ότι και βρέφη παρουσιάζουν συμπτώματα κατάθλιψης. Από την άλλη, ενώ υπάρχει μία σημαντική αντιστοιχία μεταξύ της ενήλικης κατάθλιψης και της παιδικής κατάθλιψης, η κάθε ηλικία έχει μερικά μοναδικά χαρακτηριστικά. </a:t>
            </a:r>
            <a:endParaRPr lang="en-US" dirty="0"/>
          </a:p>
        </p:txBody>
      </p:sp>
    </p:spTree>
    <p:extLst>
      <p:ext uri="{BB962C8B-B14F-4D97-AF65-F5344CB8AC3E}">
        <p14:creationId xmlns:p14="http://schemas.microsoft.com/office/powerpoint/2010/main" val="19422055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D43BB-AF7B-2341-BAAA-C034A53BDC3D}"/>
              </a:ext>
            </a:extLst>
          </p:cNvPr>
          <p:cNvSpPr>
            <a:spLocks noGrp="1"/>
          </p:cNvSpPr>
          <p:nvPr>
            <p:ph type="title"/>
          </p:nvPr>
        </p:nvSpPr>
        <p:spPr/>
        <p:txBody>
          <a:bodyPr/>
          <a:lstStyle/>
          <a:p>
            <a:r>
              <a:rPr lang="el-GR" dirty="0"/>
              <a:t>Εξελικτική πορεία</a:t>
            </a:r>
            <a:endParaRPr lang="en-US" dirty="0"/>
          </a:p>
        </p:txBody>
      </p:sp>
      <p:sp>
        <p:nvSpPr>
          <p:cNvPr id="3" name="Content Placeholder 2">
            <a:extLst>
              <a:ext uri="{FF2B5EF4-FFF2-40B4-BE49-F238E27FC236}">
                <a16:creationId xmlns:a16="http://schemas.microsoft.com/office/drawing/2014/main" id="{655FF98C-64BA-6349-B24F-4B56D9F7FC9D}"/>
              </a:ext>
            </a:extLst>
          </p:cNvPr>
          <p:cNvSpPr>
            <a:spLocks noGrp="1"/>
          </p:cNvSpPr>
          <p:nvPr>
            <p:ph idx="1"/>
          </p:nvPr>
        </p:nvSpPr>
        <p:spPr/>
        <p:txBody>
          <a:bodyPr/>
          <a:lstStyle/>
          <a:p>
            <a:pPr marL="0" indent="0">
              <a:buNone/>
            </a:pPr>
            <a:r>
              <a:rPr lang="el-GR" dirty="0"/>
              <a:t>Βρεφική και νηπιακή ηλικία: </a:t>
            </a:r>
          </a:p>
          <a:p>
            <a:r>
              <a:rPr lang="el-GR" dirty="0"/>
              <a:t>Καθυστερήσεις ή απώλειες αναπτυξιακών επιτευγμάτων (απόκτηση βάρους, νοητική ανάπτυξη, βάδιση, αγωγή καθαριότητας </a:t>
            </a:r>
            <a:r>
              <a:rPr lang="el-GR" dirty="0" err="1"/>
              <a:t>κλπ</a:t>
            </a:r>
            <a:r>
              <a:rPr lang="el-GR" dirty="0"/>
              <a:t>)</a:t>
            </a:r>
          </a:p>
          <a:p>
            <a:r>
              <a:rPr lang="el-GR" dirty="0"/>
              <a:t>Λυπημένη έκφραση προσώπου και αποστροφή του βλέμματος</a:t>
            </a:r>
          </a:p>
          <a:p>
            <a:r>
              <a:rPr lang="el-GR" dirty="0"/>
              <a:t>Αυτοκαταστροφική συμπεριφορά (πχ. Χτύπημα κεφαλιού) </a:t>
            </a:r>
          </a:p>
          <a:p>
            <a:r>
              <a:rPr lang="el-GR" dirty="0"/>
              <a:t>Αυτό-κατευναστική συμπεριφορά (r</a:t>
            </a:r>
            <a:r>
              <a:rPr lang="en-US" dirty="0" err="1"/>
              <a:t>ocking</a:t>
            </a:r>
            <a:r>
              <a:rPr lang="en-US" dirty="0"/>
              <a:t>)</a:t>
            </a:r>
            <a:endParaRPr lang="el-GR" dirty="0"/>
          </a:p>
          <a:p>
            <a:r>
              <a:rPr lang="el-GR" dirty="0"/>
              <a:t>Εναλλαγή προσκολλημένης και απαιτητικής συμπεριφοράς και απάθειας </a:t>
            </a:r>
            <a:endParaRPr lang="en-US" dirty="0"/>
          </a:p>
        </p:txBody>
      </p:sp>
    </p:spTree>
    <p:extLst>
      <p:ext uri="{BB962C8B-B14F-4D97-AF65-F5344CB8AC3E}">
        <p14:creationId xmlns:p14="http://schemas.microsoft.com/office/powerpoint/2010/main" val="3360681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05105-3A28-8842-B932-3460B46FB2B9}"/>
              </a:ext>
            </a:extLst>
          </p:cNvPr>
          <p:cNvSpPr>
            <a:spLocks noGrp="1"/>
          </p:cNvSpPr>
          <p:nvPr>
            <p:ph type="title"/>
          </p:nvPr>
        </p:nvSpPr>
        <p:spPr/>
        <p:txBody>
          <a:bodyPr/>
          <a:lstStyle/>
          <a:p>
            <a:r>
              <a:rPr lang="el-GR" dirty="0"/>
              <a:t>Φόβος, φοβία, άγχος</a:t>
            </a:r>
            <a:endParaRPr lang="en-US" dirty="0"/>
          </a:p>
        </p:txBody>
      </p:sp>
      <p:sp>
        <p:nvSpPr>
          <p:cNvPr id="3" name="Content Placeholder 2">
            <a:extLst>
              <a:ext uri="{FF2B5EF4-FFF2-40B4-BE49-F238E27FC236}">
                <a16:creationId xmlns:a16="http://schemas.microsoft.com/office/drawing/2014/main" id="{7FB8F47C-3343-7B4F-BC8D-D3DA615E2E04}"/>
              </a:ext>
            </a:extLst>
          </p:cNvPr>
          <p:cNvSpPr>
            <a:spLocks noGrp="1"/>
          </p:cNvSpPr>
          <p:nvPr>
            <p:ph idx="1"/>
          </p:nvPr>
        </p:nvSpPr>
        <p:spPr/>
        <p:txBody>
          <a:bodyPr/>
          <a:lstStyle/>
          <a:p>
            <a:r>
              <a:rPr lang="el-GR" dirty="0"/>
              <a:t>Φόβος είναι μια φυσιολογική, προσαρμοστική και αναγκαία για την επιβίωση αντίδραση σε μία πραγματική περιβαλλοντική απειλή.</a:t>
            </a:r>
          </a:p>
          <a:p>
            <a:r>
              <a:rPr lang="el-GR" altLang="en-US" dirty="0">
                <a:ea typeface="ＭＳ Ｐゴシック" panose="020B0600070205080204" pitchFamily="34" charset="-128"/>
              </a:rPr>
              <a:t>Φοβία: έντονος και επίμονος φόβος που είναι υπερβολικός ή αδικαιολόγητος</a:t>
            </a:r>
          </a:p>
          <a:p>
            <a:r>
              <a:rPr lang="el-GR" altLang="en-US" dirty="0">
                <a:ea typeface="ＭＳ Ｐゴシック" panose="020B0600070205080204" pitchFamily="34" charset="-128"/>
              </a:rPr>
              <a:t>Άγχος: δυσάρεστο συναίσθημα ενός αόριστου επικείμενου κινδύνου. </a:t>
            </a:r>
          </a:p>
          <a:p>
            <a:endParaRPr lang="en-US" dirty="0"/>
          </a:p>
        </p:txBody>
      </p:sp>
    </p:spTree>
    <p:extLst>
      <p:ext uri="{BB962C8B-B14F-4D97-AF65-F5344CB8AC3E}">
        <p14:creationId xmlns:p14="http://schemas.microsoft.com/office/powerpoint/2010/main" val="29207436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D43BB-AF7B-2341-BAAA-C034A53BDC3D}"/>
              </a:ext>
            </a:extLst>
          </p:cNvPr>
          <p:cNvSpPr>
            <a:spLocks noGrp="1"/>
          </p:cNvSpPr>
          <p:nvPr>
            <p:ph type="title"/>
          </p:nvPr>
        </p:nvSpPr>
        <p:spPr/>
        <p:txBody>
          <a:bodyPr/>
          <a:lstStyle/>
          <a:p>
            <a:r>
              <a:rPr lang="el-GR" dirty="0"/>
              <a:t>Εξελικτική πορεία</a:t>
            </a:r>
            <a:endParaRPr lang="en-US" dirty="0"/>
          </a:p>
        </p:txBody>
      </p:sp>
      <p:sp>
        <p:nvSpPr>
          <p:cNvPr id="3" name="Content Placeholder 2">
            <a:extLst>
              <a:ext uri="{FF2B5EF4-FFF2-40B4-BE49-F238E27FC236}">
                <a16:creationId xmlns:a16="http://schemas.microsoft.com/office/drawing/2014/main" id="{655FF98C-64BA-6349-B24F-4B56D9F7FC9D}"/>
              </a:ext>
            </a:extLst>
          </p:cNvPr>
          <p:cNvSpPr>
            <a:spLocks noGrp="1"/>
          </p:cNvSpPr>
          <p:nvPr>
            <p:ph idx="1"/>
          </p:nvPr>
        </p:nvSpPr>
        <p:spPr/>
        <p:txBody>
          <a:bodyPr>
            <a:normAutofit fontScale="92500" lnSpcReduction="10000"/>
          </a:bodyPr>
          <a:lstStyle/>
          <a:p>
            <a:pPr marL="0" indent="0">
              <a:buNone/>
            </a:pPr>
            <a:r>
              <a:rPr lang="el-GR" dirty="0"/>
              <a:t>Προσχολική ηλικία: </a:t>
            </a:r>
          </a:p>
          <a:p>
            <a:r>
              <a:rPr lang="el-GR" dirty="0"/>
              <a:t>Καθυστερήσεις ή απώλειες αναπτυξιακών επιτευγμάτων (γνωστικών και γλωσσικών δεξιοτήτων) </a:t>
            </a:r>
          </a:p>
          <a:p>
            <a:r>
              <a:rPr lang="el-GR" dirty="0"/>
              <a:t>Λυπημένη έκφραση </a:t>
            </a:r>
          </a:p>
          <a:p>
            <a:r>
              <a:rPr lang="el-GR" dirty="0"/>
              <a:t>Απώλεια ενδιαφέροντος για τις ευχάριστες δραστηριότητες ή επιτεύγματα </a:t>
            </a:r>
          </a:p>
          <a:p>
            <a:r>
              <a:rPr lang="el-GR" dirty="0"/>
              <a:t>Κοινωνική απόσυρση</a:t>
            </a:r>
          </a:p>
          <a:p>
            <a:r>
              <a:rPr lang="el-GR" dirty="0"/>
              <a:t>Υπερβολικό άγχος </a:t>
            </a:r>
            <a:r>
              <a:rPr lang="el-GR"/>
              <a:t>για τον </a:t>
            </a:r>
            <a:r>
              <a:rPr lang="el-GR" dirty="0"/>
              <a:t>αποχωρισμό</a:t>
            </a:r>
          </a:p>
          <a:p>
            <a:r>
              <a:rPr lang="el-GR" dirty="0"/>
              <a:t>Ασαφή σωματικά συμπτώματα (πόνος στην κοιλιά, στο κεφάλι)</a:t>
            </a:r>
          </a:p>
          <a:p>
            <a:r>
              <a:rPr lang="el-GR" dirty="0"/>
              <a:t>Οξυθυμία</a:t>
            </a:r>
          </a:p>
          <a:p>
            <a:r>
              <a:rPr lang="el-GR" dirty="0"/>
              <a:t>Προβλήματα στον ύπνο, εφιάλτες</a:t>
            </a:r>
          </a:p>
          <a:p>
            <a:r>
              <a:rPr lang="el-GR" dirty="0"/>
              <a:t>Αυτοκαταστροφικές σκέψεις </a:t>
            </a:r>
            <a:endParaRPr lang="en-US" dirty="0"/>
          </a:p>
        </p:txBody>
      </p:sp>
    </p:spTree>
    <p:extLst>
      <p:ext uri="{BB962C8B-B14F-4D97-AF65-F5344CB8AC3E}">
        <p14:creationId xmlns:p14="http://schemas.microsoft.com/office/powerpoint/2010/main" val="14423415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D43BB-AF7B-2341-BAAA-C034A53BDC3D}"/>
              </a:ext>
            </a:extLst>
          </p:cNvPr>
          <p:cNvSpPr>
            <a:spLocks noGrp="1"/>
          </p:cNvSpPr>
          <p:nvPr>
            <p:ph type="title"/>
          </p:nvPr>
        </p:nvSpPr>
        <p:spPr/>
        <p:txBody>
          <a:bodyPr/>
          <a:lstStyle/>
          <a:p>
            <a:r>
              <a:rPr lang="el-GR" dirty="0"/>
              <a:t>Εξελικτική πορεία</a:t>
            </a:r>
            <a:endParaRPr lang="en-US" dirty="0"/>
          </a:p>
        </p:txBody>
      </p:sp>
      <p:sp>
        <p:nvSpPr>
          <p:cNvPr id="3" name="Content Placeholder 2">
            <a:extLst>
              <a:ext uri="{FF2B5EF4-FFF2-40B4-BE49-F238E27FC236}">
                <a16:creationId xmlns:a16="http://schemas.microsoft.com/office/drawing/2014/main" id="{655FF98C-64BA-6349-B24F-4B56D9F7FC9D}"/>
              </a:ext>
            </a:extLst>
          </p:cNvPr>
          <p:cNvSpPr>
            <a:spLocks noGrp="1"/>
          </p:cNvSpPr>
          <p:nvPr>
            <p:ph idx="1"/>
          </p:nvPr>
        </p:nvSpPr>
        <p:spPr/>
        <p:txBody>
          <a:bodyPr>
            <a:normAutofit lnSpcReduction="10000"/>
          </a:bodyPr>
          <a:lstStyle/>
          <a:p>
            <a:pPr marL="0" indent="0">
              <a:buNone/>
            </a:pPr>
            <a:r>
              <a:rPr lang="el-GR" dirty="0"/>
              <a:t>Σχολική ηλικία: Καθώς μεγαλώνουν τα παιδιά, η εικόνα των συμπτωμάτων προσομοιάζει περισσότερο με αυτή των ενηλίκων. </a:t>
            </a:r>
          </a:p>
          <a:p>
            <a:r>
              <a:rPr lang="el-GR" dirty="0"/>
              <a:t>Καταθλιπτική διάθεση </a:t>
            </a:r>
          </a:p>
          <a:p>
            <a:r>
              <a:rPr lang="el-GR" dirty="0" err="1"/>
              <a:t>Εκφραση</a:t>
            </a:r>
            <a:r>
              <a:rPr lang="el-GR" dirty="0"/>
              <a:t> αυτό-μομφών και ενοχής</a:t>
            </a:r>
          </a:p>
          <a:p>
            <a:r>
              <a:rPr lang="el-GR" dirty="0"/>
              <a:t>Απώλεια ενδιαφέροντος για επιτεύγματα ή συμμετοχή σε κοινωνικές ή σχολικές δραστηριότητες </a:t>
            </a:r>
          </a:p>
          <a:p>
            <a:r>
              <a:rPr lang="el-GR" dirty="0"/>
              <a:t>Οξυθυμία</a:t>
            </a:r>
          </a:p>
          <a:p>
            <a:r>
              <a:rPr lang="el-GR" dirty="0"/>
              <a:t>Διαταραχές πρόσληψης τροφής</a:t>
            </a:r>
          </a:p>
          <a:p>
            <a:r>
              <a:rPr lang="el-GR" dirty="0"/>
              <a:t>Προβλήματα στον ύπνο, εφιάλτες</a:t>
            </a:r>
          </a:p>
          <a:p>
            <a:r>
              <a:rPr lang="el-GR" dirty="0"/>
              <a:t>Αυτοκτονικές σκέψεις</a:t>
            </a:r>
            <a:endParaRPr lang="en-US" dirty="0"/>
          </a:p>
        </p:txBody>
      </p:sp>
    </p:spTree>
    <p:extLst>
      <p:ext uri="{BB962C8B-B14F-4D97-AF65-F5344CB8AC3E}">
        <p14:creationId xmlns:p14="http://schemas.microsoft.com/office/powerpoint/2010/main" val="14524147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D43BB-AF7B-2341-BAAA-C034A53BDC3D}"/>
              </a:ext>
            </a:extLst>
          </p:cNvPr>
          <p:cNvSpPr>
            <a:spLocks noGrp="1"/>
          </p:cNvSpPr>
          <p:nvPr>
            <p:ph type="title"/>
          </p:nvPr>
        </p:nvSpPr>
        <p:spPr/>
        <p:txBody>
          <a:bodyPr/>
          <a:lstStyle/>
          <a:p>
            <a:r>
              <a:rPr lang="el-GR" dirty="0"/>
              <a:t>Εξελικτική πορεία</a:t>
            </a:r>
            <a:endParaRPr lang="en-US" dirty="0"/>
          </a:p>
        </p:txBody>
      </p:sp>
      <p:sp>
        <p:nvSpPr>
          <p:cNvPr id="3" name="Content Placeholder 2">
            <a:extLst>
              <a:ext uri="{FF2B5EF4-FFF2-40B4-BE49-F238E27FC236}">
                <a16:creationId xmlns:a16="http://schemas.microsoft.com/office/drawing/2014/main" id="{655FF98C-64BA-6349-B24F-4B56D9F7FC9D}"/>
              </a:ext>
            </a:extLst>
          </p:cNvPr>
          <p:cNvSpPr>
            <a:spLocks noGrp="1"/>
          </p:cNvSpPr>
          <p:nvPr>
            <p:ph idx="1"/>
          </p:nvPr>
        </p:nvSpPr>
        <p:spPr>
          <a:xfrm>
            <a:off x="1025976" y="2392975"/>
            <a:ext cx="10554574" cy="3636511"/>
          </a:xfrm>
        </p:spPr>
        <p:txBody>
          <a:bodyPr>
            <a:normAutofit/>
          </a:bodyPr>
          <a:lstStyle/>
          <a:p>
            <a:pPr marL="0" indent="0">
              <a:buNone/>
            </a:pPr>
            <a:r>
              <a:rPr lang="el-GR" sz="2000" dirty="0"/>
              <a:t>Εφηβική ηλικία:</a:t>
            </a:r>
          </a:p>
          <a:p>
            <a:r>
              <a:rPr lang="el-GR" sz="2000" dirty="0"/>
              <a:t>Έκφραση </a:t>
            </a:r>
            <a:r>
              <a:rPr lang="el-GR" sz="2000" dirty="0" err="1"/>
              <a:t>δυσφορικών</a:t>
            </a:r>
            <a:r>
              <a:rPr lang="el-GR" sz="2000" dirty="0"/>
              <a:t> συναισθημάτων</a:t>
            </a:r>
          </a:p>
          <a:p>
            <a:r>
              <a:rPr lang="el-GR" sz="2000" dirty="0" err="1"/>
              <a:t>Εκφραση</a:t>
            </a:r>
            <a:r>
              <a:rPr lang="el-GR" sz="2000" dirty="0"/>
              <a:t> αυτό-μομφών και ενοχής</a:t>
            </a:r>
          </a:p>
          <a:p>
            <a:r>
              <a:rPr lang="el-GR" sz="2000" dirty="0"/>
              <a:t>Έντονες εναλλαγές διάθεση</a:t>
            </a:r>
          </a:p>
          <a:p>
            <a:r>
              <a:rPr lang="el-GR" sz="2000" dirty="0"/>
              <a:t>Αρνητικότητα</a:t>
            </a:r>
          </a:p>
          <a:p>
            <a:r>
              <a:rPr lang="el-GR" sz="2000" dirty="0"/>
              <a:t>Ανάρμοστη (</a:t>
            </a:r>
            <a:r>
              <a:rPr lang="el-GR" sz="2000" dirty="0" err="1"/>
              <a:t>παραβατική</a:t>
            </a:r>
            <a:r>
              <a:rPr lang="el-GR" sz="2000" dirty="0"/>
              <a:t>) συμπεριφορά/σκασιαρχείο</a:t>
            </a:r>
          </a:p>
          <a:p>
            <a:r>
              <a:rPr lang="el-GR" sz="2000" dirty="0"/>
              <a:t>Μείωση σχολικής επίδοσης</a:t>
            </a:r>
          </a:p>
          <a:p>
            <a:r>
              <a:rPr lang="el-GR" sz="2000" dirty="0"/>
              <a:t>Αυτοκτονικές σκέψεις</a:t>
            </a:r>
            <a:endParaRPr lang="en-US" sz="2000" dirty="0"/>
          </a:p>
        </p:txBody>
      </p:sp>
    </p:spTree>
    <p:extLst>
      <p:ext uri="{BB962C8B-B14F-4D97-AF65-F5344CB8AC3E}">
        <p14:creationId xmlns:p14="http://schemas.microsoft.com/office/powerpoint/2010/main" val="30235582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D43BB-AF7B-2341-BAAA-C034A53BDC3D}"/>
              </a:ext>
            </a:extLst>
          </p:cNvPr>
          <p:cNvSpPr>
            <a:spLocks noGrp="1"/>
          </p:cNvSpPr>
          <p:nvPr>
            <p:ph type="title"/>
          </p:nvPr>
        </p:nvSpPr>
        <p:spPr/>
        <p:txBody>
          <a:bodyPr/>
          <a:lstStyle/>
          <a:p>
            <a:r>
              <a:rPr lang="el-GR" dirty="0"/>
              <a:t>Εξελικτική πορεία</a:t>
            </a:r>
            <a:endParaRPr lang="en-US" dirty="0"/>
          </a:p>
        </p:txBody>
      </p:sp>
      <p:sp>
        <p:nvSpPr>
          <p:cNvPr id="3" name="Content Placeholder 2">
            <a:extLst>
              <a:ext uri="{FF2B5EF4-FFF2-40B4-BE49-F238E27FC236}">
                <a16:creationId xmlns:a16="http://schemas.microsoft.com/office/drawing/2014/main" id="{655FF98C-64BA-6349-B24F-4B56D9F7FC9D}"/>
              </a:ext>
            </a:extLst>
          </p:cNvPr>
          <p:cNvSpPr>
            <a:spLocks noGrp="1"/>
          </p:cNvSpPr>
          <p:nvPr>
            <p:ph idx="1"/>
          </p:nvPr>
        </p:nvSpPr>
        <p:spPr/>
        <p:txBody>
          <a:bodyPr>
            <a:normAutofit/>
          </a:bodyPr>
          <a:lstStyle/>
          <a:p>
            <a:pPr marL="0" indent="0">
              <a:buNone/>
            </a:pPr>
            <a:r>
              <a:rPr lang="el-GR" sz="2000" dirty="0" err="1"/>
              <a:t>Διαφυλικές</a:t>
            </a:r>
            <a:r>
              <a:rPr lang="el-GR" sz="2000" dirty="0"/>
              <a:t> διαφορές:</a:t>
            </a:r>
          </a:p>
          <a:p>
            <a:r>
              <a:rPr lang="el-GR" sz="2000" dirty="0"/>
              <a:t>Μικρές διαφορές πριν εφηβεία, όμως στα 12 χρόνια εμφανίζονται σημαντικές </a:t>
            </a:r>
            <a:r>
              <a:rPr lang="el-GR" sz="2000" dirty="0" err="1"/>
              <a:t>διαφυλικές</a:t>
            </a:r>
            <a:r>
              <a:rPr lang="el-GR" sz="2000" dirty="0"/>
              <a:t> διαφορές, τόσο στον αριθμό όσο και στην ένταση. Στην ηλικία των 16 ετών: 2 κορίτσια προς 1 αγόρι. </a:t>
            </a:r>
          </a:p>
          <a:p>
            <a:pPr marL="0" indent="0">
              <a:buNone/>
            </a:pPr>
            <a:r>
              <a:rPr lang="el-GR" sz="2000" dirty="0"/>
              <a:t>Ανάρρωση;</a:t>
            </a:r>
          </a:p>
          <a:p>
            <a:r>
              <a:rPr lang="el-GR" sz="2000" dirty="0"/>
              <a:t>Το μεγαλύτερο ποσοστό των παιδιών αναρρώνουν από καταθλιπτικά επεισόδια, αλλά υψηλά ποσοστά υποτροπής</a:t>
            </a:r>
          </a:p>
          <a:p>
            <a:r>
              <a:rPr lang="el-GR" sz="2000" dirty="0"/>
              <a:t>Πρώιμη ηλικία έναρξης (πριν την εφηβεία) κακή προγνωστική ένδειξη για συνέχιση κατάθλιψης </a:t>
            </a:r>
          </a:p>
          <a:p>
            <a:endParaRPr lang="en-US" dirty="0"/>
          </a:p>
        </p:txBody>
      </p:sp>
    </p:spTree>
    <p:extLst>
      <p:ext uri="{BB962C8B-B14F-4D97-AF65-F5344CB8AC3E}">
        <p14:creationId xmlns:p14="http://schemas.microsoft.com/office/powerpoint/2010/main" val="29656565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58166-893D-434A-B223-24B11AB67296}"/>
              </a:ext>
            </a:extLst>
          </p:cNvPr>
          <p:cNvSpPr>
            <a:spLocks noGrp="1"/>
          </p:cNvSpPr>
          <p:nvPr>
            <p:ph type="title"/>
          </p:nvPr>
        </p:nvSpPr>
        <p:spPr/>
        <p:txBody>
          <a:bodyPr/>
          <a:lstStyle/>
          <a:p>
            <a:r>
              <a:rPr lang="el-GR" dirty="0"/>
              <a:t>Αιτιολογία -1</a:t>
            </a:r>
            <a:endParaRPr lang="en-US" dirty="0"/>
          </a:p>
        </p:txBody>
      </p:sp>
      <p:sp>
        <p:nvSpPr>
          <p:cNvPr id="3" name="Content Placeholder 2">
            <a:extLst>
              <a:ext uri="{FF2B5EF4-FFF2-40B4-BE49-F238E27FC236}">
                <a16:creationId xmlns:a16="http://schemas.microsoft.com/office/drawing/2014/main" id="{55C71108-09AF-2B40-B034-FB646BF06943}"/>
              </a:ext>
            </a:extLst>
          </p:cNvPr>
          <p:cNvSpPr>
            <a:spLocks noGrp="1"/>
          </p:cNvSpPr>
          <p:nvPr>
            <p:ph idx="1"/>
          </p:nvPr>
        </p:nvSpPr>
        <p:spPr/>
        <p:txBody>
          <a:bodyPr/>
          <a:lstStyle/>
          <a:p>
            <a:r>
              <a:rPr lang="el-GR" dirty="0"/>
              <a:t>Οργανικό περιβάλλον: </a:t>
            </a:r>
          </a:p>
          <a:p>
            <a:pPr marL="0" indent="0">
              <a:buNone/>
            </a:pPr>
            <a:r>
              <a:rPr lang="el-GR" dirty="0"/>
              <a:t>α) κληρονομικότητα: Έρευνες με ενήλικους και εφήβους έχουν δείξει ότι υπάρχει ένα γενετικό συστατικό στην κατάθλιψη –μεγαλύτερα ποσοστά σε ενηλίκους και εφήβους με στενούς συγγενείς με κατάθλιψη. Όμως αυτό δεν ισχύει στην παιδική ηλικία: περιβαλλοντικοί παράγοντες εξηγούν καλύτερα την κατάθλιψη στην παιδική ηλικία</a:t>
            </a:r>
          </a:p>
          <a:p>
            <a:pPr marL="0" indent="0">
              <a:buNone/>
            </a:pPr>
            <a:r>
              <a:rPr lang="el-GR" dirty="0"/>
              <a:t>β) </a:t>
            </a:r>
            <a:r>
              <a:rPr lang="el-GR" dirty="0" err="1"/>
              <a:t>νευροβιολογικοί</a:t>
            </a:r>
            <a:r>
              <a:rPr lang="el-GR" dirty="0"/>
              <a:t> παράγοντες: 1. </a:t>
            </a:r>
            <a:r>
              <a:rPr lang="el-GR" dirty="0" err="1"/>
              <a:t>νευροενδοκρινική</a:t>
            </a:r>
            <a:r>
              <a:rPr lang="el-GR" dirty="0"/>
              <a:t> </a:t>
            </a:r>
            <a:r>
              <a:rPr lang="el-GR" dirty="0" err="1"/>
              <a:t>ανισσοροπία</a:t>
            </a:r>
            <a:r>
              <a:rPr lang="el-GR" dirty="0"/>
              <a:t> στους ενήλικες (υπερέκκριση </a:t>
            </a:r>
            <a:r>
              <a:rPr lang="el-GR" dirty="0" err="1"/>
              <a:t>κορτιζόλης</a:t>
            </a:r>
            <a:r>
              <a:rPr lang="el-GR" dirty="0"/>
              <a:t>). Όχι όμως αντίστοιχα στοιχεία στα παιδιά</a:t>
            </a:r>
          </a:p>
          <a:p>
            <a:pPr marL="0" indent="0">
              <a:buNone/>
            </a:pPr>
            <a:r>
              <a:rPr lang="el-GR" dirty="0"/>
              <a:t>							      2. χαμηλά επίπεδα </a:t>
            </a:r>
            <a:r>
              <a:rPr lang="el-GR" dirty="0" err="1"/>
              <a:t>σεροτονίνης</a:t>
            </a:r>
            <a:r>
              <a:rPr lang="el-GR" dirty="0"/>
              <a:t> (νευροδιαβιβαστή) </a:t>
            </a:r>
            <a:r>
              <a:rPr lang="en-US" dirty="0"/>
              <a:t>(</a:t>
            </a:r>
            <a:r>
              <a:rPr lang="el-GR" dirty="0"/>
              <a:t>βλ. </a:t>
            </a:r>
            <a:r>
              <a:rPr lang="en-US" dirty="0"/>
              <a:t>Prozac/</a:t>
            </a:r>
            <a:r>
              <a:rPr lang="en-US" dirty="0" err="1"/>
              <a:t>Ladose</a:t>
            </a:r>
            <a:r>
              <a:rPr lang="en-US" dirty="0"/>
              <a:t>). </a:t>
            </a:r>
            <a:r>
              <a:rPr lang="en-US" dirty="0" err="1"/>
              <a:t>Ό</a:t>
            </a:r>
            <a:r>
              <a:rPr lang="el-GR" dirty="0" err="1"/>
              <a:t>μως</a:t>
            </a:r>
            <a:r>
              <a:rPr lang="el-GR" dirty="0"/>
              <a:t> τα φάρμακα δεν αποδείχθηκαν ιδιαίτερα αποτελεσματικά στη θεραπεία των παιδιών.</a:t>
            </a:r>
          </a:p>
          <a:p>
            <a:pPr marL="0" indent="0">
              <a:buNone/>
            </a:pPr>
            <a:endParaRPr lang="en-US" dirty="0"/>
          </a:p>
        </p:txBody>
      </p:sp>
    </p:spTree>
    <p:extLst>
      <p:ext uri="{BB962C8B-B14F-4D97-AF65-F5344CB8AC3E}">
        <p14:creationId xmlns:p14="http://schemas.microsoft.com/office/powerpoint/2010/main" val="19330904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58166-893D-434A-B223-24B11AB67296}"/>
              </a:ext>
            </a:extLst>
          </p:cNvPr>
          <p:cNvSpPr>
            <a:spLocks noGrp="1"/>
          </p:cNvSpPr>
          <p:nvPr>
            <p:ph type="title"/>
          </p:nvPr>
        </p:nvSpPr>
        <p:spPr/>
        <p:txBody>
          <a:bodyPr/>
          <a:lstStyle/>
          <a:p>
            <a:r>
              <a:rPr lang="el-GR" dirty="0"/>
              <a:t>Αιτιολογία -2</a:t>
            </a:r>
            <a:endParaRPr lang="en-US" dirty="0"/>
          </a:p>
        </p:txBody>
      </p:sp>
      <p:sp>
        <p:nvSpPr>
          <p:cNvPr id="3" name="Content Placeholder 2">
            <a:extLst>
              <a:ext uri="{FF2B5EF4-FFF2-40B4-BE49-F238E27FC236}">
                <a16:creationId xmlns:a16="http://schemas.microsoft.com/office/drawing/2014/main" id="{55C71108-09AF-2B40-B034-FB646BF06943}"/>
              </a:ext>
            </a:extLst>
          </p:cNvPr>
          <p:cNvSpPr>
            <a:spLocks noGrp="1"/>
          </p:cNvSpPr>
          <p:nvPr>
            <p:ph idx="1"/>
          </p:nvPr>
        </p:nvSpPr>
        <p:spPr/>
        <p:txBody>
          <a:bodyPr>
            <a:normAutofit/>
          </a:bodyPr>
          <a:lstStyle/>
          <a:p>
            <a:r>
              <a:rPr lang="el-GR" dirty="0" err="1"/>
              <a:t>Ενδοατομικό</a:t>
            </a:r>
            <a:r>
              <a:rPr lang="el-GR" dirty="0"/>
              <a:t> περιβάλλον: </a:t>
            </a:r>
          </a:p>
          <a:p>
            <a:pPr marL="0" indent="0">
              <a:buNone/>
            </a:pPr>
            <a:r>
              <a:rPr lang="el-GR" dirty="0"/>
              <a:t>α) ιδιοσυγκρασία:  στοιχεία της δύσκολης ιδιοσυγκρασίας συνδέονται ποσοτικά και ποιοτικά με την εμφάνιση κατάθλιψης. </a:t>
            </a:r>
          </a:p>
          <a:p>
            <a:pPr marL="0" indent="0">
              <a:buNone/>
            </a:pPr>
            <a:r>
              <a:rPr lang="el-GR" dirty="0"/>
              <a:t>β) δεσμός: η μη καλή ποιότητα σχέσεων με τα πρόσωπα φροντίδας καθιστούν τα άτομα ευάλωτα στην κατάθλιψη (μέσω της λειτουργίας </a:t>
            </a:r>
            <a:r>
              <a:rPr lang="el-GR" dirty="0" err="1"/>
              <a:t>εσωτερικευμένων</a:t>
            </a:r>
            <a:r>
              <a:rPr lang="el-GR" dirty="0"/>
              <a:t> λειτουργικών μοντέλων) </a:t>
            </a:r>
          </a:p>
          <a:p>
            <a:pPr marL="0" indent="0">
              <a:buNone/>
            </a:pPr>
            <a:r>
              <a:rPr lang="el-GR" dirty="0"/>
              <a:t>γ) γνωστικές προσεγγίσεις: γνωστική </a:t>
            </a:r>
            <a:r>
              <a:rPr lang="el-GR" dirty="0" err="1"/>
              <a:t>τριπλέτα</a:t>
            </a:r>
            <a:r>
              <a:rPr lang="el-GR" dirty="0"/>
              <a:t> –εκτιμήσεις αναξιοσύνης («δεν </a:t>
            </a:r>
            <a:r>
              <a:rPr lang="el-GR" dirty="0" err="1"/>
              <a:t>αξιζω</a:t>
            </a:r>
            <a:r>
              <a:rPr lang="el-GR" dirty="0"/>
              <a:t> τίποτα»), </a:t>
            </a:r>
            <a:r>
              <a:rPr lang="el-GR" dirty="0" err="1"/>
              <a:t>αβοηθησίας</a:t>
            </a:r>
            <a:r>
              <a:rPr lang="el-GR" dirty="0"/>
              <a:t> («δεν μπορώ να κάνω τίποτα για αυτό») και απόγνωσης («τα πράγματα θα είναι πάντα έτσι»)</a:t>
            </a:r>
          </a:p>
          <a:p>
            <a:pPr marL="0" indent="0">
              <a:buNone/>
            </a:pPr>
            <a:r>
              <a:rPr lang="el-GR" dirty="0"/>
              <a:t>δ) </a:t>
            </a:r>
            <a:r>
              <a:rPr lang="el-GR" dirty="0" err="1"/>
              <a:t>ψυχοδυναμικ</a:t>
            </a:r>
            <a:r>
              <a:rPr lang="en-US" dirty="0" err="1"/>
              <a:t>έ</a:t>
            </a:r>
            <a:r>
              <a:rPr lang="el-GR" dirty="0"/>
              <a:t>ς προσεγγίσεις: επιθετικότητα στραμμένη προς τα έσω</a:t>
            </a:r>
          </a:p>
        </p:txBody>
      </p:sp>
    </p:spTree>
    <p:extLst>
      <p:ext uri="{BB962C8B-B14F-4D97-AF65-F5344CB8AC3E}">
        <p14:creationId xmlns:p14="http://schemas.microsoft.com/office/powerpoint/2010/main" val="11643216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58166-893D-434A-B223-24B11AB67296}"/>
              </a:ext>
            </a:extLst>
          </p:cNvPr>
          <p:cNvSpPr>
            <a:spLocks noGrp="1"/>
          </p:cNvSpPr>
          <p:nvPr>
            <p:ph type="title"/>
          </p:nvPr>
        </p:nvSpPr>
        <p:spPr/>
        <p:txBody>
          <a:bodyPr/>
          <a:lstStyle/>
          <a:p>
            <a:r>
              <a:rPr lang="el-GR" dirty="0"/>
              <a:t>Αιτιολογία -3</a:t>
            </a:r>
            <a:endParaRPr lang="en-US" dirty="0"/>
          </a:p>
        </p:txBody>
      </p:sp>
      <p:sp>
        <p:nvSpPr>
          <p:cNvPr id="3" name="Content Placeholder 2">
            <a:extLst>
              <a:ext uri="{FF2B5EF4-FFF2-40B4-BE49-F238E27FC236}">
                <a16:creationId xmlns:a16="http://schemas.microsoft.com/office/drawing/2014/main" id="{55C71108-09AF-2B40-B034-FB646BF06943}"/>
              </a:ext>
            </a:extLst>
          </p:cNvPr>
          <p:cNvSpPr>
            <a:spLocks noGrp="1"/>
          </p:cNvSpPr>
          <p:nvPr>
            <p:ph idx="1"/>
          </p:nvPr>
        </p:nvSpPr>
        <p:spPr>
          <a:xfrm>
            <a:off x="818712" y="2222287"/>
            <a:ext cx="10554574" cy="3636511"/>
          </a:xfrm>
        </p:spPr>
        <p:txBody>
          <a:bodyPr>
            <a:noAutofit/>
          </a:bodyPr>
          <a:lstStyle/>
          <a:p>
            <a:r>
              <a:rPr lang="el-GR" dirty="0"/>
              <a:t>Διαπροσωπικό περιβάλλον: </a:t>
            </a:r>
          </a:p>
          <a:p>
            <a:pPr marL="0" indent="0" algn="just">
              <a:buNone/>
            </a:pPr>
            <a:r>
              <a:rPr lang="el-GR" dirty="0"/>
              <a:t>α) «μητρική αποστέρηση» (απώλεια): κλασικές μελέτες </a:t>
            </a:r>
            <a:r>
              <a:rPr lang="en-US" dirty="0"/>
              <a:t>(Spitz, Bowlby) </a:t>
            </a:r>
            <a:r>
              <a:rPr lang="el-GR" dirty="0"/>
              <a:t>που θεωρούν την μητρική αποστέρηση σημαντικό αιτιολογικό παράγοντα για την κατάθλιψη. Ήδη όμως από την έρευνα των </a:t>
            </a:r>
            <a:r>
              <a:rPr lang="en-US" dirty="0"/>
              <a:t>Robertson </a:t>
            </a:r>
            <a:r>
              <a:rPr lang="el-GR" dirty="0"/>
              <a:t> (1971) φάνηκε ότι ο αιτιολογικός παράγοντας δεν ήταν η μητρική </a:t>
            </a:r>
            <a:r>
              <a:rPr lang="el-GR" dirty="0" err="1"/>
              <a:t>αποστέρηςη</a:t>
            </a:r>
            <a:r>
              <a:rPr lang="el-GR" dirty="0"/>
              <a:t> </a:t>
            </a:r>
            <a:r>
              <a:rPr lang="el-GR" dirty="0" err="1"/>
              <a:t>καθ’εαυτή</a:t>
            </a:r>
            <a:r>
              <a:rPr lang="el-GR" dirty="0"/>
              <a:t>, αλλά η παραμονή σε ένα ψυχρό περιβάλλον χωρίς (άλλα) πρόσωπα φροντίδας. </a:t>
            </a:r>
          </a:p>
          <a:p>
            <a:pPr marL="0" indent="0" algn="just">
              <a:buNone/>
            </a:pPr>
            <a:r>
              <a:rPr lang="el-GR" dirty="0"/>
              <a:t>β) μητρική κατάθλιψη: υπερδιπλασιάζει τον κίνδυνο να αναπτύξει ένα παιδί κατάθλιψη στη διάρκεια της ζωής του και ένα 40% των παιδιών μητέρων με κατάθλιψη διαγιγνώσκονται και τα ίδια με κατάθλιψη. Ήδη καταθλιπτική διάθεση από 8 μηνών. Πιθανή γενετική σύνδεση, αλλά σίγουρα θέματα </a:t>
            </a:r>
            <a:r>
              <a:rPr lang="el-GR" dirty="0" err="1"/>
              <a:t>γονεϊκής</a:t>
            </a:r>
            <a:r>
              <a:rPr lang="el-GR" dirty="0"/>
              <a:t> </a:t>
            </a:r>
            <a:r>
              <a:rPr lang="el-GR" dirty="0" err="1"/>
              <a:t>φροντιδας</a:t>
            </a:r>
            <a:r>
              <a:rPr lang="el-GR" dirty="0"/>
              <a:t>/ύφους: λιγότερο θετικό συναίσθημα και ζεστασιά, μεγαλύτερες πιθανότητες οι μητέρες αυτές να είναι ελεγκτικές και οξύθυμες. </a:t>
            </a:r>
          </a:p>
          <a:p>
            <a:pPr marL="0" indent="0" algn="just">
              <a:buNone/>
            </a:pPr>
            <a:r>
              <a:rPr lang="el-GR" dirty="0"/>
              <a:t>γ) συνομήλικοι: ο ρόλος τους είναι «διαμεσολαβητικός» -η απόρριψη από τους συνομηλίκους παιδιών που είναι επιρρεπή στην κατάθλιψη λόγω των προαναφερθέντων αιτιολογικών παραγόντων και ως εκ τούτου έχουν χαμηλές διαπροσωπικές ικανότητες και χαμηλή αυτοπεποίθηση εντείνει την αρνητική άποψη για τον εαυτό τους και επομένως την κατάθλιψη.  </a:t>
            </a:r>
          </a:p>
        </p:txBody>
      </p:sp>
    </p:spTree>
    <p:extLst>
      <p:ext uri="{BB962C8B-B14F-4D97-AF65-F5344CB8AC3E}">
        <p14:creationId xmlns:p14="http://schemas.microsoft.com/office/powerpoint/2010/main" val="40725840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58166-893D-434A-B223-24B11AB67296}"/>
              </a:ext>
            </a:extLst>
          </p:cNvPr>
          <p:cNvSpPr>
            <a:spLocks noGrp="1"/>
          </p:cNvSpPr>
          <p:nvPr>
            <p:ph type="title"/>
          </p:nvPr>
        </p:nvSpPr>
        <p:spPr/>
        <p:txBody>
          <a:bodyPr/>
          <a:lstStyle/>
          <a:p>
            <a:r>
              <a:rPr lang="el-GR" dirty="0"/>
              <a:t>Αιτιολογία -4</a:t>
            </a:r>
            <a:endParaRPr lang="en-US" dirty="0"/>
          </a:p>
        </p:txBody>
      </p:sp>
      <p:sp>
        <p:nvSpPr>
          <p:cNvPr id="3" name="Content Placeholder 2">
            <a:extLst>
              <a:ext uri="{FF2B5EF4-FFF2-40B4-BE49-F238E27FC236}">
                <a16:creationId xmlns:a16="http://schemas.microsoft.com/office/drawing/2014/main" id="{55C71108-09AF-2B40-B034-FB646BF06943}"/>
              </a:ext>
            </a:extLst>
          </p:cNvPr>
          <p:cNvSpPr>
            <a:spLocks noGrp="1"/>
          </p:cNvSpPr>
          <p:nvPr>
            <p:ph idx="1"/>
          </p:nvPr>
        </p:nvSpPr>
        <p:spPr>
          <a:xfrm>
            <a:off x="818712" y="2222287"/>
            <a:ext cx="10554574" cy="3636511"/>
          </a:xfrm>
        </p:spPr>
        <p:txBody>
          <a:bodyPr>
            <a:noAutofit/>
          </a:bodyPr>
          <a:lstStyle/>
          <a:p>
            <a:r>
              <a:rPr lang="el-GR" dirty="0"/>
              <a:t>Φαίνεται ότι η αιτιολογία είναι σύνθετη, </a:t>
            </a:r>
            <a:r>
              <a:rPr lang="el-GR" dirty="0" err="1"/>
              <a:t>πολυπαραγοντική</a:t>
            </a:r>
            <a:r>
              <a:rPr lang="el-GR" dirty="0"/>
              <a:t> και </a:t>
            </a:r>
            <a:r>
              <a:rPr lang="el-GR" dirty="0" err="1"/>
              <a:t>διαδραστική</a:t>
            </a:r>
            <a:r>
              <a:rPr lang="el-GR" dirty="0"/>
              <a:t>: οι εμπειρίες και η διάθεση επενεργούν στις βιολογικές διεργασίες που με τη σειρά τους επηρεάζουν τα συναισθήματα και τις γνωστικές διεργασίες.</a:t>
            </a:r>
          </a:p>
        </p:txBody>
      </p:sp>
    </p:spTree>
    <p:extLst>
      <p:ext uri="{BB962C8B-B14F-4D97-AF65-F5344CB8AC3E}">
        <p14:creationId xmlns:p14="http://schemas.microsoft.com/office/powerpoint/2010/main" val="1541434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8E8B9-6C13-C447-B626-E01DB93F5A6F}"/>
              </a:ext>
            </a:extLst>
          </p:cNvPr>
          <p:cNvSpPr>
            <a:spLocks noGrp="1"/>
          </p:cNvSpPr>
          <p:nvPr>
            <p:ph type="title"/>
          </p:nvPr>
        </p:nvSpPr>
        <p:spPr/>
        <p:txBody>
          <a:bodyPr/>
          <a:lstStyle/>
          <a:p>
            <a:r>
              <a:rPr lang="el-GR" dirty="0"/>
              <a:t>Θεραπεία</a:t>
            </a:r>
            <a:endParaRPr lang="en-US" dirty="0"/>
          </a:p>
        </p:txBody>
      </p:sp>
      <p:sp>
        <p:nvSpPr>
          <p:cNvPr id="3" name="Content Placeholder 2">
            <a:extLst>
              <a:ext uri="{FF2B5EF4-FFF2-40B4-BE49-F238E27FC236}">
                <a16:creationId xmlns:a16="http://schemas.microsoft.com/office/drawing/2014/main" id="{B0F50A60-962E-E240-8C24-2F82B26913AE}"/>
              </a:ext>
            </a:extLst>
          </p:cNvPr>
          <p:cNvSpPr>
            <a:spLocks noGrp="1"/>
          </p:cNvSpPr>
          <p:nvPr>
            <p:ph idx="1"/>
          </p:nvPr>
        </p:nvSpPr>
        <p:spPr/>
        <p:txBody>
          <a:bodyPr/>
          <a:lstStyle/>
          <a:p>
            <a:r>
              <a:rPr lang="el-GR" dirty="0"/>
              <a:t>Φαρμακοθεραπεία: αμφιλεγόμενα αποτελέσματα για τη θεραπεία παιδιών. Υπάρχει κάποια μείωση των συμπτωμάτων, αλλά και παρενέργειες. Δεν υπάρχει επαρκής έρευνα. Η </a:t>
            </a:r>
            <a:r>
              <a:rPr lang="el-GR" dirty="0" err="1"/>
              <a:t>συνταγογράφηση</a:t>
            </a:r>
            <a:r>
              <a:rPr lang="el-GR" dirty="0"/>
              <a:t> όμως αυξάνεται.</a:t>
            </a:r>
          </a:p>
          <a:p>
            <a:r>
              <a:rPr lang="el-GR" dirty="0"/>
              <a:t>Ψυχοθεραπεία: ψυχοδυναμική, γνωστική/συμπεριφοριστική, οικογενειακή</a:t>
            </a:r>
            <a:endParaRPr lang="en-US" dirty="0"/>
          </a:p>
        </p:txBody>
      </p:sp>
    </p:spTree>
    <p:extLst>
      <p:ext uri="{BB962C8B-B14F-4D97-AF65-F5344CB8AC3E}">
        <p14:creationId xmlns:p14="http://schemas.microsoft.com/office/powerpoint/2010/main" val="3152903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0B943-DA3A-C74D-AA36-AC48E5A2AA69}"/>
              </a:ext>
            </a:extLst>
          </p:cNvPr>
          <p:cNvSpPr>
            <a:spLocks noGrp="1"/>
          </p:cNvSpPr>
          <p:nvPr>
            <p:ph type="title"/>
          </p:nvPr>
        </p:nvSpPr>
        <p:spPr/>
        <p:txBody>
          <a:bodyPr/>
          <a:lstStyle/>
          <a:p>
            <a:r>
              <a:rPr lang="el-GR" dirty="0"/>
              <a:t>Αγχώδεις διαταραχές</a:t>
            </a:r>
            <a:endParaRPr lang="en-US" dirty="0"/>
          </a:p>
        </p:txBody>
      </p:sp>
      <p:sp>
        <p:nvSpPr>
          <p:cNvPr id="3" name="Content Placeholder 2">
            <a:extLst>
              <a:ext uri="{FF2B5EF4-FFF2-40B4-BE49-F238E27FC236}">
                <a16:creationId xmlns:a16="http://schemas.microsoft.com/office/drawing/2014/main" id="{5179A73B-33D0-9343-BA87-49D8B3886660}"/>
              </a:ext>
            </a:extLst>
          </p:cNvPr>
          <p:cNvSpPr>
            <a:spLocks noGrp="1"/>
          </p:cNvSpPr>
          <p:nvPr>
            <p:ph idx="1"/>
          </p:nvPr>
        </p:nvSpPr>
        <p:spPr/>
        <p:txBody>
          <a:bodyPr/>
          <a:lstStyle/>
          <a:p>
            <a:r>
              <a:rPr lang="el-GR" dirty="0"/>
              <a:t>Οι αγχώδεις διαταραχές είναι μία κατηγορία διαταραχών που χαρακτηρίζονται από έντονο, χρόνιο άγχος. </a:t>
            </a:r>
          </a:p>
          <a:p>
            <a:r>
              <a:rPr lang="el-GR" dirty="0"/>
              <a:t>Άλλα κοινά χαρακτηριστικά: ξένη προς το άτομο φύση των συμπτωμάτων και άθικτη επαφή με την πραγματικότητα ( «</a:t>
            </a:r>
            <a:r>
              <a:rPr lang="el-GR" b="1" dirty="0"/>
              <a:t>νεύρωση</a:t>
            </a:r>
            <a:r>
              <a:rPr lang="el-GR" dirty="0"/>
              <a:t>»), μακρά διάρκεια της διαταραχής, συμπτώματα δεν παραβιάζουν ενεργά τους κοινωνικούς κανόνες</a:t>
            </a:r>
            <a:endParaRPr lang="en-US" dirty="0"/>
          </a:p>
        </p:txBody>
      </p:sp>
    </p:spTree>
    <p:extLst>
      <p:ext uri="{BB962C8B-B14F-4D97-AF65-F5344CB8AC3E}">
        <p14:creationId xmlns:p14="http://schemas.microsoft.com/office/powerpoint/2010/main" val="2759972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DB734-407B-504F-BDFB-7001EEAA9E56}"/>
              </a:ext>
            </a:extLst>
          </p:cNvPr>
          <p:cNvSpPr>
            <a:spLocks noGrp="1"/>
          </p:cNvSpPr>
          <p:nvPr>
            <p:ph type="title"/>
          </p:nvPr>
        </p:nvSpPr>
        <p:spPr/>
        <p:txBody>
          <a:bodyPr/>
          <a:lstStyle/>
          <a:p>
            <a:r>
              <a:rPr lang="el-GR" dirty="0" err="1"/>
              <a:t>Επιπολασμός</a:t>
            </a:r>
            <a:endParaRPr lang="en-US" dirty="0"/>
          </a:p>
        </p:txBody>
      </p:sp>
      <p:sp>
        <p:nvSpPr>
          <p:cNvPr id="3" name="Content Placeholder 2">
            <a:extLst>
              <a:ext uri="{FF2B5EF4-FFF2-40B4-BE49-F238E27FC236}">
                <a16:creationId xmlns:a16="http://schemas.microsoft.com/office/drawing/2014/main" id="{6930438E-86CF-8344-A246-2215EAC1F459}"/>
              </a:ext>
            </a:extLst>
          </p:cNvPr>
          <p:cNvSpPr>
            <a:spLocks noGrp="1"/>
          </p:cNvSpPr>
          <p:nvPr>
            <p:ph idx="1"/>
          </p:nvPr>
        </p:nvSpPr>
        <p:spPr/>
        <p:txBody>
          <a:bodyPr/>
          <a:lstStyle/>
          <a:p>
            <a:r>
              <a:rPr lang="el-GR" dirty="0"/>
              <a:t>Είναι από τις πιο συχνές διαταραχές στην παιδική και εφηβική ηλικία (7,3%_</a:t>
            </a:r>
          </a:p>
          <a:p>
            <a:r>
              <a:rPr lang="el-GR" dirty="0"/>
              <a:t>Πολλές αγχώδεις διαταραχές αναπτύσσονται στην παιδική ηλικία και  τείνουν να επιμένουν στην αργότερα αν δεν υπάρξει παρέμβαση.</a:t>
            </a:r>
          </a:p>
          <a:p>
            <a:r>
              <a:rPr lang="el-GR" dirty="0"/>
              <a:t>Με  την πάροδο του χρόνου γενικά οι αγχώδεις διαταραχές γίνονται συχνότερες</a:t>
            </a:r>
          </a:p>
          <a:p>
            <a:r>
              <a:rPr lang="el-GR" dirty="0"/>
              <a:t>Οι γυναίκες έχουν δύο φορές μεγαλύτερη πιθανότητα από τους άνδρες να αναπτύξουν αγχώδη διαταραχή (αυτό παρατηρείται ήδη από την παιδική ηλικία)</a:t>
            </a:r>
          </a:p>
          <a:p>
            <a:endParaRPr lang="el-GR" dirty="0"/>
          </a:p>
          <a:p>
            <a:endParaRPr lang="en-US" dirty="0"/>
          </a:p>
        </p:txBody>
      </p:sp>
    </p:spTree>
    <p:extLst>
      <p:ext uri="{BB962C8B-B14F-4D97-AF65-F5344CB8AC3E}">
        <p14:creationId xmlns:p14="http://schemas.microsoft.com/office/powerpoint/2010/main" val="3522955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84D94-062A-D940-8698-7032B307E315}"/>
              </a:ext>
            </a:extLst>
          </p:cNvPr>
          <p:cNvSpPr>
            <a:spLocks noGrp="1"/>
          </p:cNvSpPr>
          <p:nvPr>
            <p:ph type="title"/>
          </p:nvPr>
        </p:nvSpPr>
        <p:spPr/>
        <p:txBody>
          <a:bodyPr/>
          <a:lstStyle/>
          <a:p>
            <a:r>
              <a:rPr lang="el-GR" dirty="0"/>
              <a:t>Αιτιολογία-1</a:t>
            </a:r>
            <a:endParaRPr lang="en-US" dirty="0"/>
          </a:p>
        </p:txBody>
      </p:sp>
      <p:sp>
        <p:nvSpPr>
          <p:cNvPr id="3" name="Content Placeholder 2">
            <a:extLst>
              <a:ext uri="{FF2B5EF4-FFF2-40B4-BE49-F238E27FC236}">
                <a16:creationId xmlns:a16="http://schemas.microsoft.com/office/drawing/2014/main" id="{47FE13AD-CCD6-9944-95E6-E4C8BA05E14A}"/>
              </a:ext>
            </a:extLst>
          </p:cNvPr>
          <p:cNvSpPr>
            <a:spLocks noGrp="1"/>
          </p:cNvSpPr>
          <p:nvPr>
            <p:ph idx="1"/>
          </p:nvPr>
        </p:nvSpPr>
        <p:spPr/>
        <p:txBody>
          <a:bodyPr>
            <a:normAutofit/>
          </a:bodyPr>
          <a:lstStyle/>
          <a:p>
            <a:r>
              <a:rPr lang="el-GR" sz="2000" dirty="0"/>
              <a:t>Κληρονομικότητα : γενετικός κίνδυνος (οικογένειες με μεγαλύτερη συχνότητα εμφάνισης αγχωδών διαταραχών, όπως έχουν δείξει μελέτες σε διδύμους), ιδιοσυγκρασία «ανασταλτικής συμπεριφοράς» που στην παιδική ηλικία  εκδηλώνεται ως συγκράτηση, απόσυρση, αποφυγή ή δυσφορία (ενώ ως βρέφη τα παιδιά αυτά ήταν κινητικά και οξύθυμα)</a:t>
            </a:r>
          </a:p>
          <a:p>
            <a:r>
              <a:rPr lang="el-GR" altLang="en-US" sz="2000" dirty="0">
                <a:ea typeface="ＭＳ Ｐゴシック" panose="020B0600070205080204" pitchFamily="34" charset="-128"/>
              </a:rPr>
              <a:t>Ψυχοδυναμική: μη επιτυχής απώθηση</a:t>
            </a:r>
            <a:r>
              <a:rPr lang="en-US" altLang="en-US" sz="2000" dirty="0">
                <a:ea typeface="ＭＳ Ｐゴシック" panose="020B0600070205080204" pitchFamily="34" charset="-128"/>
              </a:rPr>
              <a:t>. </a:t>
            </a:r>
            <a:r>
              <a:rPr lang="el-GR" altLang="en-US" sz="2000" dirty="0">
                <a:ea typeface="ＭＳ Ｐゴシック" panose="020B0600070205080204" pitchFamily="34" charset="-128"/>
              </a:rPr>
              <a:t>Άγχος από το Υπερεγώ. Στις φοβίες λειτουργεί ο μηχανισμός της μετάθεσης (μικρός Χάνς). </a:t>
            </a:r>
          </a:p>
          <a:p>
            <a:endParaRPr lang="en-US" dirty="0"/>
          </a:p>
        </p:txBody>
      </p:sp>
    </p:spTree>
    <p:extLst>
      <p:ext uri="{BB962C8B-B14F-4D97-AF65-F5344CB8AC3E}">
        <p14:creationId xmlns:p14="http://schemas.microsoft.com/office/powerpoint/2010/main" val="1113620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84D94-062A-D940-8698-7032B307E315}"/>
              </a:ext>
            </a:extLst>
          </p:cNvPr>
          <p:cNvSpPr>
            <a:spLocks noGrp="1"/>
          </p:cNvSpPr>
          <p:nvPr>
            <p:ph type="title"/>
          </p:nvPr>
        </p:nvSpPr>
        <p:spPr/>
        <p:txBody>
          <a:bodyPr/>
          <a:lstStyle/>
          <a:p>
            <a:r>
              <a:rPr lang="el-GR" dirty="0"/>
              <a:t>Αιτιολογία-2</a:t>
            </a:r>
            <a:endParaRPr lang="en-US" dirty="0"/>
          </a:p>
        </p:txBody>
      </p:sp>
      <p:sp>
        <p:nvSpPr>
          <p:cNvPr id="3" name="Content Placeholder 2">
            <a:extLst>
              <a:ext uri="{FF2B5EF4-FFF2-40B4-BE49-F238E27FC236}">
                <a16:creationId xmlns:a16="http://schemas.microsoft.com/office/drawing/2014/main" id="{47FE13AD-CCD6-9944-95E6-E4C8BA05E14A}"/>
              </a:ext>
            </a:extLst>
          </p:cNvPr>
          <p:cNvSpPr>
            <a:spLocks noGrp="1"/>
          </p:cNvSpPr>
          <p:nvPr>
            <p:ph idx="1"/>
          </p:nvPr>
        </p:nvSpPr>
        <p:spPr/>
        <p:txBody>
          <a:bodyPr>
            <a:normAutofit/>
          </a:bodyPr>
          <a:lstStyle/>
          <a:p>
            <a:r>
              <a:rPr lang="el-GR" altLang="en-US" sz="2000" dirty="0">
                <a:ea typeface="ＭＳ Ｐゴシック" panose="020B0600070205080204" pitchFamily="34" charset="-128"/>
              </a:rPr>
              <a:t>Θεωρίες της μάθησης: συνδέσεις και γενικεύσεις μέσω εξαρτημένης μάθησης (μικρός Άλμπερτ)</a:t>
            </a:r>
          </a:p>
          <a:p>
            <a:r>
              <a:rPr lang="el-GR" altLang="en-US" sz="2000" dirty="0">
                <a:ea typeface="ＭＳ Ｐゴシック" panose="020B0600070205080204" pitchFamily="34" charset="-128"/>
              </a:rPr>
              <a:t>Γνωστικές θεωρίες: λάθη στην επεξεργασία πληροφοριών. Τα άτομα με αγχώδεις διαταραχές είναι ιδιαίτερα ευαίσθητα στην εν δυνάμει απειλητικές συνθήκες, ερμηνεύουν διφορούμενες συνθήκες ως απειλητικές και έχουν μη ρεαλιστικές γνωστικές πεποιθήσεις (ο κόσμος είναι ένα εχθρικό μέρος και οι ίδιοι δεν θα μπορούν να τον ελέγξουν ή να ελέγξουν τις αντιδράσεις τους βλ. αυτό-αποτελεσματικότητα) </a:t>
            </a:r>
          </a:p>
          <a:p>
            <a:endParaRPr lang="en-US" dirty="0"/>
          </a:p>
        </p:txBody>
      </p:sp>
    </p:spTree>
    <p:extLst>
      <p:ext uri="{BB962C8B-B14F-4D97-AF65-F5344CB8AC3E}">
        <p14:creationId xmlns:p14="http://schemas.microsoft.com/office/powerpoint/2010/main" val="3201853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CE6D4-DF42-3944-85DF-625A4B3A3B58}"/>
              </a:ext>
            </a:extLst>
          </p:cNvPr>
          <p:cNvSpPr>
            <a:spLocks noGrp="1"/>
          </p:cNvSpPr>
          <p:nvPr>
            <p:ph type="title"/>
          </p:nvPr>
        </p:nvSpPr>
        <p:spPr/>
        <p:txBody>
          <a:bodyPr/>
          <a:lstStyle/>
          <a:p>
            <a:r>
              <a:rPr lang="el-GR" dirty="0"/>
              <a:t>Θεραπεία</a:t>
            </a:r>
            <a:endParaRPr lang="en-US" dirty="0"/>
          </a:p>
        </p:txBody>
      </p:sp>
      <p:sp>
        <p:nvSpPr>
          <p:cNvPr id="3" name="Content Placeholder 2">
            <a:extLst>
              <a:ext uri="{FF2B5EF4-FFF2-40B4-BE49-F238E27FC236}">
                <a16:creationId xmlns:a16="http://schemas.microsoft.com/office/drawing/2014/main" id="{606CD66F-E2FB-E347-A88A-425F29DD32BD}"/>
              </a:ext>
            </a:extLst>
          </p:cNvPr>
          <p:cNvSpPr>
            <a:spLocks noGrp="1"/>
          </p:cNvSpPr>
          <p:nvPr>
            <p:ph idx="1"/>
          </p:nvPr>
        </p:nvSpPr>
        <p:spPr/>
        <p:txBody>
          <a:bodyPr>
            <a:normAutofit/>
          </a:bodyPr>
          <a:lstStyle/>
          <a:p>
            <a:r>
              <a:rPr lang="el-GR" sz="2000" dirty="0"/>
              <a:t>Φαρμακοθεραπεία: δεν ενδείκνυται στα παιδιά</a:t>
            </a:r>
          </a:p>
          <a:p>
            <a:r>
              <a:rPr lang="el-GR" sz="2000" dirty="0"/>
              <a:t>Ψυχοθεραπεία* (ψυχοδυναμική, θεραπεία τροποποίησης της συμπεριφοράς, συστημική θεραπεία)</a:t>
            </a:r>
          </a:p>
          <a:p>
            <a:pPr marL="0" indent="0">
              <a:buNone/>
            </a:pPr>
            <a:r>
              <a:rPr lang="el-GR" sz="2000" dirty="0"/>
              <a:t>*Πάντα σε συνάρτηση με τη θεραπεία των παιδιών, χρειάζεται η συμβουλευτική των γονέων</a:t>
            </a:r>
            <a:endParaRPr lang="en-US" sz="2000" dirty="0"/>
          </a:p>
        </p:txBody>
      </p:sp>
    </p:spTree>
    <p:extLst>
      <p:ext uri="{BB962C8B-B14F-4D97-AF65-F5344CB8AC3E}">
        <p14:creationId xmlns:p14="http://schemas.microsoft.com/office/powerpoint/2010/main" val="375410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FD3F3-E93E-C247-9AC6-94663DDAB52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2F246D9-D80A-7C4A-9263-E760C9215A70}"/>
              </a:ext>
            </a:extLst>
          </p:cNvPr>
          <p:cNvSpPr>
            <a:spLocks noGrp="1"/>
          </p:cNvSpPr>
          <p:nvPr>
            <p:ph idx="1"/>
          </p:nvPr>
        </p:nvSpPr>
        <p:spPr/>
        <p:txBody>
          <a:bodyPr>
            <a:normAutofit/>
          </a:bodyPr>
          <a:lstStyle/>
          <a:p>
            <a:r>
              <a:rPr lang="el-GR" sz="2400" dirty="0"/>
              <a:t>Στη συνέχεια θα παρουσιαστούν, με «αναπτυξιακή σειρά» οι αγχώδεις διαταραχές που αφορούν κυρίως τα παιδιά προσχολικής και σχολικής ηλικίας </a:t>
            </a:r>
          </a:p>
          <a:p>
            <a:r>
              <a:rPr lang="el-GR" sz="2400" dirty="0"/>
              <a:t>Πολύ σημαντική σημείωση για όλες τις διαταραχές που παρουσιάζονται σε αυτό το μάθημα: ο ρόλος του νηπιαγωγού είναι να παρατηρεί, να αντιλαμβάνεται αν κάτι δεν είναι μέσα στα αναμενόμενα πλαίσια και να ενημερώνει τους γονείς ότι υπάρχει κάτι που προβληματίζει. ΔΕΝ δίνει διάγνωση!</a:t>
            </a:r>
            <a:endParaRPr lang="en-US" sz="2400" dirty="0"/>
          </a:p>
        </p:txBody>
      </p:sp>
    </p:spTree>
    <p:extLst>
      <p:ext uri="{BB962C8B-B14F-4D97-AF65-F5344CB8AC3E}">
        <p14:creationId xmlns:p14="http://schemas.microsoft.com/office/powerpoint/2010/main" val="25770881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523</TotalTime>
  <Words>2650</Words>
  <Application>Microsoft Macintosh PowerPoint</Application>
  <PresentationFormat>Widescreen</PresentationFormat>
  <Paragraphs>179</Paragraphs>
  <Slides>38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Calibri</vt:lpstr>
      <vt:lpstr>Century Gothic</vt:lpstr>
      <vt:lpstr>Wingdings 2</vt:lpstr>
      <vt:lpstr>Quotable</vt:lpstr>
      <vt:lpstr>Διαταραχές εσωτερίκευσης</vt:lpstr>
      <vt:lpstr>Διαταραχές εσωτερίκευσης</vt:lpstr>
      <vt:lpstr>Φόβος, φοβία, άγχος</vt:lpstr>
      <vt:lpstr>Αγχώδεις διαταραχές</vt:lpstr>
      <vt:lpstr>Επιπολασμός</vt:lpstr>
      <vt:lpstr>Αιτιολογία-1</vt:lpstr>
      <vt:lpstr>Αιτιολογία-2</vt:lpstr>
      <vt:lpstr>Θεραπεία</vt:lpstr>
      <vt:lpstr>PowerPoint Presentation</vt:lpstr>
      <vt:lpstr>Διαταραχή άγχους αποχωρισμού</vt:lpstr>
      <vt:lpstr>Άγχος αποχωρισμού και σχολείο</vt:lpstr>
      <vt:lpstr>Επιλεκτική βωβότητα (ή αλαλία)</vt:lpstr>
      <vt:lpstr>Ειδικές φοβίες-1</vt:lpstr>
      <vt:lpstr>Ειδικές φοβίες-2</vt:lpstr>
      <vt:lpstr>Ιδεοψυχαναγκαστικές διαταραχές</vt:lpstr>
      <vt:lpstr>Ιδεοψυχαναγκαστική διαταραχή</vt:lpstr>
      <vt:lpstr>Ιδεοψυχαναγκαστική διαταραχή: προσδιοριστές</vt:lpstr>
      <vt:lpstr>Ιδεοψυχαναγκαστική διαταραχή</vt:lpstr>
      <vt:lpstr>Ιδεοψυχαναγκαστική διαταραχή: ηλικία έναρξης και εξελικτική διαδρομή</vt:lpstr>
      <vt:lpstr>Ακραία μορφή φυσιολογικής συμπεριφοράς; </vt:lpstr>
      <vt:lpstr>Αιτιολογία</vt:lpstr>
      <vt:lpstr>Θεραπεία</vt:lpstr>
      <vt:lpstr>Καταθλιπτικές διαταραχές</vt:lpstr>
      <vt:lpstr>Τι είναι κατάθλιψη;</vt:lpstr>
      <vt:lpstr>Μείζων κατάθλιψη</vt:lpstr>
      <vt:lpstr>Δυσθυμική διαταραχή</vt:lpstr>
      <vt:lpstr>Εξελικτική πορεία</vt:lpstr>
      <vt:lpstr>Εξελικτική πορεία</vt:lpstr>
      <vt:lpstr>Εξελικτική πορεία</vt:lpstr>
      <vt:lpstr>Εξελικτική πορεία</vt:lpstr>
      <vt:lpstr>Εξελικτική πορεία</vt:lpstr>
      <vt:lpstr>Εξελικτική πορεία</vt:lpstr>
      <vt:lpstr>Εξελικτική πορεία</vt:lpstr>
      <vt:lpstr>Αιτιολογία -1</vt:lpstr>
      <vt:lpstr>Αιτιολογία -2</vt:lpstr>
      <vt:lpstr>Αιτιολογία -3</vt:lpstr>
      <vt:lpstr>Αιτιολογία -4</vt:lpstr>
      <vt:lpstr>Θεραπεία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Διαταραχές παιδιών προσχολικής και πρώτης σχολικής ηλικίας</dc:title>
  <dc:creator>Microsoft Office User</dc:creator>
  <cp:lastModifiedBy>Lida Anagnostaki</cp:lastModifiedBy>
  <cp:revision>72</cp:revision>
  <dcterms:created xsi:type="dcterms:W3CDTF">2019-01-01T11:57:46Z</dcterms:created>
  <dcterms:modified xsi:type="dcterms:W3CDTF">2021-11-18T15:32:28Z</dcterms:modified>
</cp:coreProperties>
</file>