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256" r:id="rId2"/>
    <p:sldId id="257" r:id="rId3"/>
    <p:sldId id="258" r:id="rId4"/>
    <p:sldId id="260" r:id="rId5"/>
    <p:sldId id="259" r:id="rId6"/>
    <p:sldId id="261" r:id="rId7"/>
    <p:sldId id="262" r:id="rId8"/>
    <p:sldId id="263" r:id="rId9"/>
    <p:sldId id="264" r:id="rId10"/>
    <p:sldId id="265" r:id="rId11"/>
    <p:sldId id="266" r:id="rId12"/>
    <p:sldId id="268" r:id="rId13"/>
    <p:sldId id="267" r:id="rId14"/>
    <p:sldId id="269" r:id="rId15"/>
    <p:sldId id="270" r:id="rId16"/>
    <p:sldId id="271" r:id="rId17"/>
    <p:sldId id="272" r:id="rId18"/>
    <p:sldId id="344" r:id="rId19"/>
    <p:sldId id="345" r:id="rId20"/>
    <p:sldId id="346" r:id="rId21"/>
    <p:sldId id="347" r:id="rId22"/>
    <p:sldId id="348" r:id="rId23"/>
    <p:sldId id="349" r:id="rId24"/>
    <p:sldId id="358" r:id="rId25"/>
    <p:sldId id="350" r:id="rId26"/>
    <p:sldId id="351" r:id="rId27"/>
    <p:sldId id="353" r:id="rId28"/>
    <p:sldId id="354" r:id="rId29"/>
    <p:sldId id="355" r:id="rId30"/>
    <p:sldId id="356" r:id="rId31"/>
    <p:sldId id="357" r:id="rId32"/>
    <p:sldId id="359" r:id="rId33"/>
    <p:sldId id="360" r:id="rId34"/>
    <p:sldId id="361" r:id="rId35"/>
    <p:sldId id="362"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99"/>
    <p:restoredTop sz="94608"/>
  </p:normalViewPr>
  <p:slideViewPr>
    <p:cSldViewPr snapToGrid="0" snapToObjects="1">
      <p:cViewPr varScale="1">
        <p:scale>
          <a:sx n="89" d="100"/>
          <a:sy n="89" d="100"/>
        </p:scale>
        <p:origin x="200" y="8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A3C5-A8C4-2A4F-A6F8-8D4DF929E24D}" type="datetimeFigureOut">
              <a:rPr lang="en-US" smtClean="0"/>
              <a:t>9/25/22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F328-D6D8-C545-8D92-5908497A56CF}" type="slidenum">
              <a:rPr lang="en-US" smtClean="0"/>
              <a:t>‹#›</a:t>
            </a:fld>
            <a:endParaRPr lang="en-US"/>
          </a:p>
        </p:txBody>
      </p:sp>
    </p:spTree>
    <p:extLst>
      <p:ext uri="{BB962C8B-B14F-4D97-AF65-F5344CB8AC3E}">
        <p14:creationId xmlns:p14="http://schemas.microsoft.com/office/powerpoint/2010/main" val="32723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04954D7-FB64-F84A-A101-B3F8EACCA368}"/>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8FCF301-47E4-314C-A110-B42B7AF181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46764BD9-229C-8B43-B77B-7EBC9EF08C36}"/>
              </a:ext>
            </a:extLst>
          </p:cNvPr>
          <p:cNvSpPr>
            <a:spLocks noGrp="1"/>
          </p:cNvSpPr>
          <p:nvPr>
            <p:ph type="sldNum" sz="quarter" idx="5"/>
          </p:nvPr>
        </p:nvSpPr>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A8EA5A1B-5997-0E4B-9094-D3AC342E273A}" type="slidenum">
              <a:rPr lang="en-US" altLang="en-US" sz="1200">
                <a:latin typeface="Calibri" panose="020F0502020204030204" pitchFamily="34" charset="0"/>
              </a:rPr>
              <a:pPr eaLnBrk="1" hangingPunct="1"/>
              <a:t>19</a:t>
            </a:fld>
            <a:endParaRPr lang="en-US" altLang="en-US" sz="1200">
              <a:latin typeface="Calibri" panose="020F0502020204030204" pitchFamily="34" charset="0"/>
            </a:endParaRPr>
          </a:p>
        </p:txBody>
      </p:sp>
    </p:spTree>
    <p:extLst>
      <p:ext uri="{BB962C8B-B14F-4D97-AF65-F5344CB8AC3E}">
        <p14:creationId xmlns:p14="http://schemas.microsoft.com/office/powerpoint/2010/main" val="3254679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9/25/22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9/25/22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9/25/22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9/25/22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9/25/22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9/25/22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9/25/22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9/25/22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9/25/22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9/25/22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Διαταραχές εξωτερίκευσης</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Διδάσκουσα: Λήδα Αναγνωστάκη </a:t>
            </a:r>
            <a:endParaRPr lang="en-US" dirty="0"/>
          </a:p>
        </p:txBody>
      </p:sp>
    </p:spTree>
    <p:extLst>
      <p:ext uri="{BB962C8B-B14F-4D97-AF65-F5344CB8AC3E}">
        <p14:creationId xmlns:p14="http://schemas.microsoft.com/office/powerpoint/2010/main" val="209965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DADE4-09DC-BF4E-989F-E87E6B8F67DC}"/>
              </a:ext>
            </a:extLst>
          </p:cNvPr>
          <p:cNvSpPr>
            <a:spLocks noGrp="1"/>
          </p:cNvSpPr>
          <p:nvPr>
            <p:ph type="title"/>
          </p:nvPr>
        </p:nvSpPr>
        <p:spPr/>
        <p:txBody>
          <a:bodyPr/>
          <a:lstStyle/>
          <a:p>
            <a:r>
              <a:rPr lang="el-GR" dirty="0"/>
              <a:t>Διαταραχή συμπεριφοράς</a:t>
            </a:r>
            <a:endParaRPr lang="en-US" dirty="0"/>
          </a:p>
        </p:txBody>
      </p:sp>
      <p:sp>
        <p:nvSpPr>
          <p:cNvPr id="3" name="Content Placeholder 2">
            <a:extLst>
              <a:ext uri="{FF2B5EF4-FFF2-40B4-BE49-F238E27FC236}">
                <a16:creationId xmlns:a16="http://schemas.microsoft.com/office/drawing/2014/main" id="{94CF30CE-61FA-C040-B181-3B8A9C903212}"/>
              </a:ext>
            </a:extLst>
          </p:cNvPr>
          <p:cNvSpPr>
            <a:spLocks noGrp="1"/>
          </p:cNvSpPr>
          <p:nvPr>
            <p:ph idx="1"/>
          </p:nvPr>
        </p:nvSpPr>
        <p:spPr/>
        <p:txBody>
          <a:bodyPr>
            <a:normAutofit/>
          </a:bodyPr>
          <a:lstStyle/>
          <a:p>
            <a:r>
              <a:rPr lang="el-GR" sz="2000" dirty="0"/>
              <a:t>Διαταράσσει την ανάπτυξη του ατόμου αλλά και επιβαρύνει σημαντικά την κοινωνία.</a:t>
            </a:r>
          </a:p>
          <a:p>
            <a:r>
              <a:rPr lang="el-GR" sz="2000" dirty="0"/>
              <a:t>Συνεπώς, πολλές έρευνες και προγράμματα αντιμετώπισης/πρόληψης</a:t>
            </a:r>
            <a:endParaRPr lang="en-US" sz="2000" dirty="0"/>
          </a:p>
        </p:txBody>
      </p:sp>
    </p:spTree>
    <p:extLst>
      <p:ext uri="{BB962C8B-B14F-4D97-AF65-F5344CB8AC3E}">
        <p14:creationId xmlns:p14="http://schemas.microsoft.com/office/powerpoint/2010/main" val="668539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B5EC5-95C2-C64D-A2F9-B3D60E3B9D4E}"/>
              </a:ext>
            </a:extLst>
          </p:cNvPr>
          <p:cNvSpPr>
            <a:spLocks noGrp="1"/>
          </p:cNvSpPr>
          <p:nvPr>
            <p:ph type="title"/>
          </p:nvPr>
        </p:nvSpPr>
        <p:spPr>
          <a:xfrm>
            <a:off x="585216" y="513977"/>
            <a:ext cx="11406382" cy="970450"/>
          </a:xfrm>
        </p:spPr>
        <p:txBody>
          <a:bodyPr/>
          <a:lstStyle/>
          <a:p>
            <a:r>
              <a:rPr lang="el-GR" dirty="0"/>
              <a:t>Κριτήρια-1</a:t>
            </a:r>
            <a:endParaRPr lang="en-US" dirty="0"/>
          </a:p>
        </p:txBody>
      </p:sp>
      <p:sp>
        <p:nvSpPr>
          <p:cNvPr id="3" name="Content Placeholder 2">
            <a:extLst>
              <a:ext uri="{FF2B5EF4-FFF2-40B4-BE49-F238E27FC236}">
                <a16:creationId xmlns:a16="http://schemas.microsoft.com/office/drawing/2014/main" id="{0E0F5364-CF2A-F84F-825B-C768D0F40B15}"/>
              </a:ext>
            </a:extLst>
          </p:cNvPr>
          <p:cNvSpPr>
            <a:spLocks noGrp="1"/>
          </p:cNvSpPr>
          <p:nvPr>
            <p:ph idx="1"/>
          </p:nvPr>
        </p:nvSpPr>
        <p:spPr/>
        <p:txBody>
          <a:bodyPr/>
          <a:lstStyle/>
          <a:p>
            <a:r>
              <a:rPr lang="el-GR" dirty="0"/>
              <a:t>Επαναλαμβανόμενο και επίμονο μοτίβο συμπεριφοράς το οποίο παραβιάζει είτε βασικά δικαιώματα των άλλων είτε σημαντικούς κοινωνικούς κανόνες. Για να δοθεί η διάγνωση πρέπει το άτομο να έχει εμφανίσει τουλάχιστον 3 συμπεριφορές από τις παρακάτω 4 κατηγορίες τους τελευταίους 12 μήνες: </a:t>
            </a:r>
          </a:p>
          <a:p>
            <a:pPr>
              <a:buAutoNum type="arabicPeriod"/>
            </a:pPr>
            <a:r>
              <a:rPr lang="el-GR" dirty="0"/>
              <a:t>Επιθετικότητα εναντίον ανθρώπων ή ζώων (εκφοβισμός, απειλή, σωματική βία, κακοποίηση </a:t>
            </a:r>
            <a:r>
              <a:rPr lang="el-GR" dirty="0" err="1"/>
              <a:t>κλπ</a:t>
            </a:r>
            <a:r>
              <a:rPr lang="el-GR" dirty="0"/>
              <a:t>)</a:t>
            </a:r>
          </a:p>
          <a:p>
            <a:pPr>
              <a:buAutoNum type="arabicPeriod"/>
            </a:pPr>
            <a:r>
              <a:rPr lang="el-GR" dirty="0"/>
              <a:t>Καταστροφή ιδιοκτησίας (πυρκαγιά, καταστροφή με άλλους τρόπους)</a:t>
            </a:r>
          </a:p>
          <a:p>
            <a:pPr>
              <a:buAutoNum type="arabicPeriod"/>
            </a:pPr>
            <a:r>
              <a:rPr lang="el-GR" dirty="0"/>
              <a:t>Εξαπάτηση ή κλοπή (διάρρηξη, συστηματικά ψέματα με στόχο απόκτηση αγαθών, κλοπή)</a:t>
            </a:r>
          </a:p>
          <a:p>
            <a:pPr>
              <a:buAutoNum type="arabicPeriod"/>
            </a:pPr>
            <a:r>
              <a:rPr lang="el-GR" dirty="0"/>
              <a:t>Σοβαρές παραβιάσεις (συχνά περνά τη νύχτα έξω παρά τις </a:t>
            </a:r>
            <a:r>
              <a:rPr lang="el-GR" dirty="0" err="1"/>
              <a:t>γονεϊκές</a:t>
            </a:r>
            <a:r>
              <a:rPr lang="el-GR" dirty="0"/>
              <a:t> απαγορεύσεις, φυγή από το σπίτι, συχνό σκασιαρχείο)</a:t>
            </a:r>
            <a:endParaRPr lang="en-US" dirty="0"/>
          </a:p>
        </p:txBody>
      </p:sp>
    </p:spTree>
    <p:extLst>
      <p:ext uri="{BB962C8B-B14F-4D97-AF65-F5344CB8AC3E}">
        <p14:creationId xmlns:p14="http://schemas.microsoft.com/office/powerpoint/2010/main" val="979135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A0A9B-34AC-8E4B-83BC-C530DC447C54}"/>
              </a:ext>
            </a:extLst>
          </p:cNvPr>
          <p:cNvSpPr>
            <a:spLocks noGrp="1"/>
          </p:cNvSpPr>
          <p:nvPr>
            <p:ph type="title"/>
          </p:nvPr>
        </p:nvSpPr>
        <p:spPr/>
        <p:txBody>
          <a:bodyPr/>
          <a:lstStyle/>
          <a:p>
            <a:r>
              <a:rPr lang="el-GR" dirty="0"/>
              <a:t>Κριτήρια-2</a:t>
            </a:r>
            <a:endParaRPr lang="en-US" dirty="0"/>
          </a:p>
        </p:txBody>
      </p:sp>
      <p:sp>
        <p:nvSpPr>
          <p:cNvPr id="3" name="Content Placeholder 2">
            <a:extLst>
              <a:ext uri="{FF2B5EF4-FFF2-40B4-BE49-F238E27FC236}">
                <a16:creationId xmlns:a16="http://schemas.microsoft.com/office/drawing/2014/main" id="{C8574CE4-7388-A54A-8D28-CAE02CE74C1E}"/>
              </a:ext>
            </a:extLst>
          </p:cNvPr>
          <p:cNvSpPr>
            <a:spLocks noGrp="1"/>
          </p:cNvSpPr>
          <p:nvPr>
            <p:ph idx="1"/>
          </p:nvPr>
        </p:nvSpPr>
        <p:spPr/>
        <p:txBody>
          <a:bodyPr/>
          <a:lstStyle/>
          <a:p>
            <a:r>
              <a:rPr lang="el-GR" dirty="0"/>
              <a:t>Σημειώνεται ότι η διάγνωση δίνεται πάντα με επίγνωση του αναπτυξιακού σταδίου του παιδιού</a:t>
            </a:r>
          </a:p>
          <a:p>
            <a:r>
              <a:rPr lang="el-GR" dirty="0"/>
              <a:t>Πρέπει να λαμβάνεται </a:t>
            </a:r>
            <a:r>
              <a:rPr lang="el-GR" dirty="0" err="1"/>
              <a:t>υπ’όψιν</a:t>
            </a:r>
            <a:r>
              <a:rPr lang="el-GR" dirty="0"/>
              <a:t> το </a:t>
            </a:r>
            <a:r>
              <a:rPr lang="el-GR" dirty="0" err="1"/>
              <a:t>κοινωνικο</a:t>
            </a:r>
            <a:r>
              <a:rPr lang="el-GR" dirty="0"/>
              <a:t>-οικονομικό περιβάλλον το παιδιού (μήπως εκεί η βία είναι ο τρόπος; -ψυχοπαθητικοί/</a:t>
            </a:r>
            <a:r>
              <a:rPr lang="el-GR" dirty="0" err="1"/>
              <a:t>κοινωνιοπαθητικοί</a:t>
            </a:r>
            <a:r>
              <a:rPr lang="el-GR" dirty="0"/>
              <a:t>)</a:t>
            </a:r>
          </a:p>
          <a:p>
            <a:r>
              <a:rPr lang="el-GR" dirty="0"/>
              <a:t>Χρειαζόμαστε πληροφορίες από πολλά πλαίσια (όχι μόνο γονείς ή μόνο σχολείο, </a:t>
            </a:r>
            <a:r>
              <a:rPr lang="el-GR" dirty="0" err="1"/>
              <a:t>κλπ</a:t>
            </a:r>
            <a:r>
              <a:rPr lang="el-GR" dirty="0"/>
              <a:t>) προκειμένου να δοθεί η διάγνωση</a:t>
            </a:r>
            <a:endParaRPr lang="en-US" dirty="0"/>
          </a:p>
        </p:txBody>
      </p:sp>
    </p:spTree>
    <p:extLst>
      <p:ext uri="{BB962C8B-B14F-4D97-AF65-F5344CB8AC3E}">
        <p14:creationId xmlns:p14="http://schemas.microsoft.com/office/powerpoint/2010/main" val="3092531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3071-9A21-B246-A4D7-8D1AEEAB1B1B}"/>
              </a:ext>
            </a:extLst>
          </p:cNvPr>
          <p:cNvSpPr>
            <a:spLocks noGrp="1"/>
          </p:cNvSpPr>
          <p:nvPr>
            <p:ph type="title"/>
          </p:nvPr>
        </p:nvSpPr>
        <p:spPr/>
        <p:txBody>
          <a:bodyPr/>
          <a:lstStyle/>
          <a:p>
            <a:r>
              <a:rPr lang="el-GR" dirty="0"/>
              <a:t>Προσδιοριστές-1</a:t>
            </a:r>
            <a:endParaRPr lang="en-US" dirty="0"/>
          </a:p>
        </p:txBody>
      </p:sp>
      <p:sp>
        <p:nvSpPr>
          <p:cNvPr id="3" name="Content Placeholder 2">
            <a:extLst>
              <a:ext uri="{FF2B5EF4-FFF2-40B4-BE49-F238E27FC236}">
                <a16:creationId xmlns:a16="http://schemas.microsoft.com/office/drawing/2014/main" id="{7B8E40BB-E682-A74D-BDF7-FA884AF5FB11}"/>
              </a:ext>
            </a:extLst>
          </p:cNvPr>
          <p:cNvSpPr>
            <a:spLocks noGrp="1"/>
          </p:cNvSpPr>
          <p:nvPr>
            <p:ph idx="1"/>
          </p:nvPr>
        </p:nvSpPr>
        <p:spPr/>
        <p:txBody>
          <a:bodyPr>
            <a:normAutofit/>
          </a:bodyPr>
          <a:lstStyle/>
          <a:p>
            <a:r>
              <a:rPr lang="en-US" sz="2000" dirty="0" err="1"/>
              <a:t>Ή</a:t>
            </a:r>
            <a:r>
              <a:rPr lang="el-GR" sz="2000" dirty="0"/>
              <a:t>πια/μέτρια/σοβαρή διαταραχή</a:t>
            </a:r>
          </a:p>
          <a:p>
            <a:r>
              <a:rPr lang="el-GR" sz="2000" dirty="0"/>
              <a:t>Με έναρξη στην παιδική ηλικία (πριν τα 10 έτη) ή με έναρξη στην εφηβική ηλικία (μετά τα 10 έτη)</a:t>
            </a:r>
          </a:p>
          <a:p>
            <a:r>
              <a:rPr lang="el-GR" sz="2000" dirty="0"/>
              <a:t>Με περιορισμένα προ-κοινωνικά συναισθήματα </a:t>
            </a:r>
            <a:endParaRPr lang="en-US" sz="2000" dirty="0"/>
          </a:p>
        </p:txBody>
      </p:sp>
    </p:spTree>
    <p:extLst>
      <p:ext uri="{BB962C8B-B14F-4D97-AF65-F5344CB8AC3E}">
        <p14:creationId xmlns:p14="http://schemas.microsoft.com/office/powerpoint/2010/main" val="2956100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3071-9A21-B246-A4D7-8D1AEEAB1B1B}"/>
              </a:ext>
            </a:extLst>
          </p:cNvPr>
          <p:cNvSpPr>
            <a:spLocks noGrp="1"/>
          </p:cNvSpPr>
          <p:nvPr>
            <p:ph type="title"/>
          </p:nvPr>
        </p:nvSpPr>
        <p:spPr/>
        <p:txBody>
          <a:bodyPr/>
          <a:lstStyle/>
          <a:p>
            <a:r>
              <a:rPr lang="el-GR" dirty="0"/>
              <a:t>Προσδιοριστές-2α</a:t>
            </a:r>
            <a:endParaRPr lang="en-US" dirty="0"/>
          </a:p>
        </p:txBody>
      </p:sp>
      <p:sp>
        <p:nvSpPr>
          <p:cNvPr id="3" name="Content Placeholder 2">
            <a:extLst>
              <a:ext uri="{FF2B5EF4-FFF2-40B4-BE49-F238E27FC236}">
                <a16:creationId xmlns:a16="http://schemas.microsoft.com/office/drawing/2014/main" id="{7B8E40BB-E682-A74D-BDF7-FA884AF5FB11}"/>
              </a:ext>
            </a:extLst>
          </p:cNvPr>
          <p:cNvSpPr>
            <a:spLocks noGrp="1"/>
          </p:cNvSpPr>
          <p:nvPr>
            <p:ph idx="1"/>
          </p:nvPr>
        </p:nvSpPr>
        <p:spPr/>
        <p:txBody>
          <a:bodyPr>
            <a:normAutofit/>
          </a:bodyPr>
          <a:lstStyle/>
          <a:p>
            <a:r>
              <a:rPr lang="el-GR" sz="2000" dirty="0"/>
              <a:t>Με έναρξη στην παιδική ηλικία (πριν τα 10 έτη)</a:t>
            </a:r>
          </a:p>
          <a:p>
            <a:pPr marL="0" indent="0">
              <a:buNone/>
            </a:pPr>
            <a:r>
              <a:rPr lang="el-GR" sz="2000" dirty="0"/>
              <a:t>Συνδέεται με έκδηλη επιθετικότητα και σωματική βία</a:t>
            </a:r>
          </a:p>
          <a:p>
            <a:pPr marL="0" indent="0">
              <a:buNone/>
            </a:pPr>
            <a:r>
              <a:rPr lang="el-GR" sz="2000" dirty="0"/>
              <a:t>Συνοδεύεται από πολλά άλλα προβλήματα (συγκέντρωσης προσοχής, χαμηλή σχολική επίδοση </a:t>
            </a:r>
            <a:r>
              <a:rPr lang="el-GR" sz="2000" dirty="0" err="1"/>
              <a:t>κλπ</a:t>
            </a:r>
            <a:r>
              <a:rPr lang="el-GR" sz="2000" dirty="0"/>
              <a:t>).</a:t>
            </a:r>
          </a:p>
          <a:p>
            <a:pPr marL="0" indent="0">
              <a:buNone/>
            </a:pPr>
            <a:r>
              <a:rPr lang="el-GR" sz="2000" dirty="0"/>
              <a:t>Σχετίζεται με αντικοινωνική συμπεριφορά των γονέων και διαταραγμένες σχέσεις γονέων-παιδιών</a:t>
            </a:r>
          </a:p>
          <a:p>
            <a:pPr marL="0" indent="0">
              <a:buNone/>
            </a:pPr>
            <a:r>
              <a:rPr lang="el-GR" sz="2000" dirty="0"/>
              <a:t>Τείνει να εμμένει σε όλη τη διάρκεια της ζωής</a:t>
            </a:r>
          </a:p>
        </p:txBody>
      </p:sp>
    </p:spTree>
    <p:extLst>
      <p:ext uri="{BB962C8B-B14F-4D97-AF65-F5344CB8AC3E}">
        <p14:creationId xmlns:p14="http://schemas.microsoft.com/office/powerpoint/2010/main" val="1769318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3071-9A21-B246-A4D7-8D1AEEAB1B1B}"/>
              </a:ext>
            </a:extLst>
          </p:cNvPr>
          <p:cNvSpPr>
            <a:spLocks noGrp="1"/>
          </p:cNvSpPr>
          <p:nvPr>
            <p:ph type="title"/>
          </p:nvPr>
        </p:nvSpPr>
        <p:spPr/>
        <p:txBody>
          <a:bodyPr/>
          <a:lstStyle/>
          <a:p>
            <a:r>
              <a:rPr lang="el-GR" dirty="0"/>
              <a:t>Προσδιοριστές-2β</a:t>
            </a:r>
            <a:endParaRPr lang="en-US" dirty="0"/>
          </a:p>
        </p:txBody>
      </p:sp>
      <p:sp>
        <p:nvSpPr>
          <p:cNvPr id="3" name="Content Placeholder 2">
            <a:extLst>
              <a:ext uri="{FF2B5EF4-FFF2-40B4-BE49-F238E27FC236}">
                <a16:creationId xmlns:a16="http://schemas.microsoft.com/office/drawing/2014/main" id="{7B8E40BB-E682-A74D-BDF7-FA884AF5FB11}"/>
              </a:ext>
            </a:extLst>
          </p:cNvPr>
          <p:cNvSpPr>
            <a:spLocks noGrp="1"/>
          </p:cNvSpPr>
          <p:nvPr>
            <p:ph idx="1"/>
          </p:nvPr>
        </p:nvSpPr>
        <p:spPr/>
        <p:txBody>
          <a:bodyPr>
            <a:normAutofit/>
          </a:bodyPr>
          <a:lstStyle/>
          <a:p>
            <a:r>
              <a:rPr lang="el-GR" sz="2000" dirty="0"/>
              <a:t>Με έναρξη στην εφηβική ηλικία (μετά τα 10 έτη)</a:t>
            </a:r>
          </a:p>
          <a:p>
            <a:pPr marL="0" indent="0">
              <a:buNone/>
            </a:pPr>
            <a:r>
              <a:rPr lang="el-GR" sz="2000" dirty="0"/>
              <a:t>Ενδεχομένως η συμπεριφορά να εξηγείται καλύτερα ως προϊόν «κοινωνικού μιμητισμού»</a:t>
            </a:r>
          </a:p>
        </p:txBody>
      </p:sp>
    </p:spTree>
    <p:extLst>
      <p:ext uri="{BB962C8B-B14F-4D97-AF65-F5344CB8AC3E}">
        <p14:creationId xmlns:p14="http://schemas.microsoft.com/office/powerpoint/2010/main" val="935169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3071-9A21-B246-A4D7-8D1AEEAB1B1B}"/>
              </a:ext>
            </a:extLst>
          </p:cNvPr>
          <p:cNvSpPr>
            <a:spLocks noGrp="1"/>
          </p:cNvSpPr>
          <p:nvPr>
            <p:ph type="title"/>
          </p:nvPr>
        </p:nvSpPr>
        <p:spPr/>
        <p:txBody>
          <a:bodyPr/>
          <a:lstStyle/>
          <a:p>
            <a:r>
              <a:rPr lang="el-GR" dirty="0"/>
              <a:t>Προσδιοριστές-3α</a:t>
            </a:r>
            <a:endParaRPr lang="en-US" dirty="0"/>
          </a:p>
        </p:txBody>
      </p:sp>
      <p:sp>
        <p:nvSpPr>
          <p:cNvPr id="3" name="Content Placeholder 2">
            <a:extLst>
              <a:ext uri="{FF2B5EF4-FFF2-40B4-BE49-F238E27FC236}">
                <a16:creationId xmlns:a16="http://schemas.microsoft.com/office/drawing/2014/main" id="{7B8E40BB-E682-A74D-BDF7-FA884AF5FB11}"/>
              </a:ext>
            </a:extLst>
          </p:cNvPr>
          <p:cNvSpPr>
            <a:spLocks noGrp="1"/>
          </p:cNvSpPr>
          <p:nvPr>
            <p:ph idx="1"/>
          </p:nvPr>
        </p:nvSpPr>
        <p:spPr/>
        <p:txBody>
          <a:bodyPr>
            <a:normAutofit lnSpcReduction="10000"/>
          </a:bodyPr>
          <a:lstStyle/>
          <a:p>
            <a:r>
              <a:rPr lang="el-GR" sz="2000" dirty="0"/>
              <a:t>Με περιορισμένα προ-κοινωνικά συναισθήματα ( το άτομο πρέπει να έχει εκδηλώσει 2 από τις παρακάτω συμπεριφορές τους τελευταίους 12 μήνες):</a:t>
            </a:r>
          </a:p>
          <a:p>
            <a:r>
              <a:rPr lang="en-US" sz="2000" dirty="0" err="1"/>
              <a:t>Έ</a:t>
            </a:r>
            <a:r>
              <a:rPr lang="el-GR" sz="2000" dirty="0" err="1"/>
              <a:t>λειψη</a:t>
            </a:r>
            <a:r>
              <a:rPr lang="el-GR" sz="2000" dirty="0"/>
              <a:t> μεταμέλειας ή ενοχής</a:t>
            </a:r>
          </a:p>
          <a:p>
            <a:r>
              <a:rPr lang="el-GR" sz="2000" dirty="0"/>
              <a:t>Έλλειψη </a:t>
            </a:r>
            <a:r>
              <a:rPr lang="el-GR" sz="2000" dirty="0" err="1"/>
              <a:t>ενσυναίσθησης</a:t>
            </a:r>
            <a:endParaRPr lang="el-GR" sz="2000" dirty="0"/>
          </a:p>
          <a:p>
            <a:r>
              <a:rPr lang="el-GR" sz="2000" dirty="0"/>
              <a:t>Αδιαφορία για την απόδοσή του </a:t>
            </a:r>
          </a:p>
          <a:p>
            <a:r>
              <a:rPr lang="el-GR" sz="2000" dirty="0"/>
              <a:t>Ρηχό συναίσθημα (ή το χρησιμοποιεί για να χειριστεί τους άλλους)</a:t>
            </a:r>
          </a:p>
          <a:p>
            <a:endParaRPr lang="el-GR" sz="2000" dirty="0"/>
          </a:p>
          <a:p>
            <a:pPr marL="0" indent="0">
              <a:buNone/>
            </a:pPr>
            <a:r>
              <a:rPr lang="el-GR" sz="2000" dirty="0"/>
              <a:t>(τα άτομα που λαμβάνουν αυτό τον προσδιοριστή, συνήθως η έναρξη της διαταραχής έχει γίνει στην παιδική ηλικία και προσδιορίζεται ως σοβαρή)</a:t>
            </a:r>
          </a:p>
          <a:p>
            <a:endParaRPr lang="en-US" sz="2000" dirty="0"/>
          </a:p>
          <a:p>
            <a:pPr marL="0" indent="0">
              <a:buNone/>
            </a:pPr>
            <a:endParaRPr lang="el-GR" sz="2000" dirty="0"/>
          </a:p>
        </p:txBody>
      </p:sp>
    </p:spTree>
    <p:extLst>
      <p:ext uri="{BB962C8B-B14F-4D97-AF65-F5344CB8AC3E}">
        <p14:creationId xmlns:p14="http://schemas.microsoft.com/office/powerpoint/2010/main" val="380612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D135-58C9-D849-BB0C-BDAA33D8BD8B}"/>
              </a:ext>
            </a:extLst>
          </p:cNvPr>
          <p:cNvSpPr>
            <a:spLocks noGrp="1"/>
          </p:cNvSpPr>
          <p:nvPr>
            <p:ph type="title"/>
          </p:nvPr>
        </p:nvSpPr>
        <p:spPr/>
        <p:txBody>
          <a:bodyPr/>
          <a:lstStyle/>
          <a:p>
            <a:r>
              <a:rPr lang="el-GR" dirty="0"/>
              <a:t>Αναπτυξιακή πορεία</a:t>
            </a:r>
            <a:endParaRPr lang="en-US" dirty="0"/>
          </a:p>
        </p:txBody>
      </p:sp>
      <p:sp>
        <p:nvSpPr>
          <p:cNvPr id="3" name="Content Placeholder 2">
            <a:extLst>
              <a:ext uri="{FF2B5EF4-FFF2-40B4-BE49-F238E27FC236}">
                <a16:creationId xmlns:a16="http://schemas.microsoft.com/office/drawing/2014/main" id="{861AD98C-B1DC-3547-945F-A261F969D673}"/>
              </a:ext>
            </a:extLst>
          </p:cNvPr>
          <p:cNvSpPr>
            <a:spLocks noGrp="1"/>
          </p:cNvSpPr>
          <p:nvPr>
            <p:ph idx="1"/>
          </p:nvPr>
        </p:nvSpPr>
        <p:spPr/>
        <p:txBody>
          <a:bodyPr/>
          <a:lstStyle/>
          <a:p>
            <a:r>
              <a:rPr lang="el-GR" dirty="0"/>
              <a:t>Φτωχή πρόγνωση (έρευνα έδειξε ότι μόνο 14% των παιδιών που είχαν διαγνωστεί με τη διαταραχή παρουσίασαν ύφεση κατά τη διάρκεια μίας διετίας)</a:t>
            </a:r>
          </a:p>
          <a:p>
            <a:r>
              <a:rPr lang="el-GR" dirty="0"/>
              <a:t>Φαίνεται να υπάρχει μία «ακολουθία» κατά τη διάρκεια της ανάπτυξης όπου υπάρχει προσαύξηση των </a:t>
            </a:r>
            <a:r>
              <a:rPr lang="el-GR" dirty="0" err="1"/>
              <a:t>διαταρακτικών</a:t>
            </a:r>
            <a:r>
              <a:rPr lang="el-GR" dirty="0"/>
              <a:t> συμπεριφορών:</a:t>
            </a:r>
          </a:p>
          <a:p>
            <a:pPr marL="0" indent="0">
              <a:buNone/>
            </a:pPr>
            <a:r>
              <a:rPr lang="el-GR" dirty="0"/>
              <a:t>-προσχολική ηλικία: υπερδραστηριότητα –απροσεξία (ΔΕΠ-Υ)</a:t>
            </a:r>
          </a:p>
          <a:p>
            <a:pPr marL="0" indent="0">
              <a:buNone/>
            </a:pPr>
            <a:r>
              <a:rPr lang="el-GR" dirty="0"/>
              <a:t>-μέση παιδική ηλικία: εναντιωματική συμπεριφορά</a:t>
            </a:r>
          </a:p>
          <a:p>
            <a:pPr marL="0" indent="0">
              <a:buNone/>
            </a:pPr>
            <a:r>
              <a:rPr lang="el-GR" dirty="0"/>
              <a:t>-εφηβεία: </a:t>
            </a:r>
            <a:r>
              <a:rPr lang="el-GR"/>
              <a:t>διαταραχή συμπεριφοράς</a:t>
            </a:r>
            <a:endParaRPr lang="en-US" dirty="0"/>
          </a:p>
        </p:txBody>
      </p:sp>
    </p:spTree>
    <p:extLst>
      <p:ext uri="{BB962C8B-B14F-4D97-AF65-F5344CB8AC3E}">
        <p14:creationId xmlns:p14="http://schemas.microsoft.com/office/powerpoint/2010/main" val="2832379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3776F10-BCCC-3343-B2F2-C3E5679A0143}"/>
              </a:ext>
            </a:extLst>
          </p:cNvPr>
          <p:cNvSpPr>
            <a:spLocks noGrp="1"/>
          </p:cNvSpPr>
          <p:nvPr>
            <p:ph type="subTitle" idx="1"/>
          </p:nvPr>
        </p:nvSpPr>
        <p:spPr>
          <a:xfrm>
            <a:off x="3048000" y="5124450"/>
            <a:ext cx="6858000" cy="533400"/>
          </a:xfrm>
        </p:spPr>
        <p:txBody>
          <a:bodyPr>
            <a:normAutofit/>
          </a:bodyPr>
          <a:lstStyle/>
          <a:p>
            <a:pPr eaLnBrk="1" hangingPunct="1"/>
            <a:endParaRPr lang="en-US" altLang="en-US">
              <a:ea typeface="ＭＳ Ｐゴシック" panose="020B0600070205080204" pitchFamily="34" charset="-128"/>
            </a:endParaRPr>
          </a:p>
        </p:txBody>
      </p:sp>
      <p:sp>
        <p:nvSpPr>
          <p:cNvPr id="15363" name="Title 3">
            <a:extLst>
              <a:ext uri="{FF2B5EF4-FFF2-40B4-BE49-F238E27FC236}">
                <a16:creationId xmlns:a16="http://schemas.microsoft.com/office/drawing/2014/main" id="{3FB57F9F-813F-2445-89C8-9143B26A510C}"/>
              </a:ext>
            </a:extLst>
          </p:cNvPr>
          <p:cNvSpPr>
            <a:spLocks noGrp="1"/>
          </p:cNvSpPr>
          <p:nvPr>
            <p:ph type="ctrTitle"/>
          </p:nvPr>
        </p:nvSpPr>
        <p:spPr/>
        <p:txBody>
          <a:bodyPr/>
          <a:lstStyle/>
          <a:p>
            <a:r>
              <a:rPr lang="el-GR" altLang="en-US" sz="4400">
                <a:ea typeface="ＭＳ Ｐゴシック" panose="020B0600070205080204" pitchFamily="34" charset="-128"/>
              </a:rPr>
              <a:t>Ενούρηση και εγκόπριση</a:t>
            </a:r>
            <a:endParaRPr lang="en-US" altLang="en-US" sz="3600">
              <a:ea typeface="ＭＳ Ｐゴシック" panose="020B0600070205080204" pitchFamily="34" charset="-128"/>
            </a:endParaRPr>
          </a:p>
        </p:txBody>
      </p:sp>
    </p:spTree>
    <p:extLst>
      <p:ext uri="{BB962C8B-B14F-4D97-AF65-F5344CB8AC3E}">
        <p14:creationId xmlns:p14="http://schemas.microsoft.com/office/powerpoint/2010/main" val="996680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3">
            <a:extLst>
              <a:ext uri="{FF2B5EF4-FFF2-40B4-BE49-F238E27FC236}">
                <a16:creationId xmlns:a16="http://schemas.microsoft.com/office/drawing/2014/main" id="{14D5C9F8-E78D-AA49-88A2-500D101BA1B4}"/>
              </a:ext>
            </a:extLst>
          </p:cNvPr>
          <p:cNvSpPr>
            <a:spLocks noGrp="1"/>
          </p:cNvSpPr>
          <p:nvPr>
            <p:ph sz="quarter" idx="1"/>
          </p:nvPr>
        </p:nvSpPr>
        <p:spPr>
          <a:xfrm>
            <a:off x="1981200" y="1524000"/>
            <a:ext cx="8229600" cy="4419600"/>
          </a:xfrm>
        </p:spPr>
        <p:txBody>
          <a:bodyPr/>
          <a:lstStyle/>
          <a:p>
            <a:endParaRPr lang="el-GR" altLang="en-US" dirty="0">
              <a:ea typeface="ＭＳ Ｐゴシック" panose="020B0600070205080204" pitchFamily="34" charset="-128"/>
            </a:endParaRPr>
          </a:p>
          <a:p>
            <a:endParaRPr lang="el-GR" altLang="en-US" dirty="0">
              <a:ea typeface="ＭＳ Ｐゴシック" panose="020B0600070205080204" pitchFamily="34" charset="-128"/>
            </a:endParaRPr>
          </a:p>
          <a:p>
            <a:endParaRPr lang="el-GR" altLang="en-US" dirty="0">
              <a:ea typeface="ＭＳ Ｐゴシック" panose="020B0600070205080204" pitchFamily="34" charset="-128"/>
            </a:endParaRPr>
          </a:p>
          <a:p>
            <a:r>
              <a:rPr lang="el-GR" altLang="en-US" sz="2000" dirty="0">
                <a:ea typeface="ＭＳ Ｐゴシック" panose="020B0600070205080204" pitchFamily="34" charset="-128"/>
              </a:rPr>
              <a:t>Δύο διαταραχές που δεν είναι ιδιαίτερα βαριές αλλά ταλαιπωρούν το παιδί και την οικογένειά του.</a:t>
            </a:r>
          </a:p>
          <a:p>
            <a:r>
              <a:rPr lang="el-GR" altLang="en-US" sz="2000" dirty="0">
                <a:ea typeface="ＭＳ Ｐゴシック" panose="020B0600070205080204" pitchFamily="34" charset="-128"/>
              </a:rPr>
              <a:t>Ο ειδικός που καλείται να βοηθήσει πρέπει να γνωρίζει τη βιολογική, ψυχολογική κατάσταση του ατόμου και τη λειτουργία της οικογένειας. </a:t>
            </a:r>
          </a:p>
        </p:txBody>
      </p:sp>
      <p:sp>
        <p:nvSpPr>
          <p:cNvPr id="16387" name="Title 3">
            <a:extLst>
              <a:ext uri="{FF2B5EF4-FFF2-40B4-BE49-F238E27FC236}">
                <a16:creationId xmlns:a16="http://schemas.microsoft.com/office/drawing/2014/main" id="{28667645-7A16-B247-AF9F-60489CF1ECE0}"/>
              </a:ext>
            </a:extLst>
          </p:cNvPr>
          <p:cNvSpPr>
            <a:spLocks noGrp="1"/>
          </p:cNvSpPr>
          <p:nvPr>
            <p:ph type="title"/>
          </p:nvPr>
        </p:nvSpPr>
        <p:spPr>
          <a:xfrm>
            <a:off x="1981200" y="0"/>
            <a:ext cx="8229600" cy="990600"/>
          </a:xfrm>
        </p:spPr>
        <p:txBody>
          <a:bodyPr/>
          <a:lstStyle/>
          <a:p>
            <a:br>
              <a:rPr lang="el-GR" altLang="en-US">
                <a:ea typeface="ＭＳ Ｐゴシック" panose="020B0600070205080204" pitchFamily="34" charset="-128"/>
              </a:rPr>
            </a:br>
            <a:br>
              <a:rPr lang="el-GR" altLang="en-US">
                <a:ea typeface="ＭＳ Ｐゴシック" panose="020B0600070205080204" pitchFamily="34" charset="-128"/>
              </a:rPr>
            </a:br>
            <a:r>
              <a:rPr lang="el-GR" altLang="en-US">
                <a:ea typeface="ＭＳ Ｐゴシック" panose="020B0600070205080204" pitchFamily="34" charset="-128"/>
              </a:rPr>
              <a:t>Ενούρηση και εγκόπριση</a:t>
            </a:r>
            <a:endParaRPr lang="en-US" altLang="en-US">
              <a:ea typeface="ＭＳ Ｐゴシック" panose="020B0600070205080204" pitchFamily="34" charset="-128"/>
            </a:endParaRPr>
          </a:p>
        </p:txBody>
      </p:sp>
    </p:spTree>
    <p:extLst>
      <p:ext uri="{BB962C8B-B14F-4D97-AF65-F5344CB8AC3E}">
        <p14:creationId xmlns:p14="http://schemas.microsoft.com/office/powerpoint/2010/main" val="3473302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24301-6254-1743-9E7D-85DBCA7D0658}"/>
              </a:ext>
            </a:extLst>
          </p:cNvPr>
          <p:cNvSpPr>
            <a:spLocks noGrp="1"/>
          </p:cNvSpPr>
          <p:nvPr>
            <p:ph type="title"/>
          </p:nvPr>
        </p:nvSpPr>
        <p:spPr/>
        <p:txBody>
          <a:bodyPr/>
          <a:lstStyle/>
          <a:p>
            <a:r>
              <a:rPr lang="el-GR" dirty="0"/>
              <a:t>Διαταραχές εξωτερίκευσης </a:t>
            </a:r>
            <a:endParaRPr lang="en-US" dirty="0"/>
          </a:p>
        </p:txBody>
      </p:sp>
      <p:sp>
        <p:nvSpPr>
          <p:cNvPr id="3" name="Content Placeholder 2">
            <a:extLst>
              <a:ext uri="{FF2B5EF4-FFF2-40B4-BE49-F238E27FC236}">
                <a16:creationId xmlns:a16="http://schemas.microsoft.com/office/drawing/2014/main" id="{22516DC7-105C-EF4C-AAA3-448B330F00BD}"/>
              </a:ext>
            </a:extLst>
          </p:cNvPr>
          <p:cNvSpPr>
            <a:spLocks noGrp="1"/>
          </p:cNvSpPr>
          <p:nvPr>
            <p:ph idx="1"/>
          </p:nvPr>
        </p:nvSpPr>
        <p:spPr/>
        <p:txBody>
          <a:bodyPr/>
          <a:lstStyle/>
          <a:p>
            <a:r>
              <a:rPr lang="el-GR" dirty="0"/>
              <a:t>Ως διαταραχές εξωτερίκευσης ομαδοποιούνται διαταραχές που συνδέονται με </a:t>
            </a:r>
            <a:r>
              <a:rPr lang="el-GR" dirty="0" err="1"/>
              <a:t>εκδραμάτιση</a:t>
            </a:r>
            <a:r>
              <a:rPr lang="el-GR" dirty="0"/>
              <a:t> στη συμπεριφορά εσωτερικών δυσκολιών</a:t>
            </a:r>
          </a:p>
          <a:p>
            <a:r>
              <a:rPr lang="el-GR" dirty="0"/>
              <a:t>Εδώ θα παρουσιαστούν διαταραχές από διαφορετικές διαγνωστικές κατηγορίες των εγχειριδίων: </a:t>
            </a:r>
          </a:p>
          <a:p>
            <a:pPr>
              <a:buAutoNum type="arabicParenR"/>
            </a:pPr>
            <a:r>
              <a:rPr lang="el-GR" dirty="0"/>
              <a:t>Διαταραχές διασπαστικής συμπεριφοράς (</a:t>
            </a:r>
            <a:r>
              <a:rPr lang="en-US" dirty="0"/>
              <a:t>disruptive)</a:t>
            </a:r>
            <a:r>
              <a:rPr lang="el-GR" dirty="0"/>
              <a:t>, μη ελέγχου παρορμήσεων και διαταραχές συμπεριφοράς (</a:t>
            </a:r>
            <a:r>
              <a:rPr lang="en-US" dirty="0"/>
              <a:t>conduct</a:t>
            </a:r>
            <a:r>
              <a:rPr lang="el-GR" dirty="0"/>
              <a:t> </a:t>
            </a:r>
            <a:r>
              <a:rPr lang="en-US" dirty="0"/>
              <a:t>disorders)</a:t>
            </a:r>
          </a:p>
          <a:p>
            <a:pPr>
              <a:buAutoNum type="arabicParenR"/>
            </a:pPr>
            <a:r>
              <a:rPr lang="el-GR" dirty="0"/>
              <a:t>Ενούρηση, </a:t>
            </a:r>
            <a:r>
              <a:rPr lang="el-GR" dirty="0" err="1"/>
              <a:t>εγκόπριση</a:t>
            </a:r>
            <a:endParaRPr lang="en-US" dirty="0"/>
          </a:p>
        </p:txBody>
      </p:sp>
    </p:spTree>
    <p:extLst>
      <p:ext uri="{BB962C8B-B14F-4D97-AF65-F5344CB8AC3E}">
        <p14:creationId xmlns:p14="http://schemas.microsoft.com/office/powerpoint/2010/main" val="2562827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EA1D9F2-FEB4-4945-A2E5-D129D687BE69}"/>
              </a:ext>
            </a:extLst>
          </p:cNvPr>
          <p:cNvSpPr>
            <a:spLocks noGrp="1"/>
          </p:cNvSpPr>
          <p:nvPr>
            <p:ph type="title"/>
          </p:nvPr>
        </p:nvSpPr>
        <p:spPr/>
        <p:txBody>
          <a:bodyPr/>
          <a:lstStyle/>
          <a:p>
            <a:r>
              <a:rPr lang="el-GR" altLang="en-US" dirty="0">
                <a:ea typeface="ＭＳ Ｐゴシック" panose="020B0600070205080204" pitchFamily="34" charset="-128"/>
              </a:rPr>
              <a:t>Ενούρηση: Κριτήρια  </a:t>
            </a:r>
            <a:endParaRPr lang="en-US" altLang="en-US" dirty="0">
              <a:ea typeface="ＭＳ Ｐゴシック" panose="020B0600070205080204" pitchFamily="34" charset="-128"/>
            </a:endParaRPr>
          </a:p>
        </p:txBody>
      </p:sp>
      <p:sp>
        <p:nvSpPr>
          <p:cNvPr id="18435" name="Content Placeholder 2">
            <a:extLst>
              <a:ext uri="{FF2B5EF4-FFF2-40B4-BE49-F238E27FC236}">
                <a16:creationId xmlns:a16="http://schemas.microsoft.com/office/drawing/2014/main" id="{F3A60A92-8E97-4E48-8B13-7616A3380049}"/>
              </a:ext>
            </a:extLst>
          </p:cNvPr>
          <p:cNvSpPr>
            <a:spLocks noGrp="1"/>
          </p:cNvSpPr>
          <p:nvPr>
            <p:ph sz="quarter" idx="1"/>
          </p:nvPr>
        </p:nvSpPr>
        <p:spPr>
          <a:xfrm>
            <a:off x="1981200" y="2194560"/>
            <a:ext cx="8229600" cy="3961766"/>
          </a:xfrm>
        </p:spPr>
        <p:txBody>
          <a:bodyPr>
            <a:normAutofit/>
          </a:bodyPr>
          <a:lstStyle/>
          <a:p>
            <a:r>
              <a:rPr lang="el-GR" altLang="en-US" sz="2000" dirty="0">
                <a:ea typeface="ＭＳ Ｐゴシック" panose="020B0600070205080204" pitchFamily="34" charset="-128"/>
              </a:rPr>
              <a:t>Επαναλαμβανόμενη ακούσια ούρηση (νυκτερινή ή ημερήσια ή και τα δύο)</a:t>
            </a:r>
          </a:p>
          <a:p>
            <a:r>
              <a:rPr lang="el-GR" altLang="en-US" sz="2000" dirty="0">
                <a:ea typeface="ＭＳ Ｐゴシック" panose="020B0600070205080204" pitchFamily="34" charset="-128"/>
              </a:rPr>
              <a:t>Συχνότητα δύο φορών την εβδομάδα για τουλάχιστον 3 συνεχόμενους μήνες</a:t>
            </a:r>
          </a:p>
          <a:p>
            <a:r>
              <a:rPr lang="el-GR" altLang="en-US" sz="2000" dirty="0">
                <a:ea typeface="ＭＳ Ｐゴシック" panose="020B0600070205080204" pitchFamily="34" charset="-128"/>
              </a:rPr>
              <a:t>Χρονολογική (ή αντίστοιχο αναπτυξιακό επίπεδο): τουλάχιστον 5 ετών.</a:t>
            </a:r>
          </a:p>
          <a:p>
            <a:r>
              <a:rPr lang="el-GR" altLang="en-US" sz="2000" dirty="0">
                <a:ea typeface="ＭＳ Ｐゴシック" panose="020B0600070205080204" pitchFamily="34" charset="-128"/>
              </a:rPr>
              <a:t>Δεν οφείλεται σε οργανικά αίτια (διερεύνηση οργανικής παθολογίας).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4079966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B14F9AB-60AB-8343-B77A-BEABF8A9F4F1}"/>
              </a:ext>
            </a:extLst>
          </p:cNvPr>
          <p:cNvSpPr>
            <a:spLocks noGrp="1"/>
          </p:cNvSpPr>
          <p:nvPr>
            <p:ph type="title"/>
          </p:nvPr>
        </p:nvSpPr>
        <p:spPr>
          <a:xfrm>
            <a:off x="1981200" y="402336"/>
            <a:ext cx="8229600" cy="1231392"/>
          </a:xfrm>
        </p:spPr>
        <p:txBody>
          <a:bodyPr/>
          <a:lstStyle/>
          <a:p>
            <a:r>
              <a:rPr lang="el-GR" altLang="en-US" dirty="0">
                <a:ea typeface="ＭＳ Ｐゴシック" panose="020B0600070205080204" pitchFamily="34" charset="-128"/>
              </a:rPr>
              <a:t>Ενούρηση: Συχνότητα</a:t>
            </a:r>
            <a:endParaRPr lang="en-US" altLang="en-US" dirty="0">
              <a:ea typeface="ＭＳ Ｐゴシック" panose="020B0600070205080204" pitchFamily="34" charset="-128"/>
            </a:endParaRPr>
          </a:p>
        </p:txBody>
      </p:sp>
      <p:sp>
        <p:nvSpPr>
          <p:cNvPr id="19459" name="Content Placeholder 2">
            <a:extLst>
              <a:ext uri="{FF2B5EF4-FFF2-40B4-BE49-F238E27FC236}">
                <a16:creationId xmlns:a16="http://schemas.microsoft.com/office/drawing/2014/main" id="{02AA7E2F-E303-0048-B44E-6222A6C963F9}"/>
              </a:ext>
            </a:extLst>
          </p:cNvPr>
          <p:cNvSpPr>
            <a:spLocks noGrp="1"/>
          </p:cNvSpPr>
          <p:nvPr>
            <p:ph sz="quarter" idx="1"/>
          </p:nvPr>
        </p:nvSpPr>
        <p:spPr>
          <a:xfrm>
            <a:off x="1981200" y="2231136"/>
            <a:ext cx="8229600" cy="4340352"/>
          </a:xfrm>
        </p:spPr>
        <p:txBody>
          <a:bodyPr>
            <a:normAutofit lnSpcReduction="10000"/>
          </a:bodyPr>
          <a:lstStyle/>
          <a:p>
            <a:pPr marL="514350" indent="-514350">
              <a:buNone/>
            </a:pPr>
            <a:r>
              <a:rPr lang="el-GR" altLang="en-US" sz="2000" dirty="0">
                <a:ea typeface="ＭＳ Ｐゴシック" panose="020B0600070205080204" pitchFamily="34" charset="-128"/>
              </a:rPr>
              <a:t>Το μέσο παιδί είναι «στεγνό» μετά το τέλος του 3</a:t>
            </a:r>
            <a:r>
              <a:rPr lang="el-GR" altLang="en-US" sz="2000" baseline="30000" dirty="0">
                <a:ea typeface="ＭＳ Ｐゴシック" panose="020B0600070205080204" pitchFamily="34" charset="-128"/>
              </a:rPr>
              <a:t>ου</a:t>
            </a:r>
            <a:r>
              <a:rPr lang="el-GR" altLang="en-US" sz="2000" dirty="0">
                <a:ea typeface="ＭＳ Ｐゴシック" panose="020B0600070205080204" pitchFamily="34" charset="-128"/>
              </a:rPr>
              <a:t> έτους. </a:t>
            </a:r>
          </a:p>
          <a:p>
            <a:pPr marL="514350" indent="-514350">
              <a:buNone/>
            </a:pPr>
            <a:r>
              <a:rPr lang="el-GR" altLang="en-US" sz="2000" dirty="0">
                <a:ea typeface="ＭＳ Ｐゴシック" panose="020B0600070205080204" pitchFamily="34" charset="-128"/>
              </a:rPr>
              <a:t>4</a:t>
            </a:r>
            <a:r>
              <a:rPr lang="el-GR" altLang="en-US" sz="2000" baseline="30000" dirty="0">
                <a:ea typeface="ＭＳ Ｐゴシック" panose="020B0600070205080204" pitchFamily="34" charset="-128"/>
              </a:rPr>
              <a:t>ο</a:t>
            </a:r>
            <a:r>
              <a:rPr lang="el-GR" altLang="en-US" sz="2000" dirty="0">
                <a:ea typeface="ＭＳ Ｐゴシック" panose="020B0600070205080204" pitchFamily="34" charset="-128"/>
              </a:rPr>
              <a:t>-5</a:t>
            </a:r>
            <a:r>
              <a:rPr lang="el-GR" altLang="en-US" sz="2000" baseline="30000" dirty="0">
                <a:ea typeface="ＭＳ Ｐゴシック" panose="020B0600070205080204" pitchFamily="34" charset="-128"/>
              </a:rPr>
              <a:t>ο</a:t>
            </a:r>
            <a:r>
              <a:rPr lang="el-GR" altLang="en-US" sz="2000" dirty="0">
                <a:ea typeface="ＭＳ Ｐゴシック" panose="020B0600070205080204" pitchFamily="34" charset="-128"/>
              </a:rPr>
              <a:t> έτος: 12-14% των παιδιών (τουλάχιστον 1 φ. </a:t>
            </a:r>
            <a:r>
              <a:rPr lang="el-GR" altLang="en-US" sz="2000" dirty="0" err="1">
                <a:ea typeface="ＭＳ Ｐゴシック" panose="020B0600070205080204" pitchFamily="34" charset="-128"/>
              </a:rPr>
              <a:t>εβδομ</a:t>
            </a:r>
            <a:r>
              <a:rPr lang="el-GR" altLang="en-US" sz="2000" dirty="0">
                <a:ea typeface="ＭＳ Ｐゴシック" panose="020B0600070205080204" pitchFamily="34" charset="-128"/>
              </a:rPr>
              <a:t>.)</a:t>
            </a:r>
          </a:p>
          <a:p>
            <a:pPr marL="514350" indent="-514350">
              <a:buNone/>
            </a:pPr>
            <a:r>
              <a:rPr lang="el-GR" altLang="en-US" sz="2000" dirty="0">
                <a:ea typeface="ＭＳ Ｐゴシック" panose="020B0600070205080204" pitchFamily="34" charset="-128"/>
              </a:rPr>
              <a:t>7</a:t>
            </a:r>
            <a:r>
              <a:rPr lang="el-GR" altLang="en-US" sz="2000" baseline="30000" dirty="0">
                <a:ea typeface="ＭＳ Ｐゴシック" panose="020B0600070205080204" pitchFamily="34" charset="-128"/>
              </a:rPr>
              <a:t>ο</a:t>
            </a:r>
            <a:r>
              <a:rPr lang="el-GR" altLang="en-US" sz="2000" dirty="0">
                <a:ea typeface="ＭＳ Ｐゴシック" panose="020B0600070205080204" pitchFamily="34" charset="-128"/>
              </a:rPr>
              <a:t> έτος: 7% στα αγόρια, 3% για τα κορίτσια </a:t>
            </a:r>
          </a:p>
          <a:p>
            <a:pPr marL="514350" indent="-514350">
              <a:buNone/>
            </a:pPr>
            <a:r>
              <a:rPr lang="el-GR" altLang="en-US" sz="2000" dirty="0">
                <a:ea typeface="ＭＳ Ｐゴシック" panose="020B0600070205080204" pitchFamily="34" charset="-128"/>
              </a:rPr>
              <a:t>10</a:t>
            </a:r>
            <a:r>
              <a:rPr lang="el-GR" altLang="en-US" sz="2000" baseline="30000" dirty="0">
                <a:ea typeface="ＭＳ Ｐゴシック" panose="020B0600070205080204" pitchFamily="34" charset="-128"/>
              </a:rPr>
              <a:t>ο</a:t>
            </a:r>
            <a:r>
              <a:rPr lang="el-GR" altLang="en-US" sz="2000" dirty="0">
                <a:ea typeface="ＭＳ Ｐゴシック" panose="020B0600070205080204" pitchFamily="34" charset="-128"/>
              </a:rPr>
              <a:t> έτος: 3% στα αγόρια, 2% στα κορίτσια (αναπτυξιακή διαφορά ωρίμανσης ανάμεσα στα 2 φύλα ή </a:t>
            </a:r>
            <a:r>
              <a:rPr lang="el-GR" altLang="en-US" sz="2000" dirty="0" err="1">
                <a:ea typeface="ＭＳ Ｐゴシック" panose="020B0600070205080204" pitchFamily="34" charset="-128"/>
              </a:rPr>
              <a:t>υποτακτικότητα</a:t>
            </a:r>
            <a:r>
              <a:rPr lang="el-GR" altLang="en-US" sz="2000" dirty="0">
                <a:ea typeface="ＭＳ Ｐゴシック" panose="020B0600070205080204" pitchFamily="34" charset="-128"/>
              </a:rPr>
              <a:t> των κοριτσιών;)</a:t>
            </a:r>
          </a:p>
          <a:p>
            <a:pPr marL="514350" indent="-514350">
              <a:buNone/>
            </a:pPr>
            <a:r>
              <a:rPr lang="el-GR" altLang="en-US" sz="2000" dirty="0">
                <a:ea typeface="ＭＳ Ｐゴシック" panose="020B0600070205080204" pitchFamily="34" charset="-128"/>
              </a:rPr>
              <a:t>Γονείς απευθύνονται αργά σε ειδικούς (γύρω στο 10</a:t>
            </a:r>
            <a:r>
              <a:rPr lang="el-GR" altLang="en-US" sz="2000" baseline="30000" dirty="0">
                <a:ea typeface="ＭＳ Ｐゴシック" panose="020B0600070205080204" pitchFamily="34" charset="-128"/>
              </a:rPr>
              <a:t>ο</a:t>
            </a:r>
            <a:r>
              <a:rPr lang="el-GR" altLang="en-US" sz="2000" dirty="0">
                <a:ea typeface="ＭＳ Ｐゴシック" panose="020B0600070205080204" pitchFamily="34" charset="-128"/>
              </a:rPr>
              <a:t> -11</a:t>
            </a:r>
            <a:r>
              <a:rPr lang="el-GR" altLang="en-US" sz="2000" baseline="30000" dirty="0">
                <a:ea typeface="ＭＳ Ｐゴシック" panose="020B0600070205080204" pitchFamily="34" charset="-128"/>
              </a:rPr>
              <a:t>ο </a:t>
            </a:r>
            <a:r>
              <a:rPr lang="el-GR" altLang="en-US" sz="2000" dirty="0">
                <a:ea typeface="ＭＳ Ｐゴシック" panose="020B0600070205080204" pitchFamily="34" charset="-128"/>
              </a:rPr>
              <a:t> έτος). Σημασία νηπιαγωγών. </a:t>
            </a:r>
          </a:p>
          <a:p>
            <a:pPr marL="514350" indent="-514350">
              <a:buNone/>
            </a:pPr>
            <a:r>
              <a:rPr lang="el-GR" altLang="en-US" sz="2000" dirty="0">
                <a:ea typeface="ＭＳ Ｐゴシック" panose="020B0600070205080204" pitchFamily="34" charset="-128"/>
              </a:rPr>
              <a:t>Μόνο νυκτερινός τύπος ενούρησης: 80% των </a:t>
            </a:r>
            <a:r>
              <a:rPr lang="el-GR" altLang="en-US" sz="2000" dirty="0" err="1">
                <a:ea typeface="ＭＳ Ｐゴシック" panose="020B0600070205080204" pitchFamily="34" charset="-128"/>
              </a:rPr>
              <a:t>ενουρητικών</a:t>
            </a:r>
            <a:r>
              <a:rPr lang="el-GR" altLang="en-US" sz="2000" dirty="0">
                <a:ea typeface="ＭＳ Ｐゴシック" panose="020B0600070205080204" pitchFamily="34" charset="-128"/>
              </a:rPr>
              <a:t>.</a:t>
            </a:r>
          </a:p>
          <a:p>
            <a:pPr marL="514350" indent="-514350">
              <a:buNone/>
            </a:pPr>
            <a:r>
              <a:rPr lang="el-GR" altLang="en-US" sz="2000" dirty="0">
                <a:ea typeface="ＭＳ Ｐゴシック" panose="020B0600070205080204" pitchFamily="34" charset="-128"/>
              </a:rPr>
              <a:t>Μόνο ημερήσιος τύπος ενούρησης: 4% (ενίσχυση της πιθανότητας </a:t>
            </a:r>
            <a:r>
              <a:rPr lang="el-GR" altLang="en-US" sz="2000" dirty="0" err="1">
                <a:ea typeface="ＭＳ Ｐゴシック" panose="020B0600070205080204" pitchFamily="34" charset="-128"/>
              </a:rPr>
              <a:t>οργανικότητας</a:t>
            </a:r>
            <a:r>
              <a:rPr lang="el-GR" altLang="en-US" sz="2000" dirty="0">
                <a:ea typeface="ＭＳ Ｐゴシック" panose="020B0600070205080204" pitchFamily="34" charset="-128"/>
              </a:rPr>
              <a:t>)</a:t>
            </a:r>
          </a:p>
          <a:p>
            <a:pPr marL="514350" indent="-514350">
              <a:buNone/>
            </a:pPr>
            <a:endParaRPr lang="el-GR" altLang="en-US" dirty="0">
              <a:ea typeface="ＭＳ Ｐゴシック" panose="020B0600070205080204" pitchFamily="34" charset="-128"/>
            </a:endParaRPr>
          </a:p>
        </p:txBody>
      </p:sp>
    </p:spTree>
    <p:extLst>
      <p:ext uri="{BB962C8B-B14F-4D97-AF65-F5344CB8AC3E}">
        <p14:creationId xmlns:p14="http://schemas.microsoft.com/office/powerpoint/2010/main" val="2589259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8BC084F6-C901-0045-A291-AA64CD506C0A}"/>
              </a:ext>
            </a:extLst>
          </p:cNvPr>
          <p:cNvSpPr>
            <a:spLocks noGrp="1"/>
          </p:cNvSpPr>
          <p:nvPr>
            <p:ph type="title"/>
          </p:nvPr>
        </p:nvSpPr>
        <p:spPr/>
        <p:txBody>
          <a:bodyPr/>
          <a:lstStyle/>
          <a:p>
            <a:r>
              <a:rPr lang="el-GR" altLang="en-US" dirty="0">
                <a:ea typeface="ＭＳ Ｐゴシック" panose="020B0600070205080204" pitchFamily="34" charset="-128"/>
              </a:rPr>
              <a:t>Ενούρηση: κλινικά χαρακτηριστικά</a:t>
            </a:r>
            <a:endParaRPr lang="en-US" altLang="en-US" dirty="0">
              <a:ea typeface="ＭＳ Ｐゴシック" panose="020B0600070205080204" pitchFamily="34" charset="-128"/>
            </a:endParaRPr>
          </a:p>
        </p:txBody>
      </p:sp>
      <p:sp>
        <p:nvSpPr>
          <p:cNvPr id="20483" name="Content Placeholder 2">
            <a:extLst>
              <a:ext uri="{FF2B5EF4-FFF2-40B4-BE49-F238E27FC236}">
                <a16:creationId xmlns:a16="http://schemas.microsoft.com/office/drawing/2014/main" id="{1B931D6F-B8E7-1442-8B6A-202CB8020498}"/>
              </a:ext>
            </a:extLst>
          </p:cNvPr>
          <p:cNvSpPr>
            <a:spLocks noGrp="1"/>
          </p:cNvSpPr>
          <p:nvPr>
            <p:ph sz="quarter" idx="1"/>
          </p:nvPr>
        </p:nvSpPr>
        <p:spPr>
          <a:xfrm>
            <a:off x="1981200" y="2133600"/>
            <a:ext cx="8229600" cy="4022726"/>
          </a:xfrm>
        </p:spPr>
        <p:txBody>
          <a:bodyPr/>
          <a:lstStyle/>
          <a:p>
            <a:r>
              <a:rPr lang="el-GR" altLang="en-US" sz="2000">
                <a:ea typeface="ＭＳ Ｐゴシック" panose="020B0600070205080204" pitchFamily="34" charset="-128"/>
              </a:rPr>
              <a:t>Μεγαλύτερη </a:t>
            </a:r>
            <a:r>
              <a:rPr lang="el-GR" altLang="en-US" sz="2000" dirty="0">
                <a:ea typeface="ＭＳ Ｐゴシック" panose="020B0600070205080204" pitchFamily="34" charset="-128"/>
              </a:rPr>
              <a:t>συχνότητα σε χαμηλά </a:t>
            </a:r>
            <a:r>
              <a:rPr lang="el-GR" altLang="en-US" sz="2000" dirty="0" err="1">
                <a:ea typeface="ＭＳ Ｐゴシック" panose="020B0600070205080204" pitchFamily="34" charset="-128"/>
              </a:rPr>
              <a:t>κοινωνικο</a:t>
            </a:r>
            <a:r>
              <a:rPr lang="el-GR" altLang="en-US" sz="2000" dirty="0">
                <a:ea typeface="ＭＳ Ｐゴシック" panose="020B0600070205080204" pitchFamily="34" charset="-128"/>
              </a:rPr>
              <a:t>-οικονομικά στρώματα.</a:t>
            </a:r>
          </a:p>
          <a:p>
            <a:r>
              <a:rPr lang="el-GR" altLang="en-US" sz="2000" b="1" dirty="0">
                <a:ea typeface="ＭＳ Ｐゴシック" panose="020B0600070205080204" pitchFamily="34" charset="-128"/>
              </a:rPr>
              <a:t>Πρωτογενής</a:t>
            </a:r>
            <a:r>
              <a:rPr lang="el-GR" altLang="en-US" sz="2000" dirty="0">
                <a:ea typeface="ＭＳ Ｐゴシック" panose="020B0600070205080204" pitchFamily="34" charset="-128"/>
              </a:rPr>
              <a:t> (συνεχίζει να βρέχεται χωρίς διακοπή-πιθανή </a:t>
            </a:r>
            <a:r>
              <a:rPr lang="el-GR" altLang="en-US" sz="2000" dirty="0" err="1">
                <a:ea typeface="ＭＳ Ｐゴシック" panose="020B0600070205080204" pitchFamily="34" charset="-128"/>
              </a:rPr>
              <a:t>οργανικότητα</a:t>
            </a:r>
            <a:r>
              <a:rPr lang="el-GR" altLang="en-US" sz="2000" dirty="0">
                <a:ea typeface="ＭＳ Ｐゴシック" panose="020B0600070205080204" pitchFamily="34" charset="-128"/>
              </a:rPr>
              <a:t>)</a:t>
            </a:r>
            <a:r>
              <a:rPr lang="en-US" altLang="en-US" sz="2000" dirty="0">
                <a:ea typeface="ＭＳ Ｐゴシック" panose="020B0600070205080204" pitchFamily="34" charset="-128"/>
              </a:rPr>
              <a:t> vs </a:t>
            </a:r>
            <a:r>
              <a:rPr lang="el-GR" altLang="en-US" sz="2000" b="1" dirty="0">
                <a:ea typeface="ＭＳ Ｐゴシック" panose="020B0600070205080204" pitchFamily="34" charset="-128"/>
              </a:rPr>
              <a:t>Δευτερογενής </a:t>
            </a:r>
            <a:r>
              <a:rPr lang="el-GR" altLang="en-US" sz="2000" dirty="0">
                <a:ea typeface="ＭＳ Ｐゴシック" panose="020B0600070205080204" pitchFamily="34" charset="-128"/>
              </a:rPr>
              <a:t>ενούρηση (ενώ ήταν στεγνό για 1 έτος ξαναρχίζει να βρέχεται-πιθανά ψυχολογικά αίτια). Η δευτεροπαθής ενούρηση παρατηρείται συνήθως κατά το 5</a:t>
            </a:r>
            <a:r>
              <a:rPr lang="el-GR" altLang="en-US" sz="2000" baseline="30000" dirty="0">
                <a:ea typeface="ＭＳ Ｐゴシック" panose="020B0600070205080204" pitchFamily="34" charset="-128"/>
              </a:rPr>
              <a:t>ο</a:t>
            </a:r>
            <a:r>
              <a:rPr lang="el-GR" altLang="en-US" sz="2000" dirty="0">
                <a:ea typeface="ＭＳ Ｐゴシック" panose="020B0600070205080204" pitchFamily="34" charset="-128"/>
              </a:rPr>
              <a:t>-6</a:t>
            </a:r>
            <a:r>
              <a:rPr lang="el-GR" altLang="en-US" sz="2000" baseline="30000" dirty="0">
                <a:ea typeface="ＭＳ Ｐゴシック" panose="020B0600070205080204" pitchFamily="34" charset="-128"/>
              </a:rPr>
              <a:t>ο</a:t>
            </a:r>
            <a:r>
              <a:rPr lang="el-GR" altLang="en-US" sz="2000" dirty="0">
                <a:ea typeface="ＭＳ Ｐゴシック" panose="020B0600070205080204" pitchFamily="34" charset="-128"/>
              </a:rPr>
              <a:t> έτος.  </a:t>
            </a:r>
          </a:p>
          <a:p>
            <a:pPr>
              <a:buFont typeface="Wingdings 3" pitchFamily="2" charset="2"/>
              <a:buNone/>
            </a:pPr>
            <a:endParaRPr lang="el-GR"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408224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87062314-C66C-FE45-B9CD-B156B2B7E9A8}"/>
              </a:ext>
            </a:extLst>
          </p:cNvPr>
          <p:cNvSpPr>
            <a:spLocks noGrp="1"/>
          </p:cNvSpPr>
          <p:nvPr>
            <p:ph type="title"/>
          </p:nvPr>
        </p:nvSpPr>
        <p:spPr/>
        <p:txBody>
          <a:bodyPr/>
          <a:lstStyle/>
          <a:p>
            <a:r>
              <a:rPr lang="el-GR" altLang="en-US">
                <a:ea typeface="ＭＳ Ｐゴシック" panose="020B0600070205080204" pitchFamily="34" charset="-128"/>
              </a:rPr>
              <a:t>Ενούρηση: αιτιολογία</a:t>
            </a:r>
            <a:endParaRPr lang="en-US" altLang="en-US">
              <a:ea typeface="ＭＳ Ｐゴシック" panose="020B0600070205080204" pitchFamily="34" charset="-128"/>
            </a:endParaRPr>
          </a:p>
        </p:txBody>
      </p:sp>
      <p:sp>
        <p:nvSpPr>
          <p:cNvPr id="21507" name="Content Placeholder 2">
            <a:extLst>
              <a:ext uri="{FF2B5EF4-FFF2-40B4-BE49-F238E27FC236}">
                <a16:creationId xmlns:a16="http://schemas.microsoft.com/office/drawing/2014/main" id="{2C021710-A387-BF46-985E-363F07937DCD}"/>
              </a:ext>
            </a:extLst>
          </p:cNvPr>
          <p:cNvSpPr>
            <a:spLocks noGrp="1"/>
          </p:cNvSpPr>
          <p:nvPr>
            <p:ph sz="quarter" idx="1"/>
          </p:nvPr>
        </p:nvSpPr>
        <p:spPr>
          <a:xfrm>
            <a:off x="1981200" y="1219201"/>
            <a:ext cx="8229600" cy="4937125"/>
          </a:xfrm>
        </p:spPr>
        <p:txBody>
          <a:bodyPr>
            <a:normAutofit/>
          </a:bodyPr>
          <a:lstStyle/>
          <a:p>
            <a:r>
              <a:rPr lang="el-GR" altLang="en-US" sz="2000" dirty="0">
                <a:ea typeface="ＭＳ Ｐゴシック" panose="020B0600070205080204" pitchFamily="34" charset="-128"/>
              </a:rPr>
              <a:t>Διαφωνίες ειδικών.  Τελικά φαίνεται ότι η ενούρηση είναι μία κατάσταση που βιολογικοί και ψυχολογικοί παράγοντες παίζουν ρόλο, σε άλλοτε άλλο βαθμό. Πρέπει να εξετάζονται κατά περίπτωση.</a:t>
            </a:r>
          </a:p>
          <a:p>
            <a:r>
              <a:rPr lang="el-GR" altLang="en-US" sz="2000" dirty="0">
                <a:ea typeface="ＭＳ Ｐゴシック" panose="020B0600070205080204" pitchFamily="34" charset="-128"/>
              </a:rPr>
              <a:t>1) Κληρονομικότητα:  σε 75% των παιδιών με ενούρηση έχει βρεθεί α’ βαθμού συγγενής που είχε το ίδιο πρόβλημα</a:t>
            </a:r>
          </a:p>
          <a:p>
            <a:r>
              <a:rPr lang="el-GR" altLang="en-US" sz="2000" dirty="0">
                <a:ea typeface="ＭＳ Ｐゴシック" panose="020B0600070205080204" pitchFamily="34" charset="-128"/>
              </a:rPr>
              <a:t>2) Αναπτυξιακοί παράγοντες: α) αναπτυξιακή ανωριμότητα σε ορισμένους τομείς πχ. αναπτυξιακές διαφορές στη λειτουργία της ουροδόχου κύστης β) νοητική ωρίμανση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2696073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C7A1274A-C8BE-A147-828F-903FF380EF30}"/>
              </a:ext>
            </a:extLst>
          </p:cNvPr>
          <p:cNvSpPr>
            <a:spLocks noGrp="1"/>
          </p:cNvSpPr>
          <p:nvPr>
            <p:ph type="title"/>
          </p:nvPr>
        </p:nvSpPr>
        <p:spPr/>
        <p:txBody>
          <a:bodyPr/>
          <a:lstStyle/>
          <a:p>
            <a:r>
              <a:rPr lang="el-GR" altLang="en-US" dirty="0">
                <a:ea typeface="ＭＳ Ｐゴシック" panose="020B0600070205080204" pitchFamily="34" charset="-128"/>
              </a:rPr>
              <a:t>Ενούρηση: αιτιολογία-1</a:t>
            </a:r>
            <a:endParaRPr lang="en-US" altLang="en-US" dirty="0">
              <a:ea typeface="ＭＳ Ｐゴシック" panose="020B0600070205080204" pitchFamily="34" charset="-128"/>
            </a:endParaRPr>
          </a:p>
        </p:txBody>
      </p:sp>
      <p:sp>
        <p:nvSpPr>
          <p:cNvPr id="22531" name="Content Placeholder 2">
            <a:extLst>
              <a:ext uri="{FF2B5EF4-FFF2-40B4-BE49-F238E27FC236}">
                <a16:creationId xmlns:a16="http://schemas.microsoft.com/office/drawing/2014/main" id="{D648EDA7-AECF-204D-B388-290F0EA8CA5F}"/>
              </a:ext>
            </a:extLst>
          </p:cNvPr>
          <p:cNvSpPr>
            <a:spLocks noGrp="1"/>
          </p:cNvSpPr>
          <p:nvPr>
            <p:ph sz="quarter" idx="1"/>
          </p:nvPr>
        </p:nvSpPr>
        <p:spPr>
          <a:xfrm>
            <a:off x="1981200" y="1219201"/>
            <a:ext cx="8229600" cy="4937125"/>
          </a:xfrm>
        </p:spPr>
        <p:txBody>
          <a:bodyPr>
            <a:normAutofit/>
          </a:bodyPr>
          <a:lstStyle/>
          <a:p>
            <a:pPr marL="0" indent="0">
              <a:buNone/>
            </a:pPr>
            <a:r>
              <a:rPr lang="el-GR" altLang="en-US" sz="2000" dirty="0">
                <a:ea typeface="ＭＳ Ｐゴシック" panose="020B0600070205080204" pitchFamily="34" charset="-128"/>
              </a:rPr>
              <a:t>Διαφωνίες ειδικών.  Τελικά φαίνεται ότι η ενούρηση είναι μία κατάσταση που βιολογικοί και ψυχολογικοί παράγοντες παίζουν ρόλο, σε άλλοτε άλλο βαθμό. Πρέπει να εξετάζονται κατά περίπτωση.</a:t>
            </a:r>
          </a:p>
          <a:p>
            <a:r>
              <a:rPr lang="el-GR" altLang="en-US" sz="2000" dirty="0">
                <a:ea typeface="ＭＳ Ｐゴシック" panose="020B0600070205080204" pitchFamily="34" charset="-128"/>
              </a:rPr>
              <a:t>1) Κληρονομικότητα:  το 70% των παιδιών με ενούρηση είχαν γονείς που είχαν ενούρηση</a:t>
            </a:r>
          </a:p>
          <a:p>
            <a:r>
              <a:rPr lang="el-GR" altLang="en-US" sz="2000" dirty="0">
                <a:ea typeface="ＭＳ Ｐゴシック" panose="020B0600070205080204" pitchFamily="34" charset="-128"/>
              </a:rPr>
              <a:t>2) Βιολογικοί παράγοντες: πχ. Ανωμαλίες </a:t>
            </a:r>
            <a:r>
              <a:rPr lang="el-GR" altLang="en-US" sz="2000" dirty="0" err="1">
                <a:ea typeface="ＭＳ Ｐゴシック" panose="020B0600070205080204" pitchFamily="34" charset="-128"/>
              </a:rPr>
              <a:t>εννεύρωσης</a:t>
            </a:r>
            <a:r>
              <a:rPr lang="el-GR" altLang="en-US" sz="2000" dirty="0">
                <a:ea typeface="ＭＳ Ｐゴシック" panose="020B0600070205080204" pitchFamily="34" charset="-128"/>
              </a:rPr>
              <a:t> της κύστης ή κάποιες ασθένειες πχ. </a:t>
            </a:r>
            <a:r>
              <a:rPr lang="el-GR" altLang="en-US" sz="2000" dirty="0" err="1">
                <a:ea typeface="ＭＳ Ｐゴシック" panose="020B0600070205080204" pitchFamily="34" charset="-128"/>
              </a:rPr>
              <a:t>Άποιος</a:t>
            </a:r>
            <a:r>
              <a:rPr lang="el-GR" altLang="en-US" sz="2000" dirty="0">
                <a:ea typeface="ＭＳ Ｐゴシック" panose="020B0600070205080204" pitchFamily="34" charset="-128"/>
              </a:rPr>
              <a:t> διαβήτης</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23384270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3A1991FC-C757-5441-AF0D-EE540C27FE0C}"/>
              </a:ext>
            </a:extLst>
          </p:cNvPr>
          <p:cNvSpPr>
            <a:spLocks noGrp="1"/>
          </p:cNvSpPr>
          <p:nvPr>
            <p:ph type="title"/>
          </p:nvPr>
        </p:nvSpPr>
        <p:spPr/>
        <p:txBody>
          <a:bodyPr/>
          <a:lstStyle/>
          <a:p>
            <a:r>
              <a:rPr lang="el-GR" altLang="en-US" dirty="0">
                <a:ea typeface="ＭＳ Ｐゴシック" panose="020B0600070205080204" pitchFamily="34" charset="-128"/>
              </a:rPr>
              <a:t>Ενούρηση: αιτιολογία-2</a:t>
            </a:r>
            <a:endParaRPr lang="en-US" altLang="en-US" dirty="0">
              <a:ea typeface="ＭＳ Ｐゴシック" panose="020B0600070205080204" pitchFamily="34" charset="-128"/>
            </a:endParaRPr>
          </a:p>
        </p:txBody>
      </p:sp>
      <p:sp>
        <p:nvSpPr>
          <p:cNvPr id="23555" name="Content Placeholder 2">
            <a:extLst>
              <a:ext uri="{FF2B5EF4-FFF2-40B4-BE49-F238E27FC236}">
                <a16:creationId xmlns:a16="http://schemas.microsoft.com/office/drawing/2014/main" id="{A6B38778-D498-C14C-A2AB-EB5AFD1622D0}"/>
              </a:ext>
            </a:extLst>
          </p:cNvPr>
          <p:cNvSpPr>
            <a:spLocks noGrp="1"/>
          </p:cNvSpPr>
          <p:nvPr>
            <p:ph sz="quarter" idx="1"/>
          </p:nvPr>
        </p:nvSpPr>
        <p:spPr>
          <a:xfrm>
            <a:off x="1981199" y="1706881"/>
            <a:ext cx="8229600" cy="4937125"/>
          </a:xfrm>
        </p:spPr>
        <p:txBody>
          <a:bodyPr>
            <a:normAutofit/>
          </a:bodyPr>
          <a:lstStyle/>
          <a:p>
            <a:r>
              <a:rPr lang="el-GR" altLang="en-US" sz="2000" dirty="0">
                <a:ea typeface="ＭＳ Ｐゴシック" panose="020B0600070205080204" pitchFamily="34" charset="-128"/>
              </a:rPr>
              <a:t>3) </a:t>
            </a:r>
            <a:r>
              <a:rPr lang="el-GR" altLang="en-US" sz="2000" dirty="0" err="1">
                <a:ea typeface="ＭＳ Ｐゴシック" panose="020B0600070205080204" pitchFamily="34" charset="-128"/>
              </a:rPr>
              <a:t>Γονεϊκή</a:t>
            </a:r>
            <a:r>
              <a:rPr lang="el-GR" altLang="en-US" sz="2000" dirty="0">
                <a:ea typeface="ＭＳ Ｐゴシック" panose="020B0600070205080204" pitchFamily="34" charset="-128"/>
              </a:rPr>
              <a:t> λειτουργία: </a:t>
            </a:r>
          </a:p>
          <a:p>
            <a:pPr marL="0" indent="0">
              <a:buNone/>
            </a:pPr>
            <a:r>
              <a:rPr lang="el-GR" altLang="en-US" sz="2000" dirty="0">
                <a:ea typeface="ＭＳ Ｐゴシック" panose="020B0600070205080204" pitchFamily="34" charset="-128"/>
              </a:rPr>
              <a:t>α) υπερπροστατευτικοί γονείς </a:t>
            </a:r>
            <a:r>
              <a:rPr lang="en-US" altLang="en-US" sz="2000" dirty="0">
                <a:ea typeface="ＭＳ Ｐゴシック" panose="020B0600070205080204" pitchFamily="34" charset="-128"/>
              </a:rPr>
              <a:t>–</a:t>
            </a:r>
            <a:r>
              <a:rPr lang="el-GR" altLang="en-US" sz="2000" dirty="0">
                <a:ea typeface="ＭＳ Ｐゴシック" panose="020B0600070205080204" pitchFamily="34" charset="-128"/>
              </a:rPr>
              <a:t>δεν πιέζουν το παιδί σχετικά με την καθαριότητα, το θεωρούν ευάλωτο. Γονείς που έχουν ανάγκη το παιδί να </a:t>
            </a:r>
            <a:r>
              <a:rPr lang="el-GR" altLang="en-US" sz="2000" dirty="0" err="1">
                <a:ea typeface="ＭＳ Ｐゴシック" panose="020B0600070205080204" pitchFamily="34" charset="-128"/>
              </a:rPr>
              <a:t>παρεμένει</a:t>
            </a:r>
            <a:r>
              <a:rPr lang="el-GR" altLang="en-US" sz="2000" dirty="0">
                <a:ea typeface="ＭＳ Ｐゴシック" panose="020B0600070205080204" pitchFamily="34" charset="-128"/>
              </a:rPr>
              <a:t> ανώριμο και προσκολλημένο </a:t>
            </a:r>
          </a:p>
          <a:p>
            <a:pPr marL="0" indent="0">
              <a:buNone/>
            </a:pPr>
            <a:r>
              <a:rPr lang="el-GR" altLang="en-US" sz="2000" dirty="0">
                <a:ea typeface="ＭＳ Ｐゴシック" panose="020B0600070205080204" pitchFamily="34" charset="-128"/>
              </a:rPr>
              <a:t>β) </a:t>
            </a:r>
            <a:r>
              <a:rPr lang="el-GR" altLang="en-US" sz="2000" dirty="0" err="1">
                <a:ea typeface="ＭＳ Ｐゴシック" panose="020B0600070205080204" pitchFamily="34" charset="-128"/>
              </a:rPr>
              <a:t>τιμωρητικοί</a:t>
            </a:r>
            <a:r>
              <a:rPr lang="el-GR" altLang="en-US" sz="2000" dirty="0">
                <a:ea typeface="ＭＳ Ｐゴシック" panose="020B0600070205080204" pitchFamily="34" charset="-128"/>
              </a:rPr>
              <a:t> και συγχρόνως ασυνεπείς γονείς, ή εύνοια άλλου παιδιού. Το παιδί προσελκύει την προσοχή των γονέων μέσω της ενούρησης</a:t>
            </a:r>
          </a:p>
          <a:p>
            <a:pPr marL="0" indent="0">
              <a:buNone/>
            </a:pPr>
            <a:r>
              <a:rPr lang="el-GR" altLang="en-US" sz="2000" dirty="0">
                <a:ea typeface="ＭＳ Ｐゴシック" panose="020B0600070205080204" pitchFamily="34" charset="-128"/>
              </a:rPr>
              <a:t>γ) γονείς χαμηλού μορφωτικού επιπέδου, πολυμελείς οικογένειες, </a:t>
            </a:r>
            <a:r>
              <a:rPr lang="el-GR" altLang="en-US" sz="2000" dirty="0" err="1">
                <a:ea typeface="ＭＳ Ｐゴシック" panose="020B0600070205080204" pitchFamily="34" charset="-128"/>
              </a:rPr>
              <a:t>ενδοιοικογενειακά</a:t>
            </a:r>
            <a:r>
              <a:rPr lang="el-GR" altLang="en-US" sz="2000" dirty="0">
                <a:ea typeface="ＭＳ Ｐゴシック" panose="020B0600070205080204" pitchFamily="34" charset="-128"/>
              </a:rPr>
              <a:t> προβλήματα. Καθυστερεί ή γίνεται πλημμελώς η εκπαίδευση τουαλέτας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4076512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E51BF5D-95D6-B64E-AB40-8A3E348C4506}"/>
              </a:ext>
            </a:extLst>
          </p:cNvPr>
          <p:cNvSpPr>
            <a:spLocks noGrp="1"/>
          </p:cNvSpPr>
          <p:nvPr>
            <p:ph type="title"/>
          </p:nvPr>
        </p:nvSpPr>
        <p:spPr/>
        <p:txBody>
          <a:bodyPr/>
          <a:lstStyle/>
          <a:p>
            <a:r>
              <a:rPr lang="el-GR" altLang="en-US" dirty="0">
                <a:ea typeface="ＭＳ Ｐゴシック" panose="020B0600070205080204" pitchFamily="34" charset="-128"/>
              </a:rPr>
              <a:t>Ενούρηση: αιτιολογία-3</a:t>
            </a:r>
            <a:endParaRPr lang="en-US" altLang="en-US" dirty="0">
              <a:ea typeface="ＭＳ Ｐゴシック" panose="020B0600070205080204" pitchFamily="34" charset="-128"/>
            </a:endParaRPr>
          </a:p>
        </p:txBody>
      </p:sp>
      <p:sp>
        <p:nvSpPr>
          <p:cNvPr id="24579" name="Content Placeholder 2">
            <a:extLst>
              <a:ext uri="{FF2B5EF4-FFF2-40B4-BE49-F238E27FC236}">
                <a16:creationId xmlns:a16="http://schemas.microsoft.com/office/drawing/2014/main" id="{F0B04D1B-5A49-B74B-8AA8-8E95B6050B16}"/>
              </a:ext>
            </a:extLst>
          </p:cNvPr>
          <p:cNvSpPr>
            <a:spLocks noGrp="1"/>
          </p:cNvSpPr>
          <p:nvPr>
            <p:ph sz="quarter" idx="1"/>
          </p:nvPr>
        </p:nvSpPr>
        <p:spPr>
          <a:xfrm>
            <a:off x="1981200" y="2109216"/>
            <a:ext cx="8229600" cy="4047110"/>
          </a:xfrm>
        </p:spPr>
        <p:txBody>
          <a:bodyPr/>
          <a:lstStyle/>
          <a:p>
            <a:r>
              <a:rPr lang="el-GR" altLang="en-US" dirty="0">
                <a:ea typeface="ＭＳ Ｐゴシック" panose="020B0600070205080204" pitchFamily="34" charset="-128"/>
              </a:rPr>
              <a:t>4) </a:t>
            </a:r>
            <a:r>
              <a:rPr lang="el-GR" altLang="en-US" sz="2000" dirty="0">
                <a:ea typeface="ＭＳ Ｐゴシック" panose="020B0600070205080204" pitchFamily="34" charset="-128"/>
              </a:rPr>
              <a:t>Στοιχεία της προσωπικότητας του παιδιού: Ανωριμότητα, παθητικότητα, έμμεση επιθετικότητα. Χαμηλή αυτοεκτίμηση, αλλά: «Η κότα έκανε το αυγό ή το αυγό την κότα;». </a:t>
            </a:r>
          </a:p>
          <a:p>
            <a:r>
              <a:rPr lang="el-GR" altLang="en-US" sz="2000" dirty="0">
                <a:ea typeface="ＭＳ Ｐゴシック" panose="020B0600070205080204" pitchFamily="34" charset="-128"/>
              </a:rPr>
              <a:t>5) Ψυχοδυναμική: Παλινδρόμηση, το παιδί επανέρχεται σε ένα προγενέστερο στάδιο λειτουργίας, λόγω άγχους σε μεταγενέστερο στάδιο (πχ. άγχος ευνουχισμού). Επιθετικότητα προς γονείς, ιδίως αγόρια επίδειξη </a:t>
            </a:r>
            <a:r>
              <a:rPr lang="el-GR" altLang="en-US" sz="2000" dirty="0" err="1">
                <a:ea typeface="ＭＳ Ｐゴシック" panose="020B0600070205080204" pitchFamily="34" charset="-128"/>
              </a:rPr>
              <a:t>φαλλικότητας</a:t>
            </a:r>
            <a:r>
              <a:rPr lang="el-GR" altLang="en-US" sz="2000" dirty="0">
                <a:ea typeface="ＭＳ Ｐゴシック" panose="020B0600070205080204" pitchFamily="34" charset="-128"/>
              </a:rPr>
              <a:t> σε μητέρες που προτιμούν τα αγόρια του να παραμένουν παιδιά. </a:t>
            </a:r>
            <a:endParaRPr lang="en-US" altLang="en-US" sz="2000" dirty="0">
              <a:ea typeface="ＭＳ Ｐゴシック" panose="020B0600070205080204" pitchFamily="34" charset="-128"/>
            </a:endParaRPr>
          </a:p>
          <a:p>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1926473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CBF94430-7692-CE4F-8CC0-8C2C823BF123}"/>
              </a:ext>
            </a:extLst>
          </p:cNvPr>
          <p:cNvSpPr>
            <a:spLocks noGrp="1"/>
          </p:cNvSpPr>
          <p:nvPr>
            <p:ph type="title"/>
          </p:nvPr>
        </p:nvSpPr>
        <p:spPr/>
        <p:txBody>
          <a:bodyPr/>
          <a:lstStyle/>
          <a:p>
            <a:r>
              <a:rPr lang="el-GR" altLang="en-US" dirty="0">
                <a:ea typeface="ＭＳ Ｐゴシック" panose="020B0600070205080204" pitchFamily="34" charset="-128"/>
              </a:rPr>
              <a:t>Ψυχολογικά θέματα και ενούρηση</a:t>
            </a:r>
            <a:endParaRPr lang="en-US" altLang="en-US" dirty="0">
              <a:ea typeface="ＭＳ Ｐゴシック" panose="020B0600070205080204" pitchFamily="34" charset="-128"/>
            </a:endParaRPr>
          </a:p>
        </p:txBody>
      </p:sp>
      <p:sp>
        <p:nvSpPr>
          <p:cNvPr id="26627" name="Content Placeholder 2">
            <a:extLst>
              <a:ext uri="{FF2B5EF4-FFF2-40B4-BE49-F238E27FC236}">
                <a16:creationId xmlns:a16="http://schemas.microsoft.com/office/drawing/2014/main" id="{1D802CA8-0A83-F342-88BD-5B58180F06B1}"/>
              </a:ext>
            </a:extLst>
          </p:cNvPr>
          <p:cNvSpPr>
            <a:spLocks noGrp="1"/>
          </p:cNvSpPr>
          <p:nvPr>
            <p:ph sz="quarter" idx="1"/>
          </p:nvPr>
        </p:nvSpPr>
        <p:spPr>
          <a:xfrm>
            <a:off x="1981200" y="1999488"/>
            <a:ext cx="8229600" cy="4156838"/>
          </a:xfrm>
        </p:spPr>
        <p:txBody>
          <a:bodyPr>
            <a:noAutofit/>
          </a:bodyPr>
          <a:lstStyle/>
          <a:p>
            <a:r>
              <a:rPr lang="el-GR" altLang="en-US" sz="2000" dirty="0">
                <a:ea typeface="ＭＳ Ｐゴシック" panose="020B0600070205080204" pitchFamily="34" charset="-128"/>
              </a:rPr>
              <a:t>Η δευτεροπαθής ενούρηση θεωρείται περισσότερο ψυχογενής καθώς πιθανόν να αποτελεί αντίδραση στο στρες. Πιθανά </a:t>
            </a:r>
            <a:r>
              <a:rPr lang="el-GR" altLang="en-US" sz="2000" dirty="0" err="1">
                <a:ea typeface="ＭＳ Ｐゴシック" panose="020B0600070205080204" pitchFamily="34" charset="-128"/>
              </a:rPr>
              <a:t>εκλυτικά</a:t>
            </a:r>
            <a:r>
              <a:rPr lang="el-GR" altLang="en-US" sz="2000" dirty="0">
                <a:ea typeface="ＭＳ Ｐゴシック" panose="020B0600070205080204" pitchFamily="34" charset="-128"/>
              </a:rPr>
              <a:t> αίτια: γέννηση αδελφού, αποχωρισμός από φροντιστή, χωρισμός γονέων, είσοδος στο νοσοκομείο. </a:t>
            </a:r>
          </a:p>
          <a:p>
            <a:r>
              <a:rPr lang="el-GR" altLang="en-US" sz="2000" dirty="0">
                <a:ea typeface="ＭＳ Ｐゴシック" panose="020B0600070205080204" pitchFamily="34" charset="-128"/>
              </a:rPr>
              <a:t>Στα παιδιά με ενούρηση παρατηρείται κάποια αύξηση στα προβλήματα συμπεριφοράς, πχ. προβλήματα πειθαρχίας, ανωριμότητα, μειωμένες σχολικές επιδόσεις </a:t>
            </a:r>
          </a:p>
          <a:p>
            <a:r>
              <a:rPr lang="el-GR" altLang="en-US" sz="2000" dirty="0">
                <a:ea typeface="ＭＳ Ｐゴシック" panose="020B0600070205080204" pitchFamily="34" charset="-128"/>
              </a:rPr>
              <a:t>Η ενούρηση δημιουργεί επιπρόσθετα ψυχ. προβλήματα λόγω τιμωρίας, ή κοροϊδίας: χαμηλή αυτοπεποίθηση, αποφυγή </a:t>
            </a:r>
            <a:r>
              <a:rPr lang="el-GR" altLang="en-US" sz="2000" dirty="0" err="1">
                <a:ea typeface="ＭＳ Ｐゴシック" panose="020B0600070205080204" pitchFamily="34" charset="-128"/>
              </a:rPr>
              <a:t>δραστηριότητων</a:t>
            </a:r>
            <a:r>
              <a:rPr lang="el-GR" altLang="en-US" sz="2000" dirty="0">
                <a:ea typeface="ＭＳ Ｐゴシック" panose="020B0600070205080204" pitchFamily="34" charset="-128"/>
              </a:rPr>
              <a:t> (πχ. κατασκήνωση)</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2088724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34B6F7B8-DA2C-6D47-B247-23422149D0F3}"/>
              </a:ext>
            </a:extLst>
          </p:cNvPr>
          <p:cNvSpPr>
            <a:spLocks noGrp="1"/>
          </p:cNvSpPr>
          <p:nvPr>
            <p:ph type="title"/>
          </p:nvPr>
        </p:nvSpPr>
        <p:spPr/>
        <p:txBody>
          <a:bodyPr/>
          <a:lstStyle/>
          <a:p>
            <a:r>
              <a:rPr lang="el-GR" altLang="en-US">
                <a:ea typeface="ＭＳ Ｐゴシック" panose="020B0600070205080204" pitchFamily="34" charset="-128"/>
              </a:rPr>
              <a:t>Θεραπεία</a:t>
            </a:r>
            <a:endParaRPr lang="en-US" altLang="en-US">
              <a:ea typeface="ＭＳ Ｐゴシック" panose="020B0600070205080204" pitchFamily="34" charset="-128"/>
            </a:endParaRPr>
          </a:p>
        </p:txBody>
      </p:sp>
      <p:sp>
        <p:nvSpPr>
          <p:cNvPr id="27651" name="Content Placeholder 2">
            <a:extLst>
              <a:ext uri="{FF2B5EF4-FFF2-40B4-BE49-F238E27FC236}">
                <a16:creationId xmlns:a16="http://schemas.microsoft.com/office/drawing/2014/main" id="{122E3A2A-9C45-1D44-A265-7FDB0A055065}"/>
              </a:ext>
            </a:extLst>
          </p:cNvPr>
          <p:cNvSpPr>
            <a:spLocks noGrp="1"/>
          </p:cNvSpPr>
          <p:nvPr>
            <p:ph sz="quarter" idx="1"/>
          </p:nvPr>
        </p:nvSpPr>
        <p:spPr>
          <a:xfrm>
            <a:off x="1981200" y="2194560"/>
            <a:ext cx="8229600" cy="3961766"/>
          </a:xfrm>
        </p:spPr>
        <p:txBody>
          <a:bodyPr>
            <a:normAutofit fontScale="77500" lnSpcReduction="20000"/>
          </a:bodyPr>
          <a:lstStyle/>
          <a:p>
            <a:r>
              <a:rPr lang="el-GR" altLang="en-US" sz="2400" dirty="0">
                <a:ea typeface="ＭＳ Ｐゴシック" panose="020B0600070205080204" pitchFamily="34" charset="-128"/>
              </a:rPr>
              <a:t>Πολύ καλή πρόγνωση. </a:t>
            </a:r>
          </a:p>
          <a:p>
            <a:r>
              <a:rPr lang="el-GR" altLang="en-US" sz="2400" dirty="0">
                <a:ea typeface="ＭＳ Ｐゴシック" panose="020B0600070205080204" pitchFamily="34" charset="-128"/>
              </a:rPr>
              <a:t>Συνηθισμένες πρακτικές: Οι γονείς να σηκώνουν το παιδί το βράδυ λίγο πριν βραχεί (</a:t>
            </a:r>
            <a:r>
              <a:rPr lang="el-GR" altLang="en-US" sz="2400" dirty="0" err="1">
                <a:ea typeface="ＭＳ Ｐゴシック" panose="020B0600070205080204" pitchFamily="34" charset="-128"/>
              </a:rPr>
              <a:t>συνήθώς</a:t>
            </a:r>
            <a:r>
              <a:rPr lang="el-GR" altLang="en-US" sz="2400" dirty="0">
                <a:ea typeface="ＭＳ Ｐゴシック" panose="020B0600070205080204" pitchFamily="34" charset="-128"/>
              </a:rPr>
              <a:t> 2,5-3 ώρες μετά την έναρξη του ύπνου. Αποφυγή πολλών υγρών πριν τον ύπνο. </a:t>
            </a:r>
          </a:p>
          <a:p>
            <a:r>
              <a:rPr lang="el-GR" altLang="en-US" sz="2400" dirty="0">
                <a:ea typeface="ＭＳ Ｐゴシック" panose="020B0600070205080204" pitchFamily="34" charset="-128"/>
              </a:rPr>
              <a:t>Φαρμακοθεραπεία: καλά αποτελέσματα, για όσο χορηγείται το φάρμακο</a:t>
            </a:r>
          </a:p>
          <a:p>
            <a:r>
              <a:rPr lang="el-GR" altLang="en-US" sz="2400" dirty="0">
                <a:ea typeface="ＭＳ Ｐゴシック" panose="020B0600070205080204" pitchFamily="34" charset="-128"/>
              </a:rPr>
              <a:t>Ασκήσεις της κύστης</a:t>
            </a:r>
          </a:p>
          <a:p>
            <a:r>
              <a:rPr lang="el-GR" altLang="en-US" sz="2400" dirty="0">
                <a:ea typeface="ＭＳ Ｐゴシック" panose="020B0600070205080204" pitchFamily="34" charset="-128"/>
              </a:rPr>
              <a:t>Τεχνικές τροποποίησης της συμπεριφοράς: Συναγερμός ενούρησης. Αυξημένα ποσοστά επιτυχίας, αλλά με υποτροπές.</a:t>
            </a:r>
          </a:p>
          <a:p>
            <a:r>
              <a:rPr lang="el-GR" altLang="en-US" sz="2400" dirty="0">
                <a:ea typeface="ＭＳ Ｐゴシック" panose="020B0600070205080204" pitchFamily="34" charset="-128"/>
              </a:rPr>
              <a:t>Ψυχοθεραπεία (κυρίως όταν συνυπάρχουν και άλλα ψυχ. προβλήματα). Στόχος η κινητοποίηση του παιδιού για το σύμπτωμα. </a:t>
            </a:r>
          </a:p>
          <a:p>
            <a:r>
              <a:rPr lang="el-GR" altLang="en-US" sz="2400" dirty="0">
                <a:ea typeface="ＭＳ Ｐゴシック" panose="020B0600070205080204" pitchFamily="34" charset="-128"/>
              </a:rPr>
              <a:t>Συμβουλευτική γονέων. Βοήθεια, ενίσχυση, όχι τιμωρία</a:t>
            </a:r>
            <a:r>
              <a:rPr lang="el-GR" altLang="en-US" dirty="0">
                <a:ea typeface="ＭＳ Ｐゴシック" panose="020B0600070205080204" pitchFamily="34" charset="-128"/>
              </a:rPr>
              <a:t>. </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65428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4FF204BC-188B-4349-9445-3CF4A6A8CBAB}"/>
              </a:ext>
            </a:extLst>
          </p:cNvPr>
          <p:cNvSpPr>
            <a:spLocks noGrp="1"/>
          </p:cNvSpPr>
          <p:nvPr>
            <p:ph type="title"/>
          </p:nvPr>
        </p:nvSpPr>
        <p:spPr/>
        <p:txBody>
          <a:bodyPr/>
          <a:lstStyle/>
          <a:p>
            <a:r>
              <a:rPr lang="el-GR" altLang="en-US" dirty="0" err="1">
                <a:ea typeface="ＭＳ Ｐゴシック" panose="020B0600070205080204" pitchFamily="34" charset="-128"/>
              </a:rPr>
              <a:t>Εγκόπριση</a:t>
            </a:r>
            <a:r>
              <a:rPr lang="el-GR" altLang="en-US" dirty="0">
                <a:ea typeface="ＭＳ Ｐゴシック" panose="020B0600070205080204" pitchFamily="34" charset="-128"/>
              </a:rPr>
              <a:t>: Κριτήρια</a:t>
            </a:r>
            <a:endParaRPr lang="en-US" altLang="en-US" dirty="0">
              <a:ea typeface="ＭＳ Ｐゴシック" panose="020B0600070205080204" pitchFamily="34" charset="-128"/>
            </a:endParaRPr>
          </a:p>
        </p:txBody>
      </p:sp>
      <p:sp>
        <p:nvSpPr>
          <p:cNvPr id="28675" name="Content Placeholder 2">
            <a:extLst>
              <a:ext uri="{FF2B5EF4-FFF2-40B4-BE49-F238E27FC236}">
                <a16:creationId xmlns:a16="http://schemas.microsoft.com/office/drawing/2014/main" id="{4B439884-CC5F-9343-9559-CD7C31950FAD}"/>
              </a:ext>
            </a:extLst>
          </p:cNvPr>
          <p:cNvSpPr>
            <a:spLocks noGrp="1"/>
          </p:cNvSpPr>
          <p:nvPr>
            <p:ph sz="quarter" idx="1"/>
          </p:nvPr>
        </p:nvSpPr>
        <p:spPr>
          <a:xfrm>
            <a:off x="1981200" y="2084832"/>
            <a:ext cx="8229600" cy="4071494"/>
          </a:xfrm>
        </p:spPr>
        <p:txBody>
          <a:bodyPr>
            <a:normAutofit/>
          </a:bodyPr>
          <a:lstStyle/>
          <a:p>
            <a:r>
              <a:rPr lang="el-GR" altLang="en-US" sz="2000" dirty="0">
                <a:ea typeface="ＭＳ Ｐゴシック" panose="020B0600070205080204" pitchFamily="34" charset="-128"/>
              </a:rPr>
              <a:t>Επαναλαμβανόμενη κένωση κοπράνων σε ακατάλληλα μέρη (πχ. στα ρούχα ή στο πάτωμα), είτε ακούσια, είτε σκόπιμη</a:t>
            </a:r>
          </a:p>
          <a:p>
            <a:r>
              <a:rPr lang="el-GR" altLang="en-US" sz="2000" dirty="0">
                <a:ea typeface="ＭＳ Ｐゴシック" panose="020B0600070205080204" pitchFamily="34" charset="-128"/>
              </a:rPr>
              <a:t>Συχνότητα 1 φορά το μήνα για τουλάχιστον 3 συνεχόμενους μήνες</a:t>
            </a:r>
          </a:p>
          <a:p>
            <a:r>
              <a:rPr lang="el-GR" altLang="en-US" sz="2000" dirty="0">
                <a:ea typeface="ＭＳ Ｐゴシック" panose="020B0600070205080204" pitchFamily="34" charset="-128"/>
              </a:rPr>
              <a:t>Χρονολογική (ή αντίστοιχο αναπτυξιακό επίπεδο): τουλάχιστον 4 ετών.</a:t>
            </a:r>
          </a:p>
          <a:p>
            <a:r>
              <a:rPr lang="el-GR" altLang="en-US" sz="2000" dirty="0">
                <a:ea typeface="ＭＳ Ｐゴシック" panose="020B0600070205080204" pitchFamily="34" charset="-128"/>
              </a:rPr>
              <a:t>Δεν οφείλεται σε οργανικά αίτια (διερεύνηση οργανικής παθολογίας). </a:t>
            </a:r>
            <a:endParaRPr lang="en-US" altLang="en-US" sz="2000" dirty="0">
              <a:ea typeface="ＭＳ Ｐゴシック" panose="020B0600070205080204" pitchFamily="34" charset="-128"/>
            </a:endParaRPr>
          </a:p>
          <a:p>
            <a:pPr>
              <a:buFont typeface="Wingdings 3" pitchFamily="2" charset="2"/>
              <a:buNone/>
            </a:pPr>
            <a:r>
              <a:rPr lang="el-GR" altLang="en-US" sz="2000" dirty="0">
                <a:ea typeface="ＭＳ Ｐゴシック" panose="020B0600070205080204" pitchFamily="34" charset="-128"/>
              </a:rPr>
              <a:t>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317319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23C22-8369-EA45-BE0C-69C9402D6F9F}"/>
              </a:ext>
            </a:extLst>
          </p:cNvPr>
          <p:cNvSpPr>
            <a:spLocks noGrp="1"/>
          </p:cNvSpPr>
          <p:nvPr>
            <p:ph type="title"/>
          </p:nvPr>
        </p:nvSpPr>
        <p:spPr/>
        <p:txBody>
          <a:bodyPr/>
          <a:lstStyle/>
          <a:p>
            <a:r>
              <a:rPr lang="el-GR" sz="3200" dirty="0"/>
              <a:t>Διαταραχές διασπαστικής συμπεριφοράς, μη ελέγχου παρορμήσεων, διαταραχές συμπεριφοράς</a:t>
            </a:r>
            <a:endParaRPr lang="en-US" sz="3200" dirty="0"/>
          </a:p>
        </p:txBody>
      </p:sp>
      <p:sp>
        <p:nvSpPr>
          <p:cNvPr id="3" name="Content Placeholder 2">
            <a:extLst>
              <a:ext uri="{FF2B5EF4-FFF2-40B4-BE49-F238E27FC236}">
                <a16:creationId xmlns:a16="http://schemas.microsoft.com/office/drawing/2014/main" id="{090AF8A6-7417-8243-B406-05A0E8A25561}"/>
              </a:ext>
            </a:extLst>
          </p:cNvPr>
          <p:cNvSpPr>
            <a:spLocks noGrp="1"/>
          </p:cNvSpPr>
          <p:nvPr>
            <p:ph idx="1"/>
          </p:nvPr>
        </p:nvSpPr>
        <p:spPr/>
        <p:txBody>
          <a:bodyPr/>
          <a:lstStyle/>
          <a:p>
            <a:r>
              <a:rPr lang="el-GR" dirty="0"/>
              <a:t>Περιλαμβάνει διαταραχές όπως η </a:t>
            </a:r>
            <a:r>
              <a:rPr lang="el-GR" b="1" dirty="0"/>
              <a:t>εναντιωματική-προκλητική διαταραχή, διαταραχή διαγωγής,</a:t>
            </a:r>
            <a:r>
              <a:rPr lang="el-GR" dirty="0"/>
              <a:t> αντικοινωνική διαταραχή προσωπικότητας, κλεπτομανία, πυρομανία κ.α.</a:t>
            </a:r>
          </a:p>
          <a:p>
            <a:r>
              <a:rPr lang="el-GR" dirty="0"/>
              <a:t>Σε όλες αυτές τις διαταραχές υπάρχουν </a:t>
            </a:r>
            <a:r>
              <a:rPr lang="el-GR" dirty="0" err="1"/>
              <a:t>διαφυλικές</a:t>
            </a:r>
            <a:r>
              <a:rPr lang="el-GR" dirty="0"/>
              <a:t> διαφορές με μεγαλύτερα ποσοστά ανδρών (αγοριών) από ότι γυναίκες (κορίτσια)</a:t>
            </a:r>
          </a:p>
          <a:p>
            <a:r>
              <a:rPr lang="el-GR" dirty="0"/>
              <a:t>Όλες έχουν έναρξη στην παιδική ηλικία </a:t>
            </a:r>
            <a:endParaRPr lang="en-US" dirty="0"/>
          </a:p>
        </p:txBody>
      </p:sp>
    </p:spTree>
    <p:extLst>
      <p:ext uri="{BB962C8B-B14F-4D97-AF65-F5344CB8AC3E}">
        <p14:creationId xmlns:p14="http://schemas.microsoft.com/office/powerpoint/2010/main" val="4161109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20DF2E19-178A-4847-8D49-33BC7F698478}"/>
              </a:ext>
            </a:extLst>
          </p:cNvPr>
          <p:cNvSpPr>
            <a:spLocks noGrp="1"/>
          </p:cNvSpPr>
          <p:nvPr>
            <p:ph type="title"/>
          </p:nvPr>
        </p:nvSpPr>
        <p:spPr>
          <a:xfrm>
            <a:off x="1981200" y="0"/>
            <a:ext cx="8229600" cy="1633728"/>
          </a:xfrm>
        </p:spPr>
        <p:txBody>
          <a:bodyPr/>
          <a:lstStyle/>
          <a:p>
            <a:r>
              <a:rPr lang="el-GR" altLang="en-US" dirty="0" err="1">
                <a:ea typeface="ＭＳ Ｐゴシック" panose="020B0600070205080204" pitchFamily="34" charset="-128"/>
              </a:rPr>
              <a:t>Εγκόπριση</a:t>
            </a:r>
            <a:r>
              <a:rPr lang="el-GR" altLang="en-US" dirty="0">
                <a:ea typeface="ＭＳ Ｐゴシック" panose="020B0600070205080204" pitchFamily="34" charset="-128"/>
              </a:rPr>
              <a:t>: Επιδημιολογία</a:t>
            </a:r>
            <a:endParaRPr lang="en-US" altLang="en-US" dirty="0">
              <a:ea typeface="ＭＳ Ｐゴシック" panose="020B0600070205080204" pitchFamily="34" charset="-128"/>
            </a:endParaRPr>
          </a:p>
        </p:txBody>
      </p:sp>
      <p:sp>
        <p:nvSpPr>
          <p:cNvPr id="29699" name="Content Placeholder 2">
            <a:extLst>
              <a:ext uri="{FF2B5EF4-FFF2-40B4-BE49-F238E27FC236}">
                <a16:creationId xmlns:a16="http://schemas.microsoft.com/office/drawing/2014/main" id="{A4626737-9BEE-2F4B-A06F-C5D647CF890A}"/>
              </a:ext>
            </a:extLst>
          </p:cNvPr>
          <p:cNvSpPr>
            <a:spLocks noGrp="1"/>
          </p:cNvSpPr>
          <p:nvPr>
            <p:ph sz="quarter" idx="1"/>
          </p:nvPr>
        </p:nvSpPr>
        <p:spPr>
          <a:xfrm>
            <a:off x="1981200" y="2157984"/>
            <a:ext cx="8229600" cy="3769742"/>
          </a:xfrm>
        </p:spPr>
        <p:txBody>
          <a:bodyPr/>
          <a:lstStyle/>
          <a:p>
            <a:pPr marL="514350" indent="-514350">
              <a:buNone/>
            </a:pPr>
            <a:r>
              <a:rPr lang="el-GR" altLang="en-US" sz="2000" dirty="0">
                <a:ea typeface="ＭＳ Ｐゴシック" panose="020B0600070205080204" pitchFamily="34" charset="-128"/>
              </a:rPr>
              <a:t>Το μέσο παιδί είναι «καθαρό» 2,5-3</a:t>
            </a:r>
            <a:r>
              <a:rPr lang="el-GR" altLang="en-US" sz="2000" baseline="30000" dirty="0">
                <a:ea typeface="ＭＳ Ｐゴシック" panose="020B0600070205080204" pitchFamily="34" charset="-128"/>
              </a:rPr>
              <a:t> </a:t>
            </a:r>
            <a:r>
              <a:rPr lang="el-GR" altLang="en-US" sz="2000" dirty="0">
                <a:ea typeface="ＭＳ Ｐゴシック" panose="020B0600070205080204" pitchFamily="34" charset="-128"/>
              </a:rPr>
              <a:t> ετών </a:t>
            </a:r>
          </a:p>
          <a:p>
            <a:pPr marL="514350" indent="-514350">
              <a:buNone/>
            </a:pPr>
            <a:endParaRPr lang="el-GR" altLang="en-US" sz="2000" dirty="0">
              <a:ea typeface="ＭＳ Ｐゴシック" panose="020B0600070205080204" pitchFamily="34" charset="-128"/>
            </a:endParaRPr>
          </a:p>
          <a:p>
            <a:pPr marL="514350" indent="-514350">
              <a:buNone/>
            </a:pPr>
            <a:r>
              <a:rPr lang="el-GR" altLang="en-US" sz="2000" dirty="0">
                <a:ea typeface="ＭＳ Ｐゴシック" panose="020B0600070205080204" pitchFamily="34" charset="-128"/>
              </a:rPr>
              <a:t>Συχνότητα </a:t>
            </a:r>
            <a:r>
              <a:rPr lang="el-GR" altLang="en-US" sz="2000" dirty="0" err="1">
                <a:ea typeface="ＭＳ Ｐゴシック" panose="020B0600070205080204" pitchFamily="34" charset="-128"/>
              </a:rPr>
              <a:t>εγκόπρισης</a:t>
            </a:r>
            <a:r>
              <a:rPr lang="el-GR" altLang="en-US" sz="2000" dirty="0">
                <a:ea typeface="ＭＳ Ｐゴシック" panose="020B0600070205080204" pitchFamily="34" charset="-128"/>
              </a:rPr>
              <a:t> στα 5 χρόνια: 1%. Περισσότερα αγόρια από κορίτσια (3-4 προς 1).</a:t>
            </a:r>
          </a:p>
          <a:p>
            <a:pPr marL="514350" indent="-514350">
              <a:buNone/>
            </a:pPr>
            <a:endParaRPr lang="el-GR" altLang="en-US" sz="2000" dirty="0">
              <a:ea typeface="ＭＳ Ｐゴシック" panose="020B0600070205080204" pitchFamily="34" charset="-128"/>
            </a:endParaRPr>
          </a:p>
          <a:p>
            <a:pPr marL="514350" indent="-514350">
              <a:buNone/>
            </a:pPr>
            <a:r>
              <a:rPr lang="el-GR" altLang="en-US" sz="2000" dirty="0">
                <a:ea typeface="ＭＳ Ｐゴシック" panose="020B0600070205080204" pitchFamily="34" charset="-128"/>
              </a:rPr>
              <a:t>Εμφανίζεται σε όλες τις κοινωνικές ομάδες αλλά πολύ συχνότερα </a:t>
            </a:r>
            <a:r>
              <a:rPr lang="el-GR" altLang="en-US" sz="2000" dirty="0" err="1">
                <a:ea typeface="ＭＳ Ｐゴシック" panose="020B0600070205080204" pitchFamily="34" charset="-128"/>
              </a:rPr>
              <a:t>απ’ότι</a:t>
            </a:r>
            <a:r>
              <a:rPr lang="el-GR" altLang="en-US" sz="2000" dirty="0">
                <a:ea typeface="ＭＳ Ｐゴシック" panose="020B0600070205080204" pitchFamily="34" charset="-128"/>
              </a:rPr>
              <a:t> η ενούρηση σε παιδιά από χαμηλότερες </a:t>
            </a:r>
            <a:r>
              <a:rPr lang="el-GR" altLang="en-US" sz="2000" dirty="0" err="1">
                <a:ea typeface="ＭＳ Ｐゴシック" panose="020B0600070205080204" pitchFamily="34" charset="-128"/>
              </a:rPr>
              <a:t>κοινωνικο</a:t>
            </a:r>
            <a:r>
              <a:rPr lang="el-GR" altLang="en-US" sz="2000" dirty="0">
                <a:ea typeface="ＭＳ Ｐゴシック" panose="020B0600070205080204" pitchFamily="34" charset="-128"/>
              </a:rPr>
              <a:t>-οικονομικές τάξεις.</a:t>
            </a:r>
          </a:p>
          <a:p>
            <a:pPr marL="514350" indent="-514350">
              <a:buNone/>
            </a:pPr>
            <a:endParaRPr lang="el-GR" altLang="en-US" dirty="0">
              <a:ea typeface="ＭＳ Ｐゴシック" panose="020B0600070205080204" pitchFamily="34" charset="-128"/>
            </a:endParaRPr>
          </a:p>
        </p:txBody>
      </p:sp>
    </p:spTree>
    <p:extLst>
      <p:ext uri="{BB962C8B-B14F-4D97-AF65-F5344CB8AC3E}">
        <p14:creationId xmlns:p14="http://schemas.microsoft.com/office/powerpoint/2010/main" val="3602438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D26DC3FC-70FB-7244-9B6D-005A1442CDEA}"/>
              </a:ext>
            </a:extLst>
          </p:cNvPr>
          <p:cNvSpPr>
            <a:spLocks noGrp="1"/>
          </p:cNvSpPr>
          <p:nvPr>
            <p:ph type="title"/>
          </p:nvPr>
        </p:nvSpPr>
        <p:spPr/>
        <p:txBody>
          <a:bodyPr/>
          <a:lstStyle/>
          <a:p>
            <a:r>
              <a:rPr lang="el-GR" altLang="en-US">
                <a:ea typeface="ＭＳ Ｐゴシック" panose="020B0600070205080204" pitchFamily="34" charset="-128"/>
              </a:rPr>
              <a:t>Κλινικοί τύποι εγκόπρισης</a:t>
            </a:r>
            <a:endParaRPr lang="en-US" altLang="en-US">
              <a:ea typeface="ＭＳ Ｐゴシック" panose="020B0600070205080204" pitchFamily="34" charset="-128"/>
            </a:endParaRPr>
          </a:p>
        </p:txBody>
      </p:sp>
      <p:sp>
        <p:nvSpPr>
          <p:cNvPr id="30723" name="Content Placeholder 2">
            <a:extLst>
              <a:ext uri="{FF2B5EF4-FFF2-40B4-BE49-F238E27FC236}">
                <a16:creationId xmlns:a16="http://schemas.microsoft.com/office/drawing/2014/main" id="{9308344A-4D23-CA48-8BED-AFD7D3A88198}"/>
              </a:ext>
            </a:extLst>
          </p:cNvPr>
          <p:cNvSpPr>
            <a:spLocks noGrp="1"/>
          </p:cNvSpPr>
          <p:nvPr>
            <p:ph sz="quarter" idx="1"/>
          </p:nvPr>
        </p:nvSpPr>
        <p:spPr>
          <a:xfrm>
            <a:off x="1981200" y="1219201"/>
            <a:ext cx="8229600" cy="4937125"/>
          </a:xfrm>
        </p:spPr>
        <p:txBody>
          <a:bodyPr>
            <a:normAutofit/>
          </a:bodyPr>
          <a:lstStyle/>
          <a:p>
            <a:r>
              <a:rPr lang="el-GR" altLang="en-US" sz="2000" dirty="0">
                <a:ea typeface="ＭＳ Ｐゴシック" panose="020B0600070205080204" pitchFamily="34" charset="-128"/>
              </a:rPr>
              <a:t>1) Πρωτογενής </a:t>
            </a:r>
            <a:r>
              <a:rPr lang="el-GR" altLang="en-US" sz="2000" dirty="0" err="1">
                <a:ea typeface="ＭＳ Ｐゴシック" panose="020B0600070205080204" pitchFamily="34" charset="-128"/>
              </a:rPr>
              <a:t>εγκόπριση</a:t>
            </a:r>
            <a:r>
              <a:rPr lang="el-GR" altLang="en-US" sz="2000" dirty="0">
                <a:ea typeface="ＭＳ Ｐゴシック" panose="020B0600070205080204" pitchFamily="34" charset="-128"/>
              </a:rPr>
              <a:t>: είναι συνεχής από τη βρεφική ηλικία. Συμβαίνει συνήθως και κατά τη νύχτα. Παρατηρείται σε παιδιά χαμηλής νοημοσύνης. Πιθανή οργανική αιτιολογία.</a:t>
            </a:r>
          </a:p>
          <a:p>
            <a:r>
              <a:rPr lang="el-GR" altLang="en-US" sz="2000" dirty="0">
                <a:ea typeface="ＭＳ Ｐゴシック" panose="020B0600070205080204" pitchFamily="34" charset="-128"/>
              </a:rPr>
              <a:t>2) Δευτερογενής </a:t>
            </a:r>
            <a:r>
              <a:rPr lang="el-GR" altLang="en-US" sz="2000" dirty="0" err="1">
                <a:ea typeface="ＭＳ Ｐゴシック" panose="020B0600070205080204" pitchFamily="34" charset="-128"/>
              </a:rPr>
              <a:t>εγκόπριση</a:t>
            </a:r>
            <a:r>
              <a:rPr lang="el-GR" altLang="en-US" sz="2000" dirty="0">
                <a:ea typeface="ＭＳ Ｐゴシック" panose="020B0600070205080204" pitchFamily="34" charset="-128"/>
              </a:rPr>
              <a:t>: δεν είναι συνεχής και οι ψυχικοί παράγοντες είναι εμφανέστεροι. Το παιδί μπορεί να κρύβεται σε γωνίες ή σε άλλα μέρη. Πιθανότητα εναντιωματικής διαταραχής ή άλλης διαταραχής της συμπεριφοράς</a:t>
            </a:r>
          </a:p>
          <a:p>
            <a:r>
              <a:rPr lang="el-GR" altLang="en-US" sz="2000" dirty="0">
                <a:ea typeface="ＭＳ Ｐゴシック" panose="020B0600070205080204" pitchFamily="34" charset="-128"/>
              </a:rPr>
              <a:t>3)  </a:t>
            </a:r>
            <a:r>
              <a:rPr lang="el-GR" altLang="en-US" sz="2000" dirty="0" err="1">
                <a:ea typeface="ＭＳ Ｐゴシック" panose="020B0600070205080204" pitchFamily="34" charset="-128"/>
              </a:rPr>
              <a:t>Εγκόπριση</a:t>
            </a:r>
            <a:r>
              <a:rPr lang="el-GR" altLang="en-US" sz="2000" dirty="0">
                <a:ea typeface="ＭＳ Ｐゴシック" panose="020B0600070205080204" pitchFamily="34" charset="-128"/>
              </a:rPr>
              <a:t> από υπερεκχείλιση. Περιπτώσεις με έντονη δυσκοιλιότητα.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3866627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61524DC2-AB2C-544C-A23D-63291A5D4B99}"/>
              </a:ext>
            </a:extLst>
          </p:cNvPr>
          <p:cNvSpPr>
            <a:spLocks noGrp="1"/>
          </p:cNvSpPr>
          <p:nvPr>
            <p:ph type="title"/>
          </p:nvPr>
        </p:nvSpPr>
        <p:spPr/>
        <p:txBody>
          <a:bodyPr/>
          <a:lstStyle/>
          <a:p>
            <a:r>
              <a:rPr lang="el-GR" altLang="en-US">
                <a:ea typeface="ＭＳ Ｐゴシック" panose="020B0600070205080204" pitchFamily="34" charset="-128"/>
              </a:rPr>
              <a:t>Εγκόπριση: αιτιολογία</a:t>
            </a:r>
            <a:endParaRPr lang="en-US" altLang="en-US">
              <a:ea typeface="ＭＳ Ｐゴシック" panose="020B0600070205080204" pitchFamily="34" charset="-128"/>
            </a:endParaRPr>
          </a:p>
        </p:txBody>
      </p:sp>
      <p:sp>
        <p:nvSpPr>
          <p:cNvPr id="31747" name="Content Placeholder 2">
            <a:extLst>
              <a:ext uri="{FF2B5EF4-FFF2-40B4-BE49-F238E27FC236}">
                <a16:creationId xmlns:a16="http://schemas.microsoft.com/office/drawing/2014/main" id="{2DB258A1-CA03-9C4C-8E92-9B7A0F17C21F}"/>
              </a:ext>
            </a:extLst>
          </p:cNvPr>
          <p:cNvSpPr>
            <a:spLocks noGrp="1"/>
          </p:cNvSpPr>
          <p:nvPr>
            <p:ph sz="quarter" idx="1"/>
          </p:nvPr>
        </p:nvSpPr>
        <p:spPr>
          <a:xfrm>
            <a:off x="1981200" y="1219201"/>
            <a:ext cx="8229600" cy="4937125"/>
          </a:xfrm>
        </p:spPr>
        <p:txBody>
          <a:bodyPr/>
          <a:lstStyle/>
          <a:p>
            <a:pPr>
              <a:buFont typeface="Wingdings 3" pitchFamily="2" charset="2"/>
              <a:buNone/>
            </a:pPr>
            <a:endParaRPr lang="el-GR" altLang="en-US" dirty="0">
              <a:ea typeface="ＭＳ Ｐゴシック" panose="020B0600070205080204" pitchFamily="34" charset="-128"/>
            </a:endParaRPr>
          </a:p>
          <a:p>
            <a:r>
              <a:rPr lang="el-GR" altLang="en-US" dirty="0">
                <a:ea typeface="ＭＳ Ｐゴシック" panose="020B0600070205080204" pitchFamily="34" charset="-128"/>
              </a:rPr>
              <a:t>1</a:t>
            </a:r>
            <a:r>
              <a:rPr lang="el-GR" altLang="en-US" sz="2000" dirty="0">
                <a:ea typeface="ＭＳ Ｐゴシック" panose="020B0600070205080204" pitchFamily="34" charset="-128"/>
              </a:rPr>
              <a:t>) Κληρονομικότητα:  όχι ιδιαίτερη κληρονομική επιβάρυνση</a:t>
            </a:r>
          </a:p>
          <a:p>
            <a:r>
              <a:rPr lang="el-GR" altLang="en-US" sz="2000" dirty="0">
                <a:ea typeface="ＭＳ Ｐゴシック" panose="020B0600070205080204" pitchFamily="34" charset="-128"/>
              </a:rPr>
              <a:t>2) Αναπτυξιακοί παράγοντες: α) αναπτυξιακή ανωριμότητα σε ορισμένους τομείς πχ. βραδύτητα στην ανάπτυξη ομιλίας β) νοητική ωρίμανση-έχει ιδιαίτερη βαρύτητα.</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1396049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256664A6-3801-8245-A5F8-C874FF89EA6D}"/>
              </a:ext>
            </a:extLst>
          </p:cNvPr>
          <p:cNvSpPr>
            <a:spLocks noGrp="1"/>
          </p:cNvSpPr>
          <p:nvPr>
            <p:ph type="title"/>
          </p:nvPr>
        </p:nvSpPr>
        <p:spPr/>
        <p:txBody>
          <a:bodyPr/>
          <a:lstStyle/>
          <a:p>
            <a:r>
              <a:rPr lang="el-GR" altLang="en-US">
                <a:ea typeface="ＭＳ Ｐゴシック" panose="020B0600070205080204" pitchFamily="34" charset="-128"/>
              </a:rPr>
              <a:t>Εγκόπριση: αιτιολογία</a:t>
            </a:r>
            <a:endParaRPr lang="en-US" altLang="en-US">
              <a:ea typeface="ＭＳ Ｐゴシック" panose="020B0600070205080204" pitchFamily="34" charset="-128"/>
            </a:endParaRPr>
          </a:p>
        </p:txBody>
      </p:sp>
      <p:sp>
        <p:nvSpPr>
          <p:cNvPr id="32771" name="Content Placeholder 2">
            <a:extLst>
              <a:ext uri="{FF2B5EF4-FFF2-40B4-BE49-F238E27FC236}">
                <a16:creationId xmlns:a16="http://schemas.microsoft.com/office/drawing/2014/main" id="{4A71686C-BC77-EE4B-8E62-B08EA2A1ED5C}"/>
              </a:ext>
            </a:extLst>
          </p:cNvPr>
          <p:cNvSpPr>
            <a:spLocks noGrp="1"/>
          </p:cNvSpPr>
          <p:nvPr>
            <p:ph sz="quarter" idx="1"/>
          </p:nvPr>
        </p:nvSpPr>
        <p:spPr>
          <a:xfrm>
            <a:off x="1981200" y="1219201"/>
            <a:ext cx="8229600" cy="4937125"/>
          </a:xfrm>
        </p:spPr>
        <p:txBody>
          <a:bodyPr>
            <a:normAutofit/>
          </a:bodyPr>
          <a:lstStyle/>
          <a:p>
            <a:r>
              <a:rPr lang="el-GR" altLang="en-US" sz="2000" dirty="0">
                <a:ea typeface="ＭＳ Ｐゴシック" panose="020B0600070205080204" pitchFamily="34" charset="-128"/>
              </a:rPr>
              <a:t>3) </a:t>
            </a:r>
            <a:r>
              <a:rPr lang="el-GR" altLang="en-US" sz="2000" dirty="0" err="1">
                <a:ea typeface="ＭＳ Ｐゴシック" panose="020B0600070205080204" pitchFamily="34" charset="-128"/>
              </a:rPr>
              <a:t>Γονεϊκή</a:t>
            </a:r>
            <a:r>
              <a:rPr lang="el-GR" altLang="en-US" sz="2000" dirty="0">
                <a:ea typeface="ＭＳ Ｐゴシック" panose="020B0600070205080204" pitchFamily="34" charset="-128"/>
              </a:rPr>
              <a:t> λειτουργία: </a:t>
            </a:r>
          </a:p>
          <a:p>
            <a:pPr marL="0" indent="0">
              <a:buNone/>
            </a:pPr>
            <a:r>
              <a:rPr lang="el-GR" altLang="en-US" sz="2000" dirty="0">
                <a:ea typeface="ＭＳ Ｐゴシック" panose="020B0600070205080204" pitchFamily="34" charset="-128"/>
              </a:rPr>
              <a:t>α) παραμέληση: γονείς αδιάφοροι, ή χαμηλού νοητικού και μορφωτικού επιπέδου, χωρίς πειθαρχία στην εκπαίδευση τουαλέτας (πρωτογενής </a:t>
            </a:r>
            <a:r>
              <a:rPr lang="el-GR" altLang="en-US" sz="2000" dirty="0" err="1">
                <a:ea typeface="ＭＳ Ｐゴシック" panose="020B0600070205080204" pitchFamily="34" charset="-128"/>
              </a:rPr>
              <a:t>εγκόπριση</a:t>
            </a:r>
            <a:r>
              <a:rPr lang="el-GR" altLang="en-US" sz="2000" dirty="0">
                <a:ea typeface="ＭＳ Ｐゴシック" panose="020B0600070205080204" pitchFamily="34" charset="-128"/>
              </a:rPr>
              <a:t>)</a:t>
            </a:r>
          </a:p>
          <a:p>
            <a:pPr marL="0" indent="0">
              <a:buNone/>
            </a:pPr>
            <a:r>
              <a:rPr lang="el-GR" altLang="en-US" sz="2000" dirty="0">
                <a:ea typeface="ＭＳ Ｐゴシック" panose="020B0600070205080204" pitchFamily="34" charset="-128"/>
              </a:rPr>
              <a:t>β) καταπίεση: γονείς συμπεριφέρονται με αυστηρότητα, </a:t>
            </a:r>
            <a:r>
              <a:rPr lang="el-GR" altLang="en-US" sz="2000" dirty="0" err="1">
                <a:ea typeface="ＭＳ Ｐゴシック" panose="020B0600070205080204" pitchFamily="34" charset="-128"/>
              </a:rPr>
              <a:t>επεμβατικότητα</a:t>
            </a:r>
            <a:r>
              <a:rPr lang="el-GR" altLang="en-US" sz="2000" dirty="0">
                <a:ea typeface="ＭＳ Ｐゴシック" panose="020B0600070205080204" pitchFamily="34" charset="-128"/>
              </a:rPr>
              <a:t>, με υπερβολική έμφαση, αβάσιμες τιμωρίες σχετικά με την εκπαίδευση τουαλέτας (δευτερογενής </a:t>
            </a:r>
            <a:r>
              <a:rPr lang="el-GR" altLang="en-US" sz="2000" dirty="0" err="1">
                <a:ea typeface="ＭＳ Ｐゴシック" panose="020B0600070205080204" pitchFamily="34" charset="-128"/>
              </a:rPr>
              <a:t>εγκόπριση-δημιουργείτα</a:t>
            </a:r>
            <a:r>
              <a:rPr lang="el-GR" altLang="en-US" sz="2000" dirty="0">
                <a:ea typeface="ＭＳ Ｐゴシック" panose="020B0600070205080204" pitchFamily="34" charset="-128"/>
              </a:rPr>
              <a:t> φαύλος κύκλος)</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16069530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160D5153-6957-9C42-92AE-6A83F127AA19}"/>
              </a:ext>
            </a:extLst>
          </p:cNvPr>
          <p:cNvSpPr>
            <a:spLocks noGrp="1"/>
          </p:cNvSpPr>
          <p:nvPr>
            <p:ph type="title"/>
          </p:nvPr>
        </p:nvSpPr>
        <p:spPr/>
        <p:txBody>
          <a:bodyPr/>
          <a:lstStyle/>
          <a:p>
            <a:r>
              <a:rPr lang="el-GR" altLang="en-US" dirty="0" err="1">
                <a:ea typeface="ＭＳ Ｐゴシック" panose="020B0600070205080204" pitchFamily="34" charset="-128"/>
              </a:rPr>
              <a:t>Εγκόπριση</a:t>
            </a:r>
            <a:r>
              <a:rPr lang="el-GR" altLang="en-US" dirty="0">
                <a:ea typeface="ＭＳ Ｐゴシック" panose="020B0600070205080204" pitchFamily="34" charset="-128"/>
              </a:rPr>
              <a:t>: αιτιολογία</a:t>
            </a:r>
            <a:endParaRPr lang="en-US" altLang="en-US" dirty="0">
              <a:ea typeface="ＭＳ Ｐゴシック" panose="020B0600070205080204" pitchFamily="34" charset="-128"/>
            </a:endParaRPr>
          </a:p>
        </p:txBody>
      </p:sp>
      <p:sp>
        <p:nvSpPr>
          <p:cNvPr id="33795" name="Content Placeholder 2">
            <a:extLst>
              <a:ext uri="{FF2B5EF4-FFF2-40B4-BE49-F238E27FC236}">
                <a16:creationId xmlns:a16="http://schemas.microsoft.com/office/drawing/2014/main" id="{A83BCCFF-EC29-064C-87D0-105B7F03CA21}"/>
              </a:ext>
            </a:extLst>
          </p:cNvPr>
          <p:cNvSpPr>
            <a:spLocks noGrp="1"/>
          </p:cNvSpPr>
          <p:nvPr>
            <p:ph sz="quarter" idx="1"/>
          </p:nvPr>
        </p:nvSpPr>
        <p:spPr>
          <a:xfrm>
            <a:off x="1981200" y="1219201"/>
            <a:ext cx="8229600" cy="4937125"/>
          </a:xfrm>
        </p:spPr>
        <p:txBody>
          <a:bodyPr>
            <a:normAutofit/>
          </a:bodyPr>
          <a:lstStyle/>
          <a:p>
            <a:r>
              <a:rPr lang="el-GR" altLang="en-US" sz="2000" dirty="0">
                <a:ea typeface="ＭＳ Ｐゴシック" panose="020B0600070205080204" pitchFamily="34" charset="-128"/>
              </a:rPr>
              <a:t>4) Στοιχεία της προσωπικότητας του παιδιού: Υποχωρητικότητα, ανωριμότητα, έμμεση επιθετικότητα, καταθλιπτικά στοιχεία. </a:t>
            </a:r>
          </a:p>
          <a:p>
            <a:pPr>
              <a:buFont typeface="Wingdings 3" pitchFamily="2" charset="2"/>
              <a:buNone/>
            </a:pPr>
            <a:r>
              <a:rPr lang="el-GR" altLang="en-US" sz="2000" dirty="0">
                <a:ea typeface="ＭＳ Ｐゴシック" panose="020B0600070205080204" pitchFamily="34" charset="-128"/>
              </a:rPr>
              <a:t>     Φαύλος κύκλος: Το παιδί με </a:t>
            </a:r>
            <a:r>
              <a:rPr lang="el-GR" altLang="en-US" sz="2000" dirty="0" err="1">
                <a:ea typeface="ＭＳ Ｐゴシック" panose="020B0600070205080204" pitchFamily="34" charset="-128"/>
              </a:rPr>
              <a:t>εγκόπριση</a:t>
            </a:r>
            <a:r>
              <a:rPr lang="el-GR" altLang="en-US" sz="2000" dirty="0">
                <a:ea typeface="ＭＳ Ｐゴシック" panose="020B0600070205080204" pitchFamily="34" charset="-128"/>
              </a:rPr>
              <a:t> μπορεί να προσπαθεί να αποφύγει καταστάσεις λόγω του προβλήματος. Επιπτώσεις στην </a:t>
            </a:r>
            <a:r>
              <a:rPr lang="el-GR" altLang="en-US" sz="2000" dirty="0" err="1">
                <a:ea typeface="ＭＳ Ｐゴシック" panose="020B0600070205080204" pitchFamily="34" charset="-128"/>
              </a:rPr>
              <a:t>αυτο</a:t>
            </a:r>
            <a:r>
              <a:rPr lang="el-GR" altLang="en-US" sz="2000" dirty="0">
                <a:ea typeface="ＭＳ Ｐゴシック" panose="020B0600070205080204" pitchFamily="34" charset="-128"/>
              </a:rPr>
              <a:t>-εκτίμηση του παιδιού και στις κοινωνικές σχέσεις</a:t>
            </a:r>
          </a:p>
          <a:p>
            <a:r>
              <a:rPr lang="el-GR" altLang="en-US" sz="2000" dirty="0">
                <a:ea typeface="ＭＳ Ｐゴシック" panose="020B0600070205080204" pitchFamily="34" charset="-128"/>
              </a:rPr>
              <a:t>5) Ψυχοδυναμική: Αναστολή της επιθετικότητας και διοχέτευση μέσα από την αφόδευση, φαύλος κύκλος με σαδομαζοχιστικά στοιχεία. Κατάθλιψη στην </a:t>
            </a:r>
            <a:r>
              <a:rPr lang="el-GR" altLang="en-US" sz="2000" dirty="0" err="1">
                <a:ea typeface="ＭＳ Ｐゴシック" panose="020B0600070205080204" pitchFamily="34" charset="-128"/>
              </a:rPr>
              <a:t>εγκόπριση</a:t>
            </a:r>
            <a:r>
              <a:rPr lang="el-GR" altLang="en-US" sz="2000" dirty="0">
                <a:ea typeface="ＭＳ Ｐゴシック" panose="020B0600070205080204" pitchFamily="34" charset="-128"/>
              </a:rPr>
              <a:t> από υπερεκχείλιση.</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37241773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FB38174F-43CA-7844-ACCE-1E2F5FB3E32C}"/>
              </a:ext>
            </a:extLst>
          </p:cNvPr>
          <p:cNvSpPr>
            <a:spLocks noGrp="1"/>
          </p:cNvSpPr>
          <p:nvPr>
            <p:ph type="title"/>
          </p:nvPr>
        </p:nvSpPr>
        <p:spPr/>
        <p:txBody>
          <a:bodyPr/>
          <a:lstStyle/>
          <a:p>
            <a:r>
              <a:rPr lang="el-GR" altLang="en-US" dirty="0" err="1">
                <a:ea typeface="ＭＳ Ｐゴシック" panose="020B0600070205080204" pitchFamily="34" charset="-128"/>
              </a:rPr>
              <a:t>Εγκόπριση</a:t>
            </a:r>
            <a:r>
              <a:rPr lang="el-GR" altLang="en-US" dirty="0">
                <a:ea typeface="ＭＳ Ｐゴシック" panose="020B0600070205080204" pitchFamily="34" charset="-128"/>
              </a:rPr>
              <a:t>: θεραπεία</a:t>
            </a:r>
            <a:endParaRPr lang="en-US" altLang="en-US" dirty="0">
              <a:ea typeface="ＭＳ Ｐゴシック" panose="020B0600070205080204" pitchFamily="34" charset="-128"/>
            </a:endParaRPr>
          </a:p>
        </p:txBody>
      </p:sp>
      <p:sp>
        <p:nvSpPr>
          <p:cNvPr id="34819" name="Content Placeholder 2">
            <a:extLst>
              <a:ext uri="{FF2B5EF4-FFF2-40B4-BE49-F238E27FC236}">
                <a16:creationId xmlns:a16="http://schemas.microsoft.com/office/drawing/2014/main" id="{8120C874-0890-7742-848E-D881F150E0FA}"/>
              </a:ext>
            </a:extLst>
          </p:cNvPr>
          <p:cNvSpPr>
            <a:spLocks noGrp="1"/>
          </p:cNvSpPr>
          <p:nvPr>
            <p:ph sz="quarter" idx="1"/>
          </p:nvPr>
        </p:nvSpPr>
        <p:spPr>
          <a:xfrm>
            <a:off x="1981200" y="1731264"/>
            <a:ext cx="8229600" cy="4425062"/>
          </a:xfrm>
        </p:spPr>
        <p:txBody>
          <a:bodyPr>
            <a:normAutofit/>
          </a:bodyPr>
          <a:lstStyle/>
          <a:p>
            <a:r>
              <a:rPr lang="el-GR" altLang="en-US" sz="2000" dirty="0" err="1">
                <a:ea typeface="ＭＳ Ｐゴシック" panose="020B0600070205080204" pitchFamily="34" charset="-128"/>
              </a:rPr>
              <a:t>Εκλυτικά</a:t>
            </a:r>
            <a:r>
              <a:rPr lang="el-GR" altLang="en-US" sz="2000" dirty="0">
                <a:ea typeface="ＭＳ Ｐゴシック" panose="020B0600070205080204" pitchFamily="34" charset="-128"/>
              </a:rPr>
              <a:t> αίτια βρίσκονται συχνά στη δευτεροπαθή </a:t>
            </a:r>
            <a:r>
              <a:rPr lang="el-GR" altLang="en-US" sz="2000" dirty="0" err="1">
                <a:ea typeface="ＭＳ Ｐゴシック" panose="020B0600070205080204" pitchFamily="34" charset="-128"/>
              </a:rPr>
              <a:t>εγκόπριση</a:t>
            </a:r>
            <a:r>
              <a:rPr lang="el-GR" altLang="en-US" sz="2000" dirty="0">
                <a:ea typeface="ＭＳ Ｐゴシック" panose="020B0600070205080204" pitchFamily="34" charset="-128"/>
              </a:rPr>
              <a:t>: αποχωρισμός από τους γονείς, εισαγωγή στο νοσοκομείο, επώδυνη ασθένεια στα παιδιά με υπερεκχείλιση.</a:t>
            </a:r>
          </a:p>
          <a:p>
            <a:r>
              <a:rPr lang="el-GR" altLang="en-US" sz="2000" u="sng" dirty="0">
                <a:ea typeface="ＭＳ Ｐゴシック" panose="020B0600070205080204" pitchFamily="34" charset="-128"/>
              </a:rPr>
              <a:t>Θεραπεία:</a:t>
            </a:r>
          </a:p>
          <a:p>
            <a:pPr>
              <a:buFont typeface="Wingdings 3" pitchFamily="2" charset="2"/>
              <a:buNone/>
            </a:pPr>
            <a:r>
              <a:rPr lang="el-GR" altLang="en-US" sz="2000" dirty="0">
                <a:ea typeface="ＭＳ Ｐゴシック" panose="020B0600070205080204" pitchFamily="34" charset="-128"/>
              </a:rPr>
              <a:t>-Επανεκπαίδευση του παιδιού μέσα σε ήπιο κλίμα, καθορισμένες ώρες στην τουαλέτα, ανάλογος έπαινος.</a:t>
            </a:r>
          </a:p>
          <a:p>
            <a:pPr>
              <a:buFont typeface="Wingdings 3" pitchFamily="2" charset="2"/>
              <a:buNone/>
            </a:pPr>
            <a:r>
              <a:rPr lang="el-GR" altLang="en-US" sz="2000" dirty="0">
                <a:ea typeface="ＭＳ Ｐゴシック" panose="020B0600070205080204" pitchFamily="34" charset="-128"/>
              </a:rPr>
              <a:t>-Ψυχοθεραπεία κυρίως σε περιπτώσεις δευτεροπαθούς </a:t>
            </a:r>
            <a:r>
              <a:rPr lang="el-GR" altLang="en-US" sz="2000" dirty="0" err="1">
                <a:ea typeface="ＭＳ Ｐゴシック" panose="020B0600070205080204" pitchFamily="34" charset="-128"/>
              </a:rPr>
              <a:t>εγκόπρισης</a:t>
            </a:r>
            <a:r>
              <a:rPr lang="el-GR" altLang="en-US" sz="2000" dirty="0">
                <a:ea typeface="ＭＳ Ｐゴシック" panose="020B0600070205080204" pitchFamily="34" charset="-128"/>
              </a:rPr>
              <a:t> </a:t>
            </a:r>
          </a:p>
          <a:p>
            <a:pPr>
              <a:buFont typeface="Wingdings 3" pitchFamily="2" charset="2"/>
              <a:buNone/>
            </a:pPr>
            <a:r>
              <a:rPr lang="el-GR" altLang="en-US" sz="2000" dirty="0">
                <a:ea typeface="ＭＳ Ｐゴシック" panose="020B0600070205080204" pitchFamily="34" charset="-128"/>
              </a:rPr>
              <a:t>-Συμβουλευτική γονέων</a:t>
            </a:r>
          </a:p>
        </p:txBody>
      </p:sp>
    </p:spTree>
    <p:extLst>
      <p:ext uri="{BB962C8B-B14F-4D97-AF65-F5344CB8AC3E}">
        <p14:creationId xmlns:p14="http://schemas.microsoft.com/office/powerpoint/2010/main" val="2252304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5A34-292C-BA44-915B-3D819715AE54}"/>
              </a:ext>
            </a:extLst>
          </p:cNvPr>
          <p:cNvSpPr>
            <a:spLocks noGrp="1"/>
          </p:cNvSpPr>
          <p:nvPr>
            <p:ph type="title"/>
          </p:nvPr>
        </p:nvSpPr>
        <p:spPr/>
        <p:txBody>
          <a:bodyPr/>
          <a:lstStyle/>
          <a:p>
            <a:r>
              <a:rPr lang="el-GR" dirty="0"/>
              <a:t>Εναντιωματική-προκλητική διαταραχή</a:t>
            </a:r>
            <a:endParaRPr lang="en-US" dirty="0"/>
          </a:p>
        </p:txBody>
      </p:sp>
      <p:sp>
        <p:nvSpPr>
          <p:cNvPr id="3" name="Content Placeholder 2">
            <a:extLst>
              <a:ext uri="{FF2B5EF4-FFF2-40B4-BE49-F238E27FC236}">
                <a16:creationId xmlns:a16="http://schemas.microsoft.com/office/drawing/2014/main" id="{BBBA436B-7258-6146-9EE4-6FF320400255}"/>
              </a:ext>
            </a:extLst>
          </p:cNvPr>
          <p:cNvSpPr>
            <a:spLocks noGrp="1"/>
          </p:cNvSpPr>
          <p:nvPr>
            <p:ph idx="1"/>
          </p:nvPr>
        </p:nvSpPr>
        <p:spPr/>
        <p:txBody>
          <a:bodyPr>
            <a:normAutofit/>
          </a:bodyPr>
          <a:lstStyle/>
          <a:p>
            <a:r>
              <a:rPr lang="el-GR" sz="2400" dirty="0"/>
              <a:t>Διατρέχει τις εξελικτικές περιόδους από τη νηπιακή ηλικία μέχρι την εφηβεία</a:t>
            </a:r>
          </a:p>
          <a:p>
            <a:r>
              <a:rPr lang="el-GR" sz="2400" dirty="0"/>
              <a:t>Χαρακτηρίζεται από εκρήξεις θυμού, λογομαχίες και προκλητική συμπεριφορά, αλλά δεν παρατηρούνται παραβιάσεις των βασικών δικαιωμάτων των άλλων ή παραβιάσεις ουσιωδών κοινωνικών κανόνων (κλοπή, επιθετικότητα, διαρκές ψέμα), όπως συμβαίνει στη διαταραχής συμπεριφοράς</a:t>
            </a:r>
            <a:endParaRPr lang="en-US" sz="2400" dirty="0"/>
          </a:p>
        </p:txBody>
      </p:sp>
    </p:spTree>
    <p:extLst>
      <p:ext uri="{BB962C8B-B14F-4D97-AF65-F5344CB8AC3E}">
        <p14:creationId xmlns:p14="http://schemas.microsoft.com/office/powerpoint/2010/main" val="1113724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3F82E-957B-F449-8233-51801883D07E}"/>
              </a:ext>
            </a:extLst>
          </p:cNvPr>
          <p:cNvSpPr>
            <a:spLocks noGrp="1"/>
          </p:cNvSpPr>
          <p:nvPr>
            <p:ph type="title"/>
          </p:nvPr>
        </p:nvSpPr>
        <p:spPr/>
        <p:txBody>
          <a:bodyPr/>
          <a:lstStyle/>
          <a:p>
            <a:r>
              <a:rPr lang="el-GR" dirty="0"/>
              <a:t>Εναντιωματική-προκλητική διαταραχή: κριτήρια-1</a:t>
            </a:r>
            <a:endParaRPr lang="en-US" dirty="0"/>
          </a:p>
        </p:txBody>
      </p:sp>
      <p:sp>
        <p:nvSpPr>
          <p:cNvPr id="3" name="Content Placeholder 2">
            <a:extLst>
              <a:ext uri="{FF2B5EF4-FFF2-40B4-BE49-F238E27FC236}">
                <a16:creationId xmlns:a16="http://schemas.microsoft.com/office/drawing/2014/main" id="{38F4E03A-AEC2-0044-BEFF-C98EC96C56E7}"/>
              </a:ext>
            </a:extLst>
          </p:cNvPr>
          <p:cNvSpPr>
            <a:spLocks noGrp="1"/>
          </p:cNvSpPr>
          <p:nvPr>
            <p:ph idx="1"/>
          </p:nvPr>
        </p:nvSpPr>
        <p:spPr/>
        <p:txBody>
          <a:bodyPr>
            <a:normAutofit fontScale="92500" lnSpcReduction="20000"/>
          </a:bodyPr>
          <a:lstStyle/>
          <a:p>
            <a:r>
              <a:rPr lang="el-GR" dirty="0"/>
              <a:t>Αρνητική, εχθρική και αποκλίνουσα συμπεριφορά που διαρκεί τουλάχιστον 6 μήνες κατά τη διάρκεια των οποίων εμφανίζονται τουλάχιστον 4 από τα ακόλουθα σε αλληλεπίδραση με ένα τουλάχιστον άτομο που δεν είναι αδερφός/ή:</a:t>
            </a:r>
          </a:p>
          <a:p>
            <a:pPr>
              <a:buAutoNum type="arabicPeriod"/>
            </a:pPr>
            <a:r>
              <a:rPr lang="el-GR" dirty="0"/>
              <a:t>Χάνει την ψυχραιμία του</a:t>
            </a:r>
          </a:p>
          <a:p>
            <a:pPr>
              <a:buAutoNum type="arabicPeriod"/>
            </a:pPr>
            <a:r>
              <a:rPr lang="el-GR" dirty="0"/>
              <a:t>Λογομαχεί συχνά με ενήλικες</a:t>
            </a:r>
          </a:p>
          <a:p>
            <a:pPr>
              <a:buAutoNum type="arabicPeriod"/>
            </a:pPr>
            <a:r>
              <a:rPr lang="el-GR" dirty="0"/>
              <a:t>Συχνά παραβιάζει ή αρνείται να υπακούσει στους κανόνες και τις εκκλήσεις των ενηλίκων</a:t>
            </a:r>
          </a:p>
          <a:p>
            <a:pPr>
              <a:buAutoNum type="arabicPeriod"/>
            </a:pPr>
            <a:r>
              <a:rPr lang="el-GR" dirty="0"/>
              <a:t>Ενοχλεί συχνά και αναίτια τους άλλους</a:t>
            </a:r>
          </a:p>
          <a:p>
            <a:pPr>
              <a:buAutoNum type="arabicPeriod"/>
            </a:pPr>
            <a:r>
              <a:rPr lang="el-GR" dirty="0"/>
              <a:t>Κατηγορεί συχνά τους  άλλους για δικά του λάθη ή δική του κακή συμπεριφορά</a:t>
            </a:r>
          </a:p>
          <a:p>
            <a:pPr>
              <a:buAutoNum type="arabicPeriod"/>
            </a:pPr>
            <a:r>
              <a:rPr lang="el-GR" dirty="0" err="1"/>
              <a:t>Εϊναι</a:t>
            </a:r>
            <a:r>
              <a:rPr lang="el-GR" dirty="0"/>
              <a:t> συχνά ευερέθιστος</a:t>
            </a:r>
          </a:p>
          <a:p>
            <a:pPr>
              <a:buAutoNum type="arabicPeriod"/>
            </a:pPr>
            <a:r>
              <a:rPr lang="el-GR" dirty="0"/>
              <a:t>Είναι συχνά θυμωμένος και μνησίκακος</a:t>
            </a:r>
          </a:p>
          <a:p>
            <a:pPr>
              <a:buAutoNum type="arabicPeriod"/>
            </a:pPr>
            <a:r>
              <a:rPr lang="el-GR" dirty="0" err="1"/>
              <a:t>Εϊναι</a:t>
            </a:r>
            <a:r>
              <a:rPr lang="el-GR" dirty="0"/>
              <a:t> συχνά μοχθηρός και εκδικητικός</a:t>
            </a:r>
            <a:endParaRPr lang="en-US" dirty="0"/>
          </a:p>
        </p:txBody>
      </p:sp>
    </p:spTree>
    <p:extLst>
      <p:ext uri="{BB962C8B-B14F-4D97-AF65-F5344CB8AC3E}">
        <p14:creationId xmlns:p14="http://schemas.microsoft.com/office/powerpoint/2010/main" val="1119223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3F82E-957B-F449-8233-51801883D07E}"/>
              </a:ext>
            </a:extLst>
          </p:cNvPr>
          <p:cNvSpPr>
            <a:spLocks noGrp="1"/>
          </p:cNvSpPr>
          <p:nvPr>
            <p:ph type="title"/>
          </p:nvPr>
        </p:nvSpPr>
        <p:spPr/>
        <p:txBody>
          <a:bodyPr/>
          <a:lstStyle/>
          <a:p>
            <a:r>
              <a:rPr lang="el-GR" dirty="0"/>
              <a:t>Εναντιωματική-προκλητική διαταραχή: κριτήρια-2</a:t>
            </a:r>
            <a:endParaRPr lang="en-US" dirty="0"/>
          </a:p>
        </p:txBody>
      </p:sp>
      <p:sp>
        <p:nvSpPr>
          <p:cNvPr id="3" name="Content Placeholder 2">
            <a:extLst>
              <a:ext uri="{FF2B5EF4-FFF2-40B4-BE49-F238E27FC236}">
                <a16:creationId xmlns:a16="http://schemas.microsoft.com/office/drawing/2014/main" id="{38F4E03A-AEC2-0044-BEFF-C98EC96C56E7}"/>
              </a:ext>
            </a:extLst>
          </p:cNvPr>
          <p:cNvSpPr>
            <a:spLocks noGrp="1"/>
          </p:cNvSpPr>
          <p:nvPr>
            <p:ph idx="1"/>
          </p:nvPr>
        </p:nvSpPr>
        <p:spPr/>
        <p:txBody>
          <a:bodyPr>
            <a:normAutofit/>
          </a:bodyPr>
          <a:lstStyle/>
          <a:p>
            <a:r>
              <a:rPr lang="el-GR" dirty="0"/>
              <a:t>Θεωρείται ότι κάποιο κριτήριο είναι παρόν μόνο αν η συμπεριφορά παρατηρείται πιο συχνά απ’ όσο αναμένεται σε άτομα αντίστοιχης ηλικίας (με άλλα λόγια: προσοχή στο αναπτυξιακό στάδιο)</a:t>
            </a:r>
          </a:p>
          <a:p>
            <a:r>
              <a:rPr lang="el-GR" dirty="0"/>
              <a:t>Η διαταραχή στη συμπεριφορά προκαλεί σημαντικές δυσκολίες στους κοντινούς άλλους ή/και στην κοινωνική, σχολική </a:t>
            </a:r>
            <a:r>
              <a:rPr lang="el-GR"/>
              <a:t>ή επαγγελματική ζωή</a:t>
            </a:r>
            <a:endParaRPr lang="en-US" dirty="0"/>
          </a:p>
        </p:txBody>
      </p:sp>
    </p:spTree>
    <p:extLst>
      <p:ext uri="{BB962C8B-B14F-4D97-AF65-F5344CB8AC3E}">
        <p14:creationId xmlns:p14="http://schemas.microsoft.com/office/powerpoint/2010/main" val="250437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3F82E-957B-F449-8233-51801883D07E}"/>
              </a:ext>
            </a:extLst>
          </p:cNvPr>
          <p:cNvSpPr>
            <a:spLocks noGrp="1"/>
          </p:cNvSpPr>
          <p:nvPr>
            <p:ph type="title"/>
          </p:nvPr>
        </p:nvSpPr>
        <p:spPr/>
        <p:txBody>
          <a:bodyPr/>
          <a:lstStyle/>
          <a:p>
            <a:r>
              <a:rPr lang="el-GR" dirty="0"/>
              <a:t>Εναντιωματική-προκλητική διαταραχή: χαρακτηριστικά</a:t>
            </a:r>
            <a:endParaRPr lang="en-US" dirty="0"/>
          </a:p>
        </p:txBody>
      </p:sp>
      <p:sp>
        <p:nvSpPr>
          <p:cNvPr id="3" name="Content Placeholder 2">
            <a:extLst>
              <a:ext uri="{FF2B5EF4-FFF2-40B4-BE49-F238E27FC236}">
                <a16:creationId xmlns:a16="http://schemas.microsoft.com/office/drawing/2014/main" id="{38F4E03A-AEC2-0044-BEFF-C98EC96C56E7}"/>
              </a:ext>
            </a:extLst>
          </p:cNvPr>
          <p:cNvSpPr>
            <a:spLocks noGrp="1"/>
          </p:cNvSpPr>
          <p:nvPr>
            <p:ph idx="1"/>
          </p:nvPr>
        </p:nvSpPr>
        <p:spPr/>
        <p:txBody>
          <a:bodyPr>
            <a:normAutofit lnSpcReduction="10000"/>
          </a:bodyPr>
          <a:lstStyle/>
          <a:p>
            <a:r>
              <a:rPr lang="el-GR" dirty="0" err="1"/>
              <a:t>Επιπολασμός</a:t>
            </a:r>
            <a:r>
              <a:rPr lang="el-GR" dirty="0"/>
              <a:t>: λίγα στοιχεία. Από 2% έως 16% στο γενικό πληθυσμό. Όμως η ΕΠΔ είναι από τα συνηθέστερα προβλήματα των παιδιών που παραπέμπονται σε ειδικούς ψυχικής υγείας (γενικά «ενοχλούν» αυτά τα παιδιά, σε αντιδιαστολή με τα  παιδιά με διαταραχές εσωτερίκευσης) </a:t>
            </a:r>
          </a:p>
          <a:p>
            <a:r>
              <a:rPr lang="el-GR" dirty="0" err="1"/>
              <a:t>Συννοσηρότητα</a:t>
            </a:r>
            <a:r>
              <a:rPr lang="el-GR" dirty="0"/>
              <a:t>: Υπάρχει αξιοσημείωτη </a:t>
            </a:r>
            <a:r>
              <a:rPr lang="el-GR" dirty="0" err="1"/>
              <a:t>συννοσηρότητα</a:t>
            </a:r>
            <a:r>
              <a:rPr lang="el-GR" dirty="0"/>
              <a:t> ΕΠΔ και ΔΕΠ-Υ (ποσοστό από 20 -57%)</a:t>
            </a:r>
          </a:p>
          <a:p>
            <a:r>
              <a:rPr lang="el-GR" dirty="0"/>
              <a:t>Αναπτυξιακές τάσεις: Η ΕΠΔ επιμένει στο μισό περίπου του πληθυσμού στο οποίο έχει εμφανιστεί. Ένα τέταρτο του πληθυσμού θα εμφανίσει άλλη διαταραχή συμπεριφοράς (άρα επιβάρυνση) και το άλλο τέταρτο θα «ξεπεράσει» τη διαταραχή.  Η εικόνα των συμπτωμάτων της ΕΠΔ μπορεί να αλλάζει κατά την ανάπτυξη του ατόμου και το πεδίο σύγκρουσης να διευρύνεται από την οικογένεια (προσχολική ηλικία), στο σχολείο (παιδική ηλικία) και την κοινωνία και τους νόμους (εφηβεία).</a:t>
            </a:r>
            <a:endParaRPr lang="en-US" dirty="0"/>
          </a:p>
        </p:txBody>
      </p:sp>
    </p:spTree>
    <p:extLst>
      <p:ext uri="{BB962C8B-B14F-4D97-AF65-F5344CB8AC3E}">
        <p14:creationId xmlns:p14="http://schemas.microsoft.com/office/powerpoint/2010/main" val="1329524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902B-55E3-4041-B1DC-FA74B3CE5E8A}"/>
              </a:ext>
            </a:extLst>
          </p:cNvPr>
          <p:cNvSpPr>
            <a:spLocks noGrp="1"/>
          </p:cNvSpPr>
          <p:nvPr>
            <p:ph type="title"/>
          </p:nvPr>
        </p:nvSpPr>
        <p:spPr/>
        <p:txBody>
          <a:bodyPr/>
          <a:lstStyle/>
          <a:p>
            <a:r>
              <a:rPr lang="el-GR" dirty="0"/>
              <a:t>Παράγοντες κινδύνου </a:t>
            </a:r>
            <a:endParaRPr lang="en-US" dirty="0"/>
          </a:p>
        </p:txBody>
      </p:sp>
      <p:sp>
        <p:nvSpPr>
          <p:cNvPr id="3" name="Content Placeholder 2">
            <a:extLst>
              <a:ext uri="{FF2B5EF4-FFF2-40B4-BE49-F238E27FC236}">
                <a16:creationId xmlns:a16="http://schemas.microsoft.com/office/drawing/2014/main" id="{01716AB9-C304-6441-BC3A-416B7AA712A9}"/>
              </a:ext>
            </a:extLst>
          </p:cNvPr>
          <p:cNvSpPr>
            <a:spLocks noGrp="1"/>
          </p:cNvSpPr>
          <p:nvPr>
            <p:ph idx="1"/>
          </p:nvPr>
        </p:nvSpPr>
        <p:spPr/>
        <p:txBody>
          <a:bodyPr/>
          <a:lstStyle/>
          <a:p>
            <a:r>
              <a:rPr lang="el-GR" dirty="0" err="1"/>
              <a:t>Ενδοατομικοί</a:t>
            </a:r>
            <a:r>
              <a:rPr lang="el-GR" dirty="0"/>
              <a:t> παράγοντες: Ανασφαλής δεσμός (δεσμός αποφυγής) σε συνάρτηση με «δύσκολη» ιδιοσυγκρασία. Τρόποι αντίδρασης: ευθεία ανυπακοή και (σε μικρότερο βαθμό) η παθητική μη συμμόρφωση στις οδηγίες/επιταγές των γονέων. Αντίθετα, προστατευτικός παράγοντας είναι η ικανότητα διαπραγμάτευσης από την πλευρά των παιδιών. </a:t>
            </a:r>
          </a:p>
          <a:p>
            <a:r>
              <a:rPr lang="el-GR" dirty="0"/>
              <a:t>Διαπροσωπικοί παράγοντες: αρνητική, επιτιμητική στάση των γονέων σε συνδυασμό με θυμό και απειλές (εδώ όμως έρχεται το πρόβλημα της «κότας και του αυγού», της κατεύθυνσης δηλ. της </a:t>
            </a:r>
            <a:r>
              <a:rPr lang="el-GR" dirty="0" err="1"/>
              <a:t>αιτιακής</a:t>
            </a:r>
            <a:r>
              <a:rPr lang="el-GR" dirty="0"/>
              <a:t> σχέσης). Έλλειψη ευαισθησίας στις μεταβαλλόμενες ανάγκες του παιδιού. </a:t>
            </a:r>
          </a:p>
          <a:p>
            <a:r>
              <a:rPr lang="el-GR" dirty="0"/>
              <a:t>Σημαντικό: να διαχωρίζουμε τη φυσιολογική </a:t>
            </a:r>
            <a:r>
              <a:rPr lang="el-GR" dirty="0" err="1"/>
              <a:t>διεκδικητικότητα</a:t>
            </a:r>
            <a:r>
              <a:rPr lang="el-GR" dirty="0"/>
              <a:t> από την πλευρά των παιδιών (και την έντασή της σε ορισμένες φάσεις) από την ΕΠΔ.</a:t>
            </a:r>
          </a:p>
        </p:txBody>
      </p:sp>
    </p:spTree>
    <p:extLst>
      <p:ext uri="{BB962C8B-B14F-4D97-AF65-F5344CB8AC3E}">
        <p14:creationId xmlns:p14="http://schemas.microsoft.com/office/powerpoint/2010/main" val="1771841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5A6F7-1CBD-FC40-B508-C97DA43FE3A9}"/>
              </a:ext>
            </a:extLst>
          </p:cNvPr>
          <p:cNvSpPr>
            <a:spLocks noGrp="1"/>
          </p:cNvSpPr>
          <p:nvPr>
            <p:ph type="title"/>
          </p:nvPr>
        </p:nvSpPr>
        <p:spPr/>
        <p:txBody>
          <a:bodyPr/>
          <a:lstStyle/>
          <a:p>
            <a:r>
              <a:rPr lang="el-GR" dirty="0"/>
              <a:t>Θεραπεία</a:t>
            </a:r>
            <a:endParaRPr lang="en-US" dirty="0"/>
          </a:p>
        </p:txBody>
      </p:sp>
      <p:sp>
        <p:nvSpPr>
          <p:cNvPr id="3" name="Content Placeholder 2">
            <a:extLst>
              <a:ext uri="{FF2B5EF4-FFF2-40B4-BE49-F238E27FC236}">
                <a16:creationId xmlns:a16="http://schemas.microsoft.com/office/drawing/2014/main" id="{F2BB6990-E799-4947-A870-8ACEEE11663A}"/>
              </a:ext>
            </a:extLst>
          </p:cNvPr>
          <p:cNvSpPr>
            <a:spLocks noGrp="1"/>
          </p:cNvSpPr>
          <p:nvPr>
            <p:ph idx="1"/>
          </p:nvPr>
        </p:nvSpPr>
        <p:spPr/>
        <p:txBody>
          <a:bodyPr/>
          <a:lstStyle/>
          <a:p>
            <a:r>
              <a:rPr lang="el-GR" sz="2000" dirty="0"/>
              <a:t>Ψυχοθεραπεία: ψυχοδυναμική, τροποποίησης συμπεριφοράς  </a:t>
            </a:r>
          </a:p>
          <a:p>
            <a:r>
              <a:rPr lang="el-GR" sz="2000" dirty="0"/>
              <a:t>Συμβουλευτική γονέων (και αυτή διαφέρει ανάλογα με τη θεωρητική κατεύθυνση και μπορεί να περιλαμβάνει την </a:t>
            </a:r>
            <a:r>
              <a:rPr lang="el-GR" sz="2000" dirty="0" err="1"/>
              <a:t>ψυχο</a:t>
            </a:r>
            <a:r>
              <a:rPr lang="el-GR" sz="2000" dirty="0"/>
              <a:t>-εκπαίδευση των γονέων</a:t>
            </a:r>
            <a:r>
              <a:rPr lang="el-GR" dirty="0"/>
              <a:t>)</a:t>
            </a:r>
            <a:endParaRPr lang="en-US" dirty="0"/>
          </a:p>
        </p:txBody>
      </p:sp>
    </p:spTree>
    <p:extLst>
      <p:ext uri="{BB962C8B-B14F-4D97-AF65-F5344CB8AC3E}">
        <p14:creationId xmlns:p14="http://schemas.microsoft.com/office/powerpoint/2010/main" val="16507597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624</TotalTime>
  <Words>2177</Words>
  <Application>Microsoft Macintosh PowerPoint</Application>
  <PresentationFormat>Widescreen</PresentationFormat>
  <Paragraphs>164</Paragraphs>
  <Slides>35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Calibri</vt:lpstr>
      <vt:lpstr>Century Gothic</vt:lpstr>
      <vt:lpstr>Wingdings 2</vt:lpstr>
      <vt:lpstr>Wingdings 3</vt:lpstr>
      <vt:lpstr>Quotable</vt:lpstr>
      <vt:lpstr>Διαταραχές εξωτερίκευσης</vt:lpstr>
      <vt:lpstr>Διαταραχές εξωτερίκευσης </vt:lpstr>
      <vt:lpstr>Διαταραχές διασπαστικής συμπεριφοράς, μη ελέγχου παρορμήσεων, διαταραχές συμπεριφοράς</vt:lpstr>
      <vt:lpstr>Εναντιωματική-προκλητική διαταραχή</vt:lpstr>
      <vt:lpstr>Εναντιωματική-προκλητική διαταραχή: κριτήρια-1</vt:lpstr>
      <vt:lpstr>Εναντιωματική-προκλητική διαταραχή: κριτήρια-2</vt:lpstr>
      <vt:lpstr>Εναντιωματική-προκλητική διαταραχή: χαρακτηριστικά</vt:lpstr>
      <vt:lpstr>Παράγοντες κινδύνου </vt:lpstr>
      <vt:lpstr>Θεραπεία</vt:lpstr>
      <vt:lpstr>Διαταραχή συμπεριφοράς</vt:lpstr>
      <vt:lpstr>Κριτήρια-1</vt:lpstr>
      <vt:lpstr>Κριτήρια-2</vt:lpstr>
      <vt:lpstr>Προσδιοριστές-1</vt:lpstr>
      <vt:lpstr>Προσδιοριστές-2α</vt:lpstr>
      <vt:lpstr>Προσδιοριστές-2β</vt:lpstr>
      <vt:lpstr>Προσδιοριστές-3α</vt:lpstr>
      <vt:lpstr>Αναπτυξιακή πορεία</vt:lpstr>
      <vt:lpstr>Ενούρηση και εγκόπριση</vt:lpstr>
      <vt:lpstr>  Ενούρηση και εγκόπριση</vt:lpstr>
      <vt:lpstr>Ενούρηση: Κριτήρια  </vt:lpstr>
      <vt:lpstr>Ενούρηση: Συχνότητα</vt:lpstr>
      <vt:lpstr>Ενούρηση: κλινικά χαρακτηριστικά</vt:lpstr>
      <vt:lpstr>Ενούρηση: αιτιολογία</vt:lpstr>
      <vt:lpstr>Ενούρηση: αιτιολογία-1</vt:lpstr>
      <vt:lpstr>Ενούρηση: αιτιολογία-2</vt:lpstr>
      <vt:lpstr>Ενούρηση: αιτιολογία-3</vt:lpstr>
      <vt:lpstr>Ψυχολογικά θέματα και ενούρηση</vt:lpstr>
      <vt:lpstr>Θεραπεία</vt:lpstr>
      <vt:lpstr>Εγκόπριση: Κριτήρια</vt:lpstr>
      <vt:lpstr>Εγκόπριση: Επιδημιολογία</vt:lpstr>
      <vt:lpstr>Κλινικοί τύποι εγκόπρισης</vt:lpstr>
      <vt:lpstr>Εγκόπριση: αιτιολογία</vt:lpstr>
      <vt:lpstr>Εγκόπριση: αιτιολογία</vt:lpstr>
      <vt:lpstr>Εγκόπριση: αιτιολογία</vt:lpstr>
      <vt:lpstr>Εγκόπριση: θεραπεία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Διαταραχές παιδιών προσχολικής και πρώτης σχολικής ηλικίας</dc:title>
  <dc:creator>Microsoft Office User</dc:creator>
  <cp:lastModifiedBy>Lida Anagnostaki</cp:lastModifiedBy>
  <cp:revision>117</cp:revision>
  <dcterms:created xsi:type="dcterms:W3CDTF">2019-01-01T11:57:46Z</dcterms:created>
  <dcterms:modified xsi:type="dcterms:W3CDTF">2022-09-25T11:35:56Z</dcterms:modified>
</cp:coreProperties>
</file>