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398" r:id="rId3"/>
    <p:sldId id="393" r:id="rId4"/>
    <p:sldId id="396" r:id="rId5"/>
    <p:sldId id="395" r:id="rId6"/>
    <p:sldId id="372" r:id="rId7"/>
    <p:sldId id="373" r:id="rId8"/>
    <p:sldId id="374" r:id="rId9"/>
    <p:sldId id="375" r:id="rId10"/>
    <p:sldId id="376" r:id="rId11"/>
    <p:sldId id="377" r:id="rId12"/>
    <p:sldId id="378" r:id="rId13"/>
    <p:sldId id="379" r:id="rId14"/>
    <p:sldId id="380" r:id="rId15"/>
    <p:sldId id="381" r:id="rId16"/>
    <p:sldId id="382" r:id="rId17"/>
    <p:sldId id="384" r:id="rId18"/>
    <p:sldId id="39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08"/>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CA3C5-A8C4-2A4F-A6F8-8D4DF929E24D}" type="datetimeFigureOut">
              <a:rPr lang="en-US" smtClean="0"/>
              <a:t>9/25/22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2F328-D6D8-C545-8D92-5908497A56CF}" type="slidenum">
              <a:rPr lang="en-US" smtClean="0"/>
              <a:t>‹#›</a:t>
            </a:fld>
            <a:endParaRPr lang="en-US"/>
          </a:p>
        </p:txBody>
      </p:sp>
    </p:spTree>
    <p:extLst>
      <p:ext uri="{BB962C8B-B14F-4D97-AF65-F5344CB8AC3E}">
        <p14:creationId xmlns:p14="http://schemas.microsoft.com/office/powerpoint/2010/main" val="327234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9/25/22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9/25/22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9/25/22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9/25/22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9/25/22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9/25/22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9/25/22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9/25/22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9/25/22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9/25/22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9/25/22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9/25/22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9/25/22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9/25/22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9/25/22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11A35-0CD6-4346-8463-2B402D9F5455}"/>
              </a:ext>
            </a:extLst>
          </p:cNvPr>
          <p:cNvSpPr>
            <a:spLocks noGrp="1"/>
          </p:cNvSpPr>
          <p:nvPr>
            <p:ph type="ctrTitle"/>
          </p:nvPr>
        </p:nvSpPr>
        <p:spPr/>
        <p:txBody>
          <a:bodyPr/>
          <a:lstStyle/>
          <a:p>
            <a:r>
              <a:rPr lang="el-GR" dirty="0"/>
              <a:t>Διαταραχή </a:t>
            </a:r>
            <a:r>
              <a:rPr lang="el-GR" dirty="0" err="1"/>
              <a:t>ελλειματικής</a:t>
            </a:r>
            <a:r>
              <a:rPr lang="el-GR" dirty="0"/>
              <a:t> προσοχής-</a:t>
            </a:r>
            <a:r>
              <a:rPr lang="el-GR" dirty="0" err="1"/>
              <a:t>Υπερκινητικότητας</a:t>
            </a:r>
            <a:endParaRPr lang="en-US" dirty="0"/>
          </a:p>
        </p:txBody>
      </p:sp>
      <p:sp>
        <p:nvSpPr>
          <p:cNvPr id="3" name="Subtitle 2">
            <a:extLst>
              <a:ext uri="{FF2B5EF4-FFF2-40B4-BE49-F238E27FC236}">
                <a16:creationId xmlns:a16="http://schemas.microsoft.com/office/drawing/2014/main" id="{04BBFBB8-B722-FA4A-B42C-F9D78499F7EF}"/>
              </a:ext>
            </a:extLst>
          </p:cNvPr>
          <p:cNvSpPr>
            <a:spLocks noGrp="1"/>
          </p:cNvSpPr>
          <p:nvPr>
            <p:ph type="subTitle" idx="1"/>
          </p:nvPr>
        </p:nvSpPr>
        <p:spPr/>
        <p:txBody>
          <a:bodyPr/>
          <a:lstStyle/>
          <a:p>
            <a:r>
              <a:rPr lang="el-GR" dirty="0"/>
              <a:t>Διδάσκουσα: Λήδα Αναγνωστάκη </a:t>
            </a:r>
            <a:endParaRPr lang="en-US" dirty="0"/>
          </a:p>
        </p:txBody>
      </p:sp>
    </p:spTree>
    <p:extLst>
      <p:ext uri="{BB962C8B-B14F-4D97-AF65-F5344CB8AC3E}">
        <p14:creationId xmlns:p14="http://schemas.microsoft.com/office/powerpoint/2010/main" val="2099657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46A96F17-9764-D044-9D88-BFAEEF5184F8}"/>
              </a:ext>
            </a:extLst>
          </p:cNvPr>
          <p:cNvSpPr>
            <a:spLocks noGrp="1"/>
          </p:cNvSpPr>
          <p:nvPr>
            <p:ph type="title"/>
          </p:nvPr>
        </p:nvSpPr>
        <p:spPr/>
        <p:txBody>
          <a:bodyPr/>
          <a:lstStyle/>
          <a:p>
            <a:pPr eaLnBrk="1" hangingPunct="1"/>
            <a:r>
              <a:rPr lang="el-GR" altLang="en-US" dirty="0">
                <a:ea typeface="ＭＳ Ｐゴシック" panose="020B0600070205080204" pitchFamily="34" charset="-128"/>
              </a:rPr>
              <a:t>Δευτερογενή συμπτώματα</a:t>
            </a:r>
            <a:endParaRPr lang="en-US" altLang="en-US" dirty="0">
              <a:ea typeface="ＭＳ Ｐゴシック" panose="020B0600070205080204" pitchFamily="34" charset="-128"/>
            </a:endParaRPr>
          </a:p>
        </p:txBody>
      </p:sp>
      <p:sp>
        <p:nvSpPr>
          <p:cNvPr id="26627" name="Content Placeholder 2">
            <a:extLst>
              <a:ext uri="{FF2B5EF4-FFF2-40B4-BE49-F238E27FC236}">
                <a16:creationId xmlns:a16="http://schemas.microsoft.com/office/drawing/2014/main" id="{140BC9D8-094C-114E-9F2A-F6EA9160AE84}"/>
              </a:ext>
            </a:extLst>
          </p:cNvPr>
          <p:cNvSpPr>
            <a:spLocks noGrp="1"/>
          </p:cNvSpPr>
          <p:nvPr>
            <p:ph sz="quarter" idx="1"/>
          </p:nvPr>
        </p:nvSpPr>
        <p:spPr>
          <a:xfrm>
            <a:off x="1981200" y="2097024"/>
            <a:ext cx="8229600" cy="4059302"/>
          </a:xfrm>
        </p:spPr>
        <p:txBody>
          <a:bodyPr/>
          <a:lstStyle/>
          <a:p>
            <a:pPr eaLnBrk="1" hangingPunct="1"/>
            <a:r>
              <a:rPr lang="el-GR" altLang="en-US" sz="2000" dirty="0">
                <a:ea typeface="ＭＳ Ｐゴシック" panose="020B0600070205080204" pitchFamily="34" charset="-128"/>
              </a:rPr>
              <a:t>Τα δευτερογενή συμπτώματα δεν είναι επαρκή ή και αναγκαία για τη διάγνωση, αλλά συμβάλλουν στην επιβεβαίωσή της.</a:t>
            </a:r>
          </a:p>
          <a:p>
            <a:pPr eaLnBrk="1" hangingPunct="1">
              <a:buFont typeface="Bookman Old Style" panose="02050604050505020204" pitchFamily="18" charset="0"/>
              <a:buAutoNum type="arabicPeriod"/>
            </a:pPr>
            <a:r>
              <a:rPr lang="el-GR" altLang="en-US" dirty="0">
                <a:ea typeface="ＭＳ Ｐゴシック" panose="020B0600070205080204" pitchFamily="34" charset="-128"/>
              </a:rPr>
              <a:t>Ελλιπείς κοινωνικές δεξιότητες/</a:t>
            </a:r>
            <a:r>
              <a:rPr lang="el-GR" altLang="en-US" dirty="0" err="1">
                <a:ea typeface="ＭＳ Ｐゴシック" panose="020B0600070205080204" pitchFamily="34" charset="-128"/>
              </a:rPr>
              <a:t>παραρμητική</a:t>
            </a:r>
            <a:r>
              <a:rPr lang="el-GR" altLang="en-US" dirty="0">
                <a:ea typeface="ＭＳ Ｐゴシック" panose="020B0600070205080204" pitchFamily="34" charset="-128"/>
              </a:rPr>
              <a:t> περιφρόνηση των κοινωνικών κανόνων (διακόπτουν, «χωρίς όρια», δυσκολία με συνομηλίκους)</a:t>
            </a:r>
          </a:p>
          <a:p>
            <a:pPr eaLnBrk="1" hangingPunct="1">
              <a:buFont typeface="Bookman Old Style" panose="02050604050505020204" pitchFamily="18" charset="0"/>
              <a:buAutoNum type="arabicPeriod"/>
            </a:pPr>
            <a:r>
              <a:rPr lang="el-GR" altLang="en-US" dirty="0">
                <a:ea typeface="ＭＳ Ｐゴシック" panose="020B0600070205080204" pitchFamily="34" charset="-128"/>
              </a:rPr>
              <a:t>Απερισκεψία σε καταστάσεις που ενέχουν κινδύνους</a:t>
            </a:r>
          </a:p>
          <a:p>
            <a:pPr eaLnBrk="1" hangingPunct="1">
              <a:buFont typeface="Bookman Old Style" panose="02050604050505020204" pitchFamily="18" charset="0"/>
              <a:buAutoNum type="arabicPeriod"/>
            </a:pPr>
            <a:r>
              <a:rPr lang="el-GR" altLang="en-US" dirty="0">
                <a:ea typeface="ＭＳ Ｐゴシック" panose="020B0600070205080204" pitchFamily="34" charset="-128"/>
              </a:rPr>
              <a:t>Χαμηλή αντοχή στη ματαίωση</a:t>
            </a:r>
          </a:p>
          <a:p>
            <a:pPr eaLnBrk="1" hangingPunct="1">
              <a:buFont typeface="Bookman Old Style" panose="02050604050505020204" pitchFamily="18" charset="0"/>
              <a:buAutoNum type="arabicPeriod"/>
            </a:pPr>
            <a:r>
              <a:rPr lang="el-GR" altLang="en-US" dirty="0">
                <a:ea typeface="ＭＳ Ｐゴシック" panose="020B0600070205080204" pitchFamily="34" charset="-128"/>
              </a:rPr>
              <a:t>Χαμηλή αυτοεκτίμηση</a:t>
            </a:r>
          </a:p>
          <a:p>
            <a:pPr eaLnBrk="1" hangingPunct="1">
              <a:buFont typeface="Bookman Old Style" panose="02050604050505020204" pitchFamily="18" charset="0"/>
              <a:buAutoNum type="arabicPeriod"/>
            </a:pPr>
            <a:r>
              <a:rPr lang="el-GR" altLang="en-US" dirty="0">
                <a:ea typeface="ＭＳ Ｐゴシック" panose="020B0600070205080204" pitchFamily="34" charset="-128"/>
              </a:rPr>
              <a:t>Χαμηλή σχολική επίδοση (επιπλέον 15% των παιδιών με ΔΕΠ-Υ έχουν συγκεκριμένη μαθησιακή δυσκολία)</a:t>
            </a:r>
          </a:p>
          <a:p>
            <a:pPr eaLnBrk="1" hangingPunct="1"/>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607128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3FAC6F42-D22A-6A41-86ED-DD3010A4614A}"/>
              </a:ext>
            </a:extLst>
          </p:cNvPr>
          <p:cNvSpPr>
            <a:spLocks noGrp="1"/>
          </p:cNvSpPr>
          <p:nvPr>
            <p:ph type="title"/>
          </p:nvPr>
        </p:nvSpPr>
        <p:spPr/>
        <p:txBody>
          <a:bodyPr/>
          <a:lstStyle/>
          <a:p>
            <a:pPr eaLnBrk="1" hangingPunct="1"/>
            <a:r>
              <a:rPr lang="el-GR" altLang="en-US">
                <a:ea typeface="ＭＳ Ｐゴシック" panose="020B0600070205080204" pitchFamily="34" charset="-128"/>
              </a:rPr>
              <a:t>Επιδημιολογία</a:t>
            </a:r>
            <a:endParaRPr lang="en-US" altLang="en-US">
              <a:ea typeface="ＭＳ Ｐゴシック" panose="020B0600070205080204" pitchFamily="34" charset="-128"/>
            </a:endParaRPr>
          </a:p>
        </p:txBody>
      </p:sp>
      <p:sp>
        <p:nvSpPr>
          <p:cNvPr id="28675" name="Content Placeholder 2">
            <a:extLst>
              <a:ext uri="{FF2B5EF4-FFF2-40B4-BE49-F238E27FC236}">
                <a16:creationId xmlns:a16="http://schemas.microsoft.com/office/drawing/2014/main" id="{A0A4D928-AE8F-AA4A-8CD5-10B54065ADB0}"/>
              </a:ext>
            </a:extLst>
          </p:cNvPr>
          <p:cNvSpPr>
            <a:spLocks noGrp="1"/>
          </p:cNvSpPr>
          <p:nvPr>
            <p:ph sz="quarter" idx="1"/>
          </p:nvPr>
        </p:nvSpPr>
        <p:spPr>
          <a:xfrm>
            <a:off x="1981200" y="1219201"/>
            <a:ext cx="8229600" cy="4937125"/>
          </a:xfrm>
        </p:spPr>
        <p:txBody>
          <a:bodyPr/>
          <a:lstStyle/>
          <a:p>
            <a:pPr eaLnBrk="1" hangingPunct="1"/>
            <a:r>
              <a:rPr lang="el-GR" altLang="en-US" sz="2000" dirty="0">
                <a:ea typeface="ＭＳ Ｐゴシック" panose="020B0600070205080204" pitchFamily="34" charset="-128"/>
              </a:rPr>
              <a:t>5% των παιδιών σχολικής ηλικίας και 2,5% των ενηλίκων (κατά </a:t>
            </a:r>
            <a:r>
              <a:rPr lang="en-US" altLang="en-US" sz="2000" dirty="0">
                <a:ea typeface="ＭＳ Ｐゴシック" panose="020B0600070205080204" pitchFamily="34" charset="-128"/>
              </a:rPr>
              <a:t>DSM-V)</a:t>
            </a:r>
            <a:r>
              <a:rPr lang="el-GR" altLang="en-US" sz="2000" dirty="0">
                <a:ea typeface="ＭＳ Ｐゴシック" panose="020B0600070205080204" pitchFamily="34" charset="-128"/>
              </a:rPr>
              <a:t>. Πολλά και διαφορετικά ευρήματα στις έρευνες για την επιδημιολογία: μεθοδολογικές διαφορές </a:t>
            </a:r>
          </a:p>
          <a:p>
            <a:pPr eaLnBrk="1" hangingPunct="1"/>
            <a:r>
              <a:rPr lang="el-GR" altLang="en-US" sz="2000" dirty="0">
                <a:ea typeface="ＭＳ Ｐゴシック" panose="020B0600070205080204" pitchFamily="34" charset="-128"/>
              </a:rPr>
              <a:t>Σε ελληνική μελέτη της ψυχικής υγείας παιδιών 6-8 ετών οι γονείς του 52,8% των αγοριών και 55,65% των κοριτσιών παραπονέθηκαν ότι τα παιδιά τους είναι υπερκινητικά !</a:t>
            </a:r>
          </a:p>
          <a:p>
            <a:pPr eaLnBrk="1" hangingPunct="1"/>
            <a:r>
              <a:rPr lang="el-GR" altLang="en-US" sz="2000" dirty="0">
                <a:ea typeface="ＭＳ Ｐゴシック" panose="020B0600070205080204" pitchFamily="34" charset="-128"/>
              </a:rPr>
              <a:t>Αγόρια προς κορίτσια= 2:1</a:t>
            </a:r>
            <a:r>
              <a:rPr lang="el-GR" altLang="en-US" dirty="0">
                <a:ea typeface="ＭＳ Ｐゴシック" panose="020B0600070205080204" pitchFamily="34" charset="-128"/>
              </a:rPr>
              <a:t>.</a:t>
            </a:r>
          </a:p>
          <a:p>
            <a:pPr eaLnBrk="1" hangingPunct="1"/>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406417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CAA3C6A7-3DB7-B543-B88C-71EBD680D2D8}"/>
              </a:ext>
            </a:extLst>
          </p:cNvPr>
          <p:cNvSpPr>
            <a:spLocks noGrp="1"/>
          </p:cNvSpPr>
          <p:nvPr>
            <p:ph type="title"/>
          </p:nvPr>
        </p:nvSpPr>
        <p:spPr>
          <a:xfrm>
            <a:off x="1981200" y="228600"/>
            <a:ext cx="8229600" cy="990600"/>
          </a:xfrm>
        </p:spPr>
        <p:txBody>
          <a:bodyPr/>
          <a:lstStyle/>
          <a:p>
            <a:pPr eaLnBrk="1" hangingPunct="1"/>
            <a:r>
              <a:rPr lang="el-GR" altLang="en-US">
                <a:ea typeface="ＭＳ Ｐゴシック" panose="020B0600070205080204" pitchFamily="34" charset="-128"/>
              </a:rPr>
              <a:t>Κλινική εικόνα</a:t>
            </a:r>
            <a:endParaRPr lang="en-US" altLang="en-US">
              <a:ea typeface="ＭＳ Ｐゴシック" panose="020B0600070205080204" pitchFamily="34" charset="-128"/>
            </a:endParaRPr>
          </a:p>
        </p:txBody>
      </p:sp>
      <p:sp>
        <p:nvSpPr>
          <p:cNvPr id="29699" name="Content Placeholder 2">
            <a:extLst>
              <a:ext uri="{FF2B5EF4-FFF2-40B4-BE49-F238E27FC236}">
                <a16:creationId xmlns:a16="http://schemas.microsoft.com/office/drawing/2014/main" id="{A6C04EE4-0DF1-4745-99BF-5F7FC13CF326}"/>
              </a:ext>
            </a:extLst>
          </p:cNvPr>
          <p:cNvSpPr>
            <a:spLocks noGrp="1"/>
          </p:cNvSpPr>
          <p:nvPr>
            <p:ph sz="quarter" idx="1"/>
          </p:nvPr>
        </p:nvSpPr>
        <p:spPr>
          <a:xfrm>
            <a:off x="1981200" y="2084832"/>
            <a:ext cx="8229600" cy="4071494"/>
          </a:xfrm>
        </p:spPr>
        <p:txBody>
          <a:bodyPr>
            <a:normAutofit/>
          </a:bodyPr>
          <a:lstStyle/>
          <a:p>
            <a:pPr eaLnBrk="1" hangingPunct="1"/>
            <a:r>
              <a:rPr lang="el-GR" altLang="en-US" sz="2000" dirty="0">
                <a:ea typeface="ＭＳ Ｐゴシック" panose="020B0600070205080204" pitchFamily="34" charset="-128"/>
              </a:rPr>
              <a:t>Τα συμπτώματα διαφοροποιούνται με την ηλικία.</a:t>
            </a:r>
          </a:p>
          <a:p>
            <a:pPr eaLnBrk="1" hangingPunct="1"/>
            <a:r>
              <a:rPr lang="el-GR" altLang="en-US" sz="2000" dirty="0">
                <a:ea typeface="ＭＳ Ｐゴシック" panose="020B0600070205080204" pitchFamily="34" charset="-128"/>
              </a:rPr>
              <a:t>Δύσκολο να γίνει διάγνωση πριν τα 5-6 χρόνια, γιατί οι τυπικές συμπεριφορές μικρότερων παιδιών μπορεί να μοιάζουν με συμπεριφορές ενός υπερκινητικού παιδιού. Επίσης στα μικρότερα παιδιά σπάνια ζητείται να κάνουν δραστηριότητες που απαιτούν εστίαση προσοχής (αν και κανονικά τα παιδιά προσχολικής ηλικίας θα πρέπει να είναι ικανά να διαβάσουν μία ιστορία με ένα μεγάλο)</a:t>
            </a:r>
          </a:p>
          <a:p>
            <a:pPr eaLnBrk="1" hangingPunct="1"/>
            <a:r>
              <a:rPr lang="el-GR" altLang="en-US" sz="2000" u="sng" dirty="0">
                <a:ea typeface="ＭＳ Ｐゴシック" panose="020B0600070205080204" pitchFamily="34" charset="-128"/>
              </a:rPr>
              <a:t>Βρεφική ηλικία</a:t>
            </a:r>
            <a:r>
              <a:rPr lang="el-GR" altLang="en-US" sz="2000" dirty="0">
                <a:ea typeface="ＭＳ Ｐゴシック" panose="020B0600070205080204" pitchFamily="34" charset="-128"/>
              </a:rPr>
              <a:t>: δύσκολα μωρά, κλαίνε πολύ, προβλήματα ύπνου και φαγητού. Αυτά τα προβλήματα επηρεάζουν τη σχέση μητέρας-παιδιού. </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151867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9220385A-A94C-C440-9748-A38875DCC73C}"/>
              </a:ext>
            </a:extLst>
          </p:cNvPr>
          <p:cNvSpPr>
            <a:spLocks noGrp="1"/>
          </p:cNvSpPr>
          <p:nvPr>
            <p:ph type="title"/>
          </p:nvPr>
        </p:nvSpPr>
        <p:spPr/>
        <p:txBody>
          <a:bodyPr/>
          <a:lstStyle/>
          <a:p>
            <a:pPr eaLnBrk="1" hangingPunct="1"/>
            <a:r>
              <a:rPr lang="el-GR" altLang="en-US" dirty="0">
                <a:ea typeface="ＭＳ Ｐゴシック" panose="020B0600070205080204" pitchFamily="34" charset="-128"/>
              </a:rPr>
              <a:t>Κλινική εικόνα</a:t>
            </a:r>
            <a:endParaRPr lang="en-US" altLang="en-US" dirty="0">
              <a:ea typeface="ＭＳ Ｐゴシック" panose="020B0600070205080204" pitchFamily="34" charset="-128"/>
            </a:endParaRPr>
          </a:p>
        </p:txBody>
      </p:sp>
      <p:sp>
        <p:nvSpPr>
          <p:cNvPr id="30723" name="Content Placeholder 2">
            <a:extLst>
              <a:ext uri="{FF2B5EF4-FFF2-40B4-BE49-F238E27FC236}">
                <a16:creationId xmlns:a16="http://schemas.microsoft.com/office/drawing/2014/main" id="{E630FD98-B71C-6040-98B8-24B24B37E010}"/>
              </a:ext>
            </a:extLst>
          </p:cNvPr>
          <p:cNvSpPr>
            <a:spLocks noGrp="1"/>
          </p:cNvSpPr>
          <p:nvPr>
            <p:ph sz="quarter" idx="1"/>
          </p:nvPr>
        </p:nvSpPr>
        <p:spPr>
          <a:xfrm>
            <a:off x="1981200" y="2109216"/>
            <a:ext cx="8229600" cy="4047110"/>
          </a:xfrm>
        </p:spPr>
        <p:txBody>
          <a:bodyPr>
            <a:normAutofit lnSpcReduction="10000"/>
          </a:bodyPr>
          <a:lstStyle/>
          <a:p>
            <a:pPr eaLnBrk="1" hangingPunct="1"/>
            <a:r>
              <a:rPr lang="el-GR" altLang="en-US" sz="2200" u="sng" dirty="0">
                <a:ea typeface="ＭＳ Ｐゴシック" panose="020B0600070205080204" pitchFamily="34" charset="-128"/>
              </a:rPr>
              <a:t>Προσχολική ηλικία: </a:t>
            </a:r>
            <a:r>
              <a:rPr lang="el-GR" altLang="en-US" sz="2200" dirty="0">
                <a:ea typeface="ＭＳ Ｐゴシック" panose="020B0600070205080204" pitchFamily="34" charset="-128"/>
              </a:rPr>
              <a:t>Εξαιρετικά δραστήρια και κινητικά. Όμως άσκοπη κινητικότητα και δεν συγκεντρώνονται για πάνω από 3 λεπτά. Έλλειψη φόβου (προσοχή για ατυχήματα). Κρίσεις οργής όταν θυμώνουν. Απαιτητικά παιδιά </a:t>
            </a:r>
            <a:r>
              <a:rPr lang="en-US" altLang="en-US" sz="2200" dirty="0">
                <a:ea typeface="ＭＳ Ｐゴシック" panose="020B0600070205080204" pitchFamily="34" charset="-128"/>
              </a:rPr>
              <a:t>–</a:t>
            </a:r>
            <a:r>
              <a:rPr lang="el-GR" altLang="en-US" sz="2200" dirty="0">
                <a:ea typeface="ＭＳ Ｐゴシック" panose="020B0600070205080204" pitchFamily="34" charset="-128"/>
              </a:rPr>
              <a:t>καθώς δεν μπορούν να παίξουν μόνα τους και δεν είναι δημοφιλή στα άλλα παιδιά. Προβλήματα όταν τους ζητείται να κάνουν μία οργανωμένη δραστηριότητα στο νηπιαγωγείο (κύκλος)</a:t>
            </a:r>
          </a:p>
          <a:p>
            <a:pPr eaLnBrk="1" hangingPunct="1"/>
            <a:r>
              <a:rPr lang="el-GR" altLang="en-US" sz="2200" u="sng" dirty="0">
                <a:ea typeface="ＭＳ Ｐゴシック" panose="020B0600070205080204" pitchFamily="34" charset="-128"/>
              </a:rPr>
              <a:t>Σχολική ηλικία</a:t>
            </a:r>
            <a:r>
              <a:rPr lang="el-GR" altLang="en-US" sz="2200" dirty="0">
                <a:ea typeface="ＭＳ Ｐゴシック" panose="020B0600070205080204" pitchFamily="34" charset="-128"/>
              </a:rPr>
              <a:t>: Εδώ συνήθως διαπιστώνονται τα προβλήματα. Δυσκολία να ακολουθήσει την τάξη (το μάθημα, χαμηλοί βαθμοί, και τους κανόνες πειθαρχίας). Διαρκής κίνηση. Θέματα με ομηλίκους.</a:t>
            </a:r>
            <a:endParaRPr lang="en-US" altLang="en-US" sz="2200" dirty="0">
              <a:ea typeface="ＭＳ Ｐゴシック" panose="020B0600070205080204" pitchFamily="34" charset="-128"/>
            </a:endParaRPr>
          </a:p>
        </p:txBody>
      </p:sp>
    </p:spTree>
    <p:extLst>
      <p:ext uri="{BB962C8B-B14F-4D97-AF65-F5344CB8AC3E}">
        <p14:creationId xmlns:p14="http://schemas.microsoft.com/office/powerpoint/2010/main" val="880099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378C019E-24A0-4A41-B914-1603EEC02B1C}"/>
              </a:ext>
            </a:extLst>
          </p:cNvPr>
          <p:cNvSpPr>
            <a:spLocks noGrp="1"/>
          </p:cNvSpPr>
          <p:nvPr>
            <p:ph type="title"/>
          </p:nvPr>
        </p:nvSpPr>
        <p:spPr/>
        <p:txBody>
          <a:bodyPr/>
          <a:lstStyle/>
          <a:p>
            <a:pPr eaLnBrk="1" hangingPunct="1"/>
            <a:r>
              <a:rPr lang="el-GR" altLang="en-US">
                <a:ea typeface="ＭＳ Ｐゴシック" panose="020B0600070205080204" pitchFamily="34" charset="-128"/>
              </a:rPr>
              <a:t>Κλινική εικόνα</a:t>
            </a:r>
            <a:endParaRPr lang="en-US" altLang="en-US">
              <a:ea typeface="ＭＳ Ｐゴシック" panose="020B0600070205080204" pitchFamily="34" charset="-128"/>
            </a:endParaRPr>
          </a:p>
        </p:txBody>
      </p:sp>
      <p:sp>
        <p:nvSpPr>
          <p:cNvPr id="31747" name="Content Placeholder 2">
            <a:extLst>
              <a:ext uri="{FF2B5EF4-FFF2-40B4-BE49-F238E27FC236}">
                <a16:creationId xmlns:a16="http://schemas.microsoft.com/office/drawing/2014/main" id="{A6EAEEE2-DFD2-3D4B-9045-1466BC1C003F}"/>
              </a:ext>
            </a:extLst>
          </p:cNvPr>
          <p:cNvSpPr>
            <a:spLocks noGrp="1"/>
          </p:cNvSpPr>
          <p:nvPr>
            <p:ph sz="quarter" idx="1"/>
          </p:nvPr>
        </p:nvSpPr>
        <p:spPr>
          <a:xfrm>
            <a:off x="1981200" y="1219201"/>
            <a:ext cx="8229600" cy="4937125"/>
          </a:xfrm>
        </p:spPr>
        <p:txBody>
          <a:bodyPr>
            <a:normAutofit/>
          </a:bodyPr>
          <a:lstStyle/>
          <a:p>
            <a:pPr eaLnBrk="1" hangingPunct="1"/>
            <a:r>
              <a:rPr lang="el-GR" altLang="en-US" sz="2400" u="sng" dirty="0">
                <a:ea typeface="ＭＳ Ｐゴシック" panose="020B0600070205080204" pitchFamily="34" charset="-128"/>
              </a:rPr>
              <a:t>Εφηβεία και ενήλικη ζωή:</a:t>
            </a:r>
            <a:r>
              <a:rPr lang="el-GR" altLang="en-US" sz="2400" dirty="0">
                <a:ea typeface="ＭＳ Ｐゴシック" panose="020B0600070205080204" pitchFamily="34" charset="-128"/>
              </a:rPr>
              <a:t> Αμβλύνονται τα εμφανή συμπτώματα </a:t>
            </a:r>
            <a:r>
              <a:rPr lang="el-GR" altLang="en-US" sz="2400" dirty="0" err="1">
                <a:ea typeface="ＭＳ Ｐゴシック" panose="020B0600070205080204" pitchFamily="34" charset="-128"/>
              </a:rPr>
              <a:t>υπερκινητικότητας</a:t>
            </a:r>
            <a:r>
              <a:rPr lang="el-GR" altLang="en-US" sz="2400" dirty="0">
                <a:ea typeface="ＭＳ Ｐゴシック" panose="020B0600070205080204" pitchFamily="34" charset="-128"/>
              </a:rPr>
              <a:t>- υποκειμενική αίσθηση ανησυχίας. Παρορμητικότητα, χαμηλή αυτοεκτίμηση, κακή ακαδημαϊκή επίδοση, υποδεέστερες κοινωνικές δεξιότητες</a:t>
            </a:r>
            <a:r>
              <a:rPr lang="el-GR" altLang="en-US" sz="2000" dirty="0">
                <a:ea typeface="ＭＳ Ｐゴシック" panose="020B0600070205080204" pitchFamily="34" charset="-128"/>
              </a:rPr>
              <a:t>. </a:t>
            </a:r>
            <a:endParaRPr lang="en-US" altLang="en-US" sz="2000" u="sng" dirty="0">
              <a:ea typeface="ＭＳ Ｐゴシック" panose="020B0600070205080204" pitchFamily="34" charset="-128"/>
            </a:endParaRPr>
          </a:p>
        </p:txBody>
      </p:sp>
    </p:spTree>
    <p:extLst>
      <p:ext uri="{BB962C8B-B14F-4D97-AF65-F5344CB8AC3E}">
        <p14:creationId xmlns:p14="http://schemas.microsoft.com/office/powerpoint/2010/main" val="108566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9A590D29-815E-0D42-A0EA-EAC4987856A2}"/>
              </a:ext>
            </a:extLst>
          </p:cNvPr>
          <p:cNvSpPr>
            <a:spLocks noGrp="1"/>
          </p:cNvSpPr>
          <p:nvPr>
            <p:ph type="title"/>
          </p:nvPr>
        </p:nvSpPr>
        <p:spPr/>
        <p:txBody>
          <a:bodyPr/>
          <a:lstStyle/>
          <a:p>
            <a:pPr eaLnBrk="1" hangingPunct="1"/>
            <a:r>
              <a:rPr lang="el-GR" altLang="en-US">
                <a:ea typeface="ＭＳ Ｐゴシック" panose="020B0600070205080204" pitchFamily="34" charset="-128"/>
              </a:rPr>
              <a:t>Αιτιολογία</a:t>
            </a:r>
            <a:endParaRPr lang="en-US" altLang="en-US">
              <a:ea typeface="ＭＳ Ｐゴシック" panose="020B0600070205080204" pitchFamily="34" charset="-128"/>
            </a:endParaRPr>
          </a:p>
        </p:txBody>
      </p:sp>
      <p:sp>
        <p:nvSpPr>
          <p:cNvPr id="32771" name="Content Placeholder 2">
            <a:extLst>
              <a:ext uri="{FF2B5EF4-FFF2-40B4-BE49-F238E27FC236}">
                <a16:creationId xmlns:a16="http://schemas.microsoft.com/office/drawing/2014/main" id="{006D7F79-E775-3844-AD61-D8EC36AAF811}"/>
              </a:ext>
            </a:extLst>
          </p:cNvPr>
          <p:cNvSpPr>
            <a:spLocks noGrp="1"/>
          </p:cNvSpPr>
          <p:nvPr>
            <p:ph sz="quarter" idx="1"/>
          </p:nvPr>
        </p:nvSpPr>
        <p:spPr>
          <a:xfrm>
            <a:off x="1981200" y="2231136"/>
            <a:ext cx="8229600" cy="3925190"/>
          </a:xfrm>
        </p:spPr>
        <p:txBody>
          <a:bodyPr>
            <a:normAutofit fontScale="85000" lnSpcReduction="20000"/>
          </a:bodyPr>
          <a:lstStyle/>
          <a:p>
            <a:pPr eaLnBrk="1" hangingPunct="1"/>
            <a:r>
              <a:rPr lang="el-GR" altLang="en-US" sz="2500" dirty="0">
                <a:ea typeface="ＭＳ Ｐゴシック" panose="020B0600070205080204" pitchFamily="34" charset="-128"/>
              </a:rPr>
              <a:t>Είναι ευρέως αποδεκτό ότι ιδιοσυστατικές ανωμαλίες διαδραματίζουν πρωταρχικό ρόλο στη γένεση του ΔΕΠ-Υ, αλλά προς το παρόν τα συγκεκριμένα αίτια είναι άγνωστα. </a:t>
            </a:r>
          </a:p>
          <a:p>
            <a:pPr eaLnBrk="1" hangingPunct="1"/>
            <a:r>
              <a:rPr lang="el-GR" altLang="en-US" sz="2500" u="sng" dirty="0">
                <a:ea typeface="ＭＳ Ｐゴシック" panose="020B0600070205080204" pitchFamily="34" charset="-128"/>
              </a:rPr>
              <a:t>Γενετικοί παράγοντες.</a:t>
            </a:r>
            <a:r>
              <a:rPr lang="el-GR" altLang="en-US" sz="2500" dirty="0">
                <a:ea typeface="ＭＳ Ｐゴシック" panose="020B0600070205080204" pitchFamily="34" charset="-128"/>
              </a:rPr>
              <a:t> Κληρονομικότητα: ύπαρξη ΔΕΠ-Υ σε μέλη της ίδιας οικογένειας (μελέτες με διδύμους και υιοθετημένα παιδιά)</a:t>
            </a:r>
          </a:p>
          <a:p>
            <a:r>
              <a:rPr lang="el-GR" altLang="en-US" sz="2500" u="sng" dirty="0">
                <a:ea typeface="ＭＳ Ｐゴシック" panose="020B0600070205080204" pitchFamily="34" charset="-128"/>
              </a:rPr>
              <a:t>Οργανικοί παράγοντες.</a:t>
            </a:r>
            <a:r>
              <a:rPr lang="el-GR" altLang="en-US" sz="2500" dirty="0">
                <a:ea typeface="ＭＳ Ｐゴシック" panose="020B0600070205080204" pitchFamily="34" charset="-128"/>
              </a:rPr>
              <a:t> </a:t>
            </a:r>
            <a:r>
              <a:rPr lang="en-US" altLang="en-US" sz="2500" dirty="0">
                <a:ea typeface="ＭＳ Ｐゴシック" panose="020B0600070205080204" pitchFamily="34" charset="-128"/>
              </a:rPr>
              <a:t>–</a:t>
            </a:r>
            <a:r>
              <a:rPr lang="el-GR" altLang="en-US" sz="2500" dirty="0">
                <a:ea typeface="ＭＳ Ｐゴシック" panose="020B0600070205080204" pitchFamily="34" charset="-128"/>
              </a:rPr>
              <a:t>Χαμηλό βάρος γέννησης</a:t>
            </a:r>
            <a:r>
              <a:rPr lang="en-US" altLang="en-US" sz="2500" dirty="0">
                <a:ea typeface="ＭＳ Ｐゴシック" panose="020B0600070205080204" pitchFamily="34" charset="-128"/>
              </a:rPr>
              <a:t> (</a:t>
            </a:r>
            <a:r>
              <a:rPr lang="el-GR" altLang="en-US" sz="2500" dirty="0">
                <a:ea typeface="ＭＳ Ｐゴシック" panose="020B0600070205080204" pitchFamily="34" charset="-128"/>
              </a:rPr>
              <a:t>κάτω από</a:t>
            </a:r>
            <a:r>
              <a:rPr lang="en-US" altLang="en-US" sz="2500" dirty="0">
                <a:ea typeface="ＭＳ Ｐゴシック" panose="020B0600070205080204" pitchFamily="34" charset="-128"/>
              </a:rPr>
              <a:t> 1,500 gr</a:t>
            </a:r>
            <a:r>
              <a:rPr lang="el-GR" altLang="en-US" sz="2500" dirty="0">
                <a:ea typeface="ＭＳ Ｐゴシック" panose="020B0600070205080204" pitchFamily="34" charset="-128"/>
              </a:rPr>
              <a:t>)</a:t>
            </a:r>
            <a:r>
              <a:rPr lang="en-US" altLang="en-US" sz="2500" dirty="0">
                <a:ea typeface="ＭＳ Ｐゴシック" panose="020B0600070205080204" pitchFamily="34" charset="-128"/>
              </a:rPr>
              <a:t>, </a:t>
            </a:r>
            <a:r>
              <a:rPr lang="el-GR" altLang="en-US" sz="2500" dirty="0">
                <a:ea typeface="ＭＳ Ｐゴシック" panose="020B0600070205080204" pitchFamily="34" charset="-128"/>
              </a:rPr>
              <a:t>κάπνισμα και κατανάλωση αλκοόλ στην εγκυμοσύνη </a:t>
            </a:r>
          </a:p>
          <a:p>
            <a:r>
              <a:rPr lang="el-GR" altLang="en-US" sz="2500" u="sng" dirty="0">
                <a:ea typeface="ＭＳ Ｐゴシック" panose="020B0600070205080204" pitchFamily="34" charset="-128"/>
              </a:rPr>
              <a:t>Περιβάλλον:</a:t>
            </a:r>
            <a:r>
              <a:rPr lang="el-GR" altLang="en-US" sz="2500" dirty="0">
                <a:ea typeface="ＭＳ Ｐゴシック" panose="020B0600070205080204" pitchFamily="34" charset="-128"/>
              </a:rPr>
              <a:t> Αν και δεν αποδίδεται εκεί το ΔΕΠ-Υ (διαφορική διάγνωση), χρειάζεται διερεύνηση του πλαισίου που ζει το παιδί και των ορίων που τίθενται.</a:t>
            </a:r>
            <a:endParaRPr lang="en-US" altLang="en-US" sz="2500" u="sng" dirty="0">
              <a:ea typeface="ＭＳ Ｐゴシック" panose="020B0600070205080204" pitchFamily="34" charset="-128"/>
            </a:endParaRPr>
          </a:p>
        </p:txBody>
      </p:sp>
    </p:spTree>
    <p:extLst>
      <p:ext uri="{BB962C8B-B14F-4D97-AF65-F5344CB8AC3E}">
        <p14:creationId xmlns:p14="http://schemas.microsoft.com/office/powerpoint/2010/main" val="2234364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A936A8EF-80EE-3F48-AB9A-AABF711DBF00}"/>
              </a:ext>
            </a:extLst>
          </p:cNvPr>
          <p:cNvSpPr>
            <a:spLocks noGrp="1"/>
          </p:cNvSpPr>
          <p:nvPr>
            <p:ph type="title"/>
          </p:nvPr>
        </p:nvSpPr>
        <p:spPr/>
        <p:txBody>
          <a:bodyPr/>
          <a:lstStyle/>
          <a:p>
            <a:pPr eaLnBrk="1" hangingPunct="1"/>
            <a:r>
              <a:rPr lang="el-GR" altLang="en-US">
                <a:ea typeface="ＭＳ Ｐゴシック" panose="020B0600070205080204" pitchFamily="34" charset="-128"/>
              </a:rPr>
              <a:t>Διαφορική διάγνωση</a:t>
            </a:r>
            <a:endParaRPr lang="en-US" altLang="en-US">
              <a:ea typeface="ＭＳ Ｐゴシック" panose="020B0600070205080204" pitchFamily="34" charset="-128"/>
            </a:endParaRPr>
          </a:p>
        </p:txBody>
      </p:sp>
      <p:sp>
        <p:nvSpPr>
          <p:cNvPr id="33795" name="Content Placeholder 2">
            <a:extLst>
              <a:ext uri="{FF2B5EF4-FFF2-40B4-BE49-F238E27FC236}">
                <a16:creationId xmlns:a16="http://schemas.microsoft.com/office/drawing/2014/main" id="{4B64C5C0-6953-1D4B-B95B-2B4210C59E1E}"/>
              </a:ext>
            </a:extLst>
          </p:cNvPr>
          <p:cNvSpPr>
            <a:spLocks noGrp="1"/>
          </p:cNvSpPr>
          <p:nvPr>
            <p:ph sz="quarter" idx="1"/>
          </p:nvPr>
        </p:nvSpPr>
        <p:spPr>
          <a:xfrm>
            <a:off x="1981200" y="2109216"/>
            <a:ext cx="8229600" cy="4047110"/>
          </a:xfrm>
        </p:spPr>
        <p:txBody>
          <a:bodyPr/>
          <a:lstStyle/>
          <a:p>
            <a:pPr eaLnBrk="1" hangingPunct="1"/>
            <a:r>
              <a:rPr lang="el-GR" altLang="en-US" sz="2400" dirty="0">
                <a:ea typeface="ＭＳ Ｐゴシック" panose="020B0600070205080204" pitchFamily="34" charset="-128"/>
              </a:rPr>
              <a:t>Προσοχή να μη διαγιγνώσκονται ως ΔΕΠ-Υ περιπτώσεις παιδιών όπου υπάρχουν άλλα ψυχικής αιτιολογίας θέματα όπως πρώιμη συναισθηματική παραμέληση, ή άγχος.</a:t>
            </a:r>
          </a:p>
          <a:p>
            <a:pPr eaLnBrk="1" hangingPunct="1"/>
            <a:r>
              <a:rPr lang="el-GR" altLang="en-US" sz="2400" dirty="0">
                <a:ea typeface="ＭＳ Ｐゴシック" panose="020B0600070205080204" pitchFamily="34" charset="-128"/>
              </a:rPr>
              <a:t>Ανάγκη για </a:t>
            </a:r>
            <a:r>
              <a:rPr lang="el-GR" altLang="en-US" sz="2400" dirty="0" err="1">
                <a:ea typeface="ＭＳ Ｐゴシック" panose="020B0600070205080204" pitchFamily="34" charset="-128"/>
              </a:rPr>
              <a:t>διαφοροδιάγνωση</a:t>
            </a:r>
            <a:r>
              <a:rPr lang="el-GR" altLang="en-US" sz="2400" dirty="0">
                <a:ea typeface="ＭＳ Ｐゴシック" panose="020B0600070205080204" pitchFamily="34" charset="-128"/>
              </a:rPr>
              <a:t> από την εναντιωματική διαταραχή (συχνή όμως </a:t>
            </a:r>
            <a:r>
              <a:rPr lang="el-GR" altLang="en-US" sz="2400" dirty="0" err="1">
                <a:ea typeface="ＭＳ Ｐゴシック" panose="020B0600070205080204" pitchFamily="34" charset="-128"/>
              </a:rPr>
              <a:t>συννοσυρότητα</a:t>
            </a:r>
            <a:r>
              <a:rPr lang="el-GR" altLang="en-US" sz="2400" dirty="0">
                <a:ea typeface="ＭＳ Ｐゴシック" panose="020B0600070205080204" pitchFamily="34" charset="-128"/>
              </a:rPr>
              <a:t>)</a:t>
            </a:r>
          </a:p>
          <a:p>
            <a:pPr eaLnBrk="1" hangingPunct="1"/>
            <a:r>
              <a:rPr lang="el-GR" altLang="en-US" sz="2400" dirty="0">
                <a:ea typeface="ＭＳ Ｐゴシック" panose="020B0600070205080204" pitchFamily="34" charset="-128"/>
              </a:rPr>
              <a:t>Προσοχή σε κοινωνικές-πολιτισμικές συνθήκες και διαφορές</a:t>
            </a:r>
          </a:p>
          <a:p>
            <a:pPr eaLnBrk="1" hangingPunct="1">
              <a:buFont typeface="Wingdings 3" pitchFamily="2" charset="2"/>
              <a:buNone/>
            </a:pPr>
            <a:endParaRPr lang="en-US" altLang="en-US" sz="2400" dirty="0">
              <a:ea typeface="ＭＳ Ｐゴシック" panose="020B0600070205080204" pitchFamily="34" charset="-128"/>
            </a:endParaRPr>
          </a:p>
        </p:txBody>
      </p:sp>
    </p:spTree>
    <p:extLst>
      <p:ext uri="{BB962C8B-B14F-4D97-AF65-F5344CB8AC3E}">
        <p14:creationId xmlns:p14="http://schemas.microsoft.com/office/powerpoint/2010/main" val="970846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1E9BD327-ACC0-AC4C-A72F-EA996FBFD083}"/>
              </a:ext>
            </a:extLst>
          </p:cNvPr>
          <p:cNvSpPr>
            <a:spLocks noGrp="1"/>
          </p:cNvSpPr>
          <p:nvPr>
            <p:ph type="title"/>
          </p:nvPr>
        </p:nvSpPr>
        <p:spPr/>
        <p:txBody>
          <a:bodyPr/>
          <a:lstStyle/>
          <a:p>
            <a:pPr eaLnBrk="1" hangingPunct="1"/>
            <a:r>
              <a:rPr lang="el-GR" altLang="en-US" dirty="0">
                <a:ea typeface="ＭＳ Ｐゴシック" panose="020B0600070205080204" pitchFamily="34" charset="-128"/>
              </a:rPr>
              <a:t>Θεραπεία</a:t>
            </a:r>
            <a:endParaRPr lang="en-US" altLang="en-US" dirty="0">
              <a:ea typeface="ＭＳ Ｐゴシック" panose="020B0600070205080204" pitchFamily="34" charset="-128"/>
            </a:endParaRPr>
          </a:p>
        </p:txBody>
      </p:sp>
      <p:sp>
        <p:nvSpPr>
          <p:cNvPr id="35843" name="Content Placeholder 2">
            <a:extLst>
              <a:ext uri="{FF2B5EF4-FFF2-40B4-BE49-F238E27FC236}">
                <a16:creationId xmlns:a16="http://schemas.microsoft.com/office/drawing/2014/main" id="{60E7CD83-A3D1-F840-8CA8-723C848EA7CF}"/>
              </a:ext>
            </a:extLst>
          </p:cNvPr>
          <p:cNvSpPr>
            <a:spLocks noGrp="1"/>
          </p:cNvSpPr>
          <p:nvPr>
            <p:ph sz="quarter" idx="1"/>
          </p:nvPr>
        </p:nvSpPr>
        <p:spPr>
          <a:xfrm>
            <a:off x="1981200" y="2182368"/>
            <a:ext cx="8229600" cy="4218432"/>
          </a:xfrm>
        </p:spPr>
        <p:txBody>
          <a:bodyPr>
            <a:normAutofit fontScale="92500" lnSpcReduction="10000"/>
          </a:bodyPr>
          <a:lstStyle/>
          <a:p>
            <a:pPr eaLnBrk="1" hangingPunct="1"/>
            <a:r>
              <a:rPr lang="el-GR" altLang="en-US" sz="2500" dirty="0">
                <a:ea typeface="ＭＳ Ｐゴシック" panose="020B0600070205080204" pitchFamily="34" charset="-128"/>
              </a:rPr>
              <a:t>Φαρμακοθεραπεία.  </a:t>
            </a:r>
          </a:p>
          <a:p>
            <a:pPr marL="0" indent="0" eaLnBrk="1" hangingPunct="1">
              <a:buNone/>
            </a:pPr>
            <a:r>
              <a:rPr lang="el-GR" altLang="en-US" sz="2500" dirty="0">
                <a:ea typeface="ＭＳ Ｐゴシック" panose="020B0600070205080204" pitchFamily="34" charset="-128"/>
              </a:rPr>
              <a:t>Α) Πιο συνήθη τα διεγερτικά φάρμακα </a:t>
            </a:r>
            <a:r>
              <a:rPr lang="el-GR" altLang="en-US" sz="2500" dirty="0" err="1">
                <a:ea typeface="ＭＳ Ｐゴシック" panose="020B0600070205080204" pitchFamily="34" charset="-128"/>
              </a:rPr>
              <a:t>μεθυλφενιδάτη</a:t>
            </a:r>
            <a:r>
              <a:rPr lang="el-GR" altLang="en-US" sz="2500" dirty="0">
                <a:ea typeface="ＭＳ Ｐゴシック" panose="020B0600070205080204" pitchFamily="34" charset="-128"/>
              </a:rPr>
              <a:t> </a:t>
            </a:r>
            <a:r>
              <a:rPr lang="en-US" altLang="en-US" sz="2500" dirty="0">
                <a:ea typeface="ＭＳ Ｐゴシック" panose="020B0600070205080204" pitchFamily="34" charset="-128"/>
              </a:rPr>
              <a:t>(Ritalin)</a:t>
            </a:r>
            <a:r>
              <a:rPr lang="el-GR" altLang="en-US" sz="2500" dirty="0">
                <a:ea typeface="ＭＳ Ｐゴシック" panose="020B0600070205080204" pitchFamily="34" charset="-128"/>
              </a:rPr>
              <a:t>, αμφεταμίνες. Προσοχή: αποτελεί </a:t>
            </a:r>
            <a:r>
              <a:rPr lang="el-GR" altLang="en-US" sz="2500" u="sng" dirty="0">
                <a:ea typeface="ＭＳ Ｐゴシック" panose="020B0600070205080204" pitchFamily="34" charset="-128"/>
              </a:rPr>
              <a:t>μέρος</a:t>
            </a:r>
            <a:r>
              <a:rPr lang="el-GR" altLang="en-US" sz="2500" dirty="0">
                <a:ea typeface="ＭＳ Ｐゴシック" panose="020B0600070205080204" pitchFamily="34" charset="-128"/>
              </a:rPr>
              <a:t> της παρέμβασης. Συνίσταται η διακοπή της χορήγησης μετά από κάποιο χρονικό διάστημα ή και κατά τακτά χρονικά διαστήματα (πχ. διακοπές). </a:t>
            </a:r>
          </a:p>
          <a:p>
            <a:pPr marL="0" indent="0" eaLnBrk="1" hangingPunct="1">
              <a:buNone/>
            </a:pPr>
            <a:r>
              <a:rPr lang="el-GR" altLang="en-US" sz="2500" dirty="0">
                <a:ea typeface="ＭＳ Ｐゴシック" panose="020B0600070205080204" pitchFamily="34" charset="-128"/>
              </a:rPr>
              <a:t>Β) Μη διεγερτικά φάρμακα: </a:t>
            </a:r>
            <a:r>
              <a:rPr lang="el-GR" altLang="en-US" sz="2500" dirty="0" err="1">
                <a:ea typeface="ＭＳ Ｐゴシック" panose="020B0600070205080204" pitchFamily="34" charset="-128"/>
              </a:rPr>
              <a:t>ατομοξετίνη</a:t>
            </a:r>
            <a:r>
              <a:rPr lang="el-GR" altLang="en-US" sz="2500" dirty="0">
                <a:ea typeface="ＭＳ Ｐゴシック" panose="020B0600070205080204" pitchFamily="34" charset="-128"/>
              </a:rPr>
              <a:t> (επιλεκτικός αναστολέας της </a:t>
            </a:r>
            <a:r>
              <a:rPr lang="el-GR" altLang="en-US" sz="2500" dirty="0" err="1">
                <a:ea typeface="ＭＳ Ｐゴシック" panose="020B0600070205080204" pitchFamily="34" charset="-128"/>
              </a:rPr>
              <a:t>επαναπορρόφησης</a:t>
            </a:r>
            <a:r>
              <a:rPr lang="el-GR" altLang="en-US" sz="2500" dirty="0">
                <a:ea typeface="ＭＳ Ｐゴシック" panose="020B0600070205080204" pitchFamily="34" charset="-128"/>
              </a:rPr>
              <a:t> της </a:t>
            </a:r>
            <a:r>
              <a:rPr lang="el-GR" altLang="en-US" sz="2500" dirty="0" err="1">
                <a:ea typeface="ＭＳ Ｐゴシック" panose="020B0600070205080204" pitchFamily="34" charset="-128"/>
              </a:rPr>
              <a:t>νορεπινεφρίνης</a:t>
            </a:r>
            <a:r>
              <a:rPr lang="el-GR" altLang="en-US" sz="2500" dirty="0">
                <a:ea typeface="ＭＳ Ｐゴシック" panose="020B0600070205080204" pitchFamily="34" charset="-128"/>
              </a:rPr>
              <a:t> που παράγεται από το σώμα). Φαίνεται ότι μειώνει τα συμπτώματα της ΔΕΠ-Υ ενώ προκαλεί λιγότερες παρενέργειες</a:t>
            </a:r>
          </a:p>
        </p:txBody>
      </p:sp>
    </p:spTree>
    <p:extLst>
      <p:ext uri="{BB962C8B-B14F-4D97-AF65-F5344CB8AC3E}">
        <p14:creationId xmlns:p14="http://schemas.microsoft.com/office/powerpoint/2010/main" val="2091311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1E9BD327-ACC0-AC4C-A72F-EA996FBFD083}"/>
              </a:ext>
            </a:extLst>
          </p:cNvPr>
          <p:cNvSpPr>
            <a:spLocks noGrp="1"/>
          </p:cNvSpPr>
          <p:nvPr>
            <p:ph type="title"/>
          </p:nvPr>
        </p:nvSpPr>
        <p:spPr/>
        <p:txBody>
          <a:bodyPr/>
          <a:lstStyle/>
          <a:p>
            <a:pPr eaLnBrk="1" hangingPunct="1"/>
            <a:r>
              <a:rPr lang="el-GR" altLang="en-US" dirty="0">
                <a:ea typeface="ＭＳ Ｐゴシック" panose="020B0600070205080204" pitchFamily="34" charset="-128"/>
              </a:rPr>
              <a:t>Θεραπεία</a:t>
            </a:r>
            <a:endParaRPr lang="en-US" altLang="en-US" dirty="0">
              <a:ea typeface="ＭＳ Ｐゴシック" panose="020B0600070205080204" pitchFamily="34" charset="-128"/>
            </a:endParaRPr>
          </a:p>
        </p:txBody>
      </p:sp>
      <p:sp>
        <p:nvSpPr>
          <p:cNvPr id="35843" name="Content Placeholder 2">
            <a:extLst>
              <a:ext uri="{FF2B5EF4-FFF2-40B4-BE49-F238E27FC236}">
                <a16:creationId xmlns:a16="http://schemas.microsoft.com/office/drawing/2014/main" id="{60E7CD83-A3D1-F840-8CA8-723C848EA7CF}"/>
              </a:ext>
            </a:extLst>
          </p:cNvPr>
          <p:cNvSpPr>
            <a:spLocks noGrp="1"/>
          </p:cNvSpPr>
          <p:nvPr>
            <p:ph sz="quarter" idx="1"/>
          </p:nvPr>
        </p:nvSpPr>
        <p:spPr>
          <a:xfrm>
            <a:off x="1981200" y="2182368"/>
            <a:ext cx="8229600" cy="4218432"/>
          </a:xfrm>
        </p:spPr>
        <p:txBody>
          <a:bodyPr>
            <a:normAutofit/>
          </a:bodyPr>
          <a:lstStyle/>
          <a:p>
            <a:pPr eaLnBrk="1" hangingPunct="1"/>
            <a:r>
              <a:rPr lang="el-GR" altLang="en-US" sz="2500">
                <a:ea typeface="ＭＳ Ｐゴシック" panose="020B0600070205080204" pitchFamily="34" charset="-128"/>
              </a:rPr>
              <a:t>Εκπαιδευτικός </a:t>
            </a:r>
            <a:r>
              <a:rPr lang="el-GR" altLang="en-US" sz="2500" dirty="0">
                <a:ea typeface="ＭＳ Ｐゴシック" panose="020B0600070205080204" pitchFamily="34" charset="-128"/>
              </a:rPr>
              <a:t>τομέας (συνεργασία με το σχολείο, ατομικά προγράμματα με αμοιβές, </a:t>
            </a:r>
            <a:r>
              <a:rPr lang="en-US" altLang="en-US" sz="2500" dirty="0">
                <a:ea typeface="ＭＳ Ｐゴシック" panose="020B0600070205080204" pitchFamily="34" charset="-128"/>
              </a:rPr>
              <a:t>point system, time-out</a:t>
            </a:r>
            <a:r>
              <a:rPr lang="el-GR" altLang="en-US" sz="2500" dirty="0">
                <a:ea typeface="ＭＳ Ｐゴシック" panose="020B0600070205080204" pitchFamily="34" charset="-128"/>
              </a:rPr>
              <a:t>)</a:t>
            </a:r>
            <a:endParaRPr lang="en-US" altLang="en-US" sz="2500" dirty="0">
              <a:ea typeface="ＭＳ Ｐゴシック" panose="020B0600070205080204" pitchFamily="34" charset="-128"/>
            </a:endParaRPr>
          </a:p>
          <a:p>
            <a:pPr eaLnBrk="1" hangingPunct="1"/>
            <a:r>
              <a:rPr lang="el-GR" altLang="en-US" sz="2500" dirty="0">
                <a:ea typeface="ＭＳ Ｐゴシック" panose="020B0600070205080204" pitchFamily="34" charset="-128"/>
              </a:rPr>
              <a:t>Ατομικά προγράμματα που εφαρμόζουν οι γονείς</a:t>
            </a:r>
          </a:p>
          <a:p>
            <a:pPr eaLnBrk="1" hangingPunct="1"/>
            <a:r>
              <a:rPr lang="el-GR" altLang="en-US" sz="2500" dirty="0">
                <a:ea typeface="ＭＳ Ｐゴシック" panose="020B0600070205080204" pitchFamily="34" charset="-128"/>
              </a:rPr>
              <a:t>Κοινωνικές δεξιότητες (εκπαίδευση κοινωνικών δεξιοτήτων)</a:t>
            </a:r>
          </a:p>
          <a:p>
            <a:pPr eaLnBrk="1" hangingPunct="1"/>
            <a:r>
              <a:rPr lang="el-GR" altLang="en-US" sz="2500" dirty="0">
                <a:ea typeface="ＭＳ Ｐゴシック" panose="020B0600070205080204" pitchFamily="34" charset="-128"/>
              </a:rPr>
              <a:t>Συναισθηματικός τομέας (ψυχοθεραπεία)</a:t>
            </a:r>
          </a:p>
          <a:p>
            <a:pPr eaLnBrk="1" hangingPunct="1"/>
            <a:r>
              <a:rPr lang="el-GR" altLang="en-US" sz="2500" dirty="0">
                <a:ea typeface="ＭＳ Ｐゴシック" panose="020B0600070205080204" pitchFamily="34" charset="-128"/>
              </a:rPr>
              <a:t>Συμβουλευτική γονέων. </a:t>
            </a:r>
            <a:endParaRPr lang="en-US" altLang="en-US" sz="2500" dirty="0">
              <a:ea typeface="ＭＳ Ｐゴシック" panose="020B0600070205080204" pitchFamily="34" charset="-128"/>
            </a:endParaRPr>
          </a:p>
        </p:txBody>
      </p:sp>
    </p:spTree>
    <p:extLst>
      <p:ext uri="{BB962C8B-B14F-4D97-AF65-F5344CB8AC3E}">
        <p14:creationId xmlns:p14="http://schemas.microsoft.com/office/powerpoint/2010/main" val="182395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F87318B2-B515-D249-B91D-C0A1F0A33D8B}"/>
              </a:ext>
            </a:extLst>
          </p:cNvPr>
          <p:cNvSpPr>
            <a:spLocks noGrp="1"/>
          </p:cNvSpPr>
          <p:nvPr>
            <p:ph type="title"/>
          </p:nvPr>
        </p:nvSpPr>
        <p:spPr/>
        <p:txBody>
          <a:bodyPr/>
          <a:lstStyle/>
          <a:p>
            <a:r>
              <a:rPr lang="el-GR" altLang="en-US" dirty="0">
                <a:ea typeface="ＭＳ Ｐゴシック" panose="020B0600070205080204" pitchFamily="34" charset="-128"/>
              </a:rPr>
              <a:t>ΔΕΠ-Υ</a:t>
            </a:r>
            <a:endParaRPr lang="en-US" altLang="en-US" dirty="0">
              <a:solidFill>
                <a:schemeClr val="bg1"/>
              </a:solidFill>
              <a:ea typeface="ＭＳ Ｐゴシック" panose="020B0600070205080204" pitchFamily="34" charset="-128"/>
            </a:endParaRPr>
          </a:p>
        </p:txBody>
      </p:sp>
      <p:sp>
        <p:nvSpPr>
          <p:cNvPr id="19459" name="Content Placeholder 2">
            <a:extLst>
              <a:ext uri="{FF2B5EF4-FFF2-40B4-BE49-F238E27FC236}">
                <a16:creationId xmlns:a16="http://schemas.microsoft.com/office/drawing/2014/main" id="{D36F7155-BEDF-974F-BB5F-300D3508A2D3}"/>
              </a:ext>
            </a:extLst>
          </p:cNvPr>
          <p:cNvSpPr>
            <a:spLocks noGrp="1"/>
          </p:cNvSpPr>
          <p:nvPr>
            <p:ph sz="quarter" idx="1"/>
          </p:nvPr>
        </p:nvSpPr>
        <p:spPr>
          <a:xfrm>
            <a:off x="1981200" y="1219201"/>
            <a:ext cx="8229600" cy="4937125"/>
          </a:xfrm>
        </p:spPr>
        <p:txBody>
          <a:bodyPr>
            <a:normAutofit/>
          </a:bodyPr>
          <a:lstStyle/>
          <a:p>
            <a:pPr algn="just" eaLnBrk="1" hangingPunct="1"/>
            <a:r>
              <a:rPr lang="el-GR" altLang="en-US" sz="2000" dirty="0">
                <a:ea typeface="ＭＳ Ｐゴシック" panose="020B0600070205080204" pitchFamily="34" charset="-128"/>
              </a:rPr>
              <a:t>Έχει καταλήξει να είναι η πιο συχνή διάγνωση της παιδικής ηλικίας. </a:t>
            </a:r>
          </a:p>
          <a:p>
            <a:pPr algn="just" eaLnBrk="1" hangingPunct="1"/>
            <a:r>
              <a:rPr lang="el-GR" altLang="en-US" sz="2000" dirty="0">
                <a:ea typeface="ＭＳ Ｐゴシック" panose="020B0600070205080204" pitchFamily="34" charset="-128"/>
              </a:rPr>
              <a:t>Κατά DSM-V και ICD-11</a:t>
            </a:r>
            <a:r>
              <a:rPr lang="el-GR" altLang="en-US" sz="2000" baseline="30000" dirty="0">
                <a:ea typeface="ＭＳ Ｐゴシック" panose="020B0600070205080204" pitchFamily="34" charset="-128"/>
              </a:rPr>
              <a:t> </a:t>
            </a:r>
            <a:r>
              <a:rPr lang="el-GR" altLang="en-US" sz="2000" dirty="0">
                <a:ea typeface="ＭＳ Ｐゴシック" panose="020B0600070205080204" pitchFamily="34" charset="-128"/>
              </a:rPr>
              <a:t>η διάγνωση δίνεται όταν υπάρχουν συμπτώματα </a:t>
            </a:r>
            <a:r>
              <a:rPr lang="el-GR" altLang="en-US" sz="2000" dirty="0" err="1">
                <a:ea typeface="ＭＳ Ｐゴシック" panose="020B0600070205080204" pitchFamily="34" charset="-128"/>
              </a:rPr>
              <a:t>ελλειματικής</a:t>
            </a:r>
            <a:r>
              <a:rPr lang="el-GR" altLang="en-US" sz="2000" dirty="0">
                <a:ea typeface="ＭＳ Ｐゴシック" panose="020B0600070205080204" pitchFamily="34" charset="-128"/>
              </a:rPr>
              <a:t> προσοχής ή/και </a:t>
            </a:r>
            <a:r>
              <a:rPr lang="el-GR" altLang="en-US" sz="2000" dirty="0" err="1">
                <a:ea typeface="ＭＳ Ｐゴシック" panose="020B0600070205080204" pitchFamily="34" charset="-128"/>
              </a:rPr>
              <a:t>υπερκινητικότητας</a:t>
            </a:r>
            <a:r>
              <a:rPr lang="el-GR" altLang="en-US" sz="2000" dirty="0">
                <a:ea typeface="ＭＳ Ｐゴシック" panose="020B0600070205080204" pitchFamily="34" charset="-128"/>
              </a:rPr>
              <a:t>/παρορμητικότητας</a:t>
            </a:r>
          </a:p>
          <a:p>
            <a:pPr algn="just" eaLnBrk="1" hangingPunct="1"/>
            <a:r>
              <a:rPr lang="el-GR" altLang="en-US" sz="2000" dirty="0">
                <a:ea typeface="ＭＳ Ｐゴシック" panose="020B0600070205080204" pitchFamily="34" charset="-128"/>
              </a:rPr>
              <a:t>Στις προηγούμενες εκδόσεις των διαγνωστικών εγχειριδίων ήταν υποχρεωτικό να συνυπάρχουν και τα δύο</a:t>
            </a:r>
          </a:p>
        </p:txBody>
      </p:sp>
    </p:spTree>
    <p:extLst>
      <p:ext uri="{BB962C8B-B14F-4D97-AF65-F5344CB8AC3E}">
        <p14:creationId xmlns:p14="http://schemas.microsoft.com/office/powerpoint/2010/main" val="2679943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E06DCFE-7A82-524A-9EC2-7C4ECA17EC8D}"/>
              </a:ext>
            </a:extLst>
          </p:cNvPr>
          <p:cNvSpPr>
            <a:spLocks noGrp="1"/>
          </p:cNvSpPr>
          <p:nvPr>
            <p:ph type="title"/>
          </p:nvPr>
        </p:nvSpPr>
        <p:spPr/>
        <p:txBody>
          <a:bodyPr/>
          <a:lstStyle/>
          <a:p>
            <a:pPr eaLnBrk="1" hangingPunct="1"/>
            <a:r>
              <a:rPr lang="el-GR" altLang="en-US" dirty="0">
                <a:ea typeface="ＭＳ Ｐゴシック" panose="020B0600070205080204" pitchFamily="34" charset="-128"/>
              </a:rPr>
              <a:t>Διάγνωση ΔΕΠ-Υ</a:t>
            </a:r>
            <a:endParaRPr lang="en-US" altLang="en-US" dirty="0">
              <a:ea typeface="ＭＳ Ｐゴシック" panose="020B0600070205080204" pitchFamily="34" charset="-128"/>
            </a:endParaRPr>
          </a:p>
        </p:txBody>
      </p:sp>
      <p:sp>
        <p:nvSpPr>
          <p:cNvPr id="20483" name="Content Placeholder 2">
            <a:extLst>
              <a:ext uri="{FF2B5EF4-FFF2-40B4-BE49-F238E27FC236}">
                <a16:creationId xmlns:a16="http://schemas.microsoft.com/office/drawing/2014/main" id="{54E05153-E3BF-9441-93D0-5C54B5642C29}"/>
              </a:ext>
            </a:extLst>
          </p:cNvPr>
          <p:cNvSpPr>
            <a:spLocks noGrp="1"/>
          </p:cNvSpPr>
          <p:nvPr>
            <p:ph sz="quarter" idx="1"/>
          </p:nvPr>
        </p:nvSpPr>
        <p:spPr>
          <a:xfrm>
            <a:off x="1981200" y="2109216"/>
            <a:ext cx="8229600" cy="4047110"/>
          </a:xfrm>
        </p:spPr>
        <p:txBody>
          <a:bodyPr/>
          <a:lstStyle/>
          <a:p>
            <a:pPr eaLnBrk="1" hangingPunct="1"/>
            <a:r>
              <a:rPr lang="el-GR" altLang="en-US" sz="2500" dirty="0">
                <a:ea typeface="ＭＳ Ｐゴシック" panose="020B0600070205080204" pitchFamily="34" charset="-128"/>
              </a:rPr>
              <a:t>Θεωρείται </a:t>
            </a:r>
            <a:r>
              <a:rPr lang="el-GR" altLang="en-US" sz="2500" dirty="0" err="1">
                <a:ea typeface="ＭＳ Ｐゴシック" panose="020B0600070205080204" pitchFamily="34" charset="-128"/>
              </a:rPr>
              <a:t>νευροαναπτυξιακή</a:t>
            </a:r>
            <a:r>
              <a:rPr lang="el-GR" altLang="en-US" sz="2500" dirty="0">
                <a:ea typeface="ＭＳ Ｐゴシック" panose="020B0600070205080204" pitchFamily="34" charset="-128"/>
              </a:rPr>
              <a:t> διαταραχή </a:t>
            </a:r>
          </a:p>
          <a:p>
            <a:pPr eaLnBrk="1" hangingPunct="1"/>
            <a:r>
              <a:rPr lang="el-GR" altLang="en-US" sz="2500" dirty="0">
                <a:ea typeface="ＭＳ Ｐゴシック" panose="020B0600070205080204" pitchFamily="34" charset="-128"/>
              </a:rPr>
              <a:t>Υπάρχουν διαφορετικοί τύποι, με κριτήριο </a:t>
            </a:r>
            <a:r>
              <a:rPr lang="el-GR" altLang="en-US" sz="2500" dirty="0" err="1">
                <a:ea typeface="ＭＳ Ｐゴシック" panose="020B0600070205080204" pitchFamily="34" charset="-128"/>
              </a:rPr>
              <a:t>ποιά</a:t>
            </a:r>
            <a:r>
              <a:rPr lang="el-GR" altLang="en-US" sz="2500" dirty="0">
                <a:ea typeface="ＭＳ Ｐゴシック" panose="020B0600070205080204" pitchFamily="34" charset="-128"/>
              </a:rPr>
              <a:t> συμπεριφορά είναι </a:t>
            </a:r>
            <a:r>
              <a:rPr lang="el-GR" altLang="en-US" sz="2500" dirty="0" err="1">
                <a:ea typeface="ＭＳ Ｐゴシック" panose="020B0600070205080204" pitchFamily="34" charset="-128"/>
              </a:rPr>
              <a:t>προεξάρχουσα</a:t>
            </a:r>
            <a:r>
              <a:rPr lang="el-GR" altLang="en-US" sz="2500" dirty="0">
                <a:ea typeface="ＭＳ Ｐゴシック" panose="020B0600070205080204" pitchFamily="34" charset="-128"/>
              </a:rPr>
              <a:t> (:η </a:t>
            </a:r>
            <a:r>
              <a:rPr lang="el-GR" altLang="en-US" sz="2400" dirty="0" err="1">
                <a:ea typeface="ＭＳ Ｐゴシック" panose="020B0600070205080204" pitchFamily="34" charset="-128"/>
              </a:rPr>
              <a:t>ελλειματική</a:t>
            </a:r>
            <a:r>
              <a:rPr lang="el-GR" altLang="en-US" sz="2400" dirty="0">
                <a:ea typeface="ＭＳ Ｐゴシック" panose="020B0600070205080204" pitchFamily="34" charset="-128"/>
              </a:rPr>
              <a:t> προσοχή, η </a:t>
            </a:r>
            <a:r>
              <a:rPr lang="el-GR" altLang="en-US" sz="2400" dirty="0" err="1">
                <a:ea typeface="ＭＳ Ｐゴシック" panose="020B0600070205080204" pitchFamily="34" charset="-128"/>
              </a:rPr>
              <a:t>υπερκινητικότητα</a:t>
            </a:r>
            <a:r>
              <a:rPr lang="el-GR" altLang="en-US" sz="2400" dirty="0">
                <a:ea typeface="ＭＳ Ｐゴシック" panose="020B0600070205080204" pitchFamily="34" charset="-128"/>
              </a:rPr>
              <a:t>/παρορμητικότητα, και οι δύο...)</a:t>
            </a:r>
          </a:p>
          <a:p>
            <a:pPr eaLnBrk="1" hangingPunct="1"/>
            <a:r>
              <a:rPr lang="el-GR" altLang="en-US" sz="2500" dirty="0">
                <a:ea typeface="ＭＳ Ｐゴシック" panose="020B0600070205080204" pitchFamily="34" charset="-128"/>
              </a:rPr>
              <a:t>Η διάγνωση δεν βασίζεται σε μία και μοναδική συμπεριφορά</a:t>
            </a:r>
          </a:p>
          <a:p>
            <a:pPr eaLnBrk="1" hangingPunct="1"/>
            <a:r>
              <a:rPr lang="el-GR" altLang="en-US" sz="2500" dirty="0">
                <a:ea typeface="ＭＳ Ｐゴシック" panose="020B0600070205080204" pitchFamily="34" charset="-128"/>
              </a:rPr>
              <a:t>Πρωτογενή (βασικά συμπτώματα) που οδηγούν στη διάγνωση, και δευτερογενή συμπτώματα </a:t>
            </a:r>
          </a:p>
        </p:txBody>
      </p:sp>
    </p:spTree>
    <p:extLst>
      <p:ext uri="{BB962C8B-B14F-4D97-AF65-F5344CB8AC3E}">
        <p14:creationId xmlns:p14="http://schemas.microsoft.com/office/powerpoint/2010/main" val="256340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A62B70A-A534-2742-BE55-BA6951860728}"/>
              </a:ext>
            </a:extLst>
          </p:cNvPr>
          <p:cNvSpPr>
            <a:spLocks noGrp="1"/>
          </p:cNvSpPr>
          <p:nvPr>
            <p:ph type="title"/>
          </p:nvPr>
        </p:nvSpPr>
        <p:spPr/>
        <p:txBody>
          <a:bodyPr/>
          <a:lstStyle/>
          <a:p>
            <a:pPr eaLnBrk="1" hangingPunct="1"/>
            <a:r>
              <a:rPr lang="el-GR" altLang="en-US">
                <a:ea typeface="ＭＳ Ｐゴシック" panose="020B0600070205080204" pitchFamily="34" charset="-128"/>
              </a:rPr>
              <a:t>Διάγνωση ΔΕΠ-Υ</a:t>
            </a:r>
            <a:endParaRPr lang="en-US" altLang="en-US">
              <a:ea typeface="ＭＳ Ｐゴシック" panose="020B0600070205080204" pitchFamily="34" charset="-128"/>
            </a:endParaRPr>
          </a:p>
        </p:txBody>
      </p:sp>
      <p:sp>
        <p:nvSpPr>
          <p:cNvPr id="21507" name="Content Placeholder 2">
            <a:extLst>
              <a:ext uri="{FF2B5EF4-FFF2-40B4-BE49-F238E27FC236}">
                <a16:creationId xmlns:a16="http://schemas.microsoft.com/office/drawing/2014/main" id="{FA88F7AF-E8DF-9648-AE4E-DF89C64D21F5}"/>
              </a:ext>
            </a:extLst>
          </p:cNvPr>
          <p:cNvSpPr>
            <a:spLocks noGrp="1"/>
          </p:cNvSpPr>
          <p:nvPr>
            <p:ph sz="quarter" idx="1"/>
          </p:nvPr>
        </p:nvSpPr>
        <p:spPr>
          <a:xfrm>
            <a:off x="1981200" y="2048256"/>
            <a:ext cx="8229600" cy="4108070"/>
          </a:xfrm>
        </p:spPr>
        <p:txBody>
          <a:bodyPr>
            <a:normAutofit fontScale="92500" lnSpcReduction="20000"/>
          </a:bodyPr>
          <a:lstStyle/>
          <a:p>
            <a:pPr eaLnBrk="1" hangingPunct="1"/>
            <a:r>
              <a:rPr lang="el-GR" altLang="en-US" sz="2500" dirty="0">
                <a:ea typeface="ＭＳ Ｐゴシック" panose="020B0600070205080204" pitchFamily="34" charset="-128"/>
              </a:rPr>
              <a:t>Η διαταραχή εμφανίζεται σε μικρή ηλικία («κατά τη διάρκεια της ανάπτυξης, συνήθως στην πρώτη παιδική έως τη μέση παιδική ηλικία» κατά </a:t>
            </a:r>
            <a:r>
              <a:rPr lang="en-US" altLang="en-US" sz="2500" dirty="0">
                <a:ea typeface="ＭＳ Ｐゴシック" panose="020B0600070205080204" pitchFamily="34" charset="-128"/>
              </a:rPr>
              <a:t>ICD-1</a:t>
            </a:r>
            <a:r>
              <a:rPr lang="el-GR" altLang="en-US" sz="2500" dirty="0">
                <a:ea typeface="ＭＳ Ｐゴシック" panose="020B0600070205080204" pitchFamily="34" charset="-128"/>
              </a:rPr>
              <a:t>1, πριν τα 6 έτη κατά </a:t>
            </a:r>
            <a:r>
              <a:rPr lang="en-US" altLang="en-US" sz="2500" dirty="0">
                <a:ea typeface="ＭＳ Ｐゴシック" panose="020B0600070205080204" pitchFamily="34" charset="-128"/>
              </a:rPr>
              <a:t>ICD-10</a:t>
            </a:r>
            <a:r>
              <a:rPr lang="el-GR" altLang="en-US" sz="2500" dirty="0">
                <a:ea typeface="ＭＳ Ｐゴシック" panose="020B0600070205080204" pitchFamily="34" charset="-128"/>
              </a:rPr>
              <a:t>,</a:t>
            </a:r>
            <a:r>
              <a:rPr lang="en-US" altLang="en-US" sz="2500" dirty="0">
                <a:ea typeface="ＭＳ Ｐゴシック" panose="020B0600070205080204" pitchFamily="34" charset="-128"/>
              </a:rPr>
              <a:t> </a:t>
            </a:r>
            <a:r>
              <a:rPr lang="el-GR" altLang="en-US" sz="2500" dirty="0">
                <a:ea typeface="ＭＳ Ｐゴシック" panose="020B0600070205080204" pitchFamily="34" charset="-128"/>
              </a:rPr>
              <a:t>πριν τα 12 έτη κατά </a:t>
            </a:r>
            <a:r>
              <a:rPr lang="en-US" altLang="en-US" sz="2500" dirty="0">
                <a:ea typeface="ＭＳ Ｐゴシック" panose="020B0600070205080204" pitchFamily="34" charset="-128"/>
              </a:rPr>
              <a:t>DSM-V</a:t>
            </a:r>
            <a:r>
              <a:rPr lang="el-GR" altLang="en-US" sz="2500" dirty="0">
                <a:ea typeface="ＭＳ Ｐゴシック" panose="020B0600070205080204" pitchFamily="34" charset="-128"/>
              </a:rPr>
              <a:t>, πριν τα  7 έτη στο προηγούμενο </a:t>
            </a:r>
            <a:r>
              <a:rPr lang="en-US" altLang="en-US" sz="2500" dirty="0">
                <a:ea typeface="ＭＳ Ｐゴシック" panose="020B0600070205080204" pitchFamily="34" charset="-128"/>
              </a:rPr>
              <a:t>DSM</a:t>
            </a:r>
            <a:endParaRPr lang="el-GR" altLang="en-US" sz="2500" dirty="0">
              <a:ea typeface="ＭＳ Ｐゴシック" panose="020B0600070205080204" pitchFamily="34" charset="-128"/>
            </a:endParaRPr>
          </a:p>
          <a:p>
            <a:pPr eaLnBrk="1" hangingPunct="1"/>
            <a:r>
              <a:rPr lang="el-GR" altLang="en-US" sz="2500" dirty="0">
                <a:ea typeface="ＭＳ Ｐゴシック" panose="020B0600070205080204" pitchFamily="34" charset="-128"/>
              </a:rPr>
              <a:t>Δεν είναι μία παροδική αντίδραση (εμφανίζεται τουλάχιστον 6 μήνες)</a:t>
            </a:r>
          </a:p>
          <a:p>
            <a:pPr eaLnBrk="1" hangingPunct="1"/>
            <a:r>
              <a:rPr lang="el-GR" altLang="en-US" sz="2500" dirty="0">
                <a:ea typeface="ＭＳ Ｐゴシック" panose="020B0600070205080204" pitchFamily="34" charset="-128"/>
              </a:rPr>
              <a:t>Υπάρχει σημαντική έκπτωση στις λειτουργίες του παιδιού σε τουλάχιστον 2 πλαίσια (πχ. σχολείο </a:t>
            </a:r>
            <a:r>
              <a:rPr lang="en-US" altLang="en-US" sz="2500" dirty="0">
                <a:ea typeface="ＭＳ Ｐゴシック" panose="020B0600070205080204" pitchFamily="34" charset="-128"/>
              </a:rPr>
              <a:t>–</a:t>
            </a:r>
            <a:r>
              <a:rPr lang="el-GR" altLang="en-US" sz="2500" dirty="0">
                <a:ea typeface="ＭＳ Ｐゴシック" panose="020B0600070205080204" pitchFamily="34" charset="-128"/>
              </a:rPr>
              <a:t> σπίτι). Για αυτό το λόγο συχνά καλούνται οι εκπαιδευτικοί να συμπληρώσουν ερωτηματολόγιο για τη συμπεριφορά του μαθητή τους</a:t>
            </a:r>
            <a:endParaRPr lang="en-US" altLang="en-US" sz="2500" dirty="0">
              <a:ea typeface="ＭＳ Ｐゴシック" panose="020B0600070205080204" pitchFamily="34" charset="-128"/>
            </a:endParaRPr>
          </a:p>
        </p:txBody>
      </p:sp>
    </p:spTree>
    <p:extLst>
      <p:ext uri="{BB962C8B-B14F-4D97-AF65-F5344CB8AC3E}">
        <p14:creationId xmlns:p14="http://schemas.microsoft.com/office/powerpoint/2010/main" val="1749724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FAAA3CCF-D820-8D4E-871C-C2C4F87ED0A5}"/>
              </a:ext>
            </a:extLst>
          </p:cNvPr>
          <p:cNvSpPr>
            <a:spLocks noGrp="1"/>
          </p:cNvSpPr>
          <p:nvPr>
            <p:ph type="title"/>
          </p:nvPr>
        </p:nvSpPr>
        <p:spPr/>
        <p:txBody>
          <a:bodyPr/>
          <a:lstStyle/>
          <a:p>
            <a:pPr eaLnBrk="1" hangingPunct="1"/>
            <a:r>
              <a:rPr lang="el-GR" altLang="en-US" dirty="0">
                <a:ea typeface="ＭＳ Ｐゴシック" panose="020B0600070205080204" pitchFamily="34" charset="-128"/>
              </a:rPr>
              <a:t>Διάγνωση ΔΕΠ-Υ: σημαντικά ερωτήματα</a:t>
            </a:r>
            <a:endParaRPr lang="en-US" altLang="en-US" dirty="0">
              <a:ea typeface="ＭＳ Ｐゴシック" panose="020B0600070205080204" pitchFamily="34" charset="-128"/>
            </a:endParaRPr>
          </a:p>
        </p:txBody>
      </p:sp>
      <p:sp>
        <p:nvSpPr>
          <p:cNvPr id="22531" name="Content Placeholder 2">
            <a:extLst>
              <a:ext uri="{FF2B5EF4-FFF2-40B4-BE49-F238E27FC236}">
                <a16:creationId xmlns:a16="http://schemas.microsoft.com/office/drawing/2014/main" id="{7300909D-3E3B-F045-BEF6-3648675CAD36}"/>
              </a:ext>
            </a:extLst>
          </p:cNvPr>
          <p:cNvSpPr>
            <a:spLocks noGrp="1"/>
          </p:cNvSpPr>
          <p:nvPr>
            <p:ph sz="quarter" idx="1"/>
          </p:nvPr>
        </p:nvSpPr>
        <p:spPr>
          <a:xfrm>
            <a:off x="1981200" y="1987296"/>
            <a:ext cx="8229600" cy="4169030"/>
          </a:xfrm>
        </p:spPr>
        <p:txBody>
          <a:bodyPr/>
          <a:lstStyle/>
          <a:p>
            <a:pPr eaLnBrk="1" hangingPunct="1"/>
            <a:r>
              <a:rPr lang="el-GR" altLang="en-US" sz="2000" dirty="0">
                <a:ea typeface="ＭＳ Ｐゴシック" panose="020B0600070205080204" pitchFamily="34" charset="-128"/>
              </a:rPr>
              <a:t>Η κινητικότητα/δραστηριότητα αποτελεί συνεχές και τα παιδιά με ΔΕΠ-Υ είναι στο ένα άκρο;</a:t>
            </a:r>
          </a:p>
          <a:p>
            <a:pPr eaLnBrk="1" hangingPunct="1"/>
            <a:r>
              <a:rPr lang="el-GR" altLang="en-US" sz="2000" dirty="0">
                <a:ea typeface="ＭＳ Ｐゴシック" panose="020B0600070205080204" pitchFamily="34" charset="-128"/>
              </a:rPr>
              <a:t>Πόσο </a:t>
            </a:r>
            <a:r>
              <a:rPr lang="el-GR" altLang="en-US" sz="2000" dirty="0" err="1">
                <a:ea typeface="ＭＳ Ｐゴシック" panose="020B0600070205080204" pitchFamily="34" charset="-128"/>
              </a:rPr>
              <a:t>αναντίστοιχη</a:t>
            </a:r>
            <a:r>
              <a:rPr lang="el-GR" altLang="en-US" sz="2000" dirty="0">
                <a:ea typeface="ＭＳ Ｐゴシック" panose="020B0600070205080204" pitchFamily="34" charset="-128"/>
              </a:rPr>
              <a:t> είναι η συμπεριφορά με την ηλικία; (άλλαξαν τα όρια εμφάνισης στα διαγνωστικά κριτήρια)</a:t>
            </a:r>
          </a:p>
          <a:p>
            <a:pPr eaLnBrk="1" hangingPunct="1"/>
            <a:r>
              <a:rPr lang="el-GR" altLang="en-US" sz="2000" dirty="0">
                <a:ea typeface="ＭＳ Ｐゴシック" panose="020B0600070205080204" pitchFamily="34" charset="-128"/>
              </a:rPr>
              <a:t>Ποιες άλλες ψυχικές δυσκολίες μπορεί να κρύβονται πίσω από την υπερδραστηριότητα των παιδιών (ιδίως των μικρών παιδιών;)</a:t>
            </a:r>
          </a:p>
          <a:p>
            <a:pPr eaLnBrk="1" hangingPunct="1">
              <a:buFont typeface="Wingdings 3" pitchFamily="2" charset="2"/>
              <a:buNone/>
            </a:pPr>
            <a:endParaRPr lang="el-GR" altLang="en-US" dirty="0">
              <a:ea typeface="ＭＳ Ｐゴシック" panose="020B0600070205080204" pitchFamily="34" charset="-128"/>
            </a:endParaRPr>
          </a:p>
          <a:p>
            <a:pPr eaLnBrk="1" hangingPunct="1"/>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4158901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8459DD67-53EE-B646-9609-44C58C4D3703}"/>
              </a:ext>
            </a:extLst>
          </p:cNvPr>
          <p:cNvSpPr>
            <a:spLocks noGrp="1"/>
          </p:cNvSpPr>
          <p:nvPr>
            <p:ph type="title"/>
          </p:nvPr>
        </p:nvSpPr>
        <p:spPr/>
        <p:txBody>
          <a:bodyPr/>
          <a:lstStyle/>
          <a:p>
            <a:pPr eaLnBrk="1" hangingPunct="1"/>
            <a:r>
              <a:rPr lang="el-GR" altLang="en-US" sz="3600" dirty="0">
                <a:ea typeface="ＭＳ Ｐゴシック" panose="020B0600070205080204" pitchFamily="34" charset="-128"/>
              </a:rPr>
              <a:t>Κριτήρια ΔΕΠ-Υ: </a:t>
            </a:r>
            <a:br>
              <a:rPr lang="el-GR" altLang="en-US" sz="3600" dirty="0">
                <a:ea typeface="ＭＳ Ｐゴシック" panose="020B0600070205080204" pitchFamily="34" charset="-128"/>
              </a:rPr>
            </a:br>
            <a:r>
              <a:rPr lang="el-GR" altLang="en-US" sz="3600" dirty="0">
                <a:ea typeface="ＭＳ Ｐゴシック" panose="020B0600070205080204" pitchFamily="34" charset="-128"/>
              </a:rPr>
              <a:t>1) Αδυναμία συγκέντρωσης</a:t>
            </a:r>
            <a:endParaRPr lang="en-US" altLang="en-US" sz="3600" dirty="0">
              <a:ea typeface="ＭＳ Ｐゴシック" panose="020B0600070205080204" pitchFamily="34" charset="-128"/>
            </a:endParaRPr>
          </a:p>
        </p:txBody>
      </p:sp>
      <p:sp>
        <p:nvSpPr>
          <p:cNvPr id="23555" name="Content Placeholder 2">
            <a:extLst>
              <a:ext uri="{FF2B5EF4-FFF2-40B4-BE49-F238E27FC236}">
                <a16:creationId xmlns:a16="http://schemas.microsoft.com/office/drawing/2014/main" id="{BC90D1C9-FC69-2140-9277-36A892E3E22D}"/>
              </a:ext>
            </a:extLst>
          </p:cNvPr>
          <p:cNvSpPr>
            <a:spLocks noGrp="1"/>
          </p:cNvSpPr>
          <p:nvPr>
            <p:ph sz="quarter" idx="1"/>
          </p:nvPr>
        </p:nvSpPr>
        <p:spPr>
          <a:xfrm>
            <a:off x="1981200" y="2121408"/>
            <a:ext cx="8229600" cy="4034918"/>
          </a:xfrm>
        </p:spPr>
        <p:txBody>
          <a:bodyPr/>
          <a:lstStyle/>
          <a:p>
            <a:pPr eaLnBrk="1" hangingPunct="1"/>
            <a:r>
              <a:rPr lang="el-GR" altLang="en-US" dirty="0">
                <a:ea typeface="ＭＳ Ｐゴシック" panose="020B0600070205080204" pitchFamily="34" charset="-128"/>
              </a:rPr>
              <a:t>Έξι από τα ακόλουθα συμπτώματα έχουν επιμείνει για τουλάχιστον 6 μήνες σε βαθμό ασυνεπή προς το αναπτυξιακό επίπεδο του παιδιού:</a:t>
            </a:r>
          </a:p>
          <a:p>
            <a:pPr marL="0" indent="0" eaLnBrk="1" hangingPunct="1">
              <a:buNone/>
            </a:pPr>
            <a:r>
              <a:rPr lang="el-GR" altLang="en-US" dirty="0">
                <a:ea typeface="ＭＳ Ｐゴシック" panose="020B0600070205080204" pitchFamily="34" charset="-128"/>
              </a:rPr>
              <a:t>1. αποτυγχάνει να συγκεντρώσει την προσοχή του σε λεπτομέρειες ή κάνει λάθη απροσεξίας</a:t>
            </a:r>
          </a:p>
          <a:p>
            <a:pPr marL="0" indent="0" eaLnBrk="1" hangingPunct="1">
              <a:buNone/>
            </a:pPr>
            <a:r>
              <a:rPr lang="el-GR" altLang="en-US" dirty="0">
                <a:ea typeface="ＭＳ Ｐゴシック" panose="020B0600070205080204" pitchFamily="34" charset="-128"/>
              </a:rPr>
              <a:t>2. δυσκολεύεται να διατηρήσει την προσοχή σε δουλειές ή δραστηριότητες παιχνιδιού</a:t>
            </a:r>
          </a:p>
          <a:p>
            <a:pPr marL="0" indent="0" eaLnBrk="1" hangingPunct="1">
              <a:buNone/>
            </a:pPr>
            <a:r>
              <a:rPr lang="el-GR" altLang="en-US" dirty="0">
                <a:ea typeface="ＭＳ Ｐゴシック" panose="020B0600070205080204" pitchFamily="34" charset="-128"/>
              </a:rPr>
              <a:t>3. δυσκολεύεται να οργανώσει δουλειές και δραστηριότητες</a:t>
            </a:r>
          </a:p>
          <a:p>
            <a:pPr marL="0" indent="0" eaLnBrk="1" hangingPunct="1">
              <a:buNone/>
            </a:pPr>
            <a:r>
              <a:rPr lang="el-GR" altLang="en-US" dirty="0">
                <a:ea typeface="ＭＳ Ｐゴシック" panose="020B0600070205080204" pitchFamily="34" charset="-128"/>
              </a:rPr>
              <a:t>4. ξεχνά καθημερινές δραστηριότητες</a:t>
            </a:r>
          </a:p>
          <a:p>
            <a:pPr marL="0" indent="0" eaLnBrk="1" hangingPunct="1">
              <a:buNone/>
            </a:pPr>
            <a:r>
              <a:rPr lang="el-GR" altLang="en-US" dirty="0">
                <a:ea typeface="ＭＳ Ｐゴシック" panose="020B0600070205080204" pitchFamily="34" charset="-128"/>
              </a:rPr>
              <a:t>5. δεν ακολουθεί μέχρι τέλους οδηγίες</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016108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9A896FDF-A93D-1B4B-BFBB-3216EEDB04DA}"/>
              </a:ext>
            </a:extLst>
          </p:cNvPr>
          <p:cNvSpPr>
            <a:spLocks noGrp="1"/>
          </p:cNvSpPr>
          <p:nvPr>
            <p:ph type="title"/>
          </p:nvPr>
        </p:nvSpPr>
        <p:spPr/>
        <p:txBody>
          <a:bodyPr/>
          <a:lstStyle/>
          <a:p>
            <a:r>
              <a:rPr lang="el-GR" altLang="en-US" dirty="0">
                <a:ea typeface="ＭＳ Ｐゴシック" panose="020B0600070205080204" pitchFamily="34" charset="-128"/>
              </a:rPr>
              <a:t>Κριτήρια ΔΕΠ-Υ: </a:t>
            </a:r>
            <a:br>
              <a:rPr lang="el-GR" altLang="en-US" dirty="0">
                <a:ea typeface="ＭＳ Ｐゴシック" panose="020B0600070205080204" pitchFamily="34" charset="-128"/>
              </a:rPr>
            </a:br>
            <a:r>
              <a:rPr lang="el-GR" altLang="en-US" dirty="0">
                <a:ea typeface="ＭＳ Ｐゴシック" panose="020B0600070205080204" pitchFamily="34" charset="-128"/>
              </a:rPr>
              <a:t>1) Αδυναμία συγκέντρωσης (συν.)</a:t>
            </a:r>
            <a:endParaRPr lang="en-US" altLang="en-US" dirty="0">
              <a:ea typeface="ＭＳ Ｐゴシック" panose="020B0600070205080204" pitchFamily="34" charset="-128"/>
            </a:endParaRPr>
          </a:p>
        </p:txBody>
      </p:sp>
      <p:sp>
        <p:nvSpPr>
          <p:cNvPr id="24579" name="Content Placeholder 2">
            <a:extLst>
              <a:ext uri="{FF2B5EF4-FFF2-40B4-BE49-F238E27FC236}">
                <a16:creationId xmlns:a16="http://schemas.microsoft.com/office/drawing/2014/main" id="{35D858A1-1AB2-7245-AA26-30DC0AAA8138}"/>
              </a:ext>
            </a:extLst>
          </p:cNvPr>
          <p:cNvSpPr>
            <a:spLocks noGrp="1"/>
          </p:cNvSpPr>
          <p:nvPr>
            <p:ph sz="quarter" idx="1"/>
          </p:nvPr>
        </p:nvSpPr>
        <p:spPr>
          <a:xfrm>
            <a:off x="1981200" y="1219201"/>
            <a:ext cx="8229600" cy="4937125"/>
          </a:xfrm>
        </p:spPr>
        <p:txBody>
          <a:bodyPr/>
          <a:lstStyle/>
          <a:p>
            <a:pPr marL="0" indent="0" eaLnBrk="1" hangingPunct="1">
              <a:buNone/>
            </a:pPr>
            <a:r>
              <a:rPr lang="el-GR" altLang="en-US" dirty="0">
                <a:ea typeface="ＭＳ Ｐゴシック" panose="020B0600070205080204" pitchFamily="34" charset="-128"/>
              </a:rPr>
              <a:t>6. φαίνεται να μην ακούει όταν του απευθύνεται ο λόγος</a:t>
            </a:r>
          </a:p>
          <a:p>
            <a:pPr marL="0" indent="0" eaLnBrk="1" hangingPunct="1">
              <a:buNone/>
            </a:pPr>
            <a:r>
              <a:rPr lang="el-GR" altLang="en-US" dirty="0">
                <a:ea typeface="ＭＳ Ｐゴシック" panose="020B0600070205080204" pitchFamily="34" charset="-128"/>
              </a:rPr>
              <a:t>7. αποφεύγει ή είναι απρόθυμος (χωρίς να οφείλεται σε εναντιωματική συμπεριφορά) να εμπλακεί σε δουλειές που απαιτούν συγκέντρωση (πχ. προετοιμασία μαθημάτων στο σπίτι)</a:t>
            </a:r>
          </a:p>
          <a:p>
            <a:pPr marL="0" indent="0" eaLnBrk="1" hangingPunct="1">
              <a:buNone/>
            </a:pPr>
            <a:r>
              <a:rPr lang="el-GR" altLang="en-US" dirty="0">
                <a:ea typeface="ＭＳ Ｐゴシック" panose="020B0600070205080204" pitchFamily="34" charset="-128"/>
              </a:rPr>
              <a:t>8. χάνει απαραίτητα αντικείμενα για δραστηριότητες (πχ. μολύβια, τετράδια)</a:t>
            </a:r>
          </a:p>
          <a:p>
            <a:pPr marL="0" indent="0" eaLnBrk="1" hangingPunct="1">
              <a:buNone/>
            </a:pPr>
            <a:r>
              <a:rPr lang="el-GR" altLang="en-US" dirty="0">
                <a:ea typeface="ＭＳ Ｐゴシック" panose="020B0600070205080204" pitchFamily="34" charset="-128"/>
              </a:rPr>
              <a:t>9. διασπάται η προσοχή του από εξωτερικά ερεθίσματα</a:t>
            </a:r>
          </a:p>
          <a:p>
            <a:pPr eaLnBrk="1" hangingPunct="1">
              <a:buFont typeface="Wingdings 3" pitchFamily="2" charset="2"/>
              <a:buNone/>
            </a:pP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023333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B146CAF6-3BA2-1040-BC03-C424CAC7DF7A}"/>
              </a:ext>
            </a:extLst>
          </p:cNvPr>
          <p:cNvSpPr>
            <a:spLocks noGrp="1"/>
          </p:cNvSpPr>
          <p:nvPr>
            <p:ph type="title"/>
          </p:nvPr>
        </p:nvSpPr>
        <p:spPr/>
        <p:txBody>
          <a:bodyPr/>
          <a:lstStyle/>
          <a:p>
            <a:pPr eaLnBrk="1" hangingPunct="1"/>
            <a:r>
              <a:rPr lang="el-GR" altLang="en-US" dirty="0">
                <a:ea typeface="ＭＳ Ｐゴシック" panose="020B0600070205080204" pitchFamily="34" charset="-128"/>
              </a:rPr>
              <a:t>Κριτήρια ΔΕΠ-Υ: </a:t>
            </a:r>
            <a:br>
              <a:rPr lang="el-GR" altLang="en-US" dirty="0">
                <a:ea typeface="ＭＳ Ｐゴシック" panose="020B0600070205080204" pitchFamily="34" charset="-128"/>
              </a:rPr>
            </a:br>
            <a:r>
              <a:rPr lang="el-GR" altLang="en-US" dirty="0">
                <a:ea typeface="ＭＳ Ｐゴシック" panose="020B0600070205080204" pitchFamily="34" charset="-128"/>
              </a:rPr>
              <a:t>2) </a:t>
            </a:r>
            <a:r>
              <a:rPr lang="el-GR" altLang="en-US" dirty="0" err="1">
                <a:ea typeface="ＭＳ Ｐゴシック" panose="020B0600070205080204" pitchFamily="34" charset="-128"/>
              </a:rPr>
              <a:t>Υπερκινητικότητα</a:t>
            </a:r>
            <a:r>
              <a:rPr lang="el-GR" altLang="en-US" dirty="0">
                <a:ea typeface="ＭＳ Ｐゴシック" panose="020B0600070205080204" pitchFamily="34" charset="-128"/>
              </a:rPr>
              <a:t>-παρορμητικότητα</a:t>
            </a:r>
            <a:endParaRPr lang="en-US" altLang="en-US" dirty="0">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796EA5B1-338D-EB4C-85F8-398EB03EE17A}"/>
              </a:ext>
            </a:extLst>
          </p:cNvPr>
          <p:cNvSpPr>
            <a:spLocks noGrp="1"/>
          </p:cNvSpPr>
          <p:nvPr>
            <p:ph sz="quarter" idx="1"/>
          </p:nvPr>
        </p:nvSpPr>
        <p:spPr>
          <a:xfrm>
            <a:off x="1981200" y="2243328"/>
            <a:ext cx="8229600" cy="3912998"/>
          </a:xfrm>
        </p:spPr>
        <p:txBody>
          <a:bodyPr/>
          <a:lstStyle/>
          <a:p>
            <a:pPr eaLnBrk="1" hangingPunct="1"/>
            <a:r>
              <a:rPr lang="el-GR" altLang="en-US" dirty="0">
                <a:ea typeface="ＭＳ Ｐゴシック" panose="020B0600070205080204" pitchFamily="34" charset="-128"/>
              </a:rPr>
              <a:t>Έξι από τα ακόλουθα συμπτώματα έχουν επιμείνει για τουλάχιστον 6 μήνες σε βαθμό ασυνεπή προς το αναπτυξιακό επίπεδο του παιδιού:</a:t>
            </a:r>
          </a:p>
          <a:p>
            <a:pPr eaLnBrk="1" hangingPunct="1"/>
            <a:endParaRPr lang="el-GR" altLang="en-US" i="1" dirty="0">
              <a:ea typeface="ＭＳ Ｐゴシック" panose="020B0600070205080204" pitchFamily="34" charset="-128"/>
            </a:endParaRPr>
          </a:p>
          <a:p>
            <a:pPr eaLnBrk="1" hangingPunct="1"/>
            <a:r>
              <a:rPr lang="el-GR" altLang="en-US" i="1" dirty="0" err="1">
                <a:ea typeface="ＭＳ Ｐゴシック" panose="020B0600070205080204" pitchFamily="34" charset="-128"/>
              </a:rPr>
              <a:t>Υπερκινητικότητα</a:t>
            </a:r>
            <a:r>
              <a:rPr lang="el-GR" altLang="en-US" i="1" dirty="0">
                <a:ea typeface="ＭＳ Ｐゴシック" panose="020B0600070205080204" pitchFamily="34" charset="-128"/>
              </a:rPr>
              <a:t>/ Παρορμητικότητα</a:t>
            </a:r>
          </a:p>
          <a:p>
            <a:pPr eaLnBrk="1" hangingPunct="1">
              <a:buFont typeface="Wingdings 3" pitchFamily="2" charset="2"/>
              <a:buNone/>
            </a:pPr>
            <a:r>
              <a:rPr lang="el-GR" altLang="en-US" dirty="0">
                <a:ea typeface="ＭＳ Ｐゴシック" panose="020B0600070205080204" pitchFamily="34" charset="-128"/>
              </a:rPr>
              <a:t>1.Κινεί νευρικά χέρια/πόδια κα στριφογυρίζει στη θέση </a:t>
            </a:r>
          </a:p>
          <a:p>
            <a:pPr eaLnBrk="1" hangingPunct="1">
              <a:buFont typeface="Wingdings 3" pitchFamily="2" charset="2"/>
              <a:buNone/>
            </a:pPr>
            <a:r>
              <a:rPr lang="el-GR" altLang="en-US" dirty="0">
                <a:ea typeface="ＭＳ Ｐゴシック" panose="020B0600070205080204" pitchFamily="34" charset="-128"/>
              </a:rPr>
              <a:t>2.Σηκώνεται στην τάξη ή σε άλλες περιστάσεις που πρέπει να κάθεται</a:t>
            </a:r>
          </a:p>
          <a:p>
            <a:pPr eaLnBrk="1" hangingPunct="1">
              <a:buFont typeface="Wingdings 3" pitchFamily="2" charset="2"/>
              <a:buNone/>
            </a:pPr>
            <a:r>
              <a:rPr lang="el-GR" altLang="en-US" dirty="0">
                <a:ea typeface="ＭＳ Ｐゴシック" panose="020B0600070205080204" pitchFamily="34" charset="-128"/>
              </a:rPr>
              <a:t>3. Τρέχει και σκαρφαλώνει με τρόπο υπερβολικό</a:t>
            </a:r>
          </a:p>
          <a:p>
            <a:pPr eaLnBrk="1" hangingPunct="1">
              <a:buFont typeface="Wingdings 3" pitchFamily="2" charset="2"/>
              <a:buNone/>
            </a:pPr>
            <a:r>
              <a:rPr lang="el-GR" altLang="en-US" dirty="0">
                <a:ea typeface="ＭＳ Ｐゴシック" panose="020B0600070205080204" pitchFamily="34" charset="-128"/>
              </a:rPr>
              <a:t>4. Δυσκολεύεται να παίζει ήσυχα</a:t>
            </a:r>
          </a:p>
          <a:p>
            <a:pPr eaLnBrk="1" hangingPunct="1">
              <a:buFont typeface="Wingdings 3" pitchFamily="2" charset="2"/>
              <a:buAutoNum type="arabicPeriod"/>
            </a:pP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546172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A6A50984-70BB-BF49-9A97-0DC5F1CF8F69}"/>
              </a:ext>
            </a:extLst>
          </p:cNvPr>
          <p:cNvSpPr>
            <a:spLocks noGrp="1"/>
          </p:cNvSpPr>
          <p:nvPr>
            <p:ph type="title"/>
          </p:nvPr>
        </p:nvSpPr>
        <p:spPr/>
        <p:txBody>
          <a:bodyPr/>
          <a:lstStyle/>
          <a:p>
            <a:r>
              <a:rPr lang="el-GR" altLang="en-US" sz="3600" dirty="0">
                <a:ea typeface="ＭＳ Ｐゴシック" panose="020B0600070205080204" pitchFamily="34" charset="-128"/>
              </a:rPr>
              <a:t>Κριτήρια ΔΕΠ-Υ: </a:t>
            </a:r>
            <a:br>
              <a:rPr lang="el-GR" altLang="en-US" sz="3600" dirty="0">
                <a:ea typeface="ＭＳ Ｐゴシック" panose="020B0600070205080204" pitchFamily="34" charset="-128"/>
              </a:rPr>
            </a:br>
            <a:r>
              <a:rPr lang="el-GR" altLang="en-US" sz="3600" dirty="0">
                <a:ea typeface="ＭＳ Ｐゴシック" panose="020B0600070205080204" pitchFamily="34" charset="-128"/>
              </a:rPr>
              <a:t>2) </a:t>
            </a:r>
            <a:r>
              <a:rPr lang="el-GR" altLang="en-US" sz="3600" dirty="0" err="1">
                <a:ea typeface="ＭＳ Ｐゴシック" panose="020B0600070205080204" pitchFamily="34" charset="-128"/>
              </a:rPr>
              <a:t>Υπερκινητικότητα</a:t>
            </a:r>
            <a:r>
              <a:rPr lang="el-GR" altLang="en-US" sz="3600" dirty="0">
                <a:ea typeface="ＭＳ Ｐゴシック" panose="020B0600070205080204" pitchFamily="34" charset="-128"/>
              </a:rPr>
              <a:t>-παρορμητικότητα (συν)</a:t>
            </a:r>
            <a:endParaRPr lang="en-US" altLang="en-US" sz="3600" dirty="0">
              <a:ea typeface="ＭＳ Ｐゴシック" panose="020B0600070205080204" pitchFamily="34" charset="-128"/>
            </a:endParaRPr>
          </a:p>
        </p:txBody>
      </p:sp>
      <p:sp>
        <p:nvSpPr>
          <p:cNvPr id="26627" name="Content Placeholder 2">
            <a:extLst>
              <a:ext uri="{FF2B5EF4-FFF2-40B4-BE49-F238E27FC236}">
                <a16:creationId xmlns:a16="http://schemas.microsoft.com/office/drawing/2014/main" id="{9AE6D9E5-CB95-D647-B86C-63A8E076B1B0}"/>
              </a:ext>
            </a:extLst>
          </p:cNvPr>
          <p:cNvSpPr>
            <a:spLocks noGrp="1"/>
          </p:cNvSpPr>
          <p:nvPr>
            <p:ph sz="quarter" idx="1"/>
          </p:nvPr>
        </p:nvSpPr>
        <p:spPr>
          <a:xfrm>
            <a:off x="1981200" y="1219201"/>
            <a:ext cx="8229600" cy="4937125"/>
          </a:xfrm>
        </p:spPr>
        <p:txBody>
          <a:bodyPr/>
          <a:lstStyle/>
          <a:p>
            <a:pPr eaLnBrk="1" hangingPunct="1">
              <a:buFont typeface="Wingdings 3" pitchFamily="2" charset="2"/>
              <a:buNone/>
            </a:pPr>
            <a:endParaRPr lang="el-GR" altLang="en-US" dirty="0">
              <a:ea typeface="ＭＳ Ｐゴシック" panose="020B0600070205080204" pitchFamily="34" charset="-128"/>
            </a:endParaRPr>
          </a:p>
          <a:p>
            <a:pPr eaLnBrk="1" hangingPunct="1">
              <a:buFont typeface="Wingdings 3" pitchFamily="2" charset="2"/>
              <a:buNone/>
            </a:pPr>
            <a:r>
              <a:rPr lang="el-GR" altLang="en-US" dirty="0">
                <a:ea typeface="ＭＳ Ｐゴシック" panose="020B0600070205080204" pitchFamily="34" charset="-128"/>
              </a:rPr>
              <a:t>5. Είναι διαρκώς σε κίνηση, σαν να έχει ένα ‘</a:t>
            </a:r>
            <a:r>
              <a:rPr lang="el-GR" altLang="en-US" dirty="0" err="1">
                <a:ea typeface="ＭＳ Ｐゴシック" panose="020B0600070205080204" pitchFamily="34" charset="-128"/>
              </a:rPr>
              <a:t>μοτεράκι</a:t>
            </a:r>
            <a:r>
              <a:rPr lang="el-GR" altLang="en-US" dirty="0">
                <a:ea typeface="ＭＳ Ｐゴシック" panose="020B0600070205080204" pitchFamily="34" charset="-128"/>
              </a:rPr>
              <a:t>’ (οι ενήλικες μπορεί να αναφέρουν ανησυχία)</a:t>
            </a:r>
          </a:p>
          <a:p>
            <a:pPr eaLnBrk="1" hangingPunct="1">
              <a:buFont typeface="Wingdings 3" pitchFamily="2" charset="2"/>
              <a:buNone/>
            </a:pPr>
            <a:r>
              <a:rPr lang="el-GR" altLang="en-US" dirty="0">
                <a:ea typeface="ＭＳ Ｐゴシック" panose="020B0600070205080204" pitchFamily="34" charset="-128"/>
              </a:rPr>
              <a:t>6. Συχνά μιλά υπερβολικά </a:t>
            </a:r>
          </a:p>
          <a:p>
            <a:pPr eaLnBrk="1" hangingPunct="1">
              <a:buFont typeface="Wingdings 3" pitchFamily="2" charset="2"/>
              <a:buNone/>
            </a:pPr>
            <a:r>
              <a:rPr lang="el-GR" altLang="en-US" dirty="0">
                <a:ea typeface="ＭＳ Ｐゴシック" panose="020B0600070205080204" pitchFamily="34" charset="-128"/>
              </a:rPr>
              <a:t>7. Απαντά απερίσκεπτα πριν ολοκληρωθεί η απάντηση</a:t>
            </a:r>
          </a:p>
          <a:p>
            <a:pPr eaLnBrk="1" hangingPunct="1">
              <a:buFont typeface="Wingdings 3" pitchFamily="2" charset="2"/>
              <a:buNone/>
            </a:pPr>
            <a:r>
              <a:rPr lang="el-GR" altLang="en-US" dirty="0">
                <a:ea typeface="ＭＳ Ｐゴシック" panose="020B0600070205080204" pitchFamily="34" charset="-128"/>
              </a:rPr>
              <a:t>8. Δυσκολεύεται να περιμένει τη σειρά του</a:t>
            </a:r>
          </a:p>
          <a:p>
            <a:pPr eaLnBrk="1" hangingPunct="1">
              <a:buFont typeface="Wingdings 3" pitchFamily="2" charset="2"/>
              <a:buNone/>
            </a:pPr>
            <a:r>
              <a:rPr lang="el-GR" altLang="en-US" dirty="0">
                <a:ea typeface="ＭＳ Ｐゴシック" panose="020B0600070205080204" pitchFamily="34" charset="-128"/>
              </a:rPr>
              <a:t>9. Διακόπτει ή ενοχλεί με την παρουσία του του άλλους (πχ. παρεμβαίνει σε συζητήσεις ή παιχνίδια)</a:t>
            </a:r>
          </a:p>
          <a:p>
            <a:pPr eaLnBrk="1" hangingPunct="1">
              <a:buFont typeface="Wingdings 3" pitchFamily="2" charset="2"/>
              <a:buNone/>
            </a:pP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2509065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536</TotalTime>
  <Words>1147</Words>
  <Application>Microsoft Macintosh PowerPoint</Application>
  <PresentationFormat>Widescreen</PresentationFormat>
  <Paragraphs>85</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Bookman Old Style</vt:lpstr>
      <vt:lpstr>Calibri</vt:lpstr>
      <vt:lpstr>Century Gothic</vt:lpstr>
      <vt:lpstr>Wingdings 2</vt:lpstr>
      <vt:lpstr>Wingdings 3</vt:lpstr>
      <vt:lpstr>Quotable</vt:lpstr>
      <vt:lpstr>Διαταραχή ελλειματικής προσοχής-Υπερκινητικότητας</vt:lpstr>
      <vt:lpstr>ΔΕΠ-Υ</vt:lpstr>
      <vt:lpstr>Διάγνωση ΔΕΠ-Υ</vt:lpstr>
      <vt:lpstr>Διάγνωση ΔΕΠ-Υ</vt:lpstr>
      <vt:lpstr>Διάγνωση ΔΕΠ-Υ: σημαντικά ερωτήματα</vt:lpstr>
      <vt:lpstr>Κριτήρια ΔΕΠ-Υ:  1) Αδυναμία συγκέντρωσης</vt:lpstr>
      <vt:lpstr>Κριτήρια ΔΕΠ-Υ:  1) Αδυναμία συγκέντρωσης (συν.)</vt:lpstr>
      <vt:lpstr>Κριτήρια ΔΕΠ-Υ:  2) Υπερκινητικότητα-παρορμητικότητα</vt:lpstr>
      <vt:lpstr>Κριτήρια ΔΕΠ-Υ:  2) Υπερκινητικότητα-παρορμητικότητα (συν)</vt:lpstr>
      <vt:lpstr>Δευτερογενή συμπτώματα</vt:lpstr>
      <vt:lpstr>Επιδημιολογία</vt:lpstr>
      <vt:lpstr>Κλινική εικόνα</vt:lpstr>
      <vt:lpstr>Κλινική εικόνα</vt:lpstr>
      <vt:lpstr>Κλινική εικόνα</vt:lpstr>
      <vt:lpstr>Αιτιολογία</vt:lpstr>
      <vt:lpstr>Διαφορική διάγνωση</vt:lpstr>
      <vt:lpstr>Θεραπεία</vt:lpstr>
      <vt:lpstr>Θεραπεία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Διαταραχές παιδιών προσχολικής και πρώτης σχολικής ηλικίας</dc:title>
  <dc:creator>Microsoft Office User</dc:creator>
  <cp:lastModifiedBy>Lida Anagnostaki</cp:lastModifiedBy>
  <cp:revision>125</cp:revision>
  <dcterms:created xsi:type="dcterms:W3CDTF">2019-01-01T11:57:46Z</dcterms:created>
  <dcterms:modified xsi:type="dcterms:W3CDTF">2022-09-25T11:39:43Z</dcterms:modified>
</cp:coreProperties>
</file>