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2"/>
  </p:notesMasterIdLst>
  <p:sldIdLst>
    <p:sldId id="256" r:id="rId2"/>
    <p:sldId id="326" r:id="rId3"/>
    <p:sldId id="329" r:id="rId4"/>
    <p:sldId id="330" r:id="rId5"/>
    <p:sldId id="349" r:id="rId6"/>
    <p:sldId id="310" r:id="rId7"/>
    <p:sldId id="311" r:id="rId8"/>
    <p:sldId id="335" r:id="rId9"/>
    <p:sldId id="336" r:id="rId10"/>
    <p:sldId id="333" r:id="rId11"/>
    <p:sldId id="345" r:id="rId12"/>
    <p:sldId id="337" r:id="rId13"/>
    <p:sldId id="338" r:id="rId14"/>
    <p:sldId id="339" r:id="rId15"/>
    <p:sldId id="340" r:id="rId16"/>
    <p:sldId id="353" r:id="rId17"/>
    <p:sldId id="342" r:id="rId18"/>
    <p:sldId id="350" r:id="rId19"/>
    <p:sldId id="351" r:id="rId20"/>
    <p:sldId id="352"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26"/>
    <p:restoredTop sz="94608"/>
  </p:normalViewPr>
  <p:slideViewPr>
    <p:cSldViewPr snapToGrid="0" snapToObjects="1">
      <p:cViewPr varScale="1">
        <p:scale>
          <a:sx n="124" d="100"/>
          <a:sy n="124" d="100"/>
        </p:scale>
        <p:origin x="56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3CA3C5-A8C4-2A4F-A6F8-8D4DF929E24D}" type="datetimeFigureOut">
              <a:rPr lang="en-US" smtClean="0"/>
              <a:t>8/22/24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62F328-D6D8-C545-8D92-5908497A56CF}" type="slidenum">
              <a:rPr lang="en-US" smtClean="0"/>
              <a:t>‹#›</a:t>
            </a:fld>
            <a:endParaRPr lang="en-US"/>
          </a:p>
        </p:txBody>
      </p:sp>
    </p:spTree>
    <p:extLst>
      <p:ext uri="{BB962C8B-B14F-4D97-AF65-F5344CB8AC3E}">
        <p14:creationId xmlns:p14="http://schemas.microsoft.com/office/powerpoint/2010/main" val="3272342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8/22/24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8/22/24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8/22/24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8/22/24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8/22/24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8/22/24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8/22/24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8/22/24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8/22/24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8/22/24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8/22/24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8/22/24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8/22/24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8/22/24</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8/22/24</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11A35-0CD6-4346-8463-2B402D9F5455}"/>
              </a:ext>
            </a:extLst>
          </p:cNvPr>
          <p:cNvSpPr>
            <a:spLocks noGrp="1"/>
          </p:cNvSpPr>
          <p:nvPr>
            <p:ph type="ctrTitle"/>
          </p:nvPr>
        </p:nvSpPr>
        <p:spPr/>
        <p:txBody>
          <a:bodyPr/>
          <a:lstStyle/>
          <a:p>
            <a:r>
              <a:rPr lang="el-GR" dirty="0"/>
              <a:t>Νοητική αναπηρία</a:t>
            </a:r>
            <a:endParaRPr lang="en-US" dirty="0"/>
          </a:p>
        </p:txBody>
      </p:sp>
      <p:sp>
        <p:nvSpPr>
          <p:cNvPr id="3" name="Subtitle 2">
            <a:extLst>
              <a:ext uri="{FF2B5EF4-FFF2-40B4-BE49-F238E27FC236}">
                <a16:creationId xmlns:a16="http://schemas.microsoft.com/office/drawing/2014/main" id="{04BBFBB8-B722-FA4A-B42C-F9D78499F7EF}"/>
              </a:ext>
            </a:extLst>
          </p:cNvPr>
          <p:cNvSpPr>
            <a:spLocks noGrp="1"/>
          </p:cNvSpPr>
          <p:nvPr>
            <p:ph type="subTitle" idx="1"/>
          </p:nvPr>
        </p:nvSpPr>
        <p:spPr/>
        <p:txBody>
          <a:bodyPr/>
          <a:lstStyle/>
          <a:p>
            <a:r>
              <a:rPr lang="el-GR" dirty="0"/>
              <a:t>Διδάσκουσα: Λήδα Αναγνωστάκη </a:t>
            </a:r>
            <a:endParaRPr lang="en-US" dirty="0"/>
          </a:p>
        </p:txBody>
      </p:sp>
    </p:spTree>
    <p:extLst>
      <p:ext uri="{BB962C8B-B14F-4D97-AF65-F5344CB8AC3E}">
        <p14:creationId xmlns:p14="http://schemas.microsoft.com/office/powerpoint/2010/main" val="2099657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a:extLst>
              <a:ext uri="{FF2B5EF4-FFF2-40B4-BE49-F238E27FC236}">
                <a16:creationId xmlns:a16="http://schemas.microsoft.com/office/drawing/2014/main" id="{5D687EF7-C40E-C84D-B978-BD9CAF131B69}"/>
              </a:ext>
            </a:extLst>
          </p:cNvPr>
          <p:cNvSpPr>
            <a:spLocks noGrp="1"/>
          </p:cNvSpPr>
          <p:nvPr>
            <p:ph type="title"/>
          </p:nvPr>
        </p:nvSpPr>
        <p:spPr/>
        <p:txBody>
          <a:bodyPr/>
          <a:lstStyle/>
          <a:p>
            <a:r>
              <a:rPr lang="el-GR" altLang="en-US">
                <a:ea typeface="ＭＳ Ｐゴシック" panose="020B0600070205080204" pitchFamily="34" charset="-128"/>
              </a:rPr>
              <a:t>Διαφυλικές διαφορές</a:t>
            </a:r>
            <a:endParaRPr lang="en-US" altLang="en-US">
              <a:ea typeface="ＭＳ Ｐゴシック" panose="020B0600070205080204" pitchFamily="34" charset="-128"/>
            </a:endParaRPr>
          </a:p>
        </p:txBody>
      </p:sp>
      <p:sp>
        <p:nvSpPr>
          <p:cNvPr id="41986" name="Content Placeholder 2">
            <a:extLst>
              <a:ext uri="{FF2B5EF4-FFF2-40B4-BE49-F238E27FC236}">
                <a16:creationId xmlns:a16="http://schemas.microsoft.com/office/drawing/2014/main" id="{5AF80B69-6CC3-DC43-80EF-C1FD7950644E}"/>
              </a:ext>
            </a:extLst>
          </p:cNvPr>
          <p:cNvSpPr>
            <a:spLocks noGrp="1"/>
          </p:cNvSpPr>
          <p:nvPr>
            <p:ph sz="quarter" idx="1"/>
          </p:nvPr>
        </p:nvSpPr>
        <p:spPr>
          <a:xfrm>
            <a:off x="1981200" y="1975104"/>
            <a:ext cx="8229600" cy="4181222"/>
          </a:xfrm>
        </p:spPr>
        <p:txBody>
          <a:bodyPr/>
          <a:lstStyle/>
          <a:p>
            <a:r>
              <a:rPr lang="el-GR" altLang="en-US" sz="2000" dirty="0">
                <a:ea typeface="ＭＳ Ｐゴシック" panose="020B0600070205080204" pitchFamily="34" charset="-128"/>
              </a:rPr>
              <a:t>Μεγαλύτερο ποσοστό στους άντρες (σχεδόν διπλάσιες από τις γυναίκες). Γιατί: </a:t>
            </a:r>
          </a:p>
          <a:p>
            <a:pPr>
              <a:buFont typeface="Wingdings 3" pitchFamily="2" charset="2"/>
              <a:buNone/>
            </a:pPr>
            <a:r>
              <a:rPr lang="el-GR" altLang="en-US" sz="2000" dirty="0">
                <a:ea typeface="ＭＳ Ｐゴシック" panose="020B0600070205080204" pitchFamily="34" charset="-128"/>
              </a:rPr>
              <a:t>1)Πιο ευάλωτοι σε εξωτερικούς παράγοντες και φορείς που βλάπτουν ΚΝΣ </a:t>
            </a:r>
          </a:p>
          <a:p>
            <a:pPr>
              <a:buFont typeface="Wingdings 3" pitchFamily="2" charset="2"/>
              <a:buNone/>
            </a:pPr>
            <a:r>
              <a:rPr lang="el-GR" altLang="en-US" sz="2000" dirty="0">
                <a:ea typeface="ＭＳ Ｐゴシック" panose="020B0600070205080204" pitchFamily="34" charset="-128"/>
              </a:rPr>
              <a:t>2)Πιο συχνές συγγενείς ανωμαλίες (πχ. </a:t>
            </a:r>
            <a:r>
              <a:rPr lang="el-GR" altLang="en-US" sz="2000" dirty="0" err="1">
                <a:ea typeface="ＭＳ Ｐゴシック" panose="020B0600070205080204" pitchFamily="34" charset="-128"/>
              </a:rPr>
              <a:t>προωρότητα</a:t>
            </a:r>
            <a:r>
              <a:rPr lang="el-GR" altLang="en-US" sz="2000" dirty="0">
                <a:ea typeface="ＭＳ Ｐゴシック" panose="020B0600070205080204" pitchFamily="34" charset="-128"/>
              </a:rPr>
              <a:t>)</a:t>
            </a:r>
          </a:p>
          <a:p>
            <a:pPr>
              <a:buFont typeface="Wingdings 3" pitchFamily="2" charset="2"/>
              <a:buNone/>
            </a:pPr>
            <a:r>
              <a:rPr lang="el-GR" altLang="en-US" sz="2000" dirty="0">
                <a:ea typeface="ＭＳ Ｐゴシック" panose="020B0600070205080204" pitchFamily="34" charset="-128"/>
              </a:rPr>
              <a:t>3) Κληρονομικοί παράγοντες(σχετίζονται με χρωμόσωμα Χ)</a:t>
            </a:r>
          </a:p>
          <a:p>
            <a:pPr>
              <a:buFont typeface="Wingdings 3" pitchFamily="2" charset="2"/>
              <a:buNone/>
            </a:pPr>
            <a:r>
              <a:rPr lang="el-GR" altLang="en-US" sz="2000" dirty="0">
                <a:ea typeface="ＭＳ Ｐゴシック" panose="020B0600070205080204" pitchFamily="34" charset="-128"/>
              </a:rPr>
              <a:t>4) Πολιτισμικοί λόγοι; Υποπίπτουν στην αντίληψη τα αγόρια με καθυστέρηση; </a:t>
            </a:r>
            <a:endParaRPr lang="en-US" altLang="en-US" sz="2000" dirty="0">
              <a:ea typeface="ＭＳ Ｐゴシック" panose="020B0600070205080204" pitchFamily="34" charset="-128"/>
            </a:endParaRPr>
          </a:p>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2451653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a:extLst>
              <a:ext uri="{FF2B5EF4-FFF2-40B4-BE49-F238E27FC236}">
                <a16:creationId xmlns:a16="http://schemas.microsoft.com/office/drawing/2014/main" id="{391E636B-D3EA-8744-BA1D-4AA37DEB7AD2}"/>
              </a:ext>
            </a:extLst>
          </p:cNvPr>
          <p:cNvSpPr>
            <a:spLocks noGrp="1"/>
          </p:cNvSpPr>
          <p:nvPr>
            <p:ph type="title"/>
          </p:nvPr>
        </p:nvSpPr>
        <p:spPr/>
        <p:txBody>
          <a:bodyPr/>
          <a:lstStyle/>
          <a:p>
            <a:r>
              <a:rPr lang="el-GR" altLang="en-US" dirty="0">
                <a:ea typeface="ＭＳ Ｐゴシック" panose="020B0600070205080204" pitchFamily="34" charset="-128"/>
              </a:rPr>
              <a:t>Επίπεδα νοητικής αναπηρίας</a:t>
            </a:r>
            <a:endParaRPr lang="en-US" altLang="en-US" dirty="0">
              <a:ea typeface="ＭＳ Ｐゴシック" panose="020B0600070205080204" pitchFamily="34" charset="-128"/>
            </a:endParaRPr>
          </a:p>
        </p:txBody>
      </p:sp>
      <p:sp>
        <p:nvSpPr>
          <p:cNvPr id="43010" name="Content Placeholder 2">
            <a:extLst>
              <a:ext uri="{FF2B5EF4-FFF2-40B4-BE49-F238E27FC236}">
                <a16:creationId xmlns:a16="http://schemas.microsoft.com/office/drawing/2014/main" id="{671A73E8-1DAE-B544-B8B4-07A950310296}"/>
              </a:ext>
            </a:extLst>
          </p:cNvPr>
          <p:cNvSpPr>
            <a:spLocks noGrp="1"/>
          </p:cNvSpPr>
          <p:nvPr>
            <p:ph sz="quarter" idx="1"/>
          </p:nvPr>
        </p:nvSpPr>
        <p:spPr>
          <a:xfrm>
            <a:off x="1981200" y="1780032"/>
            <a:ext cx="8229600" cy="4376294"/>
          </a:xfrm>
        </p:spPr>
        <p:txBody>
          <a:bodyPr>
            <a:normAutofit/>
          </a:bodyPr>
          <a:lstStyle/>
          <a:p>
            <a:r>
              <a:rPr lang="el-GR" altLang="en-US" sz="2000" dirty="0">
                <a:ea typeface="ＭＳ Ｐゴシック" panose="020B0600070205080204" pitchFamily="34" charset="-128"/>
              </a:rPr>
              <a:t>Ενώ ορίζουμε επίπεδα νοητικής αναπηρίας (αρκετά αυθαίρετα και τεχνητά με παραδοσιακό «πάνω» όριο το 70), προκειμένου να μπορέσουμε να ομαδοποιήσουμε τις ικανότητες και τις ανάγκες του αντίστοιχου πληθυσμού, χρειάζεται να κρατάμε πάντα στο μυαλό μας τις </a:t>
            </a:r>
            <a:r>
              <a:rPr lang="el-GR" altLang="en-US" sz="2000" dirty="0" err="1">
                <a:ea typeface="ＭＳ Ｐゴシック" panose="020B0600070205080204" pitchFamily="34" charset="-128"/>
              </a:rPr>
              <a:t>ενδο</a:t>
            </a:r>
            <a:r>
              <a:rPr lang="el-GR" altLang="en-US" sz="2000" dirty="0">
                <a:ea typeface="ＭＳ Ｐゴシック" panose="020B0600070205080204" pitchFamily="34" charset="-128"/>
              </a:rPr>
              <a:t>-ομαδικές διαφορές που ορίζονται από τη λειτουργικότητα του κάθε ατόμου. </a:t>
            </a:r>
          </a:p>
          <a:p>
            <a:r>
              <a:rPr lang="el-GR" altLang="en-US" sz="2000" dirty="0">
                <a:ea typeface="ＭＳ Ｐゴシック" panose="020B0600070205080204" pitchFamily="34" charset="-128"/>
              </a:rPr>
              <a:t>Η λειτουργικότητα του κάθε ατόμου (που σχετίζεται άμεσα με το επίπεδο νοημοσύνης ασφαλώς, αλλά και με την εκπαίδευση και υποστήριξη που έχει λάβει) επίσης αξιολογείται με ψυχομετρικά εργαλεία (πχ. </a:t>
            </a:r>
            <a:r>
              <a:rPr lang="el-GR" altLang="en-US" sz="2000" dirty="0" err="1">
                <a:ea typeface="ＭＳ Ｐゴシック" panose="020B0600070205080204" pitchFamily="34" charset="-128"/>
              </a:rPr>
              <a:t>ερωτηματογιο</a:t>
            </a:r>
            <a:r>
              <a:rPr lang="el-GR" altLang="en-US" sz="2000" dirty="0">
                <a:ea typeface="ＭＳ Ｐゴシック" panose="020B0600070205080204" pitchFamily="34" charset="-128"/>
              </a:rPr>
              <a:t> </a:t>
            </a:r>
            <a:r>
              <a:rPr lang="en-US" altLang="en-US" sz="2000" dirty="0" err="1">
                <a:ea typeface="ＭＳ Ｐゴシック" panose="020B0600070205080204" pitchFamily="34" charset="-128"/>
              </a:rPr>
              <a:t>Vyneland</a:t>
            </a:r>
            <a:r>
              <a:rPr lang="el-GR" altLang="en-US" sz="2000" dirty="0">
                <a:ea typeface="ＭＳ Ｐゴシック" panose="020B0600070205080204" pitchFamily="34" charset="-128"/>
              </a:rPr>
              <a:t>)</a:t>
            </a:r>
            <a:endParaRPr lang="en-US" altLang="en-US" sz="2000" dirty="0">
              <a:ea typeface="ＭＳ Ｐゴシック" panose="020B0600070205080204" pitchFamily="34" charset="-128"/>
            </a:endParaRPr>
          </a:p>
        </p:txBody>
      </p:sp>
    </p:spTree>
    <p:extLst>
      <p:ext uri="{BB962C8B-B14F-4D97-AF65-F5344CB8AC3E}">
        <p14:creationId xmlns:p14="http://schemas.microsoft.com/office/powerpoint/2010/main" val="16396214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a:extLst>
              <a:ext uri="{FF2B5EF4-FFF2-40B4-BE49-F238E27FC236}">
                <a16:creationId xmlns:a16="http://schemas.microsoft.com/office/drawing/2014/main" id="{859108CC-74D3-A44B-8790-48738902F8F4}"/>
              </a:ext>
            </a:extLst>
          </p:cNvPr>
          <p:cNvSpPr>
            <a:spLocks noGrp="1"/>
          </p:cNvSpPr>
          <p:nvPr>
            <p:ph type="title"/>
          </p:nvPr>
        </p:nvSpPr>
        <p:spPr/>
        <p:txBody>
          <a:bodyPr/>
          <a:lstStyle/>
          <a:p>
            <a:br>
              <a:rPr lang="el-GR" altLang="en-US" dirty="0">
                <a:ea typeface="ＭＳ Ｐゴシック" panose="020B0600070205080204" pitchFamily="34" charset="-128"/>
              </a:rPr>
            </a:br>
            <a:r>
              <a:rPr lang="el-GR" altLang="en-US" dirty="0">
                <a:ea typeface="ＭＳ Ｐゴシック" panose="020B0600070205080204" pitchFamily="34" charset="-128"/>
              </a:rPr>
              <a:t>Οριακή νοημοσύνη</a:t>
            </a:r>
            <a:endParaRPr lang="en-US" altLang="en-US" dirty="0">
              <a:ea typeface="ＭＳ Ｐゴシック" panose="020B0600070205080204" pitchFamily="34" charset="-128"/>
            </a:endParaRPr>
          </a:p>
        </p:txBody>
      </p:sp>
      <p:sp>
        <p:nvSpPr>
          <p:cNvPr id="44034" name="Content Placeholder 2">
            <a:extLst>
              <a:ext uri="{FF2B5EF4-FFF2-40B4-BE49-F238E27FC236}">
                <a16:creationId xmlns:a16="http://schemas.microsoft.com/office/drawing/2014/main" id="{0A1574B5-1269-E74E-BCE4-610D58527AB0}"/>
              </a:ext>
            </a:extLst>
          </p:cNvPr>
          <p:cNvSpPr>
            <a:spLocks noGrp="1"/>
          </p:cNvSpPr>
          <p:nvPr>
            <p:ph sz="quarter" idx="1"/>
          </p:nvPr>
        </p:nvSpPr>
        <p:spPr>
          <a:xfrm>
            <a:off x="1981200" y="1743456"/>
            <a:ext cx="8229600" cy="4412870"/>
          </a:xfrm>
        </p:spPr>
        <p:txBody>
          <a:bodyPr/>
          <a:lstStyle/>
          <a:p>
            <a:r>
              <a:rPr lang="el-GR" altLang="en-US" sz="2000" i="1" dirty="0">
                <a:ea typeface="ＭＳ Ｐゴシック" panose="020B0600070205080204" pitchFamily="34" charset="-128"/>
              </a:rPr>
              <a:t>Οριακή νοημοσύνη</a:t>
            </a:r>
            <a:r>
              <a:rPr lang="el-GR" altLang="en-US" sz="2000" dirty="0">
                <a:ea typeface="ＭＳ Ｐゴシック" panose="020B0600070205080204" pitchFamily="34" charset="-128"/>
              </a:rPr>
              <a:t> ή οριακή νοητική αναπηρία ή </a:t>
            </a:r>
            <a:r>
              <a:rPr lang="el-GR" altLang="en-US" sz="2000" dirty="0" err="1">
                <a:ea typeface="ＭＳ Ｐゴシック" panose="020B0600070205080204" pitchFamily="34" charset="-128"/>
              </a:rPr>
              <a:t>βραδυμαθή</a:t>
            </a:r>
            <a:r>
              <a:rPr lang="el-GR" altLang="en-US" sz="2000" dirty="0">
                <a:ea typeface="ＭＳ Ｐゴシック" panose="020B0600070205080204" pitchFamily="34" charset="-128"/>
              </a:rPr>
              <a:t> άτομα: IQ 79-70. </a:t>
            </a:r>
          </a:p>
          <a:p>
            <a:pPr>
              <a:buFont typeface="Wingdings 3" pitchFamily="2" charset="2"/>
              <a:buNone/>
            </a:pPr>
            <a:r>
              <a:rPr lang="el-GR" altLang="en-US" sz="2000" dirty="0">
                <a:ea typeface="ＭＳ Ｐゴシック" panose="020B0600070205080204" pitchFamily="34" charset="-128"/>
              </a:rPr>
              <a:t>    Τα άτομα αυτά εκπαιδεύονται σε κανονικά σχολεία στις συνήθεις σχολικές τάξεις, με εσωτερική διαφοροποίηση των προγραμμάτων της διδασκαλίας, σε ό,τι αφορά ειδικότερα τους στόχους, τη μεθοδολογία, τα μέσα και τα υλικά διδασκαλίας ή με πρόσθετη βοήθεια σε ατομική βάση ή </a:t>
            </a:r>
            <a:r>
              <a:rPr lang="el-GR" altLang="en-US" sz="2000" dirty="0" err="1">
                <a:ea typeface="ＭＳ Ｐゴシック" panose="020B0600070205080204" pitchFamily="34" charset="-128"/>
              </a:rPr>
              <a:t>μικροομαδική</a:t>
            </a:r>
            <a:r>
              <a:rPr lang="el-GR" altLang="en-US" sz="2000" dirty="0">
                <a:ea typeface="ＭＳ Ｐゴシック" panose="020B0600070205080204" pitchFamily="34" charset="-128"/>
              </a:rPr>
              <a:t> βάση (τμήμα ένταξης).</a:t>
            </a:r>
            <a:endParaRPr lang="en-US" altLang="en-US" sz="2000" dirty="0">
              <a:ea typeface="ＭＳ Ｐゴシック" panose="020B0600070205080204" pitchFamily="34" charset="-128"/>
            </a:endParaRPr>
          </a:p>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1299894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a:extLst>
              <a:ext uri="{FF2B5EF4-FFF2-40B4-BE49-F238E27FC236}">
                <a16:creationId xmlns:a16="http://schemas.microsoft.com/office/drawing/2014/main" id="{78B62CDD-9C0F-6A48-84D9-80816FE08703}"/>
              </a:ext>
            </a:extLst>
          </p:cNvPr>
          <p:cNvSpPr>
            <a:spLocks noGrp="1"/>
          </p:cNvSpPr>
          <p:nvPr>
            <p:ph type="title"/>
          </p:nvPr>
        </p:nvSpPr>
        <p:spPr/>
        <p:txBody>
          <a:bodyPr/>
          <a:lstStyle/>
          <a:p>
            <a:r>
              <a:rPr lang="el-GR" altLang="en-US" dirty="0">
                <a:ea typeface="ＭＳ Ｐゴシック" panose="020B0600070205080204" pitchFamily="34" charset="-128"/>
              </a:rPr>
              <a:t>Επίπεδα νοητικής αναπηρίας-1</a:t>
            </a:r>
            <a:endParaRPr lang="en-US" altLang="en-US" dirty="0">
              <a:ea typeface="ＭＳ Ｐゴシック" panose="020B0600070205080204" pitchFamily="34" charset="-128"/>
            </a:endParaRPr>
          </a:p>
        </p:txBody>
      </p:sp>
      <p:sp>
        <p:nvSpPr>
          <p:cNvPr id="45058" name="Content Placeholder 2">
            <a:extLst>
              <a:ext uri="{FF2B5EF4-FFF2-40B4-BE49-F238E27FC236}">
                <a16:creationId xmlns:a16="http://schemas.microsoft.com/office/drawing/2014/main" id="{3D0AECB1-59E7-7A41-9DA5-48668EB9F370}"/>
              </a:ext>
            </a:extLst>
          </p:cNvPr>
          <p:cNvSpPr>
            <a:spLocks noGrp="1"/>
          </p:cNvSpPr>
          <p:nvPr>
            <p:ph sz="quarter" idx="1"/>
          </p:nvPr>
        </p:nvSpPr>
        <p:spPr>
          <a:xfrm>
            <a:off x="1981200" y="1926336"/>
            <a:ext cx="8229600" cy="4229990"/>
          </a:xfrm>
        </p:spPr>
        <p:txBody>
          <a:bodyPr>
            <a:normAutofit/>
          </a:bodyPr>
          <a:lstStyle/>
          <a:p>
            <a:r>
              <a:rPr lang="en-US" altLang="en-US" sz="2000" i="1" dirty="0" err="1">
                <a:ea typeface="ＭＳ Ｐゴシック" panose="020B0600070205080204" pitchFamily="34" charset="-128"/>
              </a:rPr>
              <a:t>Α</a:t>
            </a:r>
            <a:r>
              <a:rPr lang="el-GR" altLang="en-US" sz="2000" i="1" dirty="0">
                <a:ea typeface="ＭＳ Ｐゴシック" panose="020B0600070205080204" pitchFamily="34" charset="-128"/>
              </a:rPr>
              <a:t>) Ήπια (ελαφρά) νοητική αναπηρία</a:t>
            </a:r>
            <a:r>
              <a:rPr lang="el-GR" altLang="en-US" sz="2000" dirty="0">
                <a:ea typeface="ＭＳ Ｐゴシック" panose="020B0600070205080204" pitchFamily="34" charset="-128"/>
              </a:rPr>
              <a:t>: IQ 69-50/55. </a:t>
            </a:r>
          </a:p>
          <a:p>
            <a:pPr marL="0" indent="0">
              <a:buNone/>
            </a:pPr>
            <a:r>
              <a:rPr lang="el-GR" altLang="en-US" sz="2000" dirty="0">
                <a:ea typeface="ＭＳ Ｐゴシック" panose="020B0600070205080204" pitchFamily="34" charset="-128"/>
              </a:rPr>
              <a:t>Περίπου 85% των ατόμων με νοητική αναπηρία. </a:t>
            </a:r>
          </a:p>
          <a:p>
            <a:pPr marL="0" indent="0">
              <a:buNone/>
            </a:pPr>
            <a:r>
              <a:rPr lang="el-GR" altLang="en-US" sz="2000" u="sng" dirty="0">
                <a:ea typeface="ＭＳ Ｐゴシック" panose="020B0600070205080204" pitchFamily="34" charset="-128"/>
              </a:rPr>
              <a:t>Λειτουργικότητα</a:t>
            </a:r>
            <a:r>
              <a:rPr lang="el-GR" altLang="en-US" sz="2000" dirty="0">
                <a:ea typeface="ＭＳ Ｐゴシック" panose="020B0600070205080204" pitchFamily="34" charset="-128"/>
              </a:rPr>
              <a:t>: Αναπτύσσονται κοινωνικές και επικοινωνιακές ικανότητες στην προσχολική ηλικία. Με την πάροδο του χρόνου μπορούν να παρακολουθήσουν σχολικό ακαδημαϊκό πρόγραμμα, να ωφεληθούν από αυτό και να μάθουν να αυτοεξυπηρετούνται. Μπορεί να χρειαστούν καθοδήγηση, βοήθεια, εποπτεία στη διαβίωσή τους, ενώ συχνά μπορούν να ζουν επιτυχημένα στην κοινωνία. (Προσοχή, όμως: παρά τη φαινομενική επιτυχημένη κοινωνική ένταξη, </a:t>
            </a:r>
            <a:r>
              <a:rPr lang="el-GR" altLang="en-US" sz="2000" dirty="0" err="1">
                <a:ea typeface="ＭＳ Ｐゴシック" panose="020B0600070205080204" pitchFamily="34" charset="-128"/>
              </a:rPr>
              <a:t>υπερ</a:t>
            </a:r>
            <a:r>
              <a:rPr lang="el-GR" altLang="en-US" sz="2000" dirty="0">
                <a:ea typeface="ＭＳ Ｐゴシック" panose="020B0600070205080204" pitchFamily="34" charset="-128"/>
              </a:rPr>
              <a:t>-αντιπροσωπεύονται στους καταλόγους των κοινωνικών υπηρεσιών και της αστυνομίας. </a:t>
            </a:r>
            <a:endParaRPr lang="en-US" altLang="en-US" sz="2000" dirty="0">
              <a:ea typeface="ＭＳ Ｐゴシック" panose="020B0600070205080204" pitchFamily="34" charset="-128"/>
            </a:endParaRPr>
          </a:p>
        </p:txBody>
      </p:sp>
    </p:spTree>
    <p:extLst>
      <p:ext uri="{BB962C8B-B14F-4D97-AF65-F5344CB8AC3E}">
        <p14:creationId xmlns:p14="http://schemas.microsoft.com/office/powerpoint/2010/main" val="39858312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a:extLst>
              <a:ext uri="{FF2B5EF4-FFF2-40B4-BE49-F238E27FC236}">
                <a16:creationId xmlns:a16="http://schemas.microsoft.com/office/drawing/2014/main" id="{2B7C4BA9-3464-3741-8B02-1B8E9212B1AD}"/>
              </a:ext>
            </a:extLst>
          </p:cNvPr>
          <p:cNvSpPr>
            <a:spLocks noGrp="1"/>
          </p:cNvSpPr>
          <p:nvPr>
            <p:ph type="title"/>
          </p:nvPr>
        </p:nvSpPr>
        <p:spPr/>
        <p:txBody>
          <a:bodyPr/>
          <a:lstStyle/>
          <a:p>
            <a:r>
              <a:rPr lang="el-GR" altLang="en-US" dirty="0">
                <a:ea typeface="ＭＳ Ｐゴシック" panose="020B0600070205080204" pitchFamily="34" charset="-128"/>
              </a:rPr>
              <a:t>Επίπεδα νοητικής αναπηρίας-2</a:t>
            </a:r>
            <a:endParaRPr lang="en-US" altLang="en-US" dirty="0">
              <a:ea typeface="ＭＳ Ｐゴシック" panose="020B0600070205080204" pitchFamily="34" charset="-128"/>
            </a:endParaRPr>
          </a:p>
        </p:txBody>
      </p:sp>
      <p:sp>
        <p:nvSpPr>
          <p:cNvPr id="46082" name="Content Placeholder 2">
            <a:extLst>
              <a:ext uri="{FF2B5EF4-FFF2-40B4-BE49-F238E27FC236}">
                <a16:creationId xmlns:a16="http://schemas.microsoft.com/office/drawing/2014/main" id="{72A7D35F-7499-7745-9067-B8C8048FAF83}"/>
              </a:ext>
            </a:extLst>
          </p:cNvPr>
          <p:cNvSpPr>
            <a:spLocks noGrp="1"/>
          </p:cNvSpPr>
          <p:nvPr>
            <p:ph sz="quarter" idx="1"/>
          </p:nvPr>
        </p:nvSpPr>
        <p:spPr>
          <a:xfrm>
            <a:off x="1981200" y="1962912"/>
            <a:ext cx="8229600" cy="4193414"/>
          </a:xfrm>
        </p:spPr>
        <p:txBody>
          <a:bodyPr/>
          <a:lstStyle/>
          <a:p>
            <a:r>
              <a:rPr lang="el-GR" altLang="en-US" sz="2000" i="1" dirty="0">
                <a:ea typeface="ＭＳ Ｐゴシック" panose="020B0600070205080204" pitchFamily="34" charset="-128"/>
              </a:rPr>
              <a:t>Β) Μέτρια νοητική αναπηρία: </a:t>
            </a:r>
            <a:r>
              <a:rPr lang="el-GR" altLang="en-US" sz="2000" dirty="0">
                <a:ea typeface="ＭＳ Ｐゴシック" panose="020B0600070205080204" pitchFamily="34" charset="-128"/>
              </a:rPr>
              <a:t>ΙQ 50/55-35/40. </a:t>
            </a:r>
          </a:p>
          <a:p>
            <a:pPr marL="0" indent="0">
              <a:buNone/>
            </a:pPr>
            <a:r>
              <a:rPr lang="el-GR" altLang="en-US" sz="2000" dirty="0">
                <a:ea typeface="ＭＳ Ｐゴシック" panose="020B0600070205080204" pitchFamily="34" charset="-128"/>
              </a:rPr>
              <a:t>Το ποσοστό εμφάνισης σε άτομα με νοητική αναπηρία είναι περίπου 10%.</a:t>
            </a:r>
          </a:p>
          <a:p>
            <a:pPr marL="0" indent="0">
              <a:buNone/>
            </a:pPr>
            <a:r>
              <a:rPr lang="el-GR" altLang="en-US" sz="2000" u="sng" dirty="0">
                <a:ea typeface="ＭＳ Ｐゴシック" panose="020B0600070205080204" pitchFamily="34" charset="-128"/>
              </a:rPr>
              <a:t>Λειτουργικότητα</a:t>
            </a:r>
            <a:r>
              <a:rPr lang="el-GR" altLang="en-US" sz="2000" dirty="0">
                <a:ea typeface="ＭＳ Ｐゴシック" panose="020B0600070205080204" pitchFamily="34" charset="-128"/>
              </a:rPr>
              <a:t>: Τα άτομα αυτά αναπτύσσουν επικοινωνιακές ικανότητες στην προσχολική ηλικία. Με την πάροδο του χρόνου μπορούν να φτάσουν σε επίπεδο Β΄ Δημοτικού, αλλά έχουν δυσκολίες στην αυτοεξυπηρέτηση. Μπορούν να εργαστούν σε προστατευόμενο ή </a:t>
            </a:r>
            <a:r>
              <a:rPr lang="el-GR" altLang="en-US" sz="2000" dirty="0" err="1">
                <a:ea typeface="ＭＳ Ｐゴシック" panose="020B0600070205080204" pitchFamily="34" charset="-128"/>
              </a:rPr>
              <a:t>ημιπροστατευόμενο</a:t>
            </a:r>
            <a:r>
              <a:rPr lang="el-GR" altLang="en-US" sz="2000" dirty="0">
                <a:ea typeface="ＭＳ Ｐゴシック" panose="020B0600070205080204" pitchFamily="34" charset="-128"/>
              </a:rPr>
              <a:t> περιβάλλον. Ανταποκρίνονται καλά σε εποπτευόμενη αυτόνομη διαβίωση. </a:t>
            </a:r>
            <a:r>
              <a:rPr lang="el-GR" altLang="en-US" sz="2000" dirty="0" err="1">
                <a:ea typeface="ＭＳ Ｐゴシック" panose="020B0600070205080204" pitchFamily="34" charset="-128"/>
              </a:rPr>
              <a:t>Εκπαιδεύσιμοι</a:t>
            </a:r>
            <a:r>
              <a:rPr lang="el-GR" altLang="en-US" sz="2000" dirty="0">
                <a:ea typeface="ＭＳ Ｐゴシック" panose="020B0600070205080204" pitchFamily="34" charset="-128"/>
              </a:rPr>
              <a:t> σε κέντρα εκπαίδευσης ημέρας.</a:t>
            </a:r>
            <a:endParaRPr lang="en-US" altLang="en-US" sz="2000" dirty="0">
              <a:ea typeface="ＭＳ Ｐゴシック" panose="020B0600070205080204" pitchFamily="34" charset="-128"/>
            </a:endParaRPr>
          </a:p>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6869076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a:extLst>
              <a:ext uri="{FF2B5EF4-FFF2-40B4-BE49-F238E27FC236}">
                <a16:creationId xmlns:a16="http://schemas.microsoft.com/office/drawing/2014/main" id="{2E495B53-B514-144F-BD70-3164CF0E0151}"/>
              </a:ext>
            </a:extLst>
          </p:cNvPr>
          <p:cNvSpPr>
            <a:spLocks noGrp="1"/>
          </p:cNvSpPr>
          <p:nvPr>
            <p:ph type="title"/>
          </p:nvPr>
        </p:nvSpPr>
        <p:spPr/>
        <p:txBody>
          <a:bodyPr/>
          <a:lstStyle/>
          <a:p>
            <a:r>
              <a:rPr lang="el-GR" altLang="en-US" dirty="0">
                <a:ea typeface="ＭＳ Ｐゴシック" panose="020B0600070205080204" pitchFamily="34" charset="-128"/>
              </a:rPr>
              <a:t>Επίπεδα νοητικής αναπηρίας-3</a:t>
            </a:r>
            <a:endParaRPr lang="en-US" altLang="en-US" dirty="0">
              <a:ea typeface="ＭＳ Ｐゴシック" panose="020B0600070205080204" pitchFamily="34" charset="-128"/>
            </a:endParaRPr>
          </a:p>
        </p:txBody>
      </p:sp>
      <p:sp>
        <p:nvSpPr>
          <p:cNvPr id="47106" name="Content Placeholder 2">
            <a:extLst>
              <a:ext uri="{FF2B5EF4-FFF2-40B4-BE49-F238E27FC236}">
                <a16:creationId xmlns:a16="http://schemas.microsoft.com/office/drawing/2014/main" id="{5B88959A-8DDD-CA4F-8A3C-BD40BC4097CC}"/>
              </a:ext>
            </a:extLst>
          </p:cNvPr>
          <p:cNvSpPr>
            <a:spLocks noGrp="1"/>
          </p:cNvSpPr>
          <p:nvPr>
            <p:ph sz="quarter" idx="1"/>
          </p:nvPr>
        </p:nvSpPr>
        <p:spPr>
          <a:xfrm>
            <a:off x="1981199" y="2193014"/>
            <a:ext cx="8229600" cy="4217798"/>
          </a:xfrm>
        </p:spPr>
        <p:txBody>
          <a:bodyPr>
            <a:normAutofit/>
          </a:bodyPr>
          <a:lstStyle/>
          <a:p>
            <a:r>
              <a:rPr lang="en-US" altLang="en-US" sz="2000" i="1" dirty="0" err="1">
                <a:ea typeface="ＭＳ Ｐゴシック" panose="020B0600070205080204" pitchFamily="34" charset="-128"/>
              </a:rPr>
              <a:t>Γ</a:t>
            </a:r>
            <a:r>
              <a:rPr lang="el-GR" altLang="en-US" sz="2000" i="1" dirty="0">
                <a:ea typeface="ＭＳ Ｐゴシック" panose="020B0600070205080204" pitchFamily="34" charset="-128"/>
              </a:rPr>
              <a:t>) Σοβαρή νοητική αναπηρία:</a:t>
            </a:r>
            <a:r>
              <a:rPr lang="el-GR" altLang="en-US" sz="2000" dirty="0">
                <a:ea typeface="ＭＳ Ｐゴシック" panose="020B0600070205080204" pitchFamily="34" charset="-128"/>
              </a:rPr>
              <a:t> IQ 35/40-20/25</a:t>
            </a:r>
          </a:p>
          <a:p>
            <a:pPr marL="0" indent="0">
              <a:buNone/>
            </a:pPr>
            <a:r>
              <a:rPr lang="el-GR" altLang="en-US" sz="2000" dirty="0">
                <a:ea typeface="ＭＳ Ｐゴシック" panose="020B0600070205080204" pitchFamily="34" charset="-128"/>
              </a:rPr>
              <a:t>Το ποσοστό εμφάνισης σε άτομα με νοητική υστέρηση είναι περίπου 3-4% </a:t>
            </a:r>
          </a:p>
          <a:p>
            <a:pPr marL="0" indent="0">
              <a:buNone/>
            </a:pPr>
            <a:endParaRPr lang="el-GR" altLang="en-US" sz="2000" u="sng" dirty="0">
              <a:ea typeface="ＭＳ Ｐゴシック" panose="020B0600070205080204" pitchFamily="34" charset="-128"/>
            </a:endParaRPr>
          </a:p>
          <a:p>
            <a:pPr marL="0" indent="0">
              <a:buNone/>
            </a:pPr>
            <a:r>
              <a:rPr lang="el-GR" altLang="en-US" sz="2000" u="sng" dirty="0">
                <a:ea typeface="ＭＳ Ｐゴシック" panose="020B0600070205080204" pitchFamily="34" charset="-128"/>
              </a:rPr>
              <a:t>Λειτουργικότητα</a:t>
            </a:r>
            <a:r>
              <a:rPr lang="el-GR" altLang="en-US" sz="2000" dirty="0">
                <a:ea typeface="ＭＳ Ｐゴシック" panose="020B0600070205080204" pitchFamily="34" charset="-128"/>
              </a:rPr>
              <a:t>: Αρκετά άτομα μπορούν να μάθουν να μιλούν και να αυτοεξυπηρετούνται στοιχειωδώς κατά τη διάρκεια των σχολικών τους χρόνων. Πολύ περιορισμένη ικανότητα να επωφεληθούν από τη σχολική εκπαίδευση. Όταν ενηλικιωθούν μπορούν να εκτελούν απλές εργασίες αν εποπτεύονται. </a:t>
            </a:r>
            <a:r>
              <a:rPr lang="el-GR" altLang="en-US" sz="2000" dirty="0" err="1">
                <a:ea typeface="ＭＳ Ｐゴシック" panose="020B0600070205080204" pitchFamily="34" charset="-128"/>
              </a:rPr>
              <a:t>Ασκήσιμοι</a:t>
            </a:r>
            <a:r>
              <a:rPr lang="el-GR" altLang="en-US" sz="2000" dirty="0">
                <a:ea typeface="ＭＳ Ｐゴシック" panose="020B0600070205080204" pitchFamily="34" charset="-128"/>
              </a:rPr>
              <a:t> σε κέντρα εκπαίδευσης ημέρας..</a:t>
            </a:r>
            <a:endParaRPr lang="en-US" altLang="en-US" sz="2000" dirty="0">
              <a:ea typeface="ＭＳ Ｐゴシック" panose="020B0600070205080204" pitchFamily="34" charset="-128"/>
            </a:endParaRPr>
          </a:p>
          <a:p>
            <a:pPr marL="0" indent="0">
              <a:buNone/>
            </a:pPr>
            <a:endParaRPr lang="en-US" altLang="en-US" sz="2000" dirty="0">
              <a:ea typeface="ＭＳ Ｐゴシック" panose="020B0600070205080204" pitchFamily="34" charset="-128"/>
            </a:endParaRPr>
          </a:p>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2428638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a:extLst>
              <a:ext uri="{FF2B5EF4-FFF2-40B4-BE49-F238E27FC236}">
                <a16:creationId xmlns:a16="http://schemas.microsoft.com/office/drawing/2014/main" id="{2E495B53-B514-144F-BD70-3164CF0E0151}"/>
              </a:ext>
            </a:extLst>
          </p:cNvPr>
          <p:cNvSpPr>
            <a:spLocks noGrp="1"/>
          </p:cNvSpPr>
          <p:nvPr>
            <p:ph type="title"/>
          </p:nvPr>
        </p:nvSpPr>
        <p:spPr/>
        <p:txBody>
          <a:bodyPr/>
          <a:lstStyle/>
          <a:p>
            <a:r>
              <a:rPr lang="el-GR" altLang="en-US" dirty="0">
                <a:ea typeface="ＭＳ Ｐゴシック" panose="020B0600070205080204" pitchFamily="34" charset="-128"/>
              </a:rPr>
              <a:t>Επίπεδα νοητικής αναπηρίας-3</a:t>
            </a:r>
            <a:endParaRPr lang="en-US" altLang="en-US" dirty="0">
              <a:ea typeface="ＭＳ Ｐゴシック" panose="020B0600070205080204" pitchFamily="34" charset="-128"/>
            </a:endParaRPr>
          </a:p>
        </p:txBody>
      </p:sp>
      <p:sp>
        <p:nvSpPr>
          <p:cNvPr id="47106" name="Content Placeholder 2">
            <a:extLst>
              <a:ext uri="{FF2B5EF4-FFF2-40B4-BE49-F238E27FC236}">
                <a16:creationId xmlns:a16="http://schemas.microsoft.com/office/drawing/2014/main" id="{5B88959A-8DDD-CA4F-8A3C-BD40BC4097CC}"/>
              </a:ext>
            </a:extLst>
          </p:cNvPr>
          <p:cNvSpPr>
            <a:spLocks noGrp="1"/>
          </p:cNvSpPr>
          <p:nvPr>
            <p:ph sz="quarter" idx="1"/>
          </p:nvPr>
        </p:nvSpPr>
        <p:spPr>
          <a:xfrm>
            <a:off x="1981199" y="2193014"/>
            <a:ext cx="8229600" cy="4217798"/>
          </a:xfrm>
        </p:spPr>
        <p:txBody>
          <a:bodyPr>
            <a:normAutofit/>
          </a:bodyPr>
          <a:lstStyle/>
          <a:p>
            <a:r>
              <a:rPr lang="en-US" altLang="en-US" sz="2000" i="1" dirty="0" err="1">
                <a:ea typeface="ＭＳ Ｐゴシック" panose="020B0600070205080204" pitchFamily="34" charset="-128"/>
              </a:rPr>
              <a:t>Γ</a:t>
            </a:r>
            <a:r>
              <a:rPr lang="el-GR" altLang="en-US" sz="2000" i="1" dirty="0">
                <a:ea typeface="ＭＳ Ｐゴシック" panose="020B0600070205080204" pitchFamily="34" charset="-128"/>
              </a:rPr>
              <a:t>) Βαριά νοητική αναπηρία:</a:t>
            </a:r>
            <a:r>
              <a:rPr lang="el-GR" altLang="en-US" sz="2000" dirty="0">
                <a:ea typeface="ＭＳ Ｐゴシック" panose="020B0600070205080204" pitchFamily="34" charset="-128"/>
              </a:rPr>
              <a:t> IQ κάτω του 20/25</a:t>
            </a:r>
          </a:p>
          <a:p>
            <a:pPr marL="0" indent="0">
              <a:buNone/>
            </a:pPr>
            <a:r>
              <a:rPr lang="el-GR" altLang="en-US" sz="2000" dirty="0">
                <a:ea typeface="ＭＳ Ｐゴシック" panose="020B0600070205080204" pitchFamily="34" charset="-128"/>
              </a:rPr>
              <a:t>Το ποσοστό εμφάνισης σε άτομα με νοητική υστέρηση είναι περίπου 1-2% </a:t>
            </a:r>
          </a:p>
          <a:p>
            <a:pPr marL="0" indent="0">
              <a:buNone/>
            </a:pPr>
            <a:endParaRPr lang="el-GR" altLang="en-US" sz="2000" u="sng" dirty="0">
              <a:ea typeface="ＭＳ Ｐゴシック" panose="020B0600070205080204" pitchFamily="34" charset="-128"/>
            </a:endParaRPr>
          </a:p>
          <a:p>
            <a:pPr marL="0" indent="0">
              <a:buNone/>
            </a:pPr>
            <a:r>
              <a:rPr lang="el-GR" altLang="en-US" sz="2000" u="sng" dirty="0">
                <a:ea typeface="ＭＳ Ｐゴシック" panose="020B0600070205080204" pitchFamily="34" charset="-128"/>
              </a:rPr>
              <a:t>Λειτουργικότητα</a:t>
            </a:r>
            <a:r>
              <a:rPr lang="el-GR" altLang="en-US" sz="2000" dirty="0">
                <a:ea typeface="ＭＳ Ｐゴシック" panose="020B0600070205080204" pitchFamily="34" charset="-128"/>
              </a:rPr>
              <a:t>: Τα περισσότερα άτομα αυτού του επιπέδου πάσχουν από νευρολογικές ασθένειες, έχουν αναπηρίες του Κ.Ν.Σ. Μπορεί να αναπτυχθούν κάποιες ικανότητες επικοινωνίας και αυτοεξυπηρέτησης, αλλά συνήθως είναι πλήρως εξαρτώμενα άτομα.</a:t>
            </a:r>
            <a:endParaRPr lang="en-US" altLang="en-US" sz="2000" dirty="0">
              <a:ea typeface="ＭＳ Ｐゴシック" panose="020B0600070205080204" pitchFamily="34" charset="-128"/>
            </a:endParaRPr>
          </a:p>
          <a:p>
            <a:pPr marL="0" indent="0">
              <a:buNone/>
            </a:pPr>
            <a:endParaRPr lang="en-US" altLang="en-US" sz="2000" dirty="0">
              <a:ea typeface="ＭＳ Ｐゴシック" panose="020B0600070205080204" pitchFamily="34" charset="-128"/>
            </a:endParaRPr>
          </a:p>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15165981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a:extLst>
              <a:ext uri="{FF2B5EF4-FFF2-40B4-BE49-F238E27FC236}">
                <a16:creationId xmlns:a16="http://schemas.microsoft.com/office/drawing/2014/main" id="{F10149D1-5ABC-8B46-A288-764B416D3DEE}"/>
              </a:ext>
            </a:extLst>
          </p:cNvPr>
          <p:cNvSpPr>
            <a:spLocks noGrp="1"/>
          </p:cNvSpPr>
          <p:nvPr>
            <p:ph type="title"/>
          </p:nvPr>
        </p:nvSpPr>
        <p:spPr/>
        <p:txBody>
          <a:bodyPr/>
          <a:lstStyle/>
          <a:p>
            <a:r>
              <a:rPr lang="el-GR" altLang="en-US" dirty="0">
                <a:ea typeface="ＭＳ Ｐゴシック" panose="020B0600070205080204" pitchFamily="34" charset="-128"/>
              </a:rPr>
              <a:t>Άλλες διαταραχές και νοητική αναπηρία</a:t>
            </a:r>
            <a:endParaRPr lang="en-US" altLang="en-US" dirty="0">
              <a:ea typeface="ＭＳ Ｐゴシック" panose="020B0600070205080204" pitchFamily="34" charset="-128"/>
            </a:endParaRPr>
          </a:p>
        </p:txBody>
      </p:sp>
      <p:sp>
        <p:nvSpPr>
          <p:cNvPr id="49154" name="Content Placeholder 2">
            <a:extLst>
              <a:ext uri="{FF2B5EF4-FFF2-40B4-BE49-F238E27FC236}">
                <a16:creationId xmlns:a16="http://schemas.microsoft.com/office/drawing/2014/main" id="{6A78A232-F10F-A24A-9F97-CCCB3024FA6D}"/>
              </a:ext>
            </a:extLst>
          </p:cNvPr>
          <p:cNvSpPr>
            <a:spLocks noGrp="1"/>
          </p:cNvSpPr>
          <p:nvPr>
            <p:ph sz="quarter" idx="1"/>
          </p:nvPr>
        </p:nvSpPr>
        <p:spPr>
          <a:xfrm>
            <a:off x="1981200" y="1743456"/>
            <a:ext cx="8229600" cy="4412870"/>
          </a:xfrm>
        </p:spPr>
        <p:txBody>
          <a:bodyPr>
            <a:normAutofit/>
          </a:bodyPr>
          <a:lstStyle/>
          <a:p>
            <a:r>
              <a:rPr lang="el-GR" altLang="en-US" sz="2000" dirty="0">
                <a:ea typeface="ＭＳ Ｐゴシック" panose="020B0600070205080204" pitchFamily="34" charset="-128"/>
              </a:rPr>
              <a:t>Τα άτομα με νοητική αναπηρία είναι πιο επιρρεπή σε ψυχικές διαταραχές (ψυχώσεις, διαταραχές προσωπικότητας) απ’ ότι οι </a:t>
            </a:r>
            <a:r>
              <a:rPr lang="el-GR" altLang="en-US" sz="2000" dirty="0" err="1">
                <a:ea typeface="ＭＳ Ｐゴシック" panose="020B0600070205080204" pitchFamily="34" charset="-128"/>
              </a:rPr>
              <a:t>άνθωποι</a:t>
            </a:r>
            <a:r>
              <a:rPr lang="el-GR" altLang="en-US" sz="2000" dirty="0">
                <a:ea typeface="ＭＳ Ｐゴシック" panose="020B0600070205080204" pitchFamily="34" charset="-128"/>
              </a:rPr>
              <a:t> με «φυσιολογική» νοημοσύνη.  Υπολογίζεται στο 20-30% του πληθυσμού των ατόμων με νοητική αναπηρία. Αυτός ήταν πάντα ο σημαντικότερος λόγος τοποθέτησης των ατόμων με νοητική αναπηρία σε ιδρύματα.</a:t>
            </a:r>
          </a:p>
          <a:p>
            <a:r>
              <a:rPr lang="el-GR" altLang="en-US" sz="2000" dirty="0">
                <a:ea typeface="ＭＳ Ｐゴシック" panose="020B0600070205080204" pitchFamily="34" charset="-128"/>
              </a:rPr>
              <a:t> Από την άλλη, μερικές ψυχικές παθήσεις σε παιδιά  έχουν αποτέλεσμα νοητική αναπηρία (πχ. αυτισμός).</a:t>
            </a:r>
          </a:p>
          <a:p>
            <a:r>
              <a:rPr lang="el-GR" altLang="en-US" sz="2000" dirty="0">
                <a:ea typeface="ＭＳ Ｐゴシック" panose="020B0600070205080204" pitchFamily="34" charset="-128"/>
              </a:rPr>
              <a:t>Ιδιαίτερη προσοχή χρειάζεται καθώς στα νοητικώς ανάπηρα άτομα υπάρχει μεγαλύτερος κίνδυνος εκμετάλλευσης από τους άλλους και σωματικής ή σεξουαλικής κακοποίησης </a:t>
            </a:r>
            <a:endParaRPr lang="en-US" altLang="en-US" sz="2000" dirty="0">
              <a:ea typeface="ＭＳ Ｐゴシック" panose="020B0600070205080204" pitchFamily="34" charset="-128"/>
            </a:endParaRPr>
          </a:p>
        </p:txBody>
      </p:sp>
    </p:spTree>
    <p:extLst>
      <p:ext uri="{BB962C8B-B14F-4D97-AF65-F5344CB8AC3E}">
        <p14:creationId xmlns:p14="http://schemas.microsoft.com/office/powerpoint/2010/main" val="1726029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E6985-953D-AB4A-9A70-CF03F1FC4754}"/>
              </a:ext>
            </a:extLst>
          </p:cNvPr>
          <p:cNvSpPr>
            <a:spLocks noGrp="1"/>
          </p:cNvSpPr>
          <p:nvPr>
            <p:ph type="title"/>
          </p:nvPr>
        </p:nvSpPr>
        <p:spPr/>
        <p:txBody>
          <a:bodyPr/>
          <a:lstStyle/>
          <a:p>
            <a:r>
              <a:rPr lang="el-GR" dirty="0"/>
              <a:t>Παρεμβάσεις/θεραπευτικές προσεγγίσεις</a:t>
            </a:r>
            <a:endParaRPr lang="en-US" dirty="0"/>
          </a:p>
        </p:txBody>
      </p:sp>
      <p:sp>
        <p:nvSpPr>
          <p:cNvPr id="3" name="Content Placeholder 2">
            <a:extLst>
              <a:ext uri="{FF2B5EF4-FFF2-40B4-BE49-F238E27FC236}">
                <a16:creationId xmlns:a16="http://schemas.microsoft.com/office/drawing/2014/main" id="{8D444DBA-8CF3-4F4A-BE82-A6FA55A58E82}"/>
              </a:ext>
            </a:extLst>
          </p:cNvPr>
          <p:cNvSpPr>
            <a:spLocks noGrp="1"/>
          </p:cNvSpPr>
          <p:nvPr>
            <p:ph idx="1"/>
          </p:nvPr>
        </p:nvSpPr>
        <p:spPr/>
        <p:txBody>
          <a:bodyPr/>
          <a:lstStyle/>
          <a:p>
            <a:pPr marL="514350" indent="-514350">
              <a:buFont typeface="Wingdings 3" pitchFamily="2" charset="2"/>
              <a:buAutoNum type="arabicParenR"/>
            </a:pPr>
            <a:r>
              <a:rPr lang="el-GR" altLang="en-US" sz="2000" dirty="0">
                <a:ea typeface="ＭＳ Ｐゴシック" panose="020B0600070205080204" pitchFamily="34" charset="-128"/>
              </a:rPr>
              <a:t>Φαρμακοθεραπεία:  α) για τη θεραπεία συγκεκριμένων καταστάσεων που σχετίζονται με την νοητική αναπηρία (πχ. </a:t>
            </a:r>
            <a:r>
              <a:rPr lang="el-GR" altLang="en-US" sz="2000" dirty="0" err="1">
                <a:ea typeface="ＭＳ Ｐゴシック" panose="020B0600070205080204" pitchFamily="34" charset="-128"/>
              </a:rPr>
              <a:t>αντιεπιλεπτικά</a:t>
            </a:r>
            <a:r>
              <a:rPr lang="el-GR" altLang="en-US" sz="2000" dirty="0">
                <a:ea typeface="ＭＳ Ｐゴシック" panose="020B0600070205080204" pitchFamily="34" charset="-128"/>
              </a:rPr>
              <a:t>)  β) για την αντιμετώπιση προβλημάτων συμπεριφοράς (πχ. ηρεμιστικά, αντικαταθλιπτικά)</a:t>
            </a:r>
          </a:p>
          <a:p>
            <a:pPr marL="514350" indent="-514350">
              <a:buFont typeface="Wingdings 3" pitchFamily="2" charset="2"/>
              <a:buAutoNum type="arabicParenR"/>
            </a:pPr>
            <a:r>
              <a:rPr lang="el-GR" altLang="en-US" sz="2000" dirty="0">
                <a:ea typeface="ＭＳ Ｐゴシック" panose="020B0600070205080204" pitchFamily="34" charset="-128"/>
              </a:rPr>
              <a:t>Ειδική αγωγή/σχολική ένταξη προσαρμοσμένη στο επίπεδο των ικανοτήτων και της δυσκολίας του ατόμου</a:t>
            </a:r>
          </a:p>
          <a:p>
            <a:pPr marL="514350" indent="-514350">
              <a:buFont typeface="Wingdings 3" pitchFamily="2" charset="2"/>
              <a:buAutoNum type="arabicParenR"/>
            </a:pPr>
            <a:r>
              <a:rPr lang="el-GR" altLang="en-US" sz="2000" dirty="0">
                <a:ea typeface="ＭＳ Ｐゴシック" panose="020B0600070205080204" pitchFamily="34" charset="-128"/>
              </a:rPr>
              <a:t>Ομάδες κοινωνικών δεξιοτήτων με άτομα με παρόμοιες δυσκολίες</a:t>
            </a:r>
          </a:p>
          <a:p>
            <a:pPr marL="514350" indent="-514350">
              <a:buFont typeface="Wingdings 3" pitchFamily="2" charset="2"/>
              <a:buAutoNum type="arabicParenR"/>
            </a:pPr>
            <a:r>
              <a:rPr lang="el-GR" altLang="en-US" sz="2000" dirty="0">
                <a:ea typeface="ＭＳ Ｐゴシック" panose="020B0600070205080204" pitchFamily="34" charset="-128"/>
              </a:rPr>
              <a:t>Τροποποίηση της συμπεριφοράς</a:t>
            </a:r>
          </a:p>
          <a:p>
            <a:endParaRPr lang="en-US" dirty="0"/>
          </a:p>
        </p:txBody>
      </p:sp>
    </p:spTree>
    <p:extLst>
      <p:ext uri="{BB962C8B-B14F-4D97-AF65-F5344CB8AC3E}">
        <p14:creationId xmlns:p14="http://schemas.microsoft.com/office/powerpoint/2010/main" val="25582140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E6985-953D-AB4A-9A70-CF03F1FC4754}"/>
              </a:ext>
            </a:extLst>
          </p:cNvPr>
          <p:cNvSpPr>
            <a:spLocks noGrp="1"/>
          </p:cNvSpPr>
          <p:nvPr>
            <p:ph type="title"/>
          </p:nvPr>
        </p:nvSpPr>
        <p:spPr/>
        <p:txBody>
          <a:bodyPr/>
          <a:lstStyle/>
          <a:p>
            <a:r>
              <a:rPr lang="el-GR" dirty="0"/>
              <a:t>Παρεμβάσεις/Θεραπευτικές προσεγγίσεις</a:t>
            </a:r>
            <a:endParaRPr lang="en-US" dirty="0"/>
          </a:p>
        </p:txBody>
      </p:sp>
      <p:sp>
        <p:nvSpPr>
          <p:cNvPr id="3" name="Content Placeholder 2">
            <a:extLst>
              <a:ext uri="{FF2B5EF4-FFF2-40B4-BE49-F238E27FC236}">
                <a16:creationId xmlns:a16="http://schemas.microsoft.com/office/drawing/2014/main" id="{8D444DBA-8CF3-4F4A-BE82-A6FA55A58E82}"/>
              </a:ext>
            </a:extLst>
          </p:cNvPr>
          <p:cNvSpPr>
            <a:spLocks noGrp="1"/>
          </p:cNvSpPr>
          <p:nvPr>
            <p:ph idx="1"/>
          </p:nvPr>
        </p:nvSpPr>
        <p:spPr/>
        <p:txBody>
          <a:bodyPr>
            <a:normAutofit/>
          </a:bodyPr>
          <a:lstStyle/>
          <a:p>
            <a:pPr>
              <a:buFont typeface="Wingdings 3" pitchFamily="2" charset="2"/>
              <a:buNone/>
            </a:pPr>
            <a:r>
              <a:rPr lang="el-GR" altLang="en-US" sz="2000" dirty="0">
                <a:ea typeface="ＭＳ Ｐゴシック" panose="020B0600070205080204" pitchFamily="34" charset="-128"/>
              </a:rPr>
              <a:t>5.  Ψυχοθεραπεία για συναισθηματικές δυσκολίες που σχετίζονται (ή όχι) με την αναπηρία του ατόμου. Βασίζεται στις γενικές αρχές που εφαρμόζονται στη θεραπεία ατόμων με «φυσιολογική» νοημοσύνη, αλλά με προσαρμογές στο επίπεδο γνωστικών και γλωσσικών ικανοτήτων. </a:t>
            </a:r>
            <a:endParaRPr lang="en-US" altLang="en-US" sz="2000" dirty="0">
              <a:ea typeface="ＭＳ Ｐゴシック" panose="020B0600070205080204" pitchFamily="34" charset="-128"/>
            </a:endParaRPr>
          </a:p>
          <a:p>
            <a:pPr>
              <a:buFont typeface="Wingdings 3" pitchFamily="2" charset="2"/>
              <a:buNone/>
            </a:pPr>
            <a:r>
              <a:rPr lang="el-GR" altLang="en-US" sz="2000" dirty="0">
                <a:ea typeface="ＭＳ Ｐゴシック" panose="020B0600070205080204" pitchFamily="34" charset="-128"/>
              </a:rPr>
              <a:t>6. Οικογενειακή θεραπεία. Τα άλλα μέλη της οικογένειας συχνά χρειάζονται βοήθεια για να κατανοήσουν τα συναισθήματά τους απέναντι στο παιδί με νοητική αναπηρία (ομάδες υποστήριξης γονέων, αδελφών </a:t>
            </a:r>
            <a:r>
              <a:rPr lang="el-GR" altLang="en-US" sz="2000" dirty="0" err="1">
                <a:ea typeface="ＭＳ Ｐゴシック" panose="020B0600070205080204" pitchFamily="34" charset="-128"/>
              </a:rPr>
              <a:t>κλπ</a:t>
            </a:r>
            <a:r>
              <a:rPr lang="el-GR" altLang="en-US" sz="2000" dirty="0">
                <a:ea typeface="ＭＳ Ｐゴシック" panose="020B0600070205080204" pitchFamily="34" charset="-128"/>
              </a:rPr>
              <a:t>).</a:t>
            </a:r>
          </a:p>
          <a:p>
            <a:pPr marL="0" indent="0">
              <a:buNone/>
            </a:pPr>
            <a:endParaRPr lang="en-US" dirty="0"/>
          </a:p>
        </p:txBody>
      </p:sp>
    </p:spTree>
    <p:extLst>
      <p:ext uri="{BB962C8B-B14F-4D97-AF65-F5344CB8AC3E}">
        <p14:creationId xmlns:p14="http://schemas.microsoft.com/office/powerpoint/2010/main" val="2116545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91A9E35B-1B22-6A43-8F0F-3D2FC7367D79}"/>
              </a:ext>
            </a:extLst>
          </p:cNvPr>
          <p:cNvSpPr>
            <a:spLocks noGrp="1"/>
          </p:cNvSpPr>
          <p:nvPr>
            <p:ph type="title"/>
          </p:nvPr>
        </p:nvSpPr>
        <p:spPr/>
        <p:txBody>
          <a:bodyPr/>
          <a:lstStyle/>
          <a:p>
            <a:r>
              <a:rPr lang="el-GR" altLang="en-US" dirty="0">
                <a:ea typeface="ＭＳ Ｐゴシック" panose="020B0600070205080204" pitchFamily="34" charset="-128"/>
              </a:rPr>
              <a:t>Ονομασία και κριτήρια</a:t>
            </a:r>
            <a:endParaRPr lang="en-US" altLang="en-US" dirty="0">
              <a:ea typeface="ＭＳ Ｐゴシック" panose="020B0600070205080204" pitchFamily="34" charset="-128"/>
            </a:endParaRPr>
          </a:p>
        </p:txBody>
      </p:sp>
      <p:sp>
        <p:nvSpPr>
          <p:cNvPr id="28674" name="Content Placeholder 2">
            <a:extLst>
              <a:ext uri="{FF2B5EF4-FFF2-40B4-BE49-F238E27FC236}">
                <a16:creationId xmlns:a16="http://schemas.microsoft.com/office/drawing/2014/main" id="{DAB034B0-81A8-E347-A8C3-1EF6D5AF2AB0}"/>
              </a:ext>
            </a:extLst>
          </p:cNvPr>
          <p:cNvSpPr>
            <a:spLocks noGrp="1"/>
          </p:cNvSpPr>
          <p:nvPr>
            <p:ph sz="quarter" idx="1"/>
          </p:nvPr>
        </p:nvSpPr>
        <p:spPr>
          <a:xfrm>
            <a:off x="1761744" y="1920875"/>
            <a:ext cx="8229600" cy="4937125"/>
          </a:xfrm>
        </p:spPr>
        <p:txBody>
          <a:bodyPr/>
          <a:lstStyle/>
          <a:p>
            <a:r>
              <a:rPr lang="el-GR" altLang="en-US" dirty="0">
                <a:ea typeface="ＭＳ Ｐゴシック" panose="020B0600070205080204" pitchFamily="34" charset="-128"/>
              </a:rPr>
              <a:t>Διάφορες ονομασίες: Νοητική υστέρηση, νοητική καθυστέρηση, νοητική ανεπάρκεια, γενικές μαθησιακές δυσκολίες</a:t>
            </a:r>
          </a:p>
          <a:p>
            <a:r>
              <a:rPr lang="el-GR" altLang="en-US" dirty="0">
                <a:ea typeface="ＭＳ Ｐゴシック" panose="020B0600070205080204" pitchFamily="34" charset="-128"/>
              </a:rPr>
              <a:t>Κριτήρια: </a:t>
            </a:r>
          </a:p>
          <a:p>
            <a:pPr>
              <a:buFont typeface="Wingdings 3" pitchFamily="2" charset="2"/>
              <a:buNone/>
            </a:pPr>
            <a:r>
              <a:rPr lang="el-GR" altLang="en-US" dirty="0">
                <a:ea typeface="ＭＳ Ｐゴシック" panose="020B0600070205080204" pitchFamily="34" charset="-128"/>
              </a:rPr>
              <a:t>Α. Πνευματική λειτουργία (</a:t>
            </a:r>
            <a:r>
              <a:rPr lang="en-US" altLang="en-US" dirty="0">
                <a:ea typeface="ＭＳ Ｐゴシック" panose="020B0600070205080204" pitchFamily="34" charset="-128"/>
              </a:rPr>
              <a:t>IQ) </a:t>
            </a:r>
            <a:r>
              <a:rPr lang="el-GR" altLang="en-US" dirty="0">
                <a:ea typeface="ＭＳ Ｐゴシック" panose="020B0600070205080204" pitchFamily="34" charset="-128"/>
              </a:rPr>
              <a:t>σημαντικά κάτω από το μέσο όρο</a:t>
            </a:r>
            <a:r>
              <a:rPr lang="en-US" altLang="en-US" dirty="0">
                <a:ea typeface="ＭＳ Ｐゴシック" panose="020B0600070205080204" pitchFamily="34" charset="-128"/>
              </a:rPr>
              <a:t> (</a:t>
            </a:r>
            <a:r>
              <a:rPr lang="el-GR" altLang="en-US" dirty="0">
                <a:ea typeface="ＭＳ Ｐゴシック" panose="020B0600070205080204" pitchFamily="34" charset="-128"/>
              </a:rPr>
              <a:t>όπως </a:t>
            </a:r>
            <a:r>
              <a:rPr lang="el-GR" altLang="en-US" dirty="0" err="1">
                <a:ea typeface="ＭＳ Ｐゴシック" panose="020B0600070205080204" pitchFamily="34" charset="-128"/>
              </a:rPr>
              <a:t>μετράται</a:t>
            </a:r>
            <a:r>
              <a:rPr lang="el-GR" altLang="en-US" dirty="0">
                <a:ea typeface="ＭＳ Ｐゴシック" panose="020B0600070205080204" pitchFamily="34" charset="-128"/>
              </a:rPr>
              <a:t> με τεστ νοημοσύνης</a:t>
            </a:r>
            <a:r>
              <a:rPr lang="en-US" altLang="en-US" dirty="0">
                <a:ea typeface="ＭＳ Ｐゴシック" panose="020B0600070205080204" pitchFamily="34" charset="-128"/>
              </a:rPr>
              <a:t>)</a:t>
            </a:r>
            <a:endParaRPr lang="el-GR" altLang="en-US" dirty="0">
              <a:ea typeface="ＭＳ Ｐゴシック" panose="020B0600070205080204" pitchFamily="34" charset="-128"/>
            </a:endParaRPr>
          </a:p>
          <a:p>
            <a:pPr>
              <a:buFont typeface="Wingdings 3" pitchFamily="2" charset="2"/>
              <a:buNone/>
            </a:pPr>
            <a:r>
              <a:rPr lang="el-GR" altLang="en-US" dirty="0">
                <a:ea typeface="ＭＳ Ｐゴシック" panose="020B0600070205080204" pitchFamily="34" charset="-128"/>
              </a:rPr>
              <a:t>Β. Συνυπάρχουν ελλείματα ή έκπτωση της προσαρμοστικής λειτουργίας στους γνωστικούς, κοινωνικούς, πρακτικούς τομείς (</a:t>
            </a:r>
            <a:r>
              <a:rPr lang="en-US" altLang="en-US" dirty="0">
                <a:ea typeface="ＭＳ Ｐゴシック" panose="020B0600070205080204" pitchFamily="34" charset="-128"/>
              </a:rPr>
              <a:t>ICD) </a:t>
            </a:r>
            <a:r>
              <a:rPr lang="en-US" altLang="en-US" dirty="0" err="1">
                <a:ea typeface="ＭＳ Ｐゴシック" panose="020B0600070205080204" pitchFamily="34" charset="-128"/>
              </a:rPr>
              <a:t>ή</a:t>
            </a:r>
            <a:r>
              <a:rPr lang="el-GR" altLang="en-US" dirty="0">
                <a:ea typeface="ＭＳ Ｐゴシック" panose="020B0600070205080204" pitchFamily="34" charset="-128"/>
              </a:rPr>
              <a:t> ελλείματα ή έκπτωση σε  τουλάχιστον δύο από τις περιοχές: επικοινωνία, αυτοεξυπηρέτηση, λειτουργικές σχολικές δεξιότητες, εργασία, ασφάλεια (</a:t>
            </a:r>
            <a:r>
              <a:rPr lang="en-US" altLang="en-US" dirty="0">
                <a:ea typeface="ＭＳ Ｐゴシック" panose="020B0600070205080204" pitchFamily="34" charset="-128"/>
              </a:rPr>
              <a:t>DSM</a:t>
            </a:r>
            <a:r>
              <a:rPr lang="el-GR" altLang="en-US" dirty="0">
                <a:ea typeface="ＭＳ Ｐゴシック" panose="020B0600070205080204" pitchFamily="34" charset="-128"/>
              </a:rPr>
              <a:t>)</a:t>
            </a:r>
          </a:p>
          <a:p>
            <a:pPr>
              <a:buFont typeface="Wingdings 3" pitchFamily="2" charset="2"/>
              <a:buNone/>
            </a:pPr>
            <a:r>
              <a:rPr lang="el-GR" altLang="en-US" dirty="0">
                <a:ea typeface="ＭＳ Ｐゴシック" panose="020B0600070205080204" pitchFamily="34" charset="-128"/>
              </a:rPr>
              <a:t>Γ. Έναρξη πριν την ηλικία των 18 ετών</a:t>
            </a: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31048259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486D2-510E-914E-B996-DCDA8E8E869C}"/>
              </a:ext>
            </a:extLst>
          </p:cNvPr>
          <p:cNvSpPr>
            <a:spLocks noGrp="1"/>
          </p:cNvSpPr>
          <p:nvPr>
            <p:ph type="title"/>
          </p:nvPr>
        </p:nvSpPr>
        <p:spPr/>
        <p:txBody>
          <a:bodyPr/>
          <a:lstStyle/>
          <a:p>
            <a:r>
              <a:rPr lang="el-GR" dirty="0"/>
              <a:t>Πρόληψη</a:t>
            </a:r>
            <a:endParaRPr lang="en-US" dirty="0"/>
          </a:p>
        </p:txBody>
      </p:sp>
      <p:sp>
        <p:nvSpPr>
          <p:cNvPr id="3" name="Content Placeholder 2">
            <a:extLst>
              <a:ext uri="{FF2B5EF4-FFF2-40B4-BE49-F238E27FC236}">
                <a16:creationId xmlns:a16="http://schemas.microsoft.com/office/drawing/2014/main" id="{54D71198-F9AD-D141-81E7-F487505BB7EC}"/>
              </a:ext>
            </a:extLst>
          </p:cNvPr>
          <p:cNvSpPr>
            <a:spLocks noGrp="1"/>
          </p:cNvSpPr>
          <p:nvPr>
            <p:ph idx="1"/>
          </p:nvPr>
        </p:nvSpPr>
        <p:spPr/>
        <p:txBody>
          <a:bodyPr>
            <a:normAutofit/>
          </a:bodyPr>
          <a:lstStyle/>
          <a:p>
            <a:r>
              <a:rPr lang="el-GR" sz="2000" dirty="0"/>
              <a:t>Πολλά και διαφορετικά προγράμματα -αντανακλούν τις διαφορετικές αιτιολογίες της νοητικής αναπηρίας. </a:t>
            </a:r>
          </a:p>
          <a:p>
            <a:r>
              <a:rPr lang="el-GR" sz="2000" dirty="0"/>
              <a:t>Προγράμματα ιατρικά προσανατολισμένα (πχ. Γενετική συμβουλευτική) </a:t>
            </a:r>
          </a:p>
          <a:p>
            <a:r>
              <a:rPr lang="el-GR" sz="2000"/>
              <a:t>Προγράμματα </a:t>
            </a:r>
            <a:r>
              <a:rPr lang="el-GR" sz="2000" dirty="0"/>
              <a:t>με ψυχολογικό/</a:t>
            </a:r>
            <a:r>
              <a:rPr lang="el-GR" sz="2000" dirty="0" err="1"/>
              <a:t>ψυχοεκπαιδευτικό</a:t>
            </a:r>
            <a:r>
              <a:rPr lang="el-GR" sz="2000" dirty="0"/>
              <a:t> προσανατολισμό (εστίαση κυρίως σε μητέρες που παρουσιάζουν οι ίδιες νοητική αναπηρία και είναι σε υψηλό  κίνδυνο τα δικά τους παιδιά να παρουσιάσουν νοητική αναπηρία, όχι τόσο λόγω βιολογικών παραγόντων αλλά φτωχών </a:t>
            </a:r>
            <a:r>
              <a:rPr lang="el-GR" sz="2000" dirty="0" err="1"/>
              <a:t>γονεϊκών</a:t>
            </a:r>
            <a:r>
              <a:rPr lang="el-GR" sz="2000" dirty="0"/>
              <a:t> δεξιοτήτων)</a:t>
            </a:r>
            <a:endParaRPr lang="en-US" sz="2000" dirty="0"/>
          </a:p>
        </p:txBody>
      </p:sp>
    </p:spTree>
    <p:extLst>
      <p:ext uri="{BB962C8B-B14F-4D97-AF65-F5344CB8AC3E}">
        <p14:creationId xmlns:p14="http://schemas.microsoft.com/office/powerpoint/2010/main" val="470833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a:extLst>
              <a:ext uri="{FF2B5EF4-FFF2-40B4-BE49-F238E27FC236}">
                <a16:creationId xmlns:a16="http://schemas.microsoft.com/office/drawing/2014/main" id="{1E125E4B-BE48-0A4A-9873-2D3CCB62B10C}"/>
              </a:ext>
            </a:extLst>
          </p:cNvPr>
          <p:cNvSpPr>
            <a:spLocks noGrp="1"/>
          </p:cNvSpPr>
          <p:nvPr>
            <p:ph type="title"/>
          </p:nvPr>
        </p:nvSpPr>
        <p:spPr/>
        <p:txBody>
          <a:bodyPr/>
          <a:lstStyle/>
          <a:p>
            <a:r>
              <a:rPr lang="el-GR" altLang="en-US" dirty="0">
                <a:ea typeface="ＭＳ Ｐゴシック" panose="020B0600070205080204" pitchFamily="34" charset="-128"/>
              </a:rPr>
              <a:t>Τι είναι όμως το </a:t>
            </a:r>
            <a:r>
              <a:rPr lang="en-US" altLang="en-US" dirty="0">
                <a:ea typeface="ＭＳ Ｐゴシック" panose="020B0600070205080204" pitchFamily="34" charset="-128"/>
              </a:rPr>
              <a:t>IQ</a:t>
            </a:r>
            <a:r>
              <a:rPr lang="el-GR" altLang="en-US" dirty="0">
                <a:ea typeface="ＭＳ Ｐゴシック" panose="020B0600070205080204" pitchFamily="34" charset="-128"/>
              </a:rPr>
              <a:t>; </a:t>
            </a:r>
            <a:endParaRPr lang="en-US" altLang="en-US" dirty="0">
              <a:ea typeface="ＭＳ Ｐゴシック" panose="020B0600070205080204" pitchFamily="34" charset="-128"/>
            </a:endParaRPr>
          </a:p>
        </p:txBody>
      </p:sp>
      <p:sp>
        <p:nvSpPr>
          <p:cNvPr id="30722" name="Content Placeholder 2">
            <a:extLst>
              <a:ext uri="{FF2B5EF4-FFF2-40B4-BE49-F238E27FC236}">
                <a16:creationId xmlns:a16="http://schemas.microsoft.com/office/drawing/2014/main" id="{52C2CFA9-9A9E-5843-904C-FD50641D07B9}"/>
              </a:ext>
            </a:extLst>
          </p:cNvPr>
          <p:cNvSpPr>
            <a:spLocks noGrp="1"/>
          </p:cNvSpPr>
          <p:nvPr>
            <p:ph sz="quarter" idx="1"/>
          </p:nvPr>
        </p:nvSpPr>
        <p:spPr>
          <a:xfrm>
            <a:off x="1981200" y="1219200"/>
            <a:ext cx="8534400" cy="5486400"/>
          </a:xfrm>
        </p:spPr>
        <p:txBody>
          <a:bodyPr/>
          <a:lstStyle/>
          <a:p>
            <a:pPr>
              <a:buFont typeface="Wingdings 3" pitchFamily="2" charset="2"/>
              <a:buNone/>
            </a:pPr>
            <a:r>
              <a:rPr lang="el-GR" altLang="en-US" sz="2000" dirty="0">
                <a:ea typeface="ＭＳ Ｐゴシック" panose="020B0600070205080204" pitchFamily="34" charset="-128"/>
              </a:rPr>
              <a:t>Πρόκειται για : «ΜΙΑ συνολική-σφαιρική ικανότητα του ατόμου να δρα σκοπίμως, να σκέπτεται λογικά και να αντιμετωπίζει αποτελεσματικά το περιβάλλον του» (</a:t>
            </a:r>
            <a:r>
              <a:rPr lang="en-US" altLang="en-US" sz="2000" dirty="0">
                <a:ea typeface="ＭＳ Ｐゴシック" panose="020B0600070205080204" pitchFamily="34" charset="-128"/>
              </a:rPr>
              <a:t>Weschler)</a:t>
            </a:r>
          </a:p>
          <a:p>
            <a:pPr>
              <a:buFont typeface="Wingdings 3" pitchFamily="2" charset="2"/>
              <a:buNone/>
            </a:pPr>
            <a:r>
              <a:rPr lang="en-US" altLang="en-US" sz="2000" dirty="0" err="1">
                <a:ea typeface="ＭＳ Ｐゴシック" panose="020B0600070205080204" pitchFamily="34" charset="-128"/>
              </a:rPr>
              <a:t>Ή</a:t>
            </a:r>
            <a:r>
              <a:rPr lang="el-GR" altLang="en-US" sz="2000" dirty="0">
                <a:ea typeface="ＭＳ Ｐゴシック" panose="020B0600070205080204" pitchFamily="34" charset="-128"/>
              </a:rPr>
              <a:t>  διάφορες νοητικές ικανότητες που είναι σχετικά ανεξάρτητες η μία από την άλλη (πχ. ;</a:t>
            </a:r>
          </a:p>
          <a:p>
            <a:pPr>
              <a:buFont typeface="Wingdings 3" pitchFamily="2" charset="2"/>
              <a:buNone/>
            </a:pPr>
            <a:r>
              <a:rPr lang="el-GR" altLang="en-US" sz="2000" dirty="0">
                <a:ea typeface="ＭＳ Ｐゴシック" panose="020B0600070205080204" pitchFamily="34" charset="-128"/>
              </a:rPr>
              <a:t>Τείνει να γίνει αποδεκτό ότι υπάρχει ο γενικός παράγοντας</a:t>
            </a:r>
            <a:r>
              <a:rPr lang="en-US" altLang="en-US" sz="2000" dirty="0">
                <a:ea typeface="ＭＳ Ｐゴシック" panose="020B0600070205080204" pitchFamily="34" charset="-128"/>
              </a:rPr>
              <a:t> </a:t>
            </a:r>
            <a:r>
              <a:rPr lang="el-GR" altLang="en-US" sz="2000" dirty="0">
                <a:ea typeface="ＭＳ Ｐゴシック" panose="020B0600070205080204" pitchFamily="34" charset="-128"/>
              </a:rPr>
              <a:t>που περιγράφει γενικά ένα άτομο και οι ειδικοί παράγοντες </a:t>
            </a:r>
            <a:r>
              <a:rPr lang="en-US" altLang="en-US" sz="2000" dirty="0">
                <a:ea typeface="ＭＳ Ｐゴシック" panose="020B0600070205080204" pitchFamily="34" charset="-128"/>
              </a:rPr>
              <a:t>s </a:t>
            </a:r>
            <a:r>
              <a:rPr lang="el-GR" altLang="en-US" sz="2000" dirty="0">
                <a:ea typeface="ＭＳ Ｐゴシック" panose="020B0600070205080204" pitchFamily="34" charset="-128"/>
              </a:rPr>
              <a:t>που σχετίζονται με ειδικές ικανότητες. Στις μετρ</a:t>
            </a:r>
            <a:r>
              <a:rPr lang="en-US" altLang="en-US" sz="2000" dirty="0" err="1">
                <a:ea typeface="ＭＳ Ｐゴシック" panose="020B0600070205080204" pitchFamily="34" charset="-128"/>
              </a:rPr>
              <a:t>ή</a:t>
            </a:r>
            <a:r>
              <a:rPr lang="el-GR" altLang="en-US" sz="2000" dirty="0">
                <a:ea typeface="ＭＳ Ｐゴシック" panose="020B0600070205080204" pitchFamily="34" charset="-128"/>
              </a:rPr>
              <a:t>σεις</a:t>
            </a:r>
            <a:r>
              <a:rPr lang="en-US" altLang="en-US" sz="2000" dirty="0">
                <a:ea typeface="ＭＳ Ｐゴシック" panose="020B0600070205080204" pitchFamily="34" charset="-128"/>
              </a:rPr>
              <a:t> IQ</a:t>
            </a:r>
            <a:r>
              <a:rPr lang="el-GR" altLang="en-US" sz="2000" dirty="0">
                <a:ea typeface="ＭＳ Ｐゴシック" panose="020B0600070205080204" pitchFamily="34" charset="-128"/>
              </a:rPr>
              <a:t> γίνεται προσπάθεια να σκιαγραφηθούν και ειδικές ικανότητες</a:t>
            </a:r>
          </a:p>
        </p:txBody>
      </p:sp>
    </p:spTree>
    <p:extLst>
      <p:ext uri="{BB962C8B-B14F-4D97-AF65-F5344CB8AC3E}">
        <p14:creationId xmlns:p14="http://schemas.microsoft.com/office/powerpoint/2010/main" val="3756050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a:extLst>
              <a:ext uri="{FF2B5EF4-FFF2-40B4-BE49-F238E27FC236}">
                <a16:creationId xmlns:a16="http://schemas.microsoft.com/office/drawing/2014/main" id="{37B22B34-1EDC-C54B-B0F3-1A4F03A29A94}"/>
              </a:ext>
            </a:extLst>
          </p:cNvPr>
          <p:cNvSpPr>
            <a:spLocks noGrp="1"/>
          </p:cNvSpPr>
          <p:nvPr>
            <p:ph type="title"/>
          </p:nvPr>
        </p:nvSpPr>
        <p:spPr/>
        <p:txBody>
          <a:bodyPr/>
          <a:lstStyle/>
          <a:p>
            <a:r>
              <a:rPr lang="el-GR" altLang="en-US">
                <a:ea typeface="ＭＳ Ｐゴシック" panose="020B0600070205080204" pitchFamily="34" charset="-128"/>
              </a:rPr>
              <a:t>Αξιολόγηση </a:t>
            </a:r>
            <a:r>
              <a:rPr lang="en-US" altLang="en-US">
                <a:ea typeface="ＭＳ Ｐゴシック" panose="020B0600070205080204" pitchFamily="34" charset="-128"/>
              </a:rPr>
              <a:t>IQ</a:t>
            </a:r>
          </a:p>
        </p:txBody>
      </p:sp>
      <p:sp>
        <p:nvSpPr>
          <p:cNvPr id="35842" name="Content Placeholder 2">
            <a:extLst>
              <a:ext uri="{FF2B5EF4-FFF2-40B4-BE49-F238E27FC236}">
                <a16:creationId xmlns:a16="http://schemas.microsoft.com/office/drawing/2014/main" id="{2DFE96BD-2B64-114A-BE69-5CA82472437C}"/>
              </a:ext>
            </a:extLst>
          </p:cNvPr>
          <p:cNvSpPr>
            <a:spLocks noGrp="1"/>
          </p:cNvSpPr>
          <p:nvPr>
            <p:ph sz="quarter" idx="1"/>
          </p:nvPr>
        </p:nvSpPr>
        <p:spPr>
          <a:xfrm>
            <a:off x="1981200" y="1219201"/>
            <a:ext cx="8229600" cy="4937125"/>
          </a:xfrm>
        </p:spPr>
        <p:txBody>
          <a:bodyPr/>
          <a:lstStyle/>
          <a:p>
            <a:r>
              <a:rPr lang="el-GR" altLang="en-US" sz="2000" dirty="0">
                <a:ea typeface="ＭＳ Ｐゴシック" panose="020B0600070205080204" pitchFamily="34" charset="-128"/>
              </a:rPr>
              <a:t>Πολλοί διαφορετικοί ορισμοί νοημοσύνης</a:t>
            </a:r>
            <a:r>
              <a:rPr lang="en-US" altLang="en-US" sz="2000" dirty="0">
                <a:ea typeface="ＭＳ Ｐゴシック" panose="020B0600070205080204" pitchFamily="34" charset="-128"/>
              </a:rPr>
              <a:t>. </a:t>
            </a:r>
          </a:p>
          <a:p>
            <a:r>
              <a:rPr lang="el-GR" altLang="en-US" sz="2000" dirty="0">
                <a:ea typeface="ＭＳ Ｐゴシック" panose="020B0600070205080204" pitchFamily="34" charset="-128"/>
              </a:rPr>
              <a:t>Ωστόσο, εν τέλει το </a:t>
            </a:r>
            <a:r>
              <a:rPr lang="en-US" altLang="en-US" sz="2000" dirty="0">
                <a:ea typeface="ＭＳ Ｐゴシック" panose="020B0600070205080204" pitchFamily="34" charset="-128"/>
              </a:rPr>
              <a:t>IQ</a:t>
            </a:r>
            <a:r>
              <a:rPr lang="el-GR" altLang="en-US" sz="2000" dirty="0">
                <a:ea typeface="ＭＳ Ｐゴシック" panose="020B0600070205080204" pitchFamily="34" charset="-128"/>
              </a:rPr>
              <a:t> (όπως αξιολογείται) είναι σημαντικός παράγοντας για την ανάπτυξη καθώς έχει προβλεπτική αξία για τη σχολική βαθμολογία (και είναι καλός προγνωστικός δείκτης για πολλές καταστάσεις)</a:t>
            </a:r>
          </a:p>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159923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a:extLst>
              <a:ext uri="{FF2B5EF4-FFF2-40B4-BE49-F238E27FC236}">
                <a16:creationId xmlns:a16="http://schemas.microsoft.com/office/drawing/2014/main" id="{50A1FC6F-2134-2D46-BF9E-1D1E70B0A658}"/>
              </a:ext>
            </a:extLst>
          </p:cNvPr>
          <p:cNvSpPr>
            <a:spLocks noGrp="1"/>
          </p:cNvSpPr>
          <p:nvPr>
            <p:ph type="title"/>
          </p:nvPr>
        </p:nvSpPr>
        <p:spPr/>
        <p:txBody>
          <a:bodyPr/>
          <a:lstStyle/>
          <a:p>
            <a:r>
              <a:rPr lang="el-GR" altLang="en-US">
                <a:ea typeface="ＭＳ Ｐゴシック" panose="020B0600070205080204" pitchFamily="34" charset="-128"/>
              </a:rPr>
              <a:t>Περιβάλλον και νοημοσύνη</a:t>
            </a:r>
            <a:endParaRPr lang="en-US" altLang="en-US">
              <a:ea typeface="ＭＳ Ｐゴシック" panose="020B0600070205080204" pitchFamily="34" charset="-128"/>
            </a:endParaRPr>
          </a:p>
        </p:txBody>
      </p:sp>
      <p:sp>
        <p:nvSpPr>
          <p:cNvPr id="34818" name="Content Placeholder 2">
            <a:extLst>
              <a:ext uri="{FF2B5EF4-FFF2-40B4-BE49-F238E27FC236}">
                <a16:creationId xmlns:a16="http://schemas.microsoft.com/office/drawing/2014/main" id="{016480C0-BD3E-B645-BE9A-6819605A306C}"/>
              </a:ext>
            </a:extLst>
          </p:cNvPr>
          <p:cNvSpPr>
            <a:spLocks noGrp="1"/>
          </p:cNvSpPr>
          <p:nvPr>
            <p:ph sz="quarter" idx="1"/>
          </p:nvPr>
        </p:nvSpPr>
        <p:spPr>
          <a:xfrm>
            <a:off x="1981200" y="1962364"/>
            <a:ext cx="8229600" cy="4193962"/>
          </a:xfrm>
        </p:spPr>
        <p:txBody>
          <a:bodyPr>
            <a:normAutofit/>
          </a:bodyPr>
          <a:lstStyle/>
          <a:p>
            <a:r>
              <a:rPr lang="el-GR" altLang="en-US" sz="2000" dirty="0">
                <a:ea typeface="ＭＳ Ｐゴシック" panose="020B0600070205080204" pitchFamily="34" charset="-128"/>
              </a:rPr>
              <a:t>Πόσο σημαντική η περιβαλλοντική επιρροή; </a:t>
            </a:r>
          </a:p>
          <a:p>
            <a:r>
              <a:rPr lang="el-GR" altLang="en-US" sz="2000" dirty="0">
                <a:ea typeface="ＭＳ Ｐゴシック" panose="020B0600070205080204" pitchFamily="34" charset="-128"/>
              </a:rPr>
              <a:t>Πολιτισμικές/κοινωνικές ανισότητες</a:t>
            </a:r>
          </a:p>
          <a:p>
            <a:r>
              <a:rPr lang="el-GR" altLang="en-US" sz="2000" dirty="0">
                <a:ea typeface="ＭＳ Ｐゴシック" panose="020B0600070205080204" pitchFamily="34" charset="-128"/>
              </a:rPr>
              <a:t>Για </a:t>
            </a:r>
            <a:r>
              <a:rPr lang="el-GR" altLang="en-US" sz="2000" dirty="0" err="1">
                <a:ea typeface="ＭＳ Ｐゴシック" panose="020B0600070205080204" pitchFamily="34" charset="-128"/>
              </a:rPr>
              <a:t>μεγ</a:t>
            </a:r>
            <a:r>
              <a:rPr lang="en-US" altLang="en-US" sz="2000" dirty="0" err="1">
                <a:ea typeface="ＭＳ Ｐゴシック" panose="020B0600070205080204" pitchFamily="34" charset="-128"/>
              </a:rPr>
              <a:t>ά</a:t>
            </a:r>
            <a:r>
              <a:rPr lang="el-GR" altLang="en-US" sz="2000" dirty="0" err="1">
                <a:ea typeface="ＭＳ Ｐゴシック" panose="020B0600070205080204" pitchFamily="34" charset="-128"/>
              </a:rPr>
              <a:t>λο</a:t>
            </a:r>
            <a:r>
              <a:rPr lang="el-GR" altLang="en-US" sz="2000" dirty="0">
                <a:ea typeface="ＭＳ Ｐゴシック" panose="020B0600070205080204" pitchFamily="34" charset="-128"/>
              </a:rPr>
              <a:t> διάστημα μέχρι τις αρχές του 21ου αιώνα είχε παρατηρηθεί συνεχής άνοδος του ΜΟ του ΔΝ (3 βαθμοί ανά 10ετία). Λόγος: διατροφή; πολλά ερεθίσματα; εκπαίδευση σε προβλήματα τύπου </a:t>
            </a:r>
            <a:r>
              <a:rPr lang="en-US" altLang="en-US" sz="2000" dirty="0">
                <a:ea typeface="ＭＳ Ｐゴシック" panose="020B0600070205080204" pitchFamily="34" charset="-128"/>
              </a:rPr>
              <a:t>test.</a:t>
            </a:r>
            <a:endParaRPr lang="el-GR" altLang="en-US" sz="2000" dirty="0">
              <a:ea typeface="ＭＳ Ｐゴシック" panose="020B0600070205080204" pitchFamily="34" charset="-128"/>
            </a:endParaRPr>
          </a:p>
          <a:p>
            <a:r>
              <a:rPr lang="el-GR" altLang="en-US" sz="2000" dirty="0">
                <a:ea typeface="ＭＳ Ｐゴシック" panose="020B0600070205080204" pitchFamily="34" charset="-128"/>
              </a:rPr>
              <a:t>Τελευταία βρέθηκε ότι η άνοδος αυτή έχει σταματήσει. Δεν είναι γνωστό γιατί συμβαίνει αυτό. Ερωτήματα τίθενται σχετίζονται με την </a:t>
            </a:r>
            <a:r>
              <a:rPr lang="el-GR" altLang="en-US" sz="2000" dirty="0" err="1">
                <a:ea typeface="ＭＳ Ｐゴシック" panose="020B0600070205080204" pitchFamily="34" charset="-128"/>
              </a:rPr>
              <a:t>υπερέκθεση</a:t>
            </a:r>
            <a:r>
              <a:rPr lang="el-GR" altLang="en-US" sz="2000" dirty="0">
                <a:ea typeface="ＭＳ Ｐゴシック" panose="020B0600070205080204" pitchFamily="34" charset="-128"/>
              </a:rPr>
              <a:t> των νέων γενεών σε οθόνες και αντίστοιχα ερεθίσματα</a:t>
            </a:r>
            <a:endParaRPr lang="en-US" altLang="en-US" sz="2000" dirty="0">
              <a:ea typeface="ＭＳ Ｐゴシック" panose="020B0600070205080204" pitchFamily="34" charset="-128"/>
            </a:endParaRPr>
          </a:p>
        </p:txBody>
      </p:sp>
    </p:spTree>
    <p:extLst>
      <p:ext uri="{BB962C8B-B14F-4D97-AF65-F5344CB8AC3E}">
        <p14:creationId xmlns:p14="http://schemas.microsoft.com/office/powerpoint/2010/main" val="508803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Freeform 6">
            <a:extLst>
              <a:ext uri="{FF2B5EF4-FFF2-40B4-BE49-F238E27FC236}">
                <a16:creationId xmlns:a16="http://schemas.microsoft.com/office/drawing/2014/main" id="{133F8CB7-795C-4272-9073-64D8CF97F2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36865" name="Title 1">
            <a:extLst>
              <a:ext uri="{FF2B5EF4-FFF2-40B4-BE49-F238E27FC236}">
                <a16:creationId xmlns:a16="http://schemas.microsoft.com/office/drawing/2014/main" id="{6D19CA78-D2D0-254B-8FEC-9BC639D0AA80}"/>
              </a:ext>
            </a:extLst>
          </p:cNvPr>
          <p:cNvSpPr>
            <a:spLocks noGrp="1"/>
          </p:cNvSpPr>
          <p:nvPr>
            <p:ph type="title"/>
          </p:nvPr>
        </p:nvSpPr>
        <p:spPr>
          <a:xfrm>
            <a:off x="810002" y="639097"/>
            <a:ext cx="4961534" cy="3781101"/>
          </a:xfrm>
        </p:spPr>
        <p:txBody>
          <a:bodyPr vert="horz" lIns="91440" tIns="45720" rIns="91440" bIns="45720" rtlCol="0" anchor="b">
            <a:normAutofit/>
          </a:bodyPr>
          <a:lstStyle/>
          <a:p>
            <a:r>
              <a:rPr lang="en-US" altLang="en-US" sz="5400"/>
              <a:t>Κωδωνοειδής (κανονική) κατανομή του ΙQ</a:t>
            </a:r>
          </a:p>
        </p:txBody>
      </p:sp>
      <p:sp>
        <p:nvSpPr>
          <p:cNvPr id="73" name="Freeform: Shape 72">
            <a:extLst>
              <a:ext uri="{FF2B5EF4-FFF2-40B4-BE49-F238E27FC236}">
                <a16:creationId xmlns:a16="http://schemas.microsoft.com/office/drawing/2014/main" id="{B8C5E8AB-9755-4F92-B14D-88791F4FC1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4896681"/>
            <a:ext cx="12188952" cy="1961319"/>
          </a:xfrm>
          <a:custGeom>
            <a:avLst/>
            <a:gdLst>
              <a:gd name="connsiteX0" fmla="*/ 0 w 12188952"/>
              <a:gd name="connsiteY0" fmla="*/ 0 h 1961319"/>
              <a:gd name="connsiteX1" fmla="*/ 1996017 w 12188952"/>
              <a:gd name="connsiteY1" fmla="*/ 0 h 1961319"/>
              <a:gd name="connsiteX2" fmla="*/ 2377017 w 12188952"/>
              <a:gd name="connsiteY2" fmla="*/ 263783 h 1961319"/>
              <a:gd name="connsiteX3" fmla="*/ 2385484 w 12188952"/>
              <a:gd name="connsiteY3" fmla="*/ 266713 h 1961319"/>
              <a:gd name="connsiteX4" fmla="*/ 2398184 w 12188952"/>
              <a:gd name="connsiteY4" fmla="*/ 271110 h 1961319"/>
              <a:gd name="connsiteX5" fmla="*/ 2410883 w 12188952"/>
              <a:gd name="connsiteY5" fmla="*/ 275506 h 1961319"/>
              <a:gd name="connsiteX6" fmla="*/ 2421467 w 12188952"/>
              <a:gd name="connsiteY6" fmla="*/ 275506 h 1961319"/>
              <a:gd name="connsiteX7" fmla="*/ 2434167 w 12188952"/>
              <a:gd name="connsiteY7" fmla="*/ 275506 h 1961319"/>
              <a:gd name="connsiteX8" fmla="*/ 2444750 w 12188952"/>
              <a:gd name="connsiteY8" fmla="*/ 271110 h 1961319"/>
              <a:gd name="connsiteX9" fmla="*/ 2457450 w 12188952"/>
              <a:gd name="connsiteY9" fmla="*/ 266713 h 1961319"/>
              <a:gd name="connsiteX10" fmla="*/ 2465917 w 12188952"/>
              <a:gd name="connsiteY10" fmla="*/ 263783 h 1961319"/>
              <a:gd name="connsiteX11" fmla="*/ 2846917 w 12188952"/>
              <a:gd name="connsiteY11" fmla="*/ 0 h 1961319"/>
              <a:gd name="connsiteX12" fmla="*/ 12188952 w 12188952"/>
              <a:gd name="connsiteY12" fmla="*/ 0 h 1961319"/>
              <a:gd name="connsiteX13" fmla="*/ 12188952 w 12188952"/>
              <a:gd name="connsiteY13" fmla="*/ 1264506 h 1961319"/>
              <a:gd name="connsiteX14" fmla="*/ 12188952 w 12188952"/>
              <a:gd name="connsiteY14" fmla="*/ 1917775 h 1961319"/>
              <a:gd name="connsiteX15" fmla="*/ 12188952 w 12188952"/>
              <a:gd name="connsiteY15" fmla="*/ 1961319 h 1961319"/>
              <a:gd name="connsiteX16" fmla="*/ 0 w 12188952"/>
              <a:gd name="connsiteY16" fmla="*/ 1961319 h 1961319"/>
              <a:gd name="connsiteX17" fmla="*/ 0 w 12188952"/>
              <a:gd name="connsiteY17" fmla="*/ 1917775 h 1961319"/>
              <a:gd name="connsiteX18" fmla="*/ 0 w 12188952"/>
              <a:gd name="connsiteY18" fmla="*/ 1264506 h 1961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188952" h="1961319">
                <a:moveTo>
                  <a:pt x="0" y="0"/>
                </a:moveTo>
                <a:lnTo>
                  <a:pt x="1996017" y="0"/>
                </a:lnTo>
                <a:lnTo>
                  <a:pt x="2377017" y="263783"/>
                </a:lnTo>
                <a:lnTo>
                  <a:pt x="2385484" y="266713"/>
                </a:lnTo>
                <a:lnTo>
                  <a:pt x="2398184" y="271110"/>
                </a:lnTo>
                <a:lnTo>
                  <a:pt x="2410883" y="275506"/>
                </a:lnTo>
                <a:lnTo>
                  <a:pt x="2421467" y="275506"/>
                </a:lnTo>
                <a:lnTo>
                  <a:pt x="2434167" y="275506"/>
                </a:lnTo>
                <a:lnTo>
                  <a:pt x="2444750" y="271110"/>
                </a:lnTo>
                <a:lnTo>
                  <a:pt x="2457450" y="266713"/>
                </a:lnTo>
                <a:lnTo>
                  <a:pt x="2465917" y="263783"/>
                </a:lnTo>
                <a:lnTo>
                  <a:pt x="2846917" y="0"/>
                </a:lnTo>
                <a:lnTo>
                  <a:pt x="12188952" y="0"/>
                </a:lnTo>
                <a:lnTo>
                  <a:pt x="12188952" y="1264506"/>
                </a:lnTo>
                <a:lnTo>
                  <a:pt x="12188952" y="1917775"/>
                </a:lnTo>
                <a:lnTo>
                  <a:pt x="12188952" y="1961319"/>
                </a:lnTo>
                <a:lnTo>
                  <a:pt x="0" y="1961319"/>
                </a:lnTo>
                <a:lnTo>
                  <a:pt x="0" y="1917775"/>
                </a:lnTo>
                <a:lnTo>
                  <a:pt x="0" y="1264506"/>
                </a:lnTo>
                <a:close/>
              </a:path>
            </a:pathLst>
          </a:custGeom>
          <a:solidFill>
            <a:srgbClr val="21212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5" name="Rectangle 74">
            <a:extLst>
              <a:ext uri="{FF2B5EF4-FFF2-40B4-BE49-F238E27FC236}">
                <a16:creationId xmlns:a16="http://schemas.microsoft.com/office/drawing/2014/main" id="{54F2E435-6009-43BC-8A4B-89A894831D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00916" y="0"/>
            <a:ext cx="6091084"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7" name="Rounded Rectangle 14">
            <a:extLst>
              <a:ext uri="{FF2B5EF4-FFF2-40B4-BE49-F238E27FC236}">
                <a16:creationId xmlns:a16="http://schemas.microsoft.com/office/drawing/2014/main" id="{4B9EE88D-53BD-40A5-BC4F-3ACBEFC12C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56326" y="958640"/>
            <a:ext cx="4792210" cy="4945244"/>
          </a:xfrm>
          <a:prstGeom prst="roundRect">
            <a:avLst>
              <a:gd name="adj" fmla="val 3513"/>
            </a:avLst>
          </a:prstGeom>
          <a:solidFill>
            <a:schemeClr val="bg1"/>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6866" name="Content Placeholder 3" descr="180px-IQ_curve.svg.png">
            <a:extLst>
              <a:ext uri="{FF2B5EF4-FFF2-40B4-BE49-F238E27FC236}">
                <a16:creationId xmlns:a16="http://schemas.microsoft.com/office/drawing/2014/main" id="{DAA6C982-6738-3D4B-9FDB-CFC43F6CE3D7}"/>
              </a:ext>
            </a:extLst>
          </p:cNvP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l="-16675" r="-16675"/>
          <a:stretch>
            <a:fillRect/>
          </a:stretch>
        </p:blipFill>
        <p:spPr>
          <a:xfrm>
            <a:off x="7207665" y="2154152"/>
            <a:ext cx="4174333" cy="2504288"/>
          </a:xfrm>
          <a:prstGeom prst="rect">
            <a:avLst/>
          </a:prstGeom>
        </p:spPr>
      </p:pic>
      <p:pic>
        <p:nvPicPr>
          <p:cNvPr id="9" name="Content Placeholder 3" descr="180px-IQ_curve.svg.png">
            <a:extLst>
              <a:ext uri="{FF2B5EF4-FFF2-40B4-BE49-F238E27FC236}">
                <a16:creationId xmlns:a16="http://schemas.microsoft.com/office/drawing/2014/main" id="{5AA8587D-AEEC-4745-8FA5-14292C22CE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6675" r="-16675"/>
          <a:stretch>
            <a:fillRect/>
          </a:stretch>
        </p:blipFill>
        <p:spPr>
          <a:xfrm>
            <a:off x="7207665" y="2154152"/>
            <a:ext cx="4174333" cy="2504288"/>
          </a:xfrm>
          <a:prstGeom prst="rect">
            <a:avLst/>
          </a:prstGeom>
          <a:effectLst>
            <a:outerShdw blurRad="50800" dir="14400000">
              <a:srgbClr val="000000">
                <a:alpha val="40000"/>
              </a:srgbClr>
            </a:outerShdw>
          </a:effectLst>
        </p:spPr>
      </p:pic>
    </p:spTree>
    <p:extLst>
      <p:ext uri="{BB962C8B-B14F-4D97-AF65-F5344CB8AC3E}">
        <p14:creationId xmlns:p14="http://schemas.microsoft.com/office/powerpoint/2010/main" val="2010388840"/>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a:extLst>
              <a:ext uri="{FF2B5EF4-FFF2-40B4-BE49-F238E27FC236}">
                <a16:creationId xmlns:a16="http://schemas.microsoft.com/office/drawing/2014/main" id="{325A1537-E646-0B42-9030-E6EEE188429C}"/>
              </a:ext>
            </a:extLst>
          </p:cNvPr>
          <p:cNvSpPr>
            <a:spLocks noGrp="1"/>
          </p:cNvSpPr>
          <p:nvPr>
            <p:ph type="title"/>
          </p:nvPr>
        </p:nvSpPr>
        <p:spPr/>
        <p:txBody>
          <a:bodyPr/>
          <a:lstStyle/>
          <a:p>
            <a:r>
              <a:rPr lang="el-GR" altLang="en-US">
                <a:latin typeface="Calibri" panose="020F0502020204030204" pitchFamily="34" charset="0"/>
                <a:ea typeface="ＭＳ Ｐゴシック" panose="020B0600070205080204" pitchFamily="34" charset="-128"/>
                <a:cs typeface="Calibri" panose="020F0502020204030204" pitchFamily="34" charset="0"/>
              </a:rPr>
              <a:t>Κωδωνοειδής (κανονική) κατανομή του Ι</a:t>
            </a:r>
            <a:r>
              <a:rPr lang="en-US" altLang="en-US">
                <a:latin typeface="Calibri" panose="020F0502020204030204" pitchFamily="34" charset="0"/>
                <a:ea typeface="ＭＳ Ｐゴシック" panose="020B0600070205080204" pitchFamily="34" charset="-128"/>
                <a:cs typeface="Calibri" panose="020F0502020204030204" pitchFamily="34" charset="0"/>
              </a:rPr>
              <a:t>Q</a:t>
            </a:r>
            <a:endParaRPr lang="en-US" altLang="en-US">
              <a:ea typeface="ＭＳ Ｐゴシック" panose="020B0600070205080204" pitchFamily="34" charset="-128"/>
            </a:endParaRPr>
          </a:p>
        </p:txBody>
      </p:sp>
      <p:sp>
        <p:nvSpPr>
          <p:cNvPr id="37890" name="Content Placeholder 2">
            <a:extLst>
              <a:ext uri="{FF2B5EF4-FFF2-40B4-BE49-F238E27FC236}">
                <a16:creationId xmlns:a16="http://schemas.microsoft.com/office/drawing/2014/main" id="{F3E38BBD-260A-9044-9769-0640F34EE640}"/>
              </a:ext>
            </a:extLst>
          </p:cNvPr>
          <p:cNvSpPr>
            <a:spLocks noGrp="1"/>
          </p:cNvSpPr>
          <p:nvPr>
            <p:ph sz="quarter" idx="1"/>
          </p:nvPr>
        </p:nvSpPr>
        <p:spPr>
          <a:xfrm>
            <a:off x="1981200" y="2194560"/>
            <a:ext cx="8229600" cy="4130040"/>
          </a:xfrm>
        </p:spPr>
        <p:txBody>
          <a:bodyPr>
            <a:normAutofit lnSpcReduction="10000"/>
          </a:bodyPr>
          <a:lstStyle/>
          <a:p>
            <a:r>
              <a:rPr lang="el-GR" altLang="en-US" sz="2200" dirty="0">
                <a:ea typeface="ＭＳ Ｐゴシック" panose="020B0600070205080204" pitchFamily="34" charset="-128"/>
              </a:rPr>
              <a:t>Κανονική κατανομή</a:t>
            </a:r>
            <a:r>
              <a:rPr lang="en-US" altLang="en-US" sz="2200" dirty="0">
                <a:ea typeface="ＭＳ Ｐゴシック" panose="020B0600070205080204" pitchFamily="34" charset="-128"/>
              </a:rPr>
              <a:t>, </a:t>
            </a:r>
            <a:r>
              <a:rPr lang="el-GR" altLang="en-US" sz="2200" dirty="0">
                <a:ea typeface="ＭＳ Ｐゴシック" panose="020B0600070205080204" pitchFamily="34" charset="-128"/>
              </a:rPr>
              <a:t>δηλ. 95% των ατόμων μεταξύ του 70 και του 130. Μέσος όρος 100. </a:t>
            </a:r>
            <a:endParaRPr lang="el-GR" altLang="en-US" dirty="0">
              <a:ea typeface="ＭＳ Ｐゴシック" panose="020B0600070205080204" pitchFamily="34" charset="-128"/>
            </a:endParaRPr>
          </a:p>
          <a:p>
            <a:pPr>
              <a:buFont typeface="Wingdings 3" pitchFamily="2" charset="2"/>
              <a:buNone/>
            </a:pPr>
            <a:r>
              <a:rPr lang="el-GR" altLang="en-US" sz="2400" dirty="0">
                <a:ea typeface="ＭＳ Ｐゴシック" panose="020B0600070205080204" pitchFamily="34" charset="-128"/>
              </a:rPr>
              <a:t>    &gt; 130  εξαιρετικά ευφυείς</a:t>
            </a:r>
          </a:p>
          <a:p>
            <a:pPr>
              <a:buFont typeface="Wingdings 3" pitchFamily="2" charset="2"/>
              <a:buNone/>
            </a:pPr>
            <a:r>
              <a:rPr lang="el-GR" altLang="en-US" sz="2400" dirty="0">
                <a:ea typeface="ＭＳ Ｐゴシック" panose="020B0600070205080204" pitchFamily="34" charset="-128"/>
              </a:rPr>
              <a:t>    120-129 ευφυείς</a:t>
            </a:r>
          </a:p>
          <a:p>
            <a:pPr>
              <a:buFont typeface="Wingdings 3" pitchFamily="2" charset="2"/>
              <a:buNone/>
            </a:pPr>
            <a:r>
              <a:rPr lang="el-GR" altLang="en-US" sz="2400" dirty="0">
                <a:ea typeface="ＭＳ Ｐゴシック" panose="020B0600070205080204" pitchFamily="34" charset="-128"/>
              </a:rPr>
              <a:t>    110-119 ανώτεροι κανονικοί</a:t>
            </a:r>
          </a:p>
          <a:p>
            <a:pPr>
              <a:buFont typeface="Wingdings 3" pitchFamily="2" charset="2"/>
              <a:buNone/>
            </a:pPr>
            <a:r>
              <a:rPr lang="el-GR" altLang="en-US" sz="2400" dirty="0">
                <a:ea typeface="ＭＳ Ｐゴシック" panose="020B0600070205080204" pitchFamily="34" charset="-128"/>
              </a:rPr>
              <a:t>    109-90 μέσοι κανονικοί</a:t>
            </a:r>
          </a:p>
          <a:p>
            <a:pPr>
              <a:buFont typeface="Wingdings 3" pitchFamily="2" charset="2"/>
              <a:buNone/>
            </a:pPr>
            <a:r>
              <a:rPr lang="el-GR" altLang="en-US" sz="2400" dirty="0">
                <a:ea typeface="ＭＳ Ｐゴシック" panose="020B0600070205080204" pitchFamily="34" charset="-128"/>
              </a:rPr>
              <a:t>    89-80 κατώτεροι κανονικοί </a:t>
            </a:r>
          </a:p>
          <a:p>
            <a:pPr>
              <a:buFont typeface="Wingdings 3" pitchFamily="2" charset="2"/>
              <a:buNone/>
            </a:pPr>
            <a:r>
              <a:rPr lang="el-GR" altLang="en-US" sz="2400" dirty="0">
                <a:ea typeface="ＭＳ Ｐゴシック" panose="020B0600070205080204" pitchFamily="34" charset="-128"/>
              </a:rPr>
              <a:t>    79-70 οριακή νοημοσύνη</a:t>
            </a:r>
          </a:p>
          <a:p>
            <a:pPr>
              <a:buFont typeface="Wingdings 3" pitchFamily="2" charset="2"/>
              <a:buNone/>
            </a:pPr>
            <a:r>
              <a:rPr lang="el-GR" altLang="en-US" sz="2400" dirty="0">
                <a:ea typeface="ＭＳ Ｐゴシック" panose="020B0600070205080204" pitchFamily="34" charset="-128"/>
              </a:rPr>
              <a:t>      &lt;69 νοητική αναπηρία</a:t>
            </a:r>
            <a:endParaRPr lang="en-US" altLang="en-US" sz="2400" dirty="0">
              <a:ea typeface="ＭＳ Ｐゴシック" panose="020B0600070205080204" pitchFamily="34" charset="-128"/>
            </a:endParaRPr>
          </a:p>
        </p:txBody>
      </p:sp>
    </p:spTree>
    <p:extLst>
      <p:ext uri="{BB962C8B-B14F-4D97-AF65-F5344CB8AC3E}">
        <p14:creationId xmlns:p14="http://schemas.microsoft.com/office/powerpoint/2010/main" val="325939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a:extLst>
              <a:ext uri="{FF2B5EF4-FFF2-40B4-BE49-F238E27FC236}">
                <a16:creationId xmlns:a16="http://schemas.microsoft.com/office/drawing/2014/main" id="{FB99BEEE-D0BB-7C4A-BE48-5BBFB2CDEA1B}"/>
              </a:ext>
            </a:extLst>
          </p:cNvPr>
          <p:cNvSpPr>
            <a:spLocks noGrp="1"/>
          </p:cNvSpPr>
          <p:nvPr>
            <p:ph type="title"/>
          </p:nvPr>
        </p:nvSpPr>
        <p:spPr/>
        <p:txBody>
          <a:bodyPr/>
          <a:lstStyle/>
          <a:p>
            <a:r>
              <a:rPr lang="el-GR" altLang="en-US" dirty="0">
                <a:ea typeface="ＭＳ Ｐゴシック" panose="020B0600070205080204" pitchFamily="34" charset="-128"/>
              </a:rPr>
              <a:t>Αιτιολογία νοητικής αναπηρίας</a:t>
            </a:r>
            <a:endParaRPr lang="en-US" altLang="en-US" dirty="0">
              <a:ea typeface="ＭＳ Ｐゴシック" panose="020B0600070205080204" pitchFamily="34" charset="-128"/>
            </a:endParaRPr>
          </a:p>
        </p:txBody>
      </p:sp>
      <p:sp>
        <p:nvSpPr>
          <p:cNvPr id="39938" name="Content Placeholder 2">
            <a:extLst>
              <a:ext uri="{FF2B5EF4-FFF2-40B4-BE49-F238E27FC236}">
                <a16:creationId xmlns:a16="http://schemas.microsoft.com/office/drawing/2014/main" id="{2CBC061F-7DD0-1C49-824C-1E1B28725DDB}"/>
              </a:ext>
            </a:extLst>
          </p:cNvPr>
          <p:cNvSpPr>
            <a:spLocks noGrp="1"/>
          </p:cNvSpPr>
          <p:nvPr>
            <p:ph sz="quarter" idx="1"/>
          </p:nvPr>
        </p:nvSpPr>
        <p:spPr>
          <a:xfrm>
            <a:off x="1981200" y="1219201"/>
            <a:ext cx="8229600" cy="4937125"/>
          </a:xfrm>
        </p:spPr>
        <p:txBody>
          <a:bodyPr>
            <a:normAutofit/>
          </a:bodyPr>
          <a:lstStyle/>
          <a:p>
            <a:r>
              <a:rPr lang="el-GR" altLang="en-US" sz="2000" dirty="0">
                <a:ea typeface="ＭＳ Ｐゴシック" panose="020B0600070205080204" pitchFamily="34" charset="-128"/>
              </a:rPr>
              <a:t>Οργανικοί λόγοι: α) Ενδογενείς μορφές.</a:t>
            </a:r>
          </a:p>
          <a:p>
            <a:pPr>
              <a:buFont typeface="Wingdings 3" pitchFamily="2" charset="2"/>
              <a:buNone/>
            </a:pPr>
            <a:r>
              <a:rPr lang="el-GR" altLang="en-US" sz="2000" dirty="0">
                <a:ea typeface="ＭＳ Ｐゴシック" panose="020B0600070205080204" pitchFamily="34" charset="-128"/>
              </a:rPr>
              <a:t> παθήσεις που κληρονομούνται (πχ. </a:t>
            </a:r>
            <a:r>
              <a:rPr lang="el-GR" altLang="en-US" sz="2000" dirty="0" err="1">
                <a:ea typeface="ＭＳ Ｐゴシック" panose="020B0600070205080204" pitchFamily="34" charset="-128"/>
              </a:rPr>
              <a:t>φαινυλκετονουρία</a:t>
            </a:r>
            <a:r>
              <a:rPr lang="el-GR" altLang="en-US" sz="2000" dirty="0">
                <a:ea typeface="ＭＳ Ｐゴシック" panose="020B0600070205080204" pitchFamily="34" charset="-128"/>
              </a:rPr>
              <a:t>)</a:t>
            </a:r>
          </a:p>
          <a:p>
            <a:pPr>
              <a:buFont typeface="Wingdings 3" pitchFamily="2" charset="2"/>
              <a:buNone/>
            </a:pPr>
            <a:r>
              <a:rPr lang="el-GR" altLang="en-US" sz="2000" dirty="0">
                <a:ea typeface="ＭＳ Ｐゴシック" panose="020B0600070205080204" pitchFamily="34" charset="-128"/>
              </a:rPr>
              <a:t> </a:t>
            </a:r>
            <a:r>
              <a:rPr lang="el-GR" altLang="en-US" sz="2000" dirty="0" err="1">
                <a:ea typeface="ＭＳ Ｐゴシック" panose="020B0600070205080204" pitchFamily="34" charset="-128"/>
              </a:rPr>
              <a:t>χρωμοσωμιακές</a:t>
            </a:r>
            <a:r>
              <a:rPr lang="el-GR" altLang="en-US" sz="2000" dirty="0">
                <a:ea typeface="ＭＳ Ｐゴシック" panose="020B0600070205080204" pitchFamily="34" charset="-128"/>
              </a:rPr>
              <a:t> ανωμαλίες (πχ. σύνδρομο </a:t>
            </a:r>
            <a:r>
              <a:rPr lang="en-US" altLang="en-US" sz="2000" dirty="0">
                <a:ea typeface="ＭＳ Ｐゴシック" panose="020B0600070205080204" pitchFamily="34" charset="-128"/>
              </a:rPr>
              <a:t>Down)</a:t>
            </a:r>
            <a:endParaRPr lang="el-GR" altLang="en-US" sz="2000" dirty="0">
              <a:ea typeface="ＭＳ Ｐゴシック" panose="020B0600070205080204" pitchFamily="34" charset="-128"/>
            </a:endParaRPr>
          </a:p>
          <a:p>
            <a:pPr>
              <a:buFont typeface="Wingdings 3" pitchFamily="2" charset="2"/>
              <a:buNone/>
            </a:pPr>
            <a:r>
              <a:rPr lang="el-GR" altLang="en-US" sz="2000" dirty="0">
                <a:ea typeface="ＭＳ Ｐゴシック" panose="020B0600070205080204" pitchFamily="34" charset="-128"/>
              </a:rPr>
              <a:t>                                     β) Εξωγενείς μορφές, πχ. ερυθρά της μητέρας, τοξοπλάσμωση της μητέρας.</a:t>
            </a:r>
          </a:p>
          <a:p>
            <a:pPr>
              <a:buFont typeface="Wingdings 3" pitchFamily="2" charset="2"/>
              <a:buNone/>
            </a:pPr>
            <a:endParaRPr lang="el-GR" altLang="en-US" sz="2000" dirty="0">
              <a:ea typeface="ＭＳ Ｐゴシック" panose="020B0600070205080204" pitchFamily="34" charset="-128"/>
            </a:endParaRPr>
          </a:p>
          <a:p>
            <a:pPr>
              <a:buFont typeface="Wingdings 3" pitchFamily="2" charset="2"/>
              <a:buNone/>
            </a:pPr>
            <a:r>
              <a:rPr lang="el-GR" altLang="en-US" sz="2000" dirty="0">
                <a:ea typeface="ＭＳ Ｐゴシック" panose="020B0600070205080204" pitchFamily="34" charset="-128"/>
              </a:rPr>
              <a:t>Αλλά και περιβαλλοντική ή λειτουργική καθυστέρηση….</a:t>
            </a:r>
          </a:p>
        </p:txBody>
      </p:sp>
    </p:spTree>
    <p:extLst>
      <p:ext uri="{BB962C8B-B14F-4D97-AF65-F5344CB8AC3E}">
        <p14:creationId xmlns:p14="http://schemas.microsoft.com/office/powerpoint/2010/main" val="3755941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1 - Τίτλος">
            <a:extLst>
              <a:ext uri="{FF2B5EF4-FFF2-40B4-BE49-F238E27FC236}">
                <a16:creationId xmlns:a16="http://schemas.microsoft.com/office/drawing/2014/main" id="{924BE5D6-2CDE-FE4A-9080-F253CD61EC0D}"/>
              </a:ext>
            </a:extLst>
          </p:cNvPr>
          <p:cNvSpPr>
            <a:spLocks noGrp="1"/>
          </p:cNvSpPr>
          <p:nvPr>
            <p:ph type="title"/>
          </p:nvPr>
        </p:nvSpPr>
        <p:spPr/>
        <p:txBody>
          <a:bodyPr/>
          <a:lstStyle/>
          <a:p>
            <a:r>
              <a:rPr lang="el-GR" altLang="en-US">
                <a:ea typeface="ＭＳ Ｐゴシック" panose="020B0600070205080204" pitchFamily="34" charset="-128"/>
              </a:rPr>
              <a:t>Αιτιολογία και κοινωνικο-οικονομικό επίπεδο</a:t>
            </a:r>
          </a:p>
        </p:txBody>
      </p:sp>
      <p:sp>
        <p:nvSpPr>
          <p:cNvPr id="40962" name="2 - Θέση περιεχομένου">
            <a:extLst>
              <a:ext uri="{FF2B5EF4-FFF2-40B4-BE49-F238E27FC236}">
                <a16:creationId xmlns:a16="http://schemas.microsoft.com/office/drawing/2014/main" id="{CFDB8991-9C9A-CB44-82D7-C264E608BB2F}"/>
              </a:ext>
            </a:extLst>
          </p:cNvPr>
          <p:cNvSpPr>
            <a:spLocks noGrp="1"/>
          </p:cNvSpPr>
          <p:nvPr>
            <p:ph sz="quarter" idx="1"/>
          </p:nvPr>
        </p:nvSpPr>
        <p:spPr>
          <a:xfrm>
            <a:off x="1981200" y="1780032"/>
            <a:ext cx="8229600" cy="4376294"/>
          </a:xfrm>
        </p:spPr>
        <p:txBody>
          <a:bodyPr/>
          <a:lstStyle/>
          <a:p>
            <a:r>
              <a:rPr lang="el-GR" altLang="en-US" sz="2000" dirty="0">
                <a:ea typeface="ＭＳ Ｐゴシック" panose="020B0600070205080204" pitchFamily="34" charset="-128"/>
              </a:rPr>
              <a:t>Μεγαλύτερη συχνότητα νοητικής αναπηρίας σε άτομα που προέρχονται από οικογένειες χαμηλού </a:t>
            </a:r>
            <a:r>
              <a:rPr lang="el-GR" altLang="en-US" sz="2000" dirty="0" err="1">
                <a:ea typeface="ＭＳ Ｐゴシック" panose="020B0600070205080204" pitchFamily="34" charset="-128"/>
              </a:rPr>
              <a:t>κοινωνικο</a:t>
            </a:r>
            <a:r>
              <a:rPr lang="el-GR" altLang="en-US" sz="2000" dirty="0">
                <a:ea typeface="ＭＳ Ｐゴシック" panose="020B0600070205080204" pitchFamily="34" charset="-128"/>
              </a:rPr>
              <a:t>-οικονομικού επιπέδου. Όμως, αυτό παρατηρείται σε ήπιες μορφές νοητικής αναπηρίας: Περιβαλλοντική αποστέρηση που οδηγεί σε «λειτουργική καθυστέρηση». Οι πιο σοβαρές μορφές νοητικής αναπηρίας είναι ίσα κατανεμημένες σε όλα τα </a:t>
            </a:r>
            <a:r>
              <a:rPr lang="el-GR" altLang="en-US" sz="2000" dirty="0" err="1">
                <a:ea typeface="ＭＳ Ｐゴシック" panose="020B0600070205080204" pitchFamily="34" charset="-128"/>
              </a:rPr>
              <a:t>κοινωνικο</a:t>
            </a:r>
            <a:r>
              <a:rPr lang="el-GR" altLang="en-US" sz="2000" dirty="0">
                <a:ea typeface="ＭＳ Ｐゴシック" panose="020B0600070205080204" pitchFamily="34" charset="-128"/>
              </a:rPr>
              <a:t>-οικονομικά επίπεδα («οργανική καθυστέρηση») </a:t>
            </a:r>
          </a:p>
          <a:p>
            <a:r>
              <a:rPr lang="el-GR" altLang="en-US" sz="2000" dirty="0">
                <a:ea typeface="ＭＳ Ｐゴシック" panose="020B0600070205080204" pitchFamily="34" charset="-128"/>
              </a:rPr>
              <a:t>Η δυσκολία των παιδιών με σοβαρή νοητική αναπηρία γίνεται εμφανής πιο νωρίς στη ζωή τους. Η δυσκολία των παιδιών με ελαφρά νοητική αναπηρία γίνεται εμφανής κυρίως όταν εμπλέκονται με το σχολείο.</a:t>
            </a:r>
            <a:endParaRPr lang="en-US" altLang="en-US" sz="2000" dirty="0">
              <a:ea typeface="ＭＳ Ｐゴシック" panose="020B0600070205080204" pitchFamily="34" charset="-128"/>
            </a:endParaRPr>
          </a:p>
          <a:p>
            <a:endParaRPr lang="el-GR" altLang="en-US" dirty="0">
              <a:ea typeface="ＭＳ Ｐゴシック" panose="020B0600070205080204" pitchFamily="34" charset="-128"/>
            </a:endParaRPr>
          </a:p>
        </p:txBody>
      </p:sp>
    </p:spTree>
    <p:extLst>
      <p:ext uri="{BB962C8B-B14F-4D97-AF65-F5344CB8AC3E}">
        <p14:creationId xmlns:p14="http://schemas.microsoft.com/office/powerpoint/2010/main" val="23087682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TotalTime>
  <Words>1352</Words>
  <Application>Microsoft Macintosh PowerPoint</Application>
  <PresentationFormat>Widescreen</PresentationFormat>
  <Paragraphs>86</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Calibri</vt:lpstr>
      <vt:lpstr>Century Gothic</vt:lpstr>
      <vt:lpstr>Wingdings 2</vt:lpstr>
      <vt:lpstr>Wingdings 3</vt:lpstr>
      <vt:lpstr>Quotable</vt:lpstr>
      <vt:lpstr>Νοητική αναπηρία</vt:lpstr>
      <vt:lpstr>Ονομασία και κριτήρια</vt:lpstr>
      <vt:lpstr>Τι είναι όμως το IQ; </vt:lpstr>
      <vt:lpstr>Αξιολόγηση IQ</vt:lpstr>
      <vt:lpstr>Περιβάλλον και νοημοσύνη</vt:lpstr>
      <vt:lpstr>Κωδωνοειδής (κανονική) κατανομή του ΙQ</vt:lpstr>
      <vt:lpstr>Κωδωνοειδής (κανονική) κατανομή του ΙQ</vt:lpstr>
      <vt:lpstr>Αιτιολογία νοητικής αναπηρίας</vt:lpstr>
      <vt:lpstr>Αιτιολογία και κοινωνικο-οικονομικό επίπεδο</vt:lpstr>
      <vt:lpstr>Διαφυλικές διαφορές</vt:lpstr>
      <vt:lpstr>Επίπεδα νοητικής αναπηρίας</vt:lpstr>
      <vt:lpstr> Οριακή νοημοσύνη</vt:lpstr>
      <vt:lpstr>Επίπεδα νοητικής αναπηρίας-1</vt:lpstr>
      <vt:lpstr>Επίπεδα νοητικής αναπηρίας-2</vt:lpstr>
      <vt:lpstr>Επίπεδα νοητικής αναπηρίας-3</vt:lpstr>
      <vt:lpstr>Επίπεδα νοητικής αναπηρίας-3</vt:lpstr>
      <vt:lpstr>Άλλες διαταραχές και νοητική αναπηρία</vt:lpstr>
      <vt:lpstr>Παρεμβάσεις/θεραπευτικές προσεγγίσεις</vt:lpstr>
      <vt:lpstr>Παρεμβάσεις/Θεραπευτικές προσεγγίσεις</vt:lpstr>
      <vt:lpstr>Πρόληψη</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Νοητική αναπηρία</dc:title>
  <dc:creator>Microsoft Office User</dc:creator>
  <cp:lastModifiedBy>Lida Anagnostaki</cp:lastModifiedBy>
  <cp:revision>34</cp:revision>
  <dcterms:created xsi:type="dcterms:W3CDTF">2019-01-18T14:40:24Z</dcterms:created>
  <dcterms:modified xsi:type="dcterms:W3CDTF">2024-08-22T12:21:01Z</dcterms:modified>
</cp:coreProperties>
</file>