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385" r:id="rId3"/>
    <p:sldId id="389" r:id="rId4"/>
    <p:sldId id="387" r:id="rId5"/>
    <p:sldId id="399" r:id="rId6"/>
    <p:sldId id="388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75"/>
    <p:restoredTop sz="94608"/>
  </p:normalViewPr>
  <p:slideViewPr>
    <p:cSldViewPr snapToGrid="0" snapToObjects="1">
      <p:cViewPr varScale="1">
        <p:scale>
          <a:sx n="127" d="100"/>
          <a:sy n="127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9/25/22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9/25/22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Αναπτυξιακ</a:t>
            </a:r>
            <a:r>
              <a:rPr lang="en-US" dirty="0" err="1"/>
              <a:t>έ</a:t>
            </a:r>
            <a:r>
              <a:rPr lang="el-GR" dirty="0"/>
              <a:t>ς διαταραχές μάθησης/ειδικές μαθησιακές δυσκολίες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Διδάσκουσα: Λήδα Αναγνωστάκη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89DC28B-7AB8-DF41-91B6-573BF1C8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Πορεία ΑΜΔ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F568EB5E-358F-C144-9E9C-90752B2ECC4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Οι ΑΜΔ χαρακτηρίζουν ένα άτομο από τη γέννησή του μέχρι το τέλος της ζωής του. 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Αλλάζει ενδεχομένως ο τρόπος εκδήλωσής τους...οι έφηβοι με ΑΜΔ έχουν δυσκολίες κατανόησης των κειμένων που διαβάζουν, αδυναμία να χρησιμοποιήσουν αποτελεσματικούς τρόπους μάθησης και απομνημόνευσης και γενικά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μετα</a:t>
            </a:r>
            <a:r>
              <a:rPr lang="el-GR" altLang="en-US" sz="2000" dirty="0">
                <a:ea typeface="ＭＳ Ｐゴシック" panose="020B0600070205080204" pitchFamily="34" charset="-128"/>
              </a:rPr>
              <a:t>-γνωστικές δυσκολίες (επίγνωση που έχει ο καθένας για τη δική του γνωστική συσκευή και πώς να τη χρησιμοποιεί).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011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23D850D-A937-3C44-97F5-7C103163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Συχνότητα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F44F181-5C8A-7D4E-B6F5-F3454AF6845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Φαίνεται να ποικίλει, ανάλογα με τα διαγνωστικά κριτήρια, τα διαγνωστικά εργαλεία, αλλά και από το γλωσσικό περιβάλλον (πχ. δυσκολία στα Αγγλικά)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Υπολογίζεται γύρω στο 5%-15% του σχολικού πληθυσμού.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2:1 ή 3:1 αγόρια (ίσως και λόγω της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διαταρακτικής</a:t>
            </a:r>
            <a:r>
              <a:rPr lang="el-GR" altLang="en-US" sz="2000" dirty="0">
                <a:ea typeface="ＭＳ Ｐゴシック" panose="020B0600070205080204" pitchFamily="34" charset="-128"/>
              </a:rPr>
              <a:t> συμπεριφοράς των αγοριών παραπέμπονται πιο συχνά)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7413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7890E57-BB92-7948-B38E-9BD98A86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Αιτιολογία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C240C24-8219-594E-9B52-26EB54BF1D9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Αιτιολογία δεν είναι γνωστή. Οι διαταραχές οφείλονται μάλλον σε ανωμαλίες της γνωστικής διαδικασίας οι οποίες προέρχονται από κάποιο είδος βιολογικής δυσλειτουργίας (δυσλειτουργία στον ΚΝΣ). Κατατάσσεται στις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νευροαναπτυξικές</a:t>
            </a:r>
            <a:r>
              <a:rPr lang="el-GR" altLang="en-US" sz="2000" dirty="0">
                <a:ea typeface="ＭＳ Ｐゴシック" panose="020B0600070205080204" pitchFamily="34" charset="-128"/>
              </a:rPr>
              <a:t> διαταραχές.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Κληρονομικότητα (κάποιο μέλος της οικογένειας έχει παρόμοιες δυσκολίες)</a:t>
            </a:r>
          </a:p>
          <a:p>
            <a:r>
              <a:rPr lang="el-GR" altLang="en-US" sz="2000" dirty="0" err="1">
                <a:ea typeface="ＭＳ Ｐゴシック" panose="020B0600070205080204" pitchFamily="34" charset="-128"/>
              </a:rPr>
              <a:t>Συμβάματα</a:t>
            </a:r>
            <a:r>
              <a:rPr lang="el-GR" altLang="en-US" sz="2000" dirty="0">
                <a:ea typeface="ＭＳ Ｐゴシック" panose="020B0600070205080204" pitchFamily="34" charset="-128"/>
              </a:rPr>
              <a:t> κατά την κύηση ή τον τοκετό (πχ. χαμηλό βάρος γέννησης, κάπνισμα κατά την εγκυμοσύνη)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3241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02123D7-8722-6242-B9FF-4AFF3FD35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Αξιολόγηση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7291B5B-148A-3840-AA81-605F7B1CB25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706880"/>
            <a:ext cx="8229600" cy="4449446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Αξιολόγηση νοημοσύνης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Αξιολόγηση γνωστικών διεργασιών που είναι σημαντικές για την κωδικοποίηση και αποκωδικοποίηση γραπτού λόγου. Εξέταση οπτικών, κινητικών, χωρικών, ακουστικών διεργασιών, μνήμης και συνδυασμού προφορικού και γραπτού λόγου (φωνολογική ενημερότητα). Ειδικά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τέστ</a:t>
            </a:r>
            <a:r>
              <a:rPr lang="el-GR" altLang="en-US" sz="2000" dirty="0">
                <a:ea typeface="ＭＳ Ｐゴシック" panose="020B0600070205080204" pitchFamily="34" charset="-128"/>
              </a:rPr>
              <a:t> αξιολόγησης μαθησιακών ικανοτήτων: πχ. Αθηνά Τεστ.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Είναι σημαντικό να αξιολογείται και το κοινωνικό/πολιτισμικό περιβάλλον του παιδιού και οι μαθησιακές ευκαιρίες που του δίνονται.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2971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D3B34600-2D4C-5E48-B38E-F1A81F487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Παρέμβαση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31D76022-2FFE-D042-9F79-2A08EB34AA3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Δεν υπάρχει θεραπεία. «Παρακάμπτονται» τα συμπτώματα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Τα αποτελέσματα της σωστής αξιολόγησης των διαφόρων γνωστικών διεργασιών για κάθε παιδί χρησιμοποιούνται για τη διαμόρφωση προγραμμάτων για κάθε παιδί. 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Υπάρχει συντονισμός: ειδική μαθησιακή βοήθεια  (ατομικό πρόγραμμα παιδιού), συνεργασία με το δάσκαλο (ίσως και ανάγκη ειδικής παρέμβασης έξω από την τάξη), συμβουλευτική γονέων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1947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E71BE927-6947-6A45-A73F-98FF48CD4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Συμβολή του δασκάλου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30370C19-2002-8546-817A-3F2750195E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2218944"/>
            <a:ext cx="8229600" cy="3937382"/>
          </a:xfrm>
        </p:spPr>
        <p:txBody>
          <a:bodyPr>
            <a:normAutofit lnSpcReduction="10000"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Αξιολόγηση κυρίως της προφορικής επίδοσης του παιδιού (αλλά με βοήθεια για την οργάνωση)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Έμφαση στους βασικούς ορθογραφικού κανόνες και βασικούς κανόνες γραπτού λόγου.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Σύντομες, απλές παρουσιάσεις. Εισάγετε την κεντρική ιδέα ή τις λέξεις κλειδιά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Μεγαλύτερος χρόνος για να ολοκληρώσουν μία εργασία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Επιβράβευση της προσπάθειας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Καθιερώστε μία ρουτίνα στην τάξη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Ατομικό «συμβόλαιο» μαθητή 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069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7FA9771-8F78-754B-971B-F3E3C234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Αναπτυξιακές διαταραχές μάθησης/Ειδικές μαθησιακές δυσκολίες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B7F76966-41A4-124E-94AE-B8FF38F4B6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572768"/>
            <a:ext cx="8229600" cy="4583558"/>
          </a:xfrm>
        </p:spPr>
        <p:txBody>
          <a:bodyPr/>
          <a:lstStyle/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Γενική μαθησιακή δυσκολία: σημαίνει νοητική αναπηρία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Ειδική μαθησιακή δυσκολία κατά </a:t>
            </a:r>
            <a:r>
              <a:rPr lang="en-US" altLang="en-US" sz="2000" dirty="0">
                <a:ea typeface="ＭＳ Ｐゴシック" panose="020B0600070205080204" pitchFamily="34" charset="-128"/>
              </a:rPr>
              <a:t>DSM-V </a:t>
            </a:r>
            <a:r>
              <a:rPr lang="el-GR" altLang="en-US" sz="2000" dirty="0">
                <a:ea typeface="ＭＳ Ｐゴシック" panose="020B0600070205080204" pitchFamily="34" charset="-128"/>
              </a:rPr>
              <a:t>ή αναπτυξιακές διαταραχές μάθησης κατά </a:t>
            </a:r>
            <a:r>
              <a:rPr lang="en-US" altLang="en-US" sz="2000" dirty="0">
                <a:ea typeface="ＭＳ Ｐゴシック" panose="020B0600070205080204" pitchFamily="34" charset="-128"/>
              </a:rPr>
              <a:t>ICD-1</a:t>
            </a:r>
            <a:r>
              <a:rPr lang="el-GR" altLang="en-US" sz="2000" dirty="0">
                <a:ea typeface="ＭＳ Ｐゴシック" panose="020B0600070205080204" pitchFamily="34" charset="-128"/>
              </a:rPr>
              <a:t>1 (έχουν αντικαταστήσει τον όρο ‘δυσλεξία’): αναφέρονται σε μία ξεχωριστή κατηγορία δυσκολιών που αφορούν τη μάθηση και πιο συγκεκριμένα την επεξεργασία </a:t>
            </a:r>
            <a:r>
              <a:rPr lang="el-GR" altLang="en-US" sz="2000" u="sng" dirty="0">
                <a:ea typeface="ＭＳ Ｐゴシック" panose="020B0600070205080204" pitchFamily="34" charset="-128"/>
              </a:rPr>
              <a:t>του γραπτού </a:t>
            </a:r>
            <a:r>
              <a:rPr lang="el-GR" altLang="en-US" sz="2000" dirty="0">
                <a:ea typeface="ＭＳ Ｐゴシック" panose="020B0600070205080204" pitchFamily="34" charset="-128"/>
              </a:rPr>
              <a:t>λόγου. Δεν αποτελούν διαταραχές εκφοράς του λόγου. Η ομιλία και η άρθρωση των παιδιών με δυσλεξία είναι κατά κανόνα φυσιολογικές (αν και συχνά αναφέρεται καθυστέρηση στην ομιλία) </a:t>
            </a:r>
          </a:p>
          <a:p>
            <a:pPr eaLnBrk="1" hangingPunct="1"/>
            <a:endParaRPr lang="en-US" altLang="en-US" u="sng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5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7404DE3-44C2-EC42-82FC-8BE31873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Διαγνωστικά κριτήρια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F1532-F069-1144-8A59-8F8AB4AD26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2260878"/>
            <a:ext cx="8229600" cy="3895447"/>
          </a:xfrm>
        </p:spPr>
        <p:txBody>
          <a:bodyPr/>
          <a:lstStyle/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Η σχολική επίδοση (αναγνωστική ικανότητα, ικανότητα ορθογραφημένης γραφής και γραπτής έκφρασης και/ή η μαθηματική ικανότητα) του παιδιού </a:t>
            </a:r>
            <a:r>
              <a:rPr lang="el-GR" altLang="en-US" sz="2000" u="sng" dirty="0">
                <a:ea typeface="ＭＳ Ｐゴシック" panose="020B0600070205080204" pitchFamily="34" charset="-128"/>
              </a:rPr>
              <a:t>δεν φτάνει στα επίπεδα που προβλέπονται σύμφωνα με το δείκτη νοητικής ικανότητάς του, τη χρονολογική του ηλικία και την εκπαίδευση που έχει </a:t>
            </a:r>
            <a:r>
              <a:rPr lang="el-GR" altLang="en-US" sz="2000" u="sng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λάβει</a:t>
            </a:r>
            <a:r>
              <a:rPr lang="el-GR" altLang="en-US" sz="2000" u="sng" dirty="0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Το ‘κριτήριο της αναντιστοιχίας’ έχει δειχθεί έντονη κριτική κυρίως γιατί δεν καθορίζεται ακριβώς πόση αναντιστοιχία πρέπει να υπάρχει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Πάντως: διάγνωση μαθησιακών δυσκολιών στο τέλος της Β’ δημοτικού!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587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0B0D5361-8ECF-284B-8BFF-631F09BC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Ταξινόμηση αναπτυξιακών διαταραχών των σχολικών ικανοτήτων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BCE2A098-8986-794E-9BDF-8952E34C01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14856" y="1417638"/>
            <a:ext cx="8229600" cy="5334000"/>
          </a:xfrm>
        </p:spPr>
        <p:txBody>
          <a:bodyPr>
            <a:normAutofit/>
          </a:bodyPr>
          <a:lstStyle/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Περιλαμβάνονται οι εξής διαταραχές </a:t>
            </a:r>
            <a:r>
              <a:rPr lang="en-US" altLang="en-US" sz="2000" dirty="0">
                <a:ea typeface="ＭＳ Ｐゴシック" panose="020B0600070205080204" pitchFamily="34" charset="-128"/>
              </a:rPr>
              <a:t>(</a:t>
            </a:r>
            <a:r>
              <a:rPr lang="el-GR" altLang="en-US" sz="2000" dirty="0">
                <a:ea typeface="ＭＳ Ｐゴシック" panose="020B0600070205080204" pitchFamily="34" charset="-128"/>
              </a:rPr>
              <a:t>κατά </a:t>
            </a:r>
            <a:r>
              <a:rPr lang="en-US" altLang="en-US" sz="2000" dirty="0">
                <a:ea typeface="ＭＳ Ｐゴシック" panose="020B0600070205080204" pitchFamily="34" charset="-128"/>
              </a:rPr>
              <a:t>ICD </a:t>
            </a:r>
            <a:r>
              <a:rPr lang="el-GR" altLang="en-US" sz="2000" dirty="0">
                <a:ea typeface="ＭＳ Ｐゴシック" panose="020B0600070205080204" pitchFamily="34" charset="-128"/>
              </a:rPr>
              <a:t>και </a:t>
            </a:r>
            <a:r>
              <a:rPr lang="en-US" altLang="en-US" sz="2000" dirty="0">
                <a:ea typeface="ＭＳ Ｐゴシック" panose="020B0600070205080204" pitchFamily="34" charset="-128"/>
              </a:rPr>
              <a:t>DSM</a:t>
            </a:r>
            <a:r>
              <a:rPr lang="el-GR" altLang="en-US" sz="2000" dirty="0">
                <a:ea typeface="ＭＳ Ｐゴシック" panose="020B0600070205080204" pitchFamily="34" charset="-128"/>
              </a:rPr>
              <a:t>):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Ειδική διαταραχή της ανάγνωσης (αναπτυξιακή διαταραχή μάθησης με βλάβη στην ανάγνωση) 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Ειδική διαταραχή του συλλαβισμού (αναπτυξιακή διαταραχή μάθησης με βλάβη στη γραφή/γραπτή έκφραση) 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Ειδική διαταραχή των αριθμητικών ικανοτήτων (αναπτυξιακή διαταραχή μάθησης με βλάβη στα μαθηματικά) 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Υπάρχουν και οι υπολειπόμενες κατηγορίες «μη προσδιοριζόμενη αλλιώς» και «με άλλη συγκεκριμένη  μαθησιακή βλάβη» </a:t>
            </a:r>
          </a:p>
        </p:txBody>
      </p:sp>
    </p:spTree>
    <p:extLst>
      <p:ext uri="{BB962C8B-B14F-4D97-AF65-F5344CB8AC3E}">
        <p14:creationId xmlns:p14="http://schemas.microsoft.com/office/powerpoint/2010/main" val="309900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2FDBA7C5-6ECD-E249-9B4F-77AD5484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Ταξινόμηση αναπτυξιακών διαταραχών των σχολικών ικανοτήτων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944197F9-D59B-3242-9125-69134BD0E4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Η διαταραχή της ανάγνωσης αποτελεί αυτό που ονομάζουμε στον καθημερινό λόγο ‘δυσλεξία’ και π</a:t>
            </a:r>
            <a:r>
              <a:rPr lang="el-GR" altLang="en-US" dirty="0">
                <a:ea typeface="ＭＳ Ｐゴシック" panose="020B0600070205080204" pitchFamily="34" charset="-128"/>
              </a:rPr>
              <a:t>εριλαμβάνει τις άλλες δύο, που πολύ πιο σπάνια υπάρχουν μόνες τους</a:t>
            </a:r>
          </a:p>
        </p:txBody>
      </p:sp>
    </p:spTree>
    <p:extLst>
      <p:ext uri="{BB962C8B-B14F-4D97-AF65-F5344CB8AC3E}">
        <p14:creationId xmlns:p14="http://schemas.microsoft.com/office/powerpoint/2010/main" val="364831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B5916B27-F835-4441-A882-B093DE59E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>
                <a:ea typeface="ＭＳ Ｐゴシック" panose="020B0600070205080204" pitchFamily="34" charset="-128"/>
              </a:rPr>
              <a:t>Διαταραχή της ανάγνωσης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D1139-C3BB-5E4A-ACB0-8BEA2C44810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609344"/>
            <a:ext cx="8229600" cy="4715256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Η απόδοση του παιδιού στην ανάγνωση πρέπει να είναι κατά πολύ κατώτερη από την αναμενόμενη για την ηλικία, τη γενική νοημοσύνη και το συγκεκριμένο σχολείο.  Βασικά συμπτώματα: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1. Ανάγνωση αργή, με δισταγμό, χωρίς ροή ή χρώμα, συχνά συλλαβισμός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2. Παράλειψη, πρόσθεση, αντικατάσταση γραμμάτων, συλλαβών ή λέξεων κατά την ανάγνωση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3. Ελλιπής κατανόηση του κειμένου 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 Υπάρχουν επίσης προβλήματα στη γραφή/ γραπτή έκφραση που συνήθως είναι αυτά που εμμένουν στην όψιμη ηλικία</a:t>
            </a:r>
          </a:p>
        </p:txBody>
      </p:sp>
    </p:spTree>
    <p:extLst>
      <p:ext uri="{BB962C8B-B14F-4D97-AF65-F5344CB8AC3E}">
        <p14:creationId xmlns:p14="http://schemas.microsoft.com/office/powerpoint/2010/main" val="22326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0DDEABFB-F906-0C42-8A36-1B8973529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Διαταραχή της ανάγνωσης (συν.)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A5C7256-7C6B-1A49-AAD1-E37B325E41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143000"/>
            <a:ext cx="8229600" cy="5486400"/>
          </a:xfrm>
        </p:spPr>
        <p:txBody>
          <a:bodyPr>
            <a:normAutofit/>
          </a:bodyPr>
          <a:lstStyle/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Δυσκολίες στη γραφή/γραπτή έκφραση: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1. Παράλειψη, πρόσθεση, αντικατάσταση γραμμάτων συλλαβών ή λέξεων κατά τη γραφή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2. Πολλά ορθογραφικά λάθη, ακόμα και σε λέξεις πολύ κοινές και καταλήξεις που έχουν συστηματικά διδαχθεί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3. Κακογραφία, μουτζούρες, απουσία σημείων στίξης, κατάργηση των διαστημάτων ανάμεσα στις λέξεις.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   (αν ένα παιδί παρουσιάζει μόνο αυτά τα συμπτώματα, τότε διαγιγνώσκεται ειδική διαταραχή του συλλαβισμού/αναπτυξιακή διαταραχή μάθησης με βλάβη στη γραφή/γραπτή έκφραση) 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67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894EB9E0-154B-624B-9BCA-EA2C7F5C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Διαταραχή των αριθμητικών ικανοτήτων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05A15-9557-D346-ABFB-1C786C0DBD0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2157984"/>
            <a:ext cx="8229600" cy="3998342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Βασικά συμπτώματα: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1. Δυσκολία στην αναγνώριση των μαθηματικών συμβόλων (πχ. +, -)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2. Δυσκολία στην αντιγραφή αριθμών, πράξεων, δυσκολία στη χρήση «κρατουμένων»</a:t>
            </a: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3. Δυσκολία στην </a:t>
            </a:r>
            <a:r>
              <a:rPr lang="el-GR" altLang="en-US" sz="2000">
                <a:ea typeface="ＭＳ Ｐゴシック" panose="020B0600070205080204" pitchFamily="34" charset="-128"/>
              </a:rPr>
              <a:t>εκμάθηση προπαίδειας. </a:t>
            </a:r>
            <a:endParaRPr lang="el-GR" altLang="en-US" sz="2000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      Αυτές οι δυσκολίες είναι κοινές στα παιδιά με αναπτυξιακή  μαθησιακή δυσκολία (αν οι δυσκολίες του παιδιού εμφανίζονται μόνο στα μαθηματικά, διαγιγνώσκεται διαταραχή των αριθμητικών ικανοτήτων/αναπτυξιακή διαταραχή μάθησης με βλάβη στα μαθηματικά)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3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8972ECC0-E8D5-9A42-97AD-56BA6C52F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Γενικά χαρακτηριστικά παιδιών με μαθησιακές δυσκολίες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5983876B-5088-C446-9EB1-35A5CC16ED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828800"/>
            <a:ext cx="8229600" cy="4327526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Πέρα από τα ειδικά συμπτώματα κάθε διαταραχής ξεχωριστά, υπάρχουν και γενικά χαρακτηριστικά που μπορεί να έχουν τα παιδιά με ΑΜΔ: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Δυσκολία στον προσανατολισμό, στην αίσθηση του χώρου και του χρόνου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Δυσκολία στην αντίληψη της διαδοχής και της αλληλουχίας (ιδιαίτερη δυσκολία να μάθουν πχ. τους μήνες)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Δυσκολία στην οργάνωση της μελέτης, της εργασίας, του χρόνου τους και στην τήρηση του προγράμματος</a:t>
            </a:r>
          </a:p>
          <a:p>
            <a:pPr eaLnBrk="1" hangingPunct="1"/>
            <a:r>
              <a:rPr lang="el-GR" altLang="en-US" sz="2000" dirty="0">
                <a:ea typeface="ＭＳ Ｐゴシック" panose="020B0600070205080204" pitchFamily="34" charset="-128"/>
              </a:rPr>
              <a:t>Έλλειψη ενδιαφέροντος για ό,τι σχετίζεται με γραπτό λόγο</a:t>
            </a:r>
          </a:p>
        </p:txBody>
      </p:sp>
    </p:spTree>
    <p:extLst>
      <p:ext uri="{BB962C8B-B14F-4D97-AF65-F5344CB8AC3E}">
        <p14:creationId xmlns:p14="http://schemas.microsoft.com/office/powerpoint/2010/main" val="598176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1002</Words>
  <Application>Microsoft Macintosh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Wingdings 2</vt:lpstr>
      <vt:lpstr>Wingdings 3</vt:lpstr>
      <vt:lpstr>Quotable</vt:lpstr>
      <vt:lpstr>Αναπτυξιακές διαταραχές μάθησης/ειδικές μαθησιακές δυσκολίες</vt:lpstr>
      <vt:lpstr>Αναπτυξιακές διαταραχές μάθησης/Ειδικές μαθησιακές δυσκολίες</vt:lpstr>
      <vt:lpstr>Διαγνωστικά κριτήρια</vt:lpstr>
      <vt:lpstr>Ταξινόμηση αναπτυξιακών διαταραχών των σχολικών ικανοτήτων </vt:lpstr>
      <vt:lpstr>Ταξινόμηση αναπτυξιακών διαταραχών των σχολικών ικανοτήτων </vt:lpstr>
      <vt:lpstr>Διαταραχή της ανάγνωσης</vt:lpstr>
      <vt:lpstr>Διαταραχή της ανάγνωσης (συν.)</vt:lpstr>
      <vt:lpstr>Διαταραχή των αριθμητικών ικανοτήτων</vt:lpstr>
      <vt:lpstr>Γενικά χαρακτηριστικά παιδιών με μαθησιακές δυσκολίες</vt:lpstr>
      <vt:lpstr>Πορεία ΑΜΔ</vt:lpstr>
      <vt:lpstr>Συχνότητα</vt:lpstr>
      <vt:lpstr>Αιτιολογία</vt:lpstr>
      <vt:lpstr>Αξιολόγηση</vt:lpstr>
      <vt:lpstr>Παρέμβαση</vt:lpstr>
      <vt:lpstr>Συμβολή του δασκάλου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Νοητική αναπηρία</dc:title>
  <dc:creator>Microsoft Office User</dc:creator>
  <cp:lastModifiedBy>Lida Anagnostaki</cp:lastModifiedBy>
  <cp:revision>30</cp:revision>
  <dcterms:created xsi:type="dcterms:W3CDTF">2019-01-18T14:40:24Z</dcterms:created>
  <dcterms:modified xsi:type="dcterms:W3CDTF">2022-09-25T11:44:41Z</dcterms:modified>
</cp:coreProperties>
</file>