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27"/>
  </p:notesMasterIdLst>
  <p:sldIdLst>
    <p:sldId id="256" r:id="rId2"/>
    <p:sldId id="346" r:id="rId3"/>
    <p:sldId id="374" r:id="rId4"/>
    <p:sldId id="350" r:id="rId5"/>
    <p:sldId id="375" r:id="rId6"/>
    <p:sldId id="376" r:id="rId7"/>
    <p:sldId id="364" r:id="rId8"/>
    <p:sldId id="363" r:id="rId9"/>
    <p:sldId id="377" r:id="rId10"/>
    <p:sldId id="351" r:id="rId11"/>
    <p:sldId id="378" r:id="rId12"/>
    <p:sldId id="352" r:id="rId13"/>
    <p:sldId id="353" r:id="rId14"/>
    <p:sldId id="354" r:id="rId15"/>
    <p:sldId id="365" r:id="rId16"/>
    <p:sldId id="355" r:id="rId17"/>
    <p:sldId id="356" r:id="rId18"/>
    <p:sldId id="357" r:id="rId19"/>
    <p:sldId id="358" r:id="rId20"/>
    <p:sldId id="359" r:id="rId21"/>
    <p:sldId id="360" r:id="rId22"/>
    <p:sldId id="367" r:id="rId23"/>
    <p:sldId id="379" r:id="rId24"/>
    <p:sldId id="361" r:id="rId25"/>
    <p:sldId id="368" r:id="rId2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176"/>
    <p:restoredTop sz="94608"/>
  </p:normalViewPr>
  <p:slideViewPr>
    <p:cSldViewPr snapToGrid="0" snapToObjects="1">
      <p:cViewPr varScale="1">
        <p:scale>
          <a:sx n="105" d="100"/>
          <a:sy n="105" d="100"/>
        </p:scale>
        <p:origin x="632" y="20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73CA3C5-A8C4-2A4F-A6F8-8D4DF929E24D}" type="datetimeFigureOut">
              <a:rPr lang="en-US" smtClean="0"/>
              <a:t>9/25/23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862F328-D6D8-C545-8D92-5908497A56CF}" type="slidenum">
              <a:rPr lang="en-US" smtClean="0"/>
              <a:t>‹#›</a:t>
            </a:fld>
            <a:endParaRPr lang="en-US"/>
          </a:p>
        </p:txBody>
      </p:sp>
    </p:spTree>
    <p:extLst>
      <p:ext uri="{BB962C8B-B14F-4D97-AF65-F5344CB8AC3E}">
        <p14:creationId xmlns:p14="http://schemas.microsoft.com/office/powerpoint/2010/main" val="327234257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1" name="Freeform 6"/>
          <p:cNvSpPr/>
          <p:nvPr/>
        </p:nvSpPr>
        <p:spPr bwMode="auto">
          <a:xfrm>
            <a:off x="0" y="-3175"/>
            <a:ext cx="12192000" cy="5203825"/>
          </a:xfrm>
          <a:custGeom>
            <a:avLst/>
            <a:gdLst/>
            <a:ahLst/>
            <a:cxnLst/>
            <a:rect l="0" t="0" r="r" b="b"/>
            <a:pathLst>
              <a:path w="5760" h="3278">
                <a:moveTo>
                  <a:pt x="5760" y="0"/>
                </a:moveTo>
                <a:lnTo>
                  <a:pt x="0" y="0"/>
                </a:lnTo>
                <a:lnTo>
                  <a:pt x="0" y="3090"/>
                </a:lnTo>
                <a:lnTo>
                  <a:pt x="943" y="3090"/>
                </a:lnTo>
                <a:lnTo>
                  <a:pt x="1123" y="3270"/>
                </a:lnTo>
                <a:lnTo>
                  <a:pt x="1123" y="3270"/>
                </a:lnTo>
                <a:lnTo>
                  <a:pt x="1127" y="3272"/>
                </a:lnTo>
                <a:lnTo>
                  <a:pt x="1133" y="3275"/>
                </a:lnTo>
                <a:lnTo>
                  <a:pt x="1139" y="3278"/>
                </a:lnTo>
                <a:lnTo>
                  <a:pt x="1144" y="3278"/>
                </a:lnTo>
                <a:lnTo>
                  <a:pt x="1150" y="3278"/>
                </a:lnTo>
                <a:lnTo>
                  <a:pt x="1155" y="3275"/>
                </a:lnTo>
                <a:lnTo>
                  <a:pt x="1161" y="3272"/>
                </a:lnTo>
                <a:lnTo>
                  <a:pt x="1165" y="3270"/>
                </a:lnTo>
                <a:lnTo>
                  <a:pt x="1345" y="3090"/>
                </a:lnTo>
                <a:lnTo>
                  <a:pt x="5760" y="3090"/>
                </a:lnTo>
                <a:lnTo>
                  <a:pt x="5760" y="0"/>
                </a:lnTo>
                <a:close/>
              </a:path>
            </a:pathLst>
          </a:custGeom>
          <a:ln/>
          <a:effectLst/>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810001" y="1449147"/>
            <a:ext cx="10572000" cy="2971051"/>
          </a:xfrm>
        </p:spPr>
        <p:txBody>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810001" y="5280847"/>
            <a:ext cx="10572000" cy="434974"/>
          </a:xfrm>
        </p:spPr>
        <p:txBody>
          <a:bodyPr anchor="t"/>
          <a:lstStyle>
            <a:lvl1pPr marL="0" indent="0" algn="l">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08B9EBBA-996F-894A-B54A-D6246ED52CEA}" type="datetimeFigureOut">
              <a:rPr lang="en-US" dirty="0"/>
              <a:pPr/>
              <a:t>9/25/23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10000" y="4800600"/>
            <a:ext cx="10561418" cy="566738"/>
          </a:xfrm>
        </p:spPr>
        <p:txBody>
          <a:bodyPr anchor="b">
            <a:normAutofit/>
          </a:bodyPr>
          <a:lstStyle>
            <a:lvl1pPr algn="l">
              <a:defRPr sz="2400" b="0"/>
            </a:lvl1pPr>
          </a:lstStyle>
          <a:p>
            <a:r>
              <a:rPr lang="en-US"/>
              <a:t>Click to edit Master title style</a:t>
            </a:r>
            <a:endParaRPr lang="en-US" dirty="0"/>
          </a:p>
        </p:txBody>
      </p:sp>
      <p:sp>
        <p:nvSpPr>
          <p:cNvPr id="15" name="Picture Placeholder 14"/>
          <p:cNvSpPr>
            <a:spLocks noGrp="1" noChangeAspect="1"/>
          </p:cNvSpPr>
          <p:nvPr>
            <p:ph type="pic" sz="quarter" idx="13"/>
          </p:nvPr>
        </p:nvSpPr>
        <p:spPr bwMode="auto">
          <a:xfrm>
            <a:off x="0" y="0"/>
            <a:ext cx="12192000" cy="4800600"/>
          </a:xfrm>
          <a:custGeom>
            <a:avLst/>
            <a:gdLst/>
            <a:ahLst/>
            <a:cxnLst/>
            <a:rect l="0" t="0" r="r" b="b"/>
            <a:pathLst>
              <a:path w="5760" h="3289">
                <a:moveTo>
                  <a:pt x="5760" y="0"/>
                </a:moveTo>
                <a:lnTo>
                  <a:pt x="0" y="0"/>
                </a:lnTo>
                <a:lnTo>
                  <a:pt x="0" y="3100"/>
                </a:lnTo>
                <a:lnTo>
                  <a:pt x="943" y="3100"/>
                </a:lnTo>
                <a:lnTo>
                  <a:pt x="1123" y="3281"/>
                </a:lnTo>
                <a:lnTo>
                  <a:pt x="1123" y="3281"/>
                </a:lnTo>
                <a:lnTo>
                  <a:pt x="1127" y="3283"/>
                </a:lnTo>
                <a:lnTo>
                  <a:pt x="1133" y="3286"/>
                </a:lnTo>
                <a:lnTo>
                  <a:pt x="1139" y="3289"/>
                </a:lnTo>
                <a:lnTo>
                  <a:pt x="1144" y="3289"/>
                </a:lnTo>
                <a:lnTo>
                  <a:pt x="1150" y="3289"/>
                </a:lnTo>
                <a:lnTo>
                  <a:pt x="1155" y="3286"/>
                </a:lnTo>
                <a:lnTo>
                  <a:pt x="1161" y="3283"/>
                </a:lnTo>
                <a:lnTo>
                  <a:pt x="1165" y="3281"/>
                </a:lnTo>
                <a:lnTo>
                  <a:pt x="1345" y="3100"/>
                </a:lnTo>
                <a:lnTo>
                  <a:pt x="5760" y="3100"/>
                </a:lnTo>
                <a:lnTo>
                  <a:pt x="5760" y="0"/>
                </a:lnTo>
                <a:close/>
              </a:path>
            </a:pathLst>
          </a:custGeom>
          <a:noFill/>
          <a:ln>
            <a:solidFill>
              <a:schemeClr val="tx2"/>
            </a:solidFill>
          </a:ln>
        </p:spPr>
        <p:style>
          <a:lnRef idx="1">
            <a:schemeClr val="accent1"/>
          </a:lnRef>
          <a:fillRef idx="3">
            <a:schemeClr val="accent1"/>
          </a:fillRef>
          <a:effectRef idx="2">
            <a:schemeClr val="accent1"/>
          </a:effectRef>
          <a:fontRef idx="minor">
            <a:schemeClr val="lt1"/>
          </a:fontRef>
        </p:style>
        <p:txBody>
          <a:bodyPr wrap="square" numCol="1" anchor="t" anchorCtr="0" compatLnSpc="1">
            <a:prstTxWarp prst="textNoShape">
              <a:avLst/>
            </a:prstTxWarp>
            <a:normAutofit/>
          </a:bodyPr>
          <a:lstStyle>
            <a:lvl1pPr marL="0" indent="0" algn="ctr">
              <a:buFontTx/>
              <a:buNone/>
              <a:defRPr sz="1600"/>
            </a:lvl1pPr>
          </a:lstStyle>
          <a:p>
            <a:r>
              <a:rPr lang="en-US"/>
              <a:t>Click icon to add picture</a:t>
            </a:r>
            <a:endParaRPr lang="en-US" dirty="0"/>
          </a:p>
        </p:txBody>
      </p:sp>
      <p:sp>
        <p:nvSpPr>
          <p:cNvPr id="4" name="Text Placeholder 3"/>
          <p:cNvSpPr>
            <a:spLocks noGrp="1"/>
          </p:cNvSpPr>
          <p:nvPr>
            <p:ph type="body" sz="half" idx="2"/>
          </p:nvPr>
        </p:nvSpPr>
        <p:spPr>
          <a:xfrm>
            <a:off x="810000" y="5367338"/>
            <a:ext cx="10561418"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18C79C5D-2A6F-F04D-97DA-BEF2467B64E4}" type="datetimeFigureOut">
              <a:rPr lang="en-US" dirty="0"/>
              <a:pPr/>
              <a:t>9/25/23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8" name="Freeform 6"/>
          <p:cNvSpPr>
            <a:spLocks noChangeAspect="1"/>
          </p:cNvSpPr>
          <p:nvPr/>
        </p:nvSpPr>
        <p:spPr bwMode="auto">
          <a:xfrm>
            <a:off x="631697" y="1081456"/>
            <a:ext cx="6332416" cy="3239188"/>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50985" y="1238502"/>
            <a:ext cx="5893840" cy="2645912"/>
          </a:xfrm>
        </p:spPr>
        <p:txBody>
          <a:bodyPr anchor="b"/>
          <a:lstStyle>
            <a:lvl1pPr algn="l">
              <a:defRPr sz="4200" b="1" cap="none"/>
            </a:lvl1pPr>
          </a:lstStyle>
          <a:p>
            <a:r>
              <a:rPr lang="en-US"/>
              <a:t>Click to edit Master title style</a:t>
            </a:r>
            <a:endParaRPr lang="en-US" dirty="0"/>
          </a:p>
        </p:txBody>
      </p:sp>
      <p:sp>
        <p:nvSpPr>
          <p:cNvPr id="3" name="Text Placeholder 2"/>
          <p:cNvSpPr>
            <a:spLocks noGrp="1"/>
          </p:cNvSpPr>
          <p:nvPr>
            <p:ph type="body" idx="1"/>
          </p:nvPr>
        </p:nvSpPr>
        <p:spPr>
          <a:xfrm>
            <a:off x="853190" y="4443680"/>
            <a:ext cx="5891636" cy="713241"/>
          </a:xfrm>
        </p:spPr>
        <p:txBody>
          <a:bodyPr anchor="t">
            <a:no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9" name="Text Placeholder 5"/>
          <p:cNvSpPr>
            <a:spLocks noGrp="1"/>
          </p:cNvSpPr>
          <p:nvPr>
            <p:ph type="body" sz="quarter" idx="16"/>
          </p:nvPr>
        </p:nvSpPr>
        <p:spPr>
          <a:xfrm>
            <a:off x="7574642" y="1081456"/>
            <a:ext cx="3810001" cy="4075465"/>
          </a:xfrm>
        </p:spPr>
        <p:txBody>
          <a:bodyPr anchor="t"/>
          <a:lstStyle>
            <a:lvl1pPr marL="0" indent="0">
              <a:buFontTx/>
              <a:buNone/>
              <a:defRPr/>
            </a:lvl1pPr>
          </a:lstStyle>
          <a:p>
            <a:pPr lvl="0"/>
            <a:r>
              <a:rPr lang="en-US"/>
              <a:t>Edit Master text styles</a:t>
            </a:r>
          </a:p>
        </p:txBody>
      </p:sp>
      <p:sp>
        <p:nvSpPr>
          <p:cNvPr id="4" name="Date Placeholder 3"/>
          <p:cNvSpPr>
            <a:spLocks noGrp="1"/>
          </p:cNvSpPr>
          <p:nvPr>
            <p:ph type="dt" sz="half" idx="10"/>
          </p:nvPr>
        </p:nvSpPr>
        <p:spPr/>
        <p:txBody>
          <a:bodyPr/>
          <a:lstStyle/>
          <a:p>
            <a:fld id="{8DFA1846-DA80-1C48-A609-854EA85C59AD}" type="datetimeFigureOut">
              <a:rPr lang="en-US" dirty="0"/>
              <a:pPr/>
              <a:t>9/25/23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9" name="Freeform 6"/>
          <p:cNvSpPr>
            <a:spLocks noChangeAspect="1"/>
          </p:cNvSpPr>
          <p:nvPr/>
        </p:nvSpPr>
        <p:spPr bwMode="auto">
          <a:xfrm>
            <a:off x="1140884" y="2286585"/>
            <a:ext cx="4895115" cy="2503972"/>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38" name="Title 1"/>
          <p:cNvSpPr>
            <a:spLocks noGrp="1"/>
          </p:cNvSpPr>
          <p:nvPr>
            <p:ph type="title"/>
          </p:nvPr>
        </p:nvSpPr>
        <p:spPr>
          <a:xfrm>
            <a:off x="1357089" y="2435957"/>
            <a:ext cx="4382521" cy="2007789"/>
          </a:xfrm>
        </p:spPr>
        <p:txBody>
          <a:bodyPr/>
          <a:lstStyle>
            <a:lvl1pPr>
              <a:defRPr sz="3200"/>
            </a:lvl1pPr>
          </a:lstStyle>
          <a:p>
            <a:r>
              <a:rPr lang="en-US"/>
              <a:t>Click to edit Master title style</a:t>
            </a:r>
            <a:endParaRPr lang="en-US" dirty="0"/>
          </a:p>
        </p:txBody>
      </p:sp>
      <p:sp>
        <p:nvSpPr>
          <p:cNvPr id="6" name="Text Placeholder 5"/>
          <p:cNvSpPr>
            <a:spLocks noGrp="1"/>
          </p:cNvSpPr>
          <p:nvPr>
            <p:ph type="body" sz="quarter" idx="16"/>
          </p:nvPr>
        </p:nvSpPr>
        <p:spPr>
          <a:xfrm>
            <a:off x="6156000" y="2286000"/>
            <a:ext cx="4880300" cy="2295525"/>
          </a:xfrm>
        </p:spPr>
        <p:txBody>
          <a:bodyPr anchor="t"/>
          <a:lstStyle>
            <a:lvl1pPr marL="0" indent="0">
              <a:buFontTx/>
              <a:buNone/>
              <a:defRPr/>
            </a:lvl1pPr>
          </a:lstStyle>
          <a:p>
            <a:pPr lvl="0"/>
            <a:r>
              <a:rPr lang="en-US"/>
              <a:t>Edit Master text styles</a:t>
            </a:r>
          </a:p>
        </p:txBody>
      </p:sp>
      <p:sp>
        <p:nvSpPr>
          <p:cNvPr id="2" name="Date Placeholder 1"/>
          <p:cNvSpPr>
            <a:spLocks noGrp="1"/>
          </p:cNvSpPr>
          <p:nvPr>
            <p:ph type="dt" sz="half" idx="10"/>
          </p:nvPr>
        </p:nvSpPr>
        <p:spPr/>
        <p:txBody>
          <a:bodyPr/>
          <a:lstStyle/>
          <a:p>
            <a:fld id="{FBF54567-0DE4-3F47-BF90-CB84690072F9}" type="datetimeFigureOut">
              <a:rPr lang="en-US" dirty="0"/>
              <a:pPr/>
              <a:t>9/25/23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7"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6C52C72-DE31-F449-A4ED-4C594FD91407}" type="datetimeFigureOut">
              <a:rPr lang="en-US" dirty="0"/>
              <a:pPr/>
              <a:t>9/25/23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12" name="Freeform 6"/>
          <p:cNvSpPr>
            <a:spLocks noChangeAspect="1"/>
          </p:cNvSpPr>
          <p:nvPr/>
        </p:nvSpPr>
        <p:spPr bwMode="auto">
          <a:xfrm>
            <a:off x="7669651" y="446089"/>
            <a:ext cx="4522349" cy="5414962"/>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183540" y="586171"/>
            <a:ext cx="2494791" cy="513479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10001" y="446089"/>
            <a:ext cx="6611540" cy="5414962"/>
          </a:xfrm>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D62726E-379B-B349-9EED-81ED093FA806}" type="datetimeFigureOut">
              <a:rPr lang="en-US" dirty="0"/>
              <a:pPr/>
              <a:t>9/25/23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11"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10000" y="447188"/>
            <a:ext cx="10571998" cy="970450"/>
          </a:xfrm>
        </p:spPr>
        <p:txBody>
          <a:bodyPr/>
          <a:lstStyle/>
          <a:p>
            <a:r>
              <a:rPr lang="en-US"/>
              <a:t>Click to edit Master title style</a:t>
            </a:r>
            <a:endParaRPr lang="en-US" dirty="0"/>
          </a:p>
        </p:txBody>
      </p:sp>
      <p:sp>
        <p:nvSpPr>
          <p:cNvPr id="3" name="Content Placeholder 2"/>
          <p:cNvSpPr>
            <a:spLocks noGrp="1"/>
          </p:cNvSpPr>
          <p:nvPr>
            <p:ph idx="1"/>
          </p:nvPr>
        </p:nvSpPr>
        <p:spPr>
          <a:xfrm>
            <a:off x="818712" y="2222287"/>
            <a:ext cx="10554574" cy="3636511"/>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B3A1323-8D79-1946-B0D7-40001CF92E9D}" type="datetimeFigureOut">
              <a:rPr lang="en-US" dirty="0"/>
              <a:pPr/>
              <a:t>9/25/23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0" name="Freeform 7"/>
          <p:cNvSpPr/>
          <p:nvPr/>
        </p:nvSpPr>
        <p:spPr bwMode="auto">
          <a:xfrm>
            <a:off x="0" y="1"/>
            <a:ext cx="12192000" cy="5203825"/>
          </a:xfrm>
          <a:custGeom>
            <a:avLst/>
            <a:gdLst/>
            <a:ahLst/>
            <a:cxnLst/>
            <a:rect l="0" t="0" r="r" b="b"/>
            <a:pathLst>
              <a:path w="5760" h="3278">
                <a:moveTo>
                  <a:pt x="0" y="0"/>
                </a:moveTo>
                <a:lnTo>
                  <a:pt x="5760" y="0"/>
                </a:lnTo>
                <a:lnTo>
                  <a:pt x="5760" y="3090"/>
                </a:lnTo>
                <a:lnTo>
                  <a:pt x="4817" y="3090"/>
                </a:lnTo>
                <a:lnTo>
                  <a:pt x="4637" y="3270"/>
                </a:lnTo>
                <a:lnTo>
                  <a:pt x="4637" y="3270"/>
                </a:lnTo>
                <a:lnTo>
                  <a:pt x="4633" y="3272"/>
                </a:lnTo>
                <a:lnTo>
                  <a:pt x="4627" y="3275"/>
                </a:lnTo>
                <a:lnTo>
                  <a:pt x="4621" y="3278"/>
                </a:lnTo>
                <a:lnTo>
                  <a:pt x="4616" y="3278"/>
                </a:lnTo>
                <a:lnTo>
                  <a:pt x="4610" y="3278"/>
                </a:lnTo>
                <a:lnTo>
                  <a:pt x="4605" y="3275"/>
                </a:lnTo>
                <a:lnTo>
                  <a:pt x="4599" y="3272"/>
                </a:lnTo>
                <a:lnTo>
                  <a:pt x="4595" y="3270"/>
                </a:lnTo>
                <a:lnTo>
                  <a:pt x="4415" y="3090"/>
                </a:lnTo>
                <a:lnTo>
                  <a:pt x="0" y="3090"/>
                </a:lnTo>
                <a:lnTo>
                  <a:pt x="0" y="0"/>
                </a:lnTo>
                <a:lnTo>
                  <a:pt x="0" y="0"/>
                </a:lnTo>
                <a:close/>
              </a:path>
            </a:pathLst>
          </a:custGeom>
          <a:ln>
            <a:headEnd/>
            <a:tailEnd/>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10000" y="2951396"/>
            <a:ext cx="10561418" cy="1468800"/>
          </a:xfrm>
        </p:spPr>
        <p:txBody>
          <a:bodyPr anchor="b"/>
          <a:lstStyle>
            <a:lvl1pPr algn="r">
              <a:defRPr sz="4800" b="1" cap="none"/>
            </a:lvl1pPr>
          </a:lstStyle>
          <a:p>
            <a:r>
              <a:rPr lang="en-US"/>
              <a:t>Click to edit Master title style</a:t>
            </a:r>
            <a:endParaRPr lang="en-US" dirty="0"/>
          </a:p>
        </p:txBody>
      </p:sp>
      <p:sp>
        <p:nvSpPr>
          <p:cNvPr id="3" name="Text Placeholder 2"/>
          <p:cNvSpPr>
            <a:spLocks noGrp="1"/>
          </p:cNvSpPr>
          <p:nvPr>
            <p:ph type="body" idx="1"/>
          </p:nvPr>
        </p:nvSpPr>
        <p:spPr>
          <a:xfrm>
            <a:off x="810000" y="5281201"/>
            <a:ext cx="10561418" cy="433955"/>
          </a:xfrm>
        </p:spPr>
        <p:txBody>
          <a:bodyPr anchor="t">
            <a:no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8DFA1846-DA80-1C48-A609-854EA85C59AD}" type="datetimeFigureOut">
              <a:rPr lang="en-US" dirty="0"/>
              <a:pPr/>
              <a:t>9/25/23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18712" y="2222287"/>
            <a:ext cx="5185873" cy="3638763"/>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87415" y="2222287"/>
            <a:ext cx="5194583" cy="3638764"/>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57302355-E14B-8545-A8F8-0FE83CC9D524}" type="datetimeFigureOut">
              <a:rPr lang="en-US" dirty="0"/>
              <a:pPr/>
              <a:t>9/25/23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814728" y="2174875"/>
            <a:ext cx="5189857"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14729" y="2751138"/>
            <a:ext cx="5189856" cy="3109913"/>
          </a:xfrm>
        </p:spPr>
        <p:txBody>
          <a:bodyPr anchor="t">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87415" y="2174875"/>
            <a:ext cx="5194583"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87415" y="2751138"/>
            <a:ext cx="5194583" cy="3109913"/>
          </a:xfrm>
        </p:spPr>
        <p:txBody>
          <a:bodyPr anchor="t">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2640F58-564D-2B4F-AE67-E407BA4FCF45}" type="datetimeFigureOut">
              <a:rPr lang="en-US" dirty="0"/>
              <a:pPr/>
              <a:t>9/25/23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13A34C8-038E-2045-AF43-DF7DBB8E0E9E}" type="datetimeFigureOut">
              <a:rPr lang="en-US" dirty="0"/>
              <a:pPr/>
              <a:t>9/25/23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818C68F-D26B-8F47-958C-23B49CF8A634}" type="datetimeFigureOut">
              <a:rPr lang="en-US" dirty="0"/>
              <a:pPr/>
              <a:t>9/25/23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12" name="Freeform 6"/>
          <p:cNvSpPr>
            <a:spLocks noChangeAspect="1"/>
          </p:cNvSpPr>
          <p:nvPr/>
        </p:nvSpPr>
        <p:spPr bwMode="auto">
          <a:xfrm>
            <a:off x="1073151" y="446087"/>
            <a:ext cx="3547533" cy="1814651"/>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1073151" y="446088"/>
            <a:ext cx="3547533" cy="1618396"/>
          </a:xfrm>
        </p:spPr>
        <p:txBody>
          <a:bodyPr anchor="b"/>
          <a:lstStyle>
            <a:lvl1pPr algn="l">
              <a:defRPr sz="2000" b="1"/>
            </a:lvl1pPr>
          </a:lstStyle>
          <a:p>
            <a:r>
              <a:rPr lang="en-US"/>
              <a:t>Click to edit Master title style</a:t>
            </a:r>
            <a:endParaRPr lang="en-US" dirty="0"/>
          </a:p>
        </p:txBody>
      </p:sp>
      <p:sp>
        <p:nvSpPr>
          <p:cNvPr id="3" name="Content Placeholder 2"/>
          <p:cNvSpPr>
            <a:spLocks noGrp="1"/>
          </p:cNvSpPr>
          <p:nvPr>
            <p:ph idx="1"/>
          </p:nvPr>
        </p:nvSpPr>
        <p:spPr>
          <a:xfrm>
            <a:off x="4855633" y="446088"/>
            <a:ext cx="6252633" cy="5414963"/>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073151" y="2260738"/>
            <a:ext cx="3547533" cy="360031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D0DF5E60-9974-AC48-9591-99C2BB44B7CF}" type="datetimeFigureOut">
              <a:rPr lang="en-US" dirty="0"/>
              <a:pPr/>
              <a:t>9/25/23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14728" y="727522"/>
            <a:ext cx="4852988" cy="1617163"/>
          </a:xfrm>
        </p:spPr>
        <p:txBody>
          <a:bodyPr anchor="b">
            <a:normAutofit/>
          </a:bodyPr>
          <a:lstStyle>
            <a:lvl1pPr algn="l">
              <a:defRPr sz="2400" b="0"/>
            </a:lvl1pPr>
          </a:lstStyle>
          <a:p>
            <a:r>
              <a:rPr lang="en-US"/>
              <a:t>Click to edit Master title style</a:t>
            </a:r>
            <a:endParaRPr lang="en-US" dirty="0"/>
          </a:p>
        </p:txBody>
      </p:sp>
      <p:sp>
        <p:nvSpPr>
          <p:cNvPr id="9" name="Picture Placeholder 11"/>
          <p:cNvSpPr>
            <a:spLocks noGrp="1" noChangeAspect="1"/>
          </p:cNvSpPr>
          <p:nvPr>
            <p:ph type="pic" sz="quarter" idx="13"/>
          </p:nvPr>
        </p:nvSpPr>
        <p:spPr bwMode="auto">
          <a:xfrm>
            <a:off x="6098117" y="0"/>
            <a:ext cx="6093883" cy="6858000"/>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noFill/>
          <a:ln w="9525">
            <a:solidFill>
              <a:schemeClr val="tx2"/>
            </a:solidFill>
            <a:round/>
            <a:headEnd/>
            <a:tailEnd/>
          </a:ln>
          <a:effectLst/>
        </p:spPr>
        <p:txBody>
          <a:bodyPr wrap="square" numCol="1" anchor="t" anchorCtr="0" compatLnSpc="1">
            <a:prstTxWarp prst="textNoShape">
              <a:avLst/>
            </a:prstTxWarp>
            <a:normAutofit/>
          </a:bodyPr>
          <a:lstStyle>
            <a:lvl1pPr algn="ctr">
              <a:buFontTx/>
              <a:buNone/>
              <a:defRPr sz="1400"/>
            </a:lvl1pPr>
          </a:lstStyle>
          <a:p>
            <a:r>
              <a:rPr lang="en-US"/>
              <a:t>Click icon to add picture</a:t>
            </a:r>
            <a:endParaRPr lang="en-US" dirty="0"/>
          </a:p>
        </p:txBody>
      </p:sp>
      <p:sp>
        <p:nvSpPr>
          <p:cNvPr id="4" name="Text Placeholder 3"/>
          <p:cNvSpPr>
            <a:spLocks noGrp="1"/>
          </p:cNvSpPr>
          <p:nvPr>
            <p:ph type="body" sz="half" idx="2"/>
          </p:nvPr>
        </p:nvSpPr>
        <p:spPr>
          <a:xfrm>
            <a:off x="814728" y="2344684"/>
            <a:ext cx="4852988" cy="3516365"/>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a:xfrm>
            <a:off x="3885810" y="6041362"/>
            <a:ext cx="976879" cy="365125"/>
          </a:xfrm>
        </p:spPr>
        <p:txBody>
          <a:bodyPr/>
          <a:lstStyle/>
          <a:p>
            <a:fld id="{18C79C5D-2A6F-F04D-97DA-BEF2467B64E4}" type="datetimeFigureOut">
              <a:rPr lang="en-US" dirty="0"/>
              <a:pPr/>
              <a:t>9/25/23</a:t>
            </a:fld>
            <a:endParaRPr lang="en-US" dirty="0"/>
          </a:p>
        </p:txBody>
      </p:sp>
      <p:sp>
        <p:nvSpPr>
          <p:cNvPr id="6" name="Footer Placeholder 5"/>
          <p:cNvSpPr>
            <a:spLocks noGrp="1"/>
          </p:cNvSpPr>
          <p:nvPr>
            <p:ph type="ftr" sz="quarter" idx="11"/>
          </p:nvPr>
        </p:nvSpPr>
        <p:spPr>
          <a:xfrm>
            <a:off x="590396" y="6041362"/>
            <a:ext cx="3295413" cy="365125"/>
          </a:xfrm>
        </p:spPr>
        <p:txBody>
          <a:bodyPr/>
          <a:lstStyle/>
          <a:p>
            <a:endParaRPr lang="en-US" dirty="0"/>
          </a:p>
        </p:txBody>
      </p:sp>
      <p:sp>
        <p:nvSpPr>
          <p:cNvPr id="7" name="Slide Number Placeholder 6"/>
          <p:cNvSpPr>
            <a:spLocks noGrp="1"/>
          </p:cNvSpPr>
          <p:nvPr>
            <p:ph type="sldNum" sz="quarter" idx="12"/>
          </p:nvPr>
        </p:nvSpPr>
        <p:spPr>
          <a:xfrm>
            <a:off x="4862689" y="5915888"/>
            <a:ext cx="1062155" cy="490599"/>
          </a:xfrm>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10000" y="447188"/>
            <a:ext cx="10571998" cy="970450"/>
          </a:xfrm>
          <a:prstGeom prst="rect">
            <a:avLst/>
          </a:prstGeom>
          <a:effectLst>
            <a:outerShdw blurRad="50800" dir="14400000">
              <a:srgbClr val="000000">
                <a:alpha val="60000"/>
              </a:srgbClr>
            </a:outerShdw>
          </a:effectLst>
        </p:spPr>
        <p:txBody>
          <a:bodyPr vert="horz" lIns="91440" tIns="45720" rIns="91440" bIns="45720" rtlCol="0" anchor="b">
            <a:noAutofit/>
          </a:bodyPr>
          <a:lstStyle/>
          <a:p>
            <a:r>
              <a:rPr lang="en-US"/>
              <a:t>Click to edit Master title style</a:t>
            </a:r>
            <a:endParaRPr lang="en-US" dirty="0"/>
          </a:p>
        </p:txBody>
      </p:sp>
      <p:sp>
        <p:nvSpPr>
          <p:cNvPr id="3" name="Text Placeholder 2"/>
          <p:cNvSpPr>
            <a:spLocks noGrp="1"/>
          </p:cNvSpPr>
          <p:nvPr>
            <p:ph type="body" idx="1"/>
          </p:nvPr>
        </p:nvSpPr>
        <p:spPr>
          <a:xfrm>
            <a:off x="810000" y="2184401"/>
            <a:ext cx="10563285" cy="3674397"/>
          </a:xfrm>
          <a:prstGeom prst="rect">
            <a:avLst/>
          </a:prstGeom>
          <a:effectLst>
            <a:outerShdw blurRad="50800" dir="14400000">
              <a:srgbClr val="000000">
                <a:alpha val="40000"/>
              </a:srgbClr>
            </a:outerShdw>
          </a:effectLst>
        </p:spPr>
        <p:txBody>
          <a:bodyPr vert="horz" lIns="91440" tIns="45720" rIns="91440" bIns="45720" rtlCol="0"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Footer Placeholder 4"/>
          <p:cNvSpPr>
            <a:spLocks noGrp="1"/>
          </p:cNvSpPr>
          <p:nvPr>
            <p:ph type="ftr" sz="quarter" idx="3"/>
          </p:nvPr>
        </p:nvSpPr>
        <p:spPr>
          <a:xfrm>
            <a:off x="451514" y="6041362"/>
            <a:ext cx="8644320" cy="365125"/>
          </a:xfrm>
          <a:prstGeom prst="rect">
            <a:avLst/>
          </a:prstGeom>
        </p:spPr>
        <p:txBody>
          <a:bodyPr vert="horz" lIns="91440" tIns="45720" rIns="91440" bIns="45720" rtlCol="0" anchor="b"/>
          <a:lstStyle>
            <a:lvl1pPr algn="l">
              <a:defRPr sz="900">
                <a:solidFill>
                  <a:schemeClr val="tx1"/>
                </a:solidFill>
              </a:defRPr>
            </a:lvl1pPr>
          </a:lstStyle>
          <a:p>
            <a:endParaRPr lang="en-US" dirty="0"/>
          </a:p>
        </p:txBody>
      </p:sp>
      <p:sp>
        <p:nvSpPr>
          <p:cNvPr id="4" name="Date Placeholder 3"/>
          <p:cNvSpPr>
            <a:spLocks noGrp="1"/>
          </p:cNvSpPr>
          <p:nvPr>
            <p:ph type="dt" sz="half" idx="2"/>
          </p:nvPr>
        </p:nvSpPr>
        <p:spPr>
          <a:xfrm>
            <a:off x="9334626" y="6041362"/>
            <a:ext cx="1343706" cy="365125"/>
          </a:xfrm>
          <a:prstGeom prst="rect">
            <a:avLst/>
          </a:prstGeom>
        </p:spPr>
        <p:txBody>
          <a:bodyPr vert="horz" lIns="91440" tIns="45720" rIns="91440" bIns="45720" rtlCol="0" anchor="b"/>
          <a:lstStyle>
            <a:lvl1pPr algn="r">
              <a:defRPr sz="900">
                <a:solidFill>
                  <a:schemeClr val="tx1"/>
                </a:solidFill>
              </a:defRPr>
            </a:lvl1pPr>
          </a:lstStyle>
          <a:p>
            <a:fld id="{09B482E8-6E0E-1B4F-B1FD-C69DB9E858D9}" type="datetimeFigureOut">
              <a:rPr lang="en-US" dirty="0"/>
              <a:pPr/>
              <a:t>9/25/23</a:t>
            </a:fld>
            <a:endParaRPr lang="en-US" dirty="0"/>
          </a:p>
        </p:txBody>
      </p:sp>
      <p:sp>
        <p:nvSpPr>
          <p:cNvPr id="6" name="Slide Number Placeholder 5"/>
          <p:cNvSpPr>
            <a:spLocks noGrp="1"/>
          </p:cNvSpPr>
          <p:nvPr>
            <p:ph type="sldNum" sz="quarter" idx="4"/>
          </p:nvPr>
        </p:nvSpPr>
        <p:spPr>
          <a:xfrm>
            <a:off x="10678331" y="5915888"/>
            <a:ext cx="1062155" cy="490599"/>
          </a:xfrm>
          <a:prstGeom prst="rect">
            <a:avLst/>
          </a:prstGeom>
        </p:spPr>
        <p:txBody>
          <a:bodyPr vert="horz" lIns="91440" tIns="45720" rIns="91440" bIns="10800" rtlCol="0" anchor="b"/>
          <a:lstStyle>
            <a:lvl1pPr algn="r">
              <a:defRPr sz="2000">
                <a:solidFill>
                  <a:schemeClr val="accent1"/>
                </a:solidFill>
              </a:defRPr>
            </a:lvl1pPr>
          </a:lstStyle>
          <a:p>
            <a:fld id="{D57F1E4F-1CFF-5643-939E-217C01CDF56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3" r:id="rId9"/>
    <p:sldLayoutId id="2147483657" r:id="rId10"/>
    <p:sldLayoutId id="2147483666" r:id="rId11"/>
    <p:sldLayoutId id="2147483661" r:id="rId12"/>
    <p:sldLayoutId id="2147483658" r:id="rId13"/>
    <p:sldLayoutId id="2147483659" r:id="rId14"/>
  </p:sldLayoutIdLst>
  <p:hf sldNum="0" hdr="0" ftr="0" dt="0"/>
  <p:txStyles>
    <p:titleStyle>
      <a:lvl1pPr algn="l" defTabSz="457200" rtl="0" eaLnBrk="1" latinLnBrk="0" hangingPunct="1">
        <a:spcBef>
          <a:spcPct val="0"/>
        </a:spcBef>
        <a:buNone/>
        <a:defRPr sz="4000" b="1" kern="1200">
          <a:solidFill>
            <a:srgbClr val="FEFEFE"/>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ct val="20000"/>
        </a:spcBef>
        <a:spcAft>
          <a:spcPts val="600"/>
        </a:spcAft>
        <a:buClr>
          <a:schemeClr val="accent1"/>
        </a:buClr>
        <a:buFont typeface="Wingdings 2" charset="2"/>
        <a:buChar char=""/>
        <a:defRPr sz="1800" kern="1200">
          <a:solidFill>
            <a:schemeClr val="tx1"/>
          </a:solidFill>
          <a:latin typeface="+mn-lt"/>
          <a:ea typeface="+mn-ea"/>
          <a:cs typeface="+mn-cs"/>
        </a:defRPr>
      </a:lvl1pPr>
      <a:lvl2pPr marL="742950" indent="-285750" algn="l" defTabSz="457200" rtl="0" eaLnBrk="1" latinLnBrk="0" hangingPunct="1">
        <a:spcBef>
          <a:spcPct val="20000"/>
        </a:spcBef>
        <a:spcAft>
          <a:spcPts val="600"/>
        </a:spcAft>
        <a:buClr>
          <a:schemeClr val="accent1"/>
        </a:buClr>
        <a:buFont typeface="Wingdings 2" charset="2"/>
        <a:buChar char=""/>
        <a:defRPr sz="1600" kern="1200">
          <a:solidFill>
            <a:schemeClr val="tx1"/>
          </a:solidFill>
          <a:latin typeface="+mn-lt"/>
          <a:ea typeface="+mn-ea"/>
          <a:cs typeface="+mn-cs"/>
        </a:defRPr>
      </a:lvl2pPr>
      <a:lvl3pPr marL="1143000" indent="-228600" algn="l" defTabSz="457200" rtl="0" eaLnBrk="1" latinLnBrk="0" hangingPunct="1">
        <a:spcBef>
          <a:spcPct val="20000"/>
        </a:spcBef>
        <a:spcAft>
          <a:spcPts val="600"/>
        </a:spcAft>
        <a:buClr>
          <a:schemeClr val="accent1"/>
        </a:buClr>
        <a:buFont typeface="Wingdings 2" charset="2"/>
        <a:buChar char=""/>
        <a:defRPr sz="1400" kern="1200">
          <a:solidFill>
            <a:schemeClr val="tx1"/>
          </a:solidFill>
          <a:latin typeface="+mn-lt"/>
          <a:ea typeface="+mn-ea"/>
          <a:cs typeface="+mn-cs"/>
        </a:defRPr>
      </a:lvl3pPr>
      <a:lvl4pPr marL="16002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4pPr>
      <a:lvl5pPr marL="20574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5pPr>
      <a:lvl6pPr marL="24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6pPr>
      <a:lvl7pPr marL="28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7pPr>
      <a:lvl8pPr marL="32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8pPr>
      <a:lvl9pPr marL="36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C11A35-0CD6-4346-8463-2B402D9F5455}"/>
              </a:ext>
            </a:extLst>
          </p:cNvPr>
          <p:cNvSpPr>
            <a:spLocks noGrp="1"/>
          </p:cNvSpPr>
          <p:nvPr>
            <p:ph type="ctrTitle"/>
          </p:nvPr>
        </p:nvSpPr>
        <p:spPr/>
        <p:txBody>
          <a:bodyPr/>
          <a:lstStyle/>
          <a:p>
            <a:r>
              <a:rPr lang="el-GR" dirty="0"/>
              <a:t>Διαταραχές </a:t>
            </a:r>
            <a:r>
              <a:rPr lang="el-GR"/>
              <a:t>αυτιστικού φάσματος</a:t>
            </a:r>
            <a:endParaRPr lang="en-US" dirty="0"/>
          </a:p>
        </p:txBody>
      </p:sp>
      <p:sp>
        <p:nvSpPr>
          <p:cNvPr id="3" name="Subtitle 2">
            <a:extLst>
              <a:ext uri="{FF2B5EF4-FFF2-40B4-BE49-F238E27FC236}">
                <a16:creationId xmlns:a16="http://schemas.microsoft.com/office/drawing/2014/main" id="{04BBFBB8-B722-FA4A-B42C-F9D78499F7EF}"/>
              </a:ext>
            </a:extLst>
          </p:cNvPr>
          <p:cNvSpPr>
            <a:spLocks noGrp="1"/>
          </p:cNvSpPr>
          <p:nvPr>
            <p:ph type="subTitle" idx="1"/>
          </p:nvPr>
        </p:nvSpPr>
        <p:spPr/>
        <p:txBody>
          <a:bodyPr/>
          <a:lstStyle/>
          <a:p>
            <a:r>
              <a:rPr lang="el-GR" dirty="0"/>
              <a:t>Διδάσκουσα: Λήδα Αναγνωστάκη </a:t>
            </a:r>
            <a:endParaRPr lang="en-US" dirty="0"/>
          </a:p>
        </p:txBody>
      </p:sp>
    </p:spTree>
    <p:extLst>
      <p:ext uri="{BB962C8B-B14F-4D97-AF65-F5344CB8AC3E}">
        <p14:creationId xmlns:p14="http://schemas.microsoft.com/office/powerpoint/2010/main" val="209965703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a:extLst>
              <a:ext uri="{FF2B5EF4-FFF2-40B4-BE49-F238E27FC236}">
                <a16:creationId xmlns:a16="http://schemas.microsoft.com/office/drawing/2014/main" id="{3EE1CBAF-7D7F-FD4F-82E5-6577AE6514EA}"/>
              </a:ext>
            </a:extLst>
          </p:cNvPr>
          <p:cNvSpPr>
            <a:spLocks noGrp="1"/>
          </p:cNvSpPr>
          <p:nvPr>
            <p:ph type="title"/>
          </p:nvPr>
        </p:nvSpPr>
        <p:spPr/>
        <p:txBody>
          <a:bodyPr/>
          <a:lstStyle/>
          <a:p>
            <a:r>
              <a:rPr lang="el-GR" altLang="en-US" dirty="0">
                <a:ea typeface="ＭＳ Ｐゴシック" panose="020B0600070205080204" pitchFamily="34" charset="-128"/>
              </a:rPr>
              <a:t>Διαγνωστικό σχήμα κλινικής </a:t>
            </a:r>
            <a:r>
              <a:rPr lang="en-US" altLang="en-US" dirty="0" err="1">
                <a:ea typeface="ＭＳ Ｐゴシック" panose="020B0600070205080204" pitchFamily="34" charset="-128"/>
              </a:rPr>
              <a:t>Tavistock</a:t>
            </a:r>
            <a:endParaRPr lang="en-US" altLang="en-US" dirty="0">
              <a:ea typeface="ＭＳ Ｐゴシック" panose="020B0600070205080204" pitchFamily="34" charset="-128"/>
            </a:endParaRPr>
          </a:p>
        </p:txBody>
      </p:sp>
      <p:sp>
        <p:nvSpPr>
          <p:cNvPr id="3" name="Content Placeholder 2">
            <a:extLst>
              <a:ext uri="{FF2B5EF4-FFF2-40B4-BE49-F238E27FC236}">
                <a16:creationId xmlns:a16="http://schemas.microsoft.com/office/drawing/2014/main" id="{8CD5E157-53B6-C44C-A773-4F0E42267E33}"/>
              </a:ext>
            </a:extLst>
          </p:cNvPr>
          <p:cNvSpPr>
            <a:spLocks noGrp="1"/>
          </p:cNvSpPr>
          <p:nvPr>
            <p:ph sz="quarter" idx="1"/>
          </p:nvPr>
        </p:nvSpPr>
        <p:spPr>
          <a:xfrm>
            <a:off x="1981200" y="2414016"/>
            <a:ext cx="8229600" cy="3742310"/>
          </a:xfrm>
        </p:spPr>
        <p:txBody>
          <a:bodyPr>
            <a:normAutofit/>
          </a:bodyPr>
          <a:lstStyle/>
          <a:p>
            <a:pPr marL="609600" indent="-609600">
              <a:lnSpc>
                <a:spcPct val="90000"/>
              </a:lnSpc>
              <a:buFont typeface="Wingdings" pitchFamily="2" charset="2"/>
              <a:buAutoNum type="arabicParenR"/>
            </a:pPr>
            <a:r>
              <a:rPr lang="el-GR" altLang="en-US" sz="2000" dirty="0">
                <a:ea typeface="ＭＳ Ｐゴシック" panose="020B0600070205080204" pitchFamily="34" charset="-128"/>
              </a:rPr>
              <a:t>Παραπομπή –όχι μελέτη εκθέσεων</a:t>
            </a:r>
          </a:p>
          <a:p>
            <a:pPr marL="609600" indent="-609600">
              <a:lnSpc>
                <a:spcPct val="90000"/>
              </a:lnSpc>
              <a:buFont typeface="Wingdings" pitchFamily="2" charset="2"/>
              <a:buAutoNum type="arabicParenR"/>
            </a:pPr>
            <a:r>
              <a:rPr lang="el-GR" altLang="en-US" sz="2000" dirty="0">
                <a:ea typeface="ＭＳ Ｐゴシック" panose="020B0600070205080204" pitchFamily="34" charset="-128"/>
              </a:rPr>
              <a:t>Παρατήρηση του παιδιού και της οικογένειας</a:t>
            </a:r>
          </a:p>
          <a:p>
            <a:pPr marL="609600" indent="-609600">
              <a:lnSpc>
                <a:spcPct val="90000"/>
              </a:lnSpc>
              <a:buFont typeface="Wingdings" pitchFamily="2" charset="2"/>
              <a:buAutoNum type="arabicParenR"/>
            </a:pPr>
            <a:r>
              <a:rPr lang="el-GR" altLang="en-US" sz="2000" dirty="0">
                <a:ea typeface="ＭＳ Ｐゴシック" panose="020B0600070205080204" pitchFamily="34" charset="-128"/>
              </a:rPr>
              <a:t>Ανάγνωση του ιστορικού</a:t>
            </a:r>
          </a:p>
          <a:p>
            <a:pPr marL="609600" indent="-609600">
              <a:lnSpc>
                <a:spcPct val="90000"/>
              </a:lnSpc>
              <a:buFont typeface="Wingdings" pitchFamily="2" charset="2"/>
              <a:buAutoNum type="arabicParenR"/>
            </a:pPr>
            <a:r>
              <a:rPr lang="el-GR" altLang="en-US" sz="2000" dirty="0">
                <a:ea typeface="ＭＳ Ｐゴシック" panose="020B0600070205080204" pitchFamily="34" charset="-128"/>
              </a:rPr>
              <a:t>Επαφή με άλλους ειδικούς</a:t>
            </a:r>
            <a:endParaRPr lang="en-US" altLang="en-US" sz="2000" dirty="0">
              <a:ea typeface="ＭＳ Ｐゴシック" panose="020B0600070205080204" pitchFamily="34" charset="-128"/>
            </a:endParaRPr>
          </a:p>
          <a:p>
            <a:pPr marL="609600" indent="-609600">
              <a:lnSpc>
                <a:spcPct val="90000"/>
              </a:lnSpc>
              <a:buFont typeface="Wingdings" pitchFamily="2" charset="2"/>
              <a:buAutoNum type="arabicParenR"/>
            </a:pPr>
            <a:r>
              <a:rPr lang="el-GR" altLang="en-US" sz="2000" dirty="0">
                <a:ea typeface="ＭＳ Ｐゴシック" panose="020B0600070205080204" pitchFamily="34" charset="-128"/>
              </a:rPr>
              <a:t>Συναντήσεις με τα μέλη της οικογένειας- αναγνώριση των επιπτώσεων του αυτισμού στα μέλη της οικογένειας</a:t>
            </a:r>
            <a:endParaRPr lang="en-US" altLang="en-US" sz="2000" dirty="0">
              <a:ea typeface="ＭＳ Ｐゴシック" panose="020B0600070205080204" pitchFamily="34" charset="-128"/>
            </a:endParaRPr>
          </a:p>
          <a:p>
            <a:pPr marL="609600" indent="-609600">
              <a:lnSpc>
                <a:spcPct val="90000"/>
              </a:lnSpc>
              <a:buFont typeface="Wingdings" pitchFamily="2" charset="2"/>
              <a:buAutoNum type="arabicParenR"/>
            </a:pPr>
            <a:r>
              <a:rPr lang="el-GR" altLang="en-US" sz="2000" dirty="0">
                <a:ea typeface="ＭＳ Ｐゴシック" panose="020B0600070205080204" pitchFamily="34" charset="-128"/>
              </a:rPr>
              <a:t>Συνδέσεις μεταξύ της συμπεριφοράς του παιδιού και των αντιδράσεων των γονέων (πρακτικά θέματα: ύπνος, φαγητό)</a:t>
            </a:r>
          </a:p>
          <a:p>
            <a:pPr marL="0" indent="0">
              <a:buNone/>
            </a:pPr>
            <a:endParaRPr lang="en-US" altLang="en-US" dirty="0">
              <a:ea typeface="ＭＳ Ｐゴシック" panose="020B0600070205080204" pitchFamily="34" charset="-128"/>
            </a:endParaRPr>
          </a:p>
        </p:txBody>
      </p:sp>
    </p:spTree>
    <p:extLst>
      <p:ext uri="{BB962C8B-B14F-4D97-AF65-F5344CB8AC3E}">
        <p14:creationId xmlns:p14="http://schemas.microsoft.com/office/powerpoint/2010/main" val="419938635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a:extLst>
              <a:ext uri="{FF2B5EF4-FFF2-40B4-BE49-F238E27FC236}">
                <a16:creationId xmlns:a16="http://schemas.microsoft.com/office/drawing/2014/main" id="{3EE1CBAF-7D7F-FD4F-82E5-6577AE6514EA}"/>
              </a:ext>
            </a:extLst>
          </p:cNvPr>
          <p:cNvSpPr>
            <a:spLocks noGrp="1"/>
          </p:cNvSpPr>
          <p:nvPr>
            <p:ph type="title"/>
          </p:nvPr>
        </p:nvSpPr>
        <p:spPr/>
        <p:txBody>
          <a:bodyPr/>
          <a:lstStyle/>
          <a:p>
            <a:r>
              <a:rPr lang="el-GR" altLang="en-US" dirty="0">
                <a:ea typeface="ＭＳ Ｐゴシック" panose="020B0600070205080204" pitchFamily="34" charset="-128"/>
              </a:rPr>
              <a:t>Διαγνωστικό σχήμα κλινικής </a:t>
            </a:r>
            <a:r>
              <a:rPr lang="en-US" altLang="en-US" dirty="0" err="1">
                <a:ea typeface="ＭＳ Ｐゴシック" panose="020B0600070205080204" pitchFamily="34" charset="-128"/>
              </a:rPr>
              <a:t>Tavistock</a:t>
            </a:r>
            <a:endParaRPr lang="en-US" altLang="en-US" dirty="0">
              <a:ea typeface="ＭＳ Ｐゴシック" panose="020B0600070205080204" pitchFamily="34" charset="-128"/>
            </a:endParaRPr>
          </a:p>
        </p:txBody>
      </p:sp>
      <p:sp>
        <p:nvSpPr>
          <p:cNvPr id="3" name="Content Placeholder 2">
            <a:extLst>
              <a:ext uri="{FF2B5EF4-FFF2-40B4-BE49-F238E27FC236}">
                <a16:creationId xmlns:a16="http://schemas.microsoft.com/office/drawing/2014/main" id="{8CD5E157-53B6-C44C-A773-4F0E42267E33}"/>
              </a:ext>
            </a:extLst>
          </p:cNvPr>
          <p:cNvSpPr>
            <a:spLocks noGrp="1"/>
          </p:cNvSpPr>
          <p:nvPr>
            <p:ph sz="quarter" idx="1"/>
          </p:nvPr>
        </p:nvSpPr>
        <p:spPr>
          <a:xfrm>
            <a:off x="1981200" y="2206752"/>
            <a:ext cx="8229600" cy="3949574"/>
          </a:xfrm>
        </p:spPr>
        <p:txBody>
          <a:bodyPr>
            <a:normAutofit/>
          </a:bodyPr>
          <a:lstStyle/>
          <a:p>
            <a:pPr marL="0" indent="0">
              <a:lnSpc>
                <a:spcPct val="90000"/>
              </a:lnSpc>
              <a:buNone/>
            </a:pPr>
            <a:r>
              <a:rPr lang="el-GR" altLang="en-US" sz="2000" dirty="0">
                <a:ea typeface="ＭＳ Ｐゴシック" panose="020B0600070205080204" pitchFamily="34" charset="-128"/>
              </a:rPr>
              <a:t>7)  Ημερολόγιο</a:t>
            </a:r>
          </a:p>
          <a:p>
            <a:pPr marL="0" indent="0">
              <a:lnSpc>
                <a:spcPct val="90000"/>
              </a:lnSpc>
              <a:buNone/>
            </a:pPr>
            <a:r>
              <a:rPr lang="el-GR" altLang="en-US" sz="2000" dirty="0">
                <a:ea typeface="ＭＳ Ｐゴシック" panose="020B0600070205080204" pitchFamily="34" charset="-128"/>
              </a:rPr>
              <a:t>8) Οικογενειακό ιστορικό</a:t>
            </a:r>
            <a:endParaRPr lang="el-GR" altLang="en-US" sz="2400" dirty="0">
              <a:ea typeface="ＭＳ Ｐゴシック" panose="020B0600070205080204" pitchFamily="34" charset="-128"/>
            </a:endParaRPr>
          </a:p>
          <a:p>
            <a:pPr marL="609600" indent="-609600">
              <a:lnSpc>
                <a:spcPct val="90000"/>
              </a:lnSpc>
              <a:buNone/>
            </a:pPr>
            <a:r>
              <a:rPr lang="el-GR" altLang="en-US" sz="2000" dirty="0">
                <a:ea typeface="ＭＳ Ｐゴシック" panose="020B0600070205080204" pitchFamily="34" charset="-128"/>
              </a:rPr>
              <a:t>9α)  Ατομικές διαγνωστικές συνεδρίες με το παιδί (συνήθως 3)</a:t>
            </a:r>
          </a:p>
          <a:p>
            <a:pPr marL="609600" indent="-609600">
              <a:lnSpc>
                <a:spcPct val="90000"/>
              </a:lnSpc>
              <a:buNone/>
            </a:pPr>
            <a:r>
              <a:rPr lang="el-GR" altLang="en-US" sz="2000" dirty="0">
                <a:ea typeface="ＭＳ Ｐゴシック" panose="020B0600070205080204" pitchFamily="34" charset="-128"/>
              </a:rPr>
              <a:t>9β)   Συνεδρίες αξιολόγησης των </a:t>
            </a:r>
            <a:r>
              <a:rPr lang="el-GR" altLang="en-US" sz="2000" dirty="0" err="1">
                <a:ea typeface="ＭＳ Ｐゴシック" panose="020B0600070205080204" pitchFamily="34" charset="-128"/>
              </a:rPr>
              <a:t>γονεϊκών</a:t>
            </a:r>
            <a:r>
              <a:rPr lang="el-GR" altLang="en-US" sz="2000" dirty="0">
                <a:ea typeface="ＭＳ Ｐゴシック" panose="020B0600070205080204" pitchFamily="34" charset="-128"/>
              </a:rPr>
              <a:t> αναγκών (ατομικές συνεδρίες ή/ και συνεδρίες ζεύγους)</a:t>
            </a:r>
          </a:p>
          <a:p>
            <a:pPr marL="609600" indent="-609600">
              <a:lnSpc>
                <a:spcPct val="90000"/>
              </a:lnSpc>
              <a:buNone/>
            </a:pPr>
            <a:r>
              <a:rPr lang="el-GR" altLang="en-US" sz="2000" dirty="0">
                <a:ea typeface="ＭＳ Ｐゴシック" panose="020B0600070205080204" pitchFamily="34" charset="-128"/>
              </a:rPr>
              <a:t>9γ)   Ατομικές συνεδρίες αξιολόγησης των αναγκών των αδελφών</a:t>
            </a:r>
          </a:p>
          <a:p>
            <a:pPr marL="609600" indent="-609600">
              <a:lnSpc>
                <a:spcPct val="90000"/>
              </a:lnSpc>
              <a:buNone/>
            </a:pPr>
            <a:endParaRPr lang="el-GR" altLang="en-US" sz="2000" dirty="0">
              <a:ea typeface="ＭＳ Ｐゴシック" panose="020B0600070205080204" pitchFamily="34" charset="-128"/>
            </a:endParaRPr>
          </a:p>
          <a:p>
            <a:pPr marL="609600" indent="-609600">
              <a:lnSpc>
                <a:spcPct val="90000"/>
              </a:lnSpc>
              <a:buFont typeface="Wingdings" pitchFamily="2" charset="2"/>
              <a:buAutoNum type="arabicParenR"/>
            </a:pPr>
            <a:endParaRPr lang="el-GR" altLang="en-US" sz="2400" dirty="0">
              <a:ea typeface="ＭＳ Ｐゴシック" panose="020B0600070205080204" pitchFamily="34" charset="-128"/>
            </a:endParaRPr>
          </a:p>
          <a:p>
            <a:pPr marL="609600" indent="-609600"/>
            <a:endParaRPr lang="en-US" altLang="en-US" dirty="0">
              <a:ea typeface="ＭＳ Ｐゴシック" panose="020B0600070205080204" pitchFamily="34" charset="-128"/>
            </a:endParaRPr>
          </a:p>
        </p:txBody>
      </p:sp>
    </p:spTree>
    <p:extLst>
      <p:ext uri="{BB962C8B-B14F-4D97-AF65-F5344CB8AC3E}">
        <p14:creationId xmlns:p14="http://schemas.microsoft.com/office/powerpoint/2010/main" val="42508757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a:extLst>
              <a:ext uri="{FF2B5EF4-FFF2-40B4-BE49-F238E27FC236}">
                <a16:creationId xmlns:a16="http://schemas.microsoft.com/office/drawing/2014/main" id="{F5BAA42F-1C2C-7C48-A766-755E301D8598}"/>
              </a:ext>
            </a:extLst>
          </p:cNvPr>
          <p:cNvSpPr>
            <a:spLocks noGrp="1"/>
          </p:cNvSpPr>
          <p:nvPr>
            <p:ph type="title"/>
          </p:nvPr>
        </p:nvSpPr>
        <p:spPr/>
        <p:txBody>
          <a:bodyPr/>
          <a:lstStyle/>
          <a:p>
            <a:r>
              <a:rPr lang="el-GR" altLang="en-US" dirty="0">
                <a:ea typeface="ＭＳ Ｐゴシック" panose="020B0600070205080204" pitchFamily="34" charset="-128"/>
              </a:rPr>
              <a:t>Διαγνωστικό σχήμα κλινικής </a:t>
            </a:r>
            <a:r>
              <a:rPr lang="en-US" altLang="en-US" dirty="0" err="1">
                <a:ea typeface="ＭＳ Ｐゴシック" panose="020B0600070205080204" pitchFamily="34" charset="-128"/>
              </a:rPr>
              <a:t>Tavistock</a:t>
            </a:r>
            <a:endParaRPr lang="en-US" altLang="en-US" dirty="0">
              <a:ea typeface="ＭＳ Ｐゴシック" panose="020B0600070205080204" pitchFamily="34" charset="-128"/>
            </a:endParaRPr>
          </a:p>
        </p:txBody>
      </p:sp>
      <p:sp>
        <p:nvSpPr>
          <p:cNvPr id="28675" name="Content Placeholder 2">
            <a:extLst>
              <a:ext uri="{FF2B5EF4-FFF2-40B4-BE49-F238E27FC236}">
                <a16:creationId xmlns:a16="http://schemas.microsoft.com/office/drawing/2014/main" id="{E07A0A05-AD93-3E46-8273-F2EE329B9801}"/>
              </a:ext>
            </a:extLst>
          </p:cNvPr>
          <p:cNvSpPr>
            <a:spLocks noGrp="1"/>
          </p:cNvSpPr>
          <p:nvPr>
            <p:ph sz="quarter" idx="1"/>
          </p:nvPr>
        </p:nvSpPr>
        <p:spPr>
          <a:xfrm>
            <a:off x="1981200" y="3218688"/>
            <a:ext cx="8229600" cy="2937638"/>
          </a:xfrm>
        </p:spPr>
        <p:txBody>
          <a:bodyPr>
            <a:normAutofit fontScale="92500"/>
          </a:bodyPr>
          <a:lstStyle/>
          <a:p>
            <a:pPr eaLnBrk="1" hangingPunct="1">
              <a:lnSpc>
                <a:spcPct val="90000"/>
              </a:lnSpc>
              <a:buFont typeface="Wingdings" pitchFamily="2" charset="2"/>
              <a:buNone/>
            </a:pPr>
            <a:r>
              <a:rPr lang="el-GR" altLang="en-US" sz="2200" dirty="0">
                <a:ea typeface="ＭＳ Ｐゴシック" panose="020B0600070205080204" pitchFamily="34" charset="-128"/>
              </a:rPr>
              <a:t>10) Συνάντηση επιστημονικής ομάδας</a:t>
            </a:r>
          </a:p>
          <a:p>
            <a:pPr eaLnBrk="1" hangingPunct="1">
              <a:lnSpc>
                <a:spcPct val="90000"/>
              </a:lnSpc>
              <a:buFont typeface="Wingdings" pitchFamily="2" charset="2"/>
              <a:buNone/>
            </a:pPr>
            <a:r>
              <a:rPr lang="el-GR" altLang="en-US" sz="2200" dirty="0">
                <a:ea typeface="ＭＳ Ｐゴシック" panose="020B0600070205080204" pitchFamily="34" charset="-128"/>
              </a:rPr>
              <a:t>11) Συνάντηση/εις με γονείς για  ανασκόπηση  </a:t>
            </a:r>
          </a:p>
          <a:p>
            <a:pPr eaLnBrk="1" hangingPunct="1">
              <a:buFont typeface="Wingdings" pitchFamily="2" charset="2"/>
              <a:buNone/>
            </a:pPr>
            <a:r>
              <a:rPr lang="el-GR" altLang="en-US" sz="2200" dirty="0">
                <a:ea typeface="ＭＳ Ｐゴシック" panose="020B0600070205080204" pitchFamily="34" charset="-128"/>
              </a:rPr>
              <a:t>12) Επαφές με το δίκτυο υπηρεσιών (σχολείο, άλλοι ειδικοί </a:t>
            </a:r>
            <a:r>
              <a:rPr lang="el-GR" altLang="en-US" sz="2200" dirty="0" err="1">
                <a:ea typeface="ＭＳ Ｐゴシック" panose="020B0600070205080204" pitchFamily="34" charset="-128"/>
              </a:rPr>
              <a:t>κλπ</a:t>
            </a:r>
            <a:r>
              <a:rPr lang="el-GR" altLang="en-US" sz="2200" dirty="0">
                <a:ea typeface="ＭＳ Ｐゴシック" panose="020B0600070205080204" pitchFamily="34" charset="-128"/>
              </a:rPr>
              <a:t>) σε συνεργασία με τους γονείς</a:t>
            </a:r>
          </a:p>
          <a:p>
            <a:pPr eaLnBrk="1" hangingPunct="1">
              <a:buFont typeface="Wingdings" pitchFamily="2" charset="2"/>
              <a:buNone/>
            </a:pPr>
            <a:r>
              <a:rPr lang="el-GR" altLang="en-US" sz="2200" dirty="0">
                <a:ea typeface="ＭＳ Ｐゴシック" panose="020B0600070205080204" pitchFamily="34" charset="-128"/>
              </a:rPr>
              <a:t>13) Θεραπευτικό πλάνο για όποιον/</a:t>
            </a:r>
            <a:r>
              <a:rPr lang="el-GR" altLang="en-US" sz="2200" dirty="0" err="1">
                <a:ea typeface="ＭＳ Ｐゴシック" panose="020B0600070205080204" pitchFamily="34" charset="-128"/>
              </a:rPr>
              <a:t>ους</a:t>
            </a:r>
            <a:r>
              <a:rPr lang="el-GR" altLang="en-US" sz="2200" dirty="0">
                <a:ea typeface="ＭＳ Ｐゴシック" panose="020B0600070205080204" pitchFamily="34" charset="-128"/>
              </a:rPr>
              <a:t> έχουν ανάγκη θεραπείας</a:t>
            </a:r>
          </a:p>
          <a:p>
            <a:pPr eaLnBrk="1" hangingPunct="1">
              <a:buFont typeface="Wingdings" pitchFamily="2" charset="2"/>
              <a:buNone/>
            </a:pPr>
            <a:r>
              <a:rPr lang="el-GR" altLang="en-US" sz="2200" dirty="0">
                <a:ea typeface="ＭＳ Ｐゴシック" panose="020B0600070205080204" pitchFamily="34" charset="-128"/>
              </a:rPr>
              <a:t>14) Τακτικές εξαμηνιαίες συναντήσεις για την αξιολόγηση της προόδου της θεραπείας</a:t>
            </a:r>
          </a:p>
          <a:p>
            <a:pPr eaLnBrk="1" hangingPunct="1">
              <a:lnSpc>
                <a:spcPct val="90000"/>
              </a:lnSpc>
              <a:buFont typeface="Wingdings" pitchFamily="2" charset="2"/>
              <a:buNone/>
            </a:pPr>
            <a:endParaRPr lang="el-GR" altLang="en-US" sz="2800" dirty="0">
              <a:ea typeface="ＭＳ Ｐゴシック" panose="020B0600070205080204" pitchFamily="34" charset="-128"/>
            </a:endParaRPr>
          </a:p>
          <a:p>
            <a:endParaRPr lang="en-US" altLang="en-US" dirty="0">
              <a:ea typeface="ＭＳ Ｐゴシック" panose="020B0600070205080204" pitchFamily="34" charset="-128"/>
            </a:endParaRPr>
          </a:p>
        </p:txBody>
      </p:sp>
    </p:spTree>
    <p:extLst>
      <p:ext uri="{BB962C8B-B14F-4D97-AF65-F5344CB8AC3E}">
        <p14:creationId xmlns:p14="http://schemas.microsoft.com/office/powerpoint/2010/main" val="290273194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a:extLst>
              <a:ext uri="{FF2B5EF4-FFF2-40B4-BE49-F238E27FC236}">
                <a16:creationId xmlns:a16="http://schemas.microsoft.com/office/drawing/2014/main" id="{63457770-6FC9-5B40-BCDB-F2E61CDB746A}"/>
              </a:ext>
            </a:extLst>
          </p:cNvPr>
          <p:cNvSpPr>
            <a:spLocks noGrp="1"/>
          </p:cNvSpPr>
          <p:nvPr>
            <p:ph type="title"/>
          </p:nvPr>
        </p:nvSpPr>
        <p:spPr/>
        <p:txBody>
          <a:bodyPr/>
          <a:lstStyle/>
          <a:p>
            <a:r>
              <a:rPr lang="el-GR" altLang="en-US" dirty="0">
                <a:ea typeface="ＭＳ Ｐゴシック" panose="020B0600070205080204" pitchFamily="34" charset="-128"/>
              </a:rPr>
              <a:t>Διαφορική διάγνωση-1</a:t>
            </a:r>
            <a:endParaRPr lang="en-US" altLang="en-US" dirty="0">
              <a:ea typeface="ＭＳ Ｐゴシック" panose="020B0600070205080204" pitchFamily="34" charset="-128"/>
            </a:endParaRPr>
          </a:p>
        </p:txBody>
      </p:sp>
      <p:sp>
        <p:nvSpPr>
          <p:cNvPr id="29699" name="Content Placeholder 2">
            <a:extLst>
              <a:ext uri="{FF2B5EF4-FFF2-40B4-BE49-F238E27FC236}">
                <a16:creationId xmlns:a16="http://schemas.microsoft.com/office/drawing/2014/main" id="{A2A8C76C-3EDC-534B-89ED-B0A826E826B5}"/>
              </a:ext>
            </a:extLst>
          </p:cNvPr>
          <p:cNvSpPr>
            <a:spLocks noGrp="1"/>
          </p:cNvSpPr>
          <p:nvPr>
            <p:ph sz="quarter" idx="1"/>
          </p:nvPr>
        </p:nvSpPr>
        <p:spPr>
          <a:xfrm>
            <a:off x="1981200" y="1219201"/>
            <a:ext cx="8229600" cy="4937125"/>
          </a:xfrm>
        </p:spPr>
        <p:txBody>
          <a:bodyPr/>
          <a:lstStyle/>
          <a:p>
            <a:pPr algn="just"/>
            <a:r>
              <a:rPr lang="el-GR" altLang="en-US" sz="2000" dirty="0">
                <a:ea typeface="ＭＳ Ｐゴシック" panose="020B0600070205080204" pitchFamily="34" charset="-128"/>
              </a:rPr>
              <a:t>Νοητική αναπηρία: τα περισσότερα αυτιστικά παιδιά έχουν και νοητική αναπηρία, όμως η διάγνωση της νοητικής αναπηρίας περιορίζεται στα παιδιά αυτά που οι δυσκολίες στις κοινωνικές σχέσεις και την επικοινωνία είναι ανάλογες με το νοητικό τους επίπεδο και όχι δυσανάλογες, όπως στον αυτισμό. Επίσης, η νοητική αναπηρία είναι ομοιογενής</a:t>
            </a:r>
          </a:p>
          <a:p>
            <a:pPr algn="just"/>
            <a:r>
              <a:rPr lang="el-GR" altLang="en-US" sz="2000" dirty="0">
                <a:ea typeface="ＭＳ Ｐゴシック" panose="020B0600070205080204" pitchFamily="34" charset="-128"/>
              </a:rPr>
              <a:t>Συγκεκριμένη εξελικτική γλωσσική διαταραχή (πχ. «</a:t>
            </a:r>
            <a:r>
              <a:rPr lang="el-GR" altLang="en-US" sz="2000" dirty="0" err="1">
                <a:ea typeface="ＭＳ Ｐゴシック" panose="020B0600070205080204" pitchFamily="34" charset="-128"/>
              </a:rPr>
              <a:t>δυσφασία</a:t>
            </a:r>
            <a:r>
              <a:rPr lang="el-GR" altLang="en-US" sz="2000" dirty="0">
                <a:ea typeface="ＭＳ Ｐゴシック" panose="020B0600070205080204" pitchFamily="34" charset="-128"/>
              </a:rPr>
              <a:t>»). Υπάρχει </a:t>
            </a:r>
            <a:r>
              <a:rPr lang="el-GR" altLang="en-US" sz="2000" dirty="0" err="1">
                <a:ea typeface="ＭＳ Ｐゴシック" panose="020B0600070205080204" pitchFamily="34" charset="-128"/>
              </a:rPr>
              <a:t>εξωλεκτική</a:t>
            </a:r>
            <a:r>
              <a:rPr lang="el-GR" altLang="en-US" sz="2000" dirty="0">
                <a:ea typeface="ＭＳ Ｐゴシック" panose="020B0600070205080204" pitchFamily="34" charset="-128"/>
              </a:rPr>
              <a:t> επικοινωνία, ενδιαφέρον για </a:t>
            </a:r>
            <a:r>
              <a:rPr lang="el-GR" altLang="en-US" sz="2000">
                <a:ea typeface="ＭＳ Ｐゴシック" panose="020B0600070205080204" pitchFamily="34" charset="-128"/>
              </a:rPr>
              <a:t>άλλους ανθρώπους</a:t>
            </a:r>
            <a:endParaRPr lang="en-US" altLang="en-US" dirty="0">
              <a:ea typeface="ＭＳ Ｐゴシック" panose="020B0600070205080204" pitchFamily="34" charset="-128"/>
            </a:endParaRPr>
          </a:p>
        </p:txBody>
      </p:sp>
    </p:spTree>
    <p:extLst>
      <p:ext uri="{BB962C8B-B14F-4D97-AF65-F5344CB8AC3E}">
        <p14:creationId xmlns:p14="http://schemas.microsoft.com/office/powerpoint/2010/main" val="328124194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a:extLst>
              <a:ext uri="{FF2B5EF4-FFF2-40B4-BE49-F238E27FC236}">
                <a16:creationId xmlns:a16="http://schemas.microsoft.com/office/drawing/2014/main" id="{85446981-6E8B-7143-AD30-95D775A0CC55}"/>
              </a:ext>
            </a:extLst>
          </p:cNvPr>
          <p:cNvSpPr>
            <a:spLocks noGrp="1"/>
          </p:cNvSpPr>
          <p:nvPr>
            <p:ph type="title"/>
          </p:nvPr>
        </p:nvSpPr>
        <p:spPr/>
        <p:txBody>
          <a:bodyPr/>
          <a:lstStyle/>
          <a:p>
            <a:r>
              <a:rPr lang="el-GR" altLang="en-US">
                <a:ea typeface="ＭＳ Ｐゴシック" panose="020B0600070205080204" pitchFamily="34" charset="-128"/>
              </a:rPr>
              <a:t>Διαφορική διάγνωση</a:t>
            </a:r>
            <a:endParaRPr lang="en-US" altLang="en-US">
              <a:ea typeface="ＭＳ Ｐゴシック" panose="020B0600070205080204" pitchFamily="34" charset="-128"/>
            </a:endParaRPr>
          </a:p>
        </p:txBody>
      </p:sp>
      <p:sp>
        <p:nvSpPr>
          <p:cNvPr id="30723" name="Content Placeholder 2">
            <a:extLst>
              <a:ext uri="{FF2B5EF4-FFF2-40B4-BE49-F238E27FC236}">
                <a16:creationId xmlns:a16="http://schemas.microsoft.com/office/drawing/2014/main" id="{6DD95BC1-1881-B745-82CD-F39933272945}"/>
              </a:ext>
            </a:extLst>
          </p:cNvPr>
          <p:cNvSpPr>
            <a:spLocks noGrp="1"/>
          </p:cNvSpPr>
          <p:nvPr>
            <p:ph sz="quarter" idx="1"/>
          </p:nvPr>
        </p:nvSpPr>
        <p:spPr>
          <a:xfrm>
            <a:off x="1981200" y="2243328"/>
            <a:ext cx="8229600" cy="3912998"/>
          </a:xfrm>
        </p:spPr>
        <p:txBody>
          <a:bodyPr/>
          <a:lstStyle/>
          <a:p>
            <a:r>
              <a:rPr lang="el-GR" altLang="en-US" sz="2000" dirty="0">
                <a:ea typeface="ＭＳ Ｐゴシック" panose="020B0600070205080204" pitchFamily="34" charset="-128"/>
              </a:rPr>
              <a:t>Αισθητηριακή μειονεξία (κώφωση). Πάντα εξέταση, συνήθως με </a:t>
            </a:r>
            <a:r>
              <a:rPr lang="el-GR" altLang="en-US" sz="2000" dirty="0" err="1">
                <a:ea typeface="ＭＳ Ｐゴシック" panose="020B0600070205080204" pitchFamily="34" charset="-128"/>
              </a:rPr>
              <a:t>προκλητά</a:t>
            </a:r>
            <a:r>
              <a:rPr lang="el-GR" altLang="en-US" sz="2000" dirty="0">
                <a:ea typeface="ＭＳ Ｐゴシック" panose="020B0600070205080204" pitchFamily="34" charset="-128"/>
              </a:rPr>
              <a:t> ακουστικά δυναμικά. Παιδιά με κώφωση όμως δεν εμφανίζουν άλλα από τα συμπτώματα του αυτισμού.</a:t>
            </a:r>
          </a:p>
          <a:p>
            <a:r>
              <a:rPr lang="el-GR" altLang="en-US" sz="2000" dirty="0">
                <a:ea typeface="ＭＳ Ｐゴシック" panose="020B0600070205080204" pitchFamily="34" charset="-128"/>
              </a:rPr>
              <a:t>Παιδική ψύχωση: ηλικία έναρξης- απουσία παραληρητικών ιδεών και ψευδαισθήσεων</a:t>
            </a:r>
          </a:p>
          <a:p>
            <a:endParaRPr lang="el-GR" altLang="en-US" dirty="0">
              <a:ea typeface="ＭＳ Ｐゴシック" panose="020B0600070205080204" pitchFamily="34" charset="-128"/>
            </a:endParaRPr>
          </a:p>
        </p:txBody>
      </p:sp>
    </p:spTree>
    <p:extLst>
      <p:ext uri="{BB962C8B-B14F-4D97-AF65-F5344CB8AC3E}">
        <p14:creationId xmlns:p14="http://schemas.microsoft.com/office/powerpoint/2010/main" val="140305993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a:extLst>
              <a:ext uri="{FF2B5EF4-FFF2-40B4-BE49-F238E27FC236}">
                <a16:creationId xmlns:a16="http://schemas.microsoft.com/office/drawing/2014/main" id="{B11FC3B6-6151-F84F-8297-A00C9B62522D}"/>
              </a:ext>
            </a:extLst>
          </p:cNvPr>
          <p:cNvSpPr>
            <a:spLocks noGrp="1"/>
          </p:cNvSpPr>
          <p:nvPr>
            <p:ph type="title"/>
          </p:nvPr>
        </p:nvSpPr>
        <p:spPr/>
        <p:txBody>
          <a:bodyPr/>
          <a:lstStyle/>
          <a:p>
            <a:r>
              <a:rPr lang="el-GR" altLang="en-US">
                <a:ea typeface="ＭＳ Ｐゴシック" panose="020B0600070205080204" pitchFamily="34" charset="-128"/>
              </a:rPr>
              <a:t>Επιδημιολογία</a:t>
            </a:r>
            <a:endParaRPr lang="en-US" altLang="en-US">
              <a:ea typeface="ＭＳ Ｐゴシック" panose="020B0600070205080204" pitchFamily="34" charset="-128"/>
            </a:endParaRPr>
          </a:p>
        </p:txBody>
      </p:sp>
      <p:sp>
        <p:nvSpPr>
          <p:cNvPr id="31747" name="Content Placeholder 2">
            <a:extLst>
              <a:ext uri="{FF2B5EF4-FFF2-40B4-BE49-F238E27FC236}">
                <a16:creationId xmlns:a16="http://schemas.microsoft.com/office/drawing/2014/main" id="{7DBC176B-52CE-A247-9E5F-462A2C259D81}"/>
              </a:ext>
            </a:extLst>
          </p:cNvPr>
          <p:cNvSpPr>
            <a:spLocks noGrp="1"/>
          </p:cNvSpPr>
          <p:nvPr>
            <p:ph sz="quarter" idx="1"/>
          </p:nvPr>
        </p:nvSpPr>
        <p:spPr>
          <a:xfrm>
            <a:off x="1981200" y="2231136"/>
            <a:ext cx="8229600" cy="3925190"/>
          </a:xfrm>
        </p:spPr>
        <p:txBody>
          <a:bodyPr/>
          <a:lstStyle/>
          <a:p>
            <a:r>
              <a:rPr lang="el-GR" altLang="en-US" sz="2000" dirty="0">
                <a:ea typeface="ＭＳ Ｐゴシック" panose="020B0600070205080204" pitchFamily="34" charset="-128"/>
              </a:rPr>
              <a:t>Συχνότητα: 2-5 ανά 10.000, 4 ή 5:1 αγόρια</a:t>
            </a:r>
          </a:p>
          <a:p>
            <a:r>
              <a:rPr lang="el-GR" altLang="en-US" sz="2000" dirty="0">
                <a:ea typeface="ＭＳ Ｐゴシック" panose="020B0600070205080204" pitchFamily="34" charset="-128"/>
              </a:rPr>
              <a:t>Τα αυτιστικά παιδιά δεν διαφέρουν από το γενικό πληθυσμό ως προς τη σειρά γέννησης, την ηλικία της μητέρας και τη χρονολογική απόσταση από τα αδέρφια τους. </a:t>
            </a:r>
          </a:p>
          <a:p>
            <a:r>
              <a:rPr lang="el-GR" altLang="en-US" sz="2000" dirty="0">
                <a:ea typeface="ＭＳ Ｐゴシック" panose="020B0600070205080204" pitchFamily="34" charset="-128"/>
              </a:rPr>
              <a:t>Προσβάλλει άτομα από κάθε </a:t>
            </a:r>
            <a:r>
              <a:rPr lang="el-GR" altLang="en-US" sz="2000" dirty="0" err="1">
                <a:ea typeface="ＭＳ Ｐゴシック" panose="020B0600070205080204" pitchFamily="34" charset="-128"/>
              </a:rPr>
              <a:t>κοινωνικο</a:t>
            </a:r>
            <a:r>
              <a:rPr lang="el-GR" altLang="en-US" sz="2000" dirty="0">
                <a:ea typeface="ＭＳ Ｐゴシック" panose="020B0600070205080204" pitchFamily="34" charset="-128"/>
              </a:rPr>
              <a:t>-οικονομικό επίπεδο.</a:t>
            </a:r>
            <a:endParaRPr lang="en-US" altLang="en-US" sz="2000" dirty="0">
              <a:ea typeface="ＭＳ Ｐゴシック" panose="020B0600070205080204" pitchFamily="34" charset="-128"/>
            </a:endParaRPr>
          </a:p>
          <a:p>
            <a:endParaRPr lang="en-US" altLang="en-US" dirty="0">
              <a:ea typeface="ＭＳ Ｐゴシック" panose="020B0600070205080204" pitchFamily="34" charset="-128"/>
            </a:endParaRPr>
          </a:p>
        </p:txBody>
      </p:sp>
    </p:spTree>
    <p:extLst>
      <p:ext uri="{BB962C8B-B14F-4D97-AF65-F5344CB8AC3E}">
        <p14:creationId xmlns:p14="http://schemas.microsoft.com/office/powerpoint/2010/main" val="364200472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a:extLst>
              <a:ext uri="{FF2B5EF4-FFF2-40B4-BE49-F238E27FC236}">
                <a16:creationId xmlns:a16="http://schemas.microsoft.com/office/drawing/2014/main" id="{96C8FDEF-DE1B-E842-905F-45ED0A5B74FA}"/>
              </a:ext>
            </a:extLst>
          </p:cNvPr>
          <p:cNvSpPr>
            <a:spLocks noGrp="1"/>
          </p:cNvSpPr>
          <p:nvPr>
            <p:ph type="title"/>
          </p:nvPr>
        </p:nvSpPr>
        <p:spPr/>
        <p:txBody>
          <a:bodyPr/>
          <a:lstStyle/>
          <a:p>
            <a:r>
              <a:rPr lang="el-GR" altLang="en-US" dirty="0">
                <a:ea typeface="ＭＳ Ｐゴシック" panose="020B0600070205080204" pitchFamily="34" charset="-128"/>
              </a:rPr>
              <a:t>Χαρακτηριστικά του αυτισμού (χαμηλής λειτουργικότητας)</a:t>
            </a:r>
            <a:endParaRPr lang="en-US" altLang="en-US" dirty="0">
              <a:ea typeface="ＭＳ Ｐゴシック" panose="020B0600070205080204" pitchFamily="34" charset="-128"/>
            </a:endParaRPr>
          </a:p>
        </p:txBody>
      </p:sp>
      <p:sp>
        <p:nvSpPr>
          <p:cNvPr id="32771" name="Content Placeholder 2">
            <a:extLst>
              <a:ext uri="{FF2B5EF4-FFF2-40B4-BE49-F238E27FC236}">
                <a16:creationId xmlns:a16="http://schemas.microsoft.com/office/drawing/2014/main" id="{5CFD6092-4397-BF42-AB83-90FAE852248E}"/>
              </a:ext>
            </a:extLst>
          </p:cNvPr>
          <p:cNvSpPr>
            <a:spLocks noGrp="1"/>
          </p:cNvSpPr>
          <p:nvPr>
            <p:ph sz="quarter" idx="1"/>
          </p:nvPr>
        </p:nvSpPr>
        <p:spPr>
          <a:xfrm>
            <a:off x="1981200" y="1682496"/>
            <a:ext cx="8229600" cy="4473830"/>
          </a:xfrm>
        </p:spPr>
        <p:txBody>
          <a:bodyPr>
            <a:normAutofit/>
          </a:bodyPr>
          <a:lstStyle/>
          <a:p>
            <a:r>
              <a:rPr lang="el-GR" altLang="en-US" sz="2000" u="sng" dirty="0">
                <a:ea typeface="ＭＳ Ｐゴシック" panose="020B0600070205080204" pitchFamily="34" charset="-128"/>
              </a:rPr>
              <a:t>Ηλικία έναρξης</a:t>
            </a:r>
            <a:r>
              <a:rPr lang="el-GR" altLang="en-US" sz="2000" dirty="0">
                <a:ea typeface="ＭＳ Ｐゴシック" panose="020B0600070205080204" pitchFamily="34" charset="-128"/>
              </a:rPr>
              <a:t>.  Στην πρώτη παιδική ηλικία (πριν την ηλικία των 30 μηνών). Πρόβλημα όταν οι γονείς έχουν περιορισμένη γνώση της φυσιολογικής εξέλιξης και της ποιότητας της φυσιολογικής συναλλαγής βρέφους </a:t>
            </a:r>
            <a:r>
              <a:rPr lang="en-US" altLang="en-US" sz="2000" dirty="0">
                <a:ea typeface="ＭＳ Ｐゴシック" panose="020B0600070205080204" pitchFamily="34" charset="-128"/>
              </a:rPr>
              <a:t>–</a:t>
            </a:r>
            <a:r>
              <a:rPr lang="el-GR" altLang="en-US" sz="2000" dirty="0">
                <a:ea typeface="ＭＳ Ｐゴシック" panose="020B0600070205080204" pitchFamily="34" charset="-128"/>
              </a:rPr>
              <a:t>γονέα. </a:t>
            </a:r>
          </a:p>
          <a:p>
            <a:r>
              <a:rPr lang="el-GR" altLang="en-US" sz="2000" u="sng" dirty="0">
                <a:ea typeface="ＭＳ Ｐゴシック" panose="020B0600070205080204" pitchFamily="34" charset="-128"/>
              </a:rPr>
              <a:t>Έλλειψη κοινωνικής ανταπόκρισης</a:t>
            </a:r>
            <a:r>
              <a:rPr lang="el-GR" altLang="en-US" sz="2000" dirty="0">
                <a:ea typeface="ＭＳ Ｐゴシック" panose="020B0600070205080204" pitchFamily="34" charset="-128"/>
              </a:rPr>
              <a:t>. «Σήμα κατατεθέν του αυτισμού». Τα άτομα με αυτισμό φαίνεται να αδιαφορούν για το μη κοινωνικό και κυρίως για το κοινωνικό τους περιβάλλον. Ίσως εκτελούν εντολές. Ο κλινικός εξετάζει τη ποιότητα και την </a:t>
            </a:r>
            <a:r>
              <a:rPr lang="el-GR" altLang="en-US" sz="2000" dirty="0" err="1">
                <a:ea typeface="ＭＳ Ｐゴシック" panose="020B0600070205080204" pitchFamily="34" charset="-128"/>
              </a:rPr>
              <a:t>κονωνική</a:t>
            </a:r>
            <a:r>
              <a:rPr lang="el-GR" altLang="en-US" sz="2000" dirty="0">
                <a:ea typeface="ＭＳ Ｐゴシック" panose="020B0600070205080204" pitchFamily="34" charset="-128"/>
              </a:rPr>
              <a:t> </a:t>
            </a:r>
            <a:r>
              <a:rPr lang="el-GR" altLang="en-US" sz="2000" dirty="0" err="1">
                <a:ea typeface="ＭＳ Ｐゴシック" panose="020B0600070205080204" pitchFamily="34" charset="-128"/>
              </a:rPr>
              <a:t>καταλλήλότητα</a:t>
            </a:r>
            <a:r>
              <a:rPr lang="el-GR" altLang="en-US" sz="2000" dirty="0">
                <a:ea typeface="ＭＳ Ｐゴシック" panose="020B0600070205080204" pitchFamily="34" charset="-128"/>
              </a:rPr>
              <a:t> μιας συμπεριφοράς (χαρακτηριστικό αυτιστικών παιδιών: «</a:t>
            </a:r>
            <a:r>
              <a:rPr lang="el-GR" altLang="en-US" sz="2000" dirty="0" err="1">
                <a:ea typeface="ＭＳ Ｐゴシック" panose="020B0600070205080204" pitchFamily="34" charset="-128"/>
              </a:rPr>
              <a:t>επιλησμοσύνη</a:t>
            </a:r>
            <a:r>
              <a:rPr lang="el-GR" altLang="en-US" sz="2000" dirty="0">
                <a:ea typeface="ＭＳ Ｐゴシック" panose="020B0600070205080204" pitchFamily="34" charset="-128"/>
              </a:rPr>
              <a:t>», αδιαφορία για την εντύπωση που δημιουργούν)</a:t>
            </a:r>
            <a:endParaRPr lang="en-US" altLang="en-US" sz="2000" dirty="0">
              <a:ea typeface="ＭＳ Ｐゴシック" panose="020B0600070205080204" pitchFamily="34" charset="-128"/>
            </a:endParaRPr>
          </a:p>
        </p:txBody>
      </p:sp>
    </p:spTree>
    <p:extLst>
      <p:ext uri="{BB962C8B-B14F-4D97-AF65-F5344CB8AC3E}">
        <p14:creationId xmlns:p14="http://schemas.microsoft.com/office/powerpoint/2010/main" val="44356271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a:extLst>
              <a:ext uri="{FF2B5EF4-FFF2-40B4-BE49-F238E27FC236}">
                <a16:creationId xmlns:a16="http://schemas.microsoft.com/office/drawing/2014/main" id="{7A6AC1A5-E7A8-254C-94A0-DF5621D45787}"/>
              </a:ext>
            </a:extLst>
          </p:cNvPr>
          <p:cNvSpPr>
            <a:spLocks noGrp="1"/>
          </p:cNvSpPr>
          <p:nvPr>
            <p:ph type="title"/>
          </p:nvPr>
        </p:nvSpPr>
        <p:spPr/>
        <p:txBody>
          <a:bodyPr/>
          <a:lstStyle/>
          <a:p>
            <a:r>
              <a:rPr lang="el-GR" altLang="en-US">
                <a:ea typeface="ＭＳ Ｐゴシック" panose="020B0600070205080204" pitchFamily="34" charset="-128"/>
              </a:rPr>
              <a:t>Χαρακτηριστικά του αυτισμού</a:t>
            </a:r>
            <a:endParaRPr lang="en-US" altLang="en-US">
              <a:ea typeface="ＭＳ Ｐゴシック" panose="020B0600070205080204" pitchFamily="34" charset="-128"/>
            </a:endParaRPr>
          </a:p>
        </p:txBody>
      </p:sp>
      <p:sp>
        <p:nvSpPr>
          <p:cNvPr id="33795" name="Content Placeholder 2">
            <a:extLst>
              <a:ext uri="{FF2B5EF4-FFF2-40B4-BE49-F238E27FC236}">
                <a16:creationId xmlns:a16="http://schemas.microsoft.com/office/drawing/2014/main" id="{FC50BA8D-3A56-5C41-B437-721D60BF50E1}"/>
              </a:ext>
            </a:extLst>
          </p:cNvPr>
          <p:cNvSpPr>
            <a:spLocks noGrp="1"/>
          </p:cNvSpPr>
          <p:nvPr>
            <p:ph sz="quarter" idx="1"/>
          </p:nvPr>
        </p:nvSpPr>
        <p:spPr>
          <a:xfrm>
            <a:off x="1981200" y="1219201"/>
            <a:ext cx="8229600" cy="4937125"/>
          </a:xfrm>
        </p:spPr>
        <p:txBody>
          <a:bodyPr>
            <a:normAutofit/>
          </a:bodyPr>
          <a:lstStyle/>
          <a:p>
            <a:pPr algn="just"/>
            <a:r>
              <a:rPr lang="el-GR" altLang="en-US" sz="2000" u="sng" dirty="0">
                <a:ea typeface="ＭＳ Ｐゴシック" panose="020B0600070205080204" pitchFamily="34" charset="-128"/>
              </a:rPr>
              <a:t>Σοβαρή γλωσσική ανεπάρκεια. </a:t>
            </a:r>
            <a:r>
              <a:rPr lang="el-GR" altLang="en-US" sz="2000" dirty="0">
                <a:ea typeface="ＭＳ Ｐゴシック" panose="020B0600070205080204" pitchFamily="34" charset="-128"/>
              </a:rPr>
              <a:t> Περίπου 50% των αυτιστικών παιδιών δεν μιλάει καθόλου, και δεν πρόκειται να μιλήσει (παρουσία λόγου πριν την ηλικία των 5 χρ. καλός προγνωστικός δείκτης). Όσα παιδιά αναπτύσσουν ομιλία έχουν σημαντικές διαταραχές στο λόγο: όχι α’ πρόσωπο (εσύ αντί εγώ ή το όνομά τους αντί εγώ), ηχολαλία αλλοιωμένη ή μη, όχι μεταφορική χρήση της γλώσσας.</a:t>
            </a:r>
          </a:p>
          <a:p>
            <a:pPr algn="just"/>
            <a:r>
              <a:rPr lang="el-GR" altLang="en-US" sz="2000" u="sng" dirty="0">
                <a:ea typeface="ＭＳ Ｐゴシック" panose="020B0600070205080204" pitchFamily="34" charset="-128"/>
              </a:rPr>
              <a:t>Αλλόκοτη </a:t>
            </a:r>
            <a:r>
              <a:rPr lang="el-GR" altLang="en-US" sz="2000" u="sng">
                <a:ea typeface="ＭＳ Ｐゴシック" panose="020B0600070205080204" pitchFamily="34" charset="-128"/>
              </a:rPr>
              <a:t>και στερεοτυπική </a:t>
            </a:r>
            <a:r>
              <a:rPr lang="el-GR" altLang="en-US" sz="2000" u="sng" dirty="0">
                <a:ea typeface="ＭＳ Ｐゴシック" panose="020B0600070205080204" pitchFamily="34" charset="-128"/>
              </a:rPr>
              <a:t>ή τελετουργική συμπεριφορά</a:t>
            </a:r>
            <a:r>
              <a:rPr lang="el-GR" altLang="en-US" sz="2000" dirty="0">
                <a:ea typeface="ＭＳ Ｐゴシック" panose="020B0600070205080204" pitchFamily="34" charset="-128"/>
              </a:rPr>
              <a:t> Φτερουγίσματα, περίεργη βάδιση, </a:t>
            </a:r>
            <a:r>
              <a:rPr lang="el-GR" altLang="en-US" sz="2000" dirty="0" err="1">
                <a:ea typeface="ＭＳ Ｐゴシック" panose="020B0600070205080204" pitchFamily="34" charset="-128"/>
              </a:rPr>
              <a:t>αυτο</a:t>
            </a:r>
            <a:r>
              <a:rPr lang="el-GR" altLang="en-US" sz="2000" dirty="0">
                <a:ea typeface="ＭＳ Ｐゴシック" panose="020B0600070205080204" pitchFamily="34" charset="-128"/>
              </a:rPr>
              <a:t>-ρυθμιστικές κινήσεις. (Προσπάθεια να ηρεμήσουν;)</a:t>
            </a:r>
            <a:endParaRPr lang="en-US" altLang="en-US" sz="2000" u="sng" dirty="0">
              <a:ea typeface="ＭＳ Ｐゴシック" panose="020B0600070205080204" pitchFamily="34" charset="-128"/>
            </a:endParaRPr>
          </a:p>
        </p:txBody>
      </p:sp>
    </p:spTree>
    <p:extLst>
      <p:ext uri="{BB962C8B-B14F-4D97-AF65-F5344CB8AC3E}">
        <p14:creationId xmlns:p14="http://schemas.microsoft.com/office/powerpoint/2010/main" val="203235432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1">
            <a:extLst>
              <a:ext uri="{FF2B5EF4-FFF2-40B4-BE49-F238E27FC236}">
                <a16:creationId xmlns:a16="http://schemas.microsoft.com/office/drawing/2014/main" id="{FEABD862-69A2-624A-9290-1F820AD0CF12}"/>
              </a:ext>
            </a:extLst>
          </p:cNvPr>
          <p:cNvSpPr>
            <a:spLocks noGrp="1"/>
          </p:cNvSpPr>
          <p:nvPr>
            <p:ph type="title"/>
          </p:nvPr>
        </p:nvSpPr>
        <p:spPr/>
        <p:txBody>
          <a:bodyPr/>
          <a:lstStyle/>
          <a:p>
            <a:r>
              <a:rPr lang="el-GR" altLang="en-US">
                <a:ea typeface="ＭＳ Ｐゴシック" panose="020B0600070205080204" pitchFamily="34" charset="-128"/>
              </a:rPr>
              <a:t>Χαρακτηριστικά του αυτισμού</a:t>
            </a:r>
            <a:endParaRPr lang="en-US" altLang="en-US">
              <a:ea typeface="ＭＳ Ｐゴシック" panose="020B0600070205080204" pitchFamily="34" charset="-128"/>
            </a:endParaRPr>
          </a:p>
        </p:txBody>
      </p:sp>
      <p:sp>
        <p:nvSpPr>
          <p:cNvPr id="34819" name="Content Placeholder 2">
            <a:extLst>
              <a:ext uri="{FF2B5EF4-FFF2-40B4-BE49-F238E27FC236}">
                <a16:creationId xmlns:a16="http://schemas.microsoft.com/office/drawing/2014/main" id="{85A7C90C-3C97-4048-BE21-695E05C9F4C4}"/>
              </a:ext>
            </a:extLst>
          </p:cNvPr>
          <p:cNvSpPr>
            <a:spLocks noGrp="1"/>
          </p:cNvSpPr>
          <p:nvPr>
            <p:ph sz="quarter" idx="1"/>
          </p:nvPr>
        </p:nvSpPr>
        <p:spPr>
          <a:xfrm>
            <a:off x="1981200" y="1950720"/>
            <a:ext cx="8229600" cy="4205606"/>
          </a:xfrm>
        </p:spPr>
        <p:txBody>
          <a:bodyPr>
            <a:normAutofit/>
          </a:bodyPr>
          <a:lstStyle/>
          <a:p>
            <a:pPr algn="just"/>
            <a:r>
              <a:rPr lang="el-GR" altLang="en-US" sz="2000" u="sng" dirty="0">
                <a:ea typeface="ＭＳ Ｐゴシック" panose="020B0600070205080204" pitchFamily="34" charset="-128"/>
              </a:rPr>
              <a:t>Απουσία παραληρητικών ιδεών και ψευδαισθήσεων. </a:t>
            </a:r>
            <a:r>
              <a:rPr lang="el-GR" altLang="en-US" sz="2000" dirty="0">
                <a:ea typeface="ＭＳ Ｐゴシック" panose="020B0600070205080204" pitchFamily="34" charset="-128"/>
              </a:rPr>
              <a:t> </a:t>
            </a:r>
            <a:r>
              <a:rPr lang="el-GR" altLang="en-US" sz="2000" dirty="0" err="1">
                <a:ea typeface="ＭＳ Ｐゴシック" panose="020B0600070205080204" pitchFamily="34" charset="-128"/>
              </a:rPr>
              <a:t>Διαφοροδιαγνωστικό</a:t>
            </a:r>
            <a:r>
              <a:rPr lang="el-GR" altLang="en-US" sz="2000" dirty="0">
                <a:ea typeface="ＭＳ Ｐゴシック" panose="020B0600070205080204" pitchFamily="34" charset="-128"/>
              </a:rPr>
              <a:t> κριτήριο από παιδική ψύχωση. Αυτιστικά παιδιά: όχι φαντασίωση. «</a:t>
            </a:r>
            <a:r>
              <a:rPr lang="en-US" altLang="en-US" sz="2000" dirty="0">
                <a:ea typeface="ＭＳ Ｐゴシック" panose="020B0600070205080204" pitchFamily="34" charset="-128"/>
              </a:rPr>
              <a:t>Mindlessness</a:t>
            </a:r>
            <a:r>
              <a:rPr lang="el-GR" altLang="en-US" sz="2000" dirty="0">
                <a:ea typeface="ＭＳ Ｐゴシック" panose="020B0600070205080204" pitchFamily="34" charset="-128"/>
              </a:rPr>
              <a:t>»</a:t>
            </a:r>
          </a:p>
          <a:p>
            <a:pPr algn="just"/>
            <a:r>
              <a:rPr lang="el-GR" altLang="en-US" sz="2000" u="sng" dirty="0">
                <a:ea typeface="ＭＳ Ｐゴシック" panose="020B0600070205080204" pitchFamily="34" charset="-128"/>
              </a:rPr>
              <a:t>Κακή μίμηση.</a:t>
            </a:r>
          </a:p>
          <a:p>
            <a:pPr algn="just"/>
            <a:r>
              <a:rPr lang="el-GR" altLang="en-US" sz="2000" u="sng" dirty="0">
                <a:ea typeface="ＭＳ Ｐゴシック" panose="020B0600070205080204" pitchFamily="34" charset="-128"/>
              </a:rPr>
              <a:t>Ιδιορρυθμίες σε σχέση  με τα αντικείμενα.</a:t>
            </a:r>
            <a:r>
              <a:rPr lang="el-GR" altLang="en-US" sz="2000" dirty="0">
                <a:ea typeface="ＭＳ Ｐゴシック" panose="020B0600070205080204" pitchFamily="34" charset="-128"/>
              </a:rPr>
              <a:t> Όχι χρηστική αλλά αλλόκοτη χρήση παιχνιδιών. Αυτιστικά αντικείμενα (όχι «μεταβατικά»).</a:t>
            </a:r>
          </a:p>
          <a:p>
            <a:pPr algn="just"/>
            <a:r>
              <a:rPr lang="el-GR" altLang="en-US" sz="2000" u="sng" dirty="0">
                <a:ea typeface="ＭＳ Ｐゴシック" panose="020B0600070205080204" pitchFamily="34" charset="-128"/>
              </a:rPr>
              <a:t>Αντίσταση στην αλλαγή του περιβάλλοντος</a:t>
            </a:r>
          </a:p>
          <a:p>
            <a:pPr algn="just"/>
            <a:r>
              <a:rPr lang="el-GR" altLang="en-US" sz="2000" u="sng" dirty="0">
                <a:ea typeface="ＭＳ Ｐゴシック" panose="020B0600070205080204" pitchFamily="34" charset="-128"/>
              </a:rPr>
              <a:t>Ιδιορρυθμίες στην αισθητηριακή ανταπόκριση.</a:t>
            </a:r>
            <a:r>
              <a:rPr lang="el-GR" altLang="en-US" sz="2000" dirty="0">
                <a:ea typeface="ＭＳ Ｐゴシック" panose="020B0600070205080204" pitchFamily="34" charset="-128"/>
              </a:rPr>
              <a:t> Πχ. κοιτάζουν τα χέρια τους επί ώρες, κλείνουν τα αυτιά τους (κατακλυσμός από αισθητηριακά ερεθίσματα;)</a:t>
            </a:r>
            <a:endParaRPr lang="en-US" altLang="en-US" sz="2000" u="sng" dirty="0">
              <a:ea typeface="ＭＳ Ｐゴシック" panose="020B0600070205080204" pitchFamily="34" charset="-128"/>
            </a:endParaRPr>
          </a:p>
        </p:txBody>
      </p:sp>
    </p:spTree>
    <p:extLst>
      <p:ext uri="{BB962C8B-B14F-4D97-AF65-F5344CB8AC3E}">
        <p14:creationId xmlns:p14="http://schemas.microsoft.com/office/powerpoint/2010/main" val="358260218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itle 1">
            <a:extLst>
              <a:ext uri="{FF2B5EF4-FFF2-40B4-BE49-F238E27FC236}">
                <a16:creationId xmlns:a16="http://schemas.microsoft.com/office/drawing/2014/main" id="{8F082AE2-02CB-6B40-BF94-FDA050D28A3A}"/>
              </a:ext>
            </a:extLst>
          </p:cNvPr>
          <p:cNvSpPr>
            <a:spLocks noGrp="1"/>
          </p:cNvSpPr>
          <p:nvPr>
            <p:ph type="title"/>
          </p:nvPr>
        </p:nvSpPr>
        <p:spPr/>
        <p:txBody>
          <a:bodyPr/>
          <a:lstStyle/>
          <a:p>
            <a:r>
              <a:rPr lang="el-GR" altLang="en-US">
                <a:ea typeface="ＭＳ Ｐゴシック" panose="020B0600070205080204" pitchFamily="34" charset="-128"/>
              </a:rPr>
              <a:t>Χαρακτηριστικά του αυτισμού</a:t>
            </a:r>
            <a:endParaRPr lang="en-US" altLang="en-US">
              <a:ea typeface="ＭＳ Ｐゴシック" panose="020B0600070205080204" pitchFamily="34" charset="-128"/>
            </a:endParaRPr>
          </a:p>
        </p:txBody>
      </p:sp>
      <p:sp>
        <p:nvSpPr>
          <p:cNvPr id="35843" name="Content Placeholder 2">
            <a:extLst>
              <a:ext uri="{FF2B5EF4-FFF2-40B4-BE49-F238E27FC236}">
                <a16:creationId xmlns:a16="http://schemas.microsoft.com/office/drawing/2014/main" id="{6D98CB30-B01E-BE44-9613-F11222C0F3D7}"/>
              </a:ext>
            </a:extLst>
          </p:cNvPr>
          <p:cNvSpPr>
            <a:spLocks noGrp="1"/>
          </p:cNvSpPr>
          <p:nvPr>
            <p:ph sz="quarter" idx="1"/>
          </p:nvPr>
        </p:nvSpPr>
        <p:spPr>
          <a:xfrm>
            <a:off x="1981200" y="1865376"/>
            <a:ext cx="8229600" cy="4290950"/>
          </a:xfrm>
        </p:spPr>
        <p:txBody>
          <a:bodyPr>
            <a:normAutofit/>
          </a:bodyPr>
          <a:lstStyle/>
          <a:p>
            <a:r>
              <a:rPr lang="el-GR" altLang="en-US" sz="2000" u="sng" dirty="0">
                <a:ea typeface="ＭＳ Ｐゴシック" panose="020B0600070205080204" pitchFamily="34" charset="-128"/>
              </a:rPr>
              <a:t>Αντιδράσεις άγχους</a:t>
            </a:r>
            <a:r>
              <a:rPr lang="el-GR" altLang="en-US" sz="2000" dirty="0">
                <a:ea typeface="ＭＳ Ｐゴシック" panose="020B0600070205080204" pitchFamily="34" charset="-128"/>
              </a:rPr>
              <a:t> Κυρίως σε νέες καταστάσεις. Ελάχιστη αίσθηση του κινδύνου</a:t>
            </a:r>
          </a:p>
          <a:p>
            <a:r>
              <a:rPr lang="el-GR" altLang="en-US" sz="2000" u="sng" dirty="0">
                <a:ea typeface="ＭＳ Ｐゴシック" panose="020B0600070205080204" pitchFamily="34" charset="-128"/>
              </a:rPr>
              <a:t>Ακραία επίπεδα δραστηριότητας. </a:t>
            </a:r>
            <a:r>
              <a:rPr lang="el-GR" altLang="en-US" sz="2000" dirty="0">
                <a:ea typeface="ＭＳ Ｐゴシック" panose="020B0600070205080204" pitchFamily="34" charset="-128"/>
              </a:rPr>
              <a:t> Περίοδοι υπερβολικής δραστηριότητας (χοροπηδάνε άσκοπα εδώ και εκεί), διαδέχονται φυσιολογικοί ή και χαμηλότεροι του φυσιολογικού. </a:t>
            </a:r>
          </a:p>
          <a:p>
            <a:r>
              <a:rPr lang="el-GR" altLang="en-US" sz="2000" u="sng" dirty="0">
                <a:ea typeface="ＭＳ Ｐゴシック" panose="020B0600070205080204" pitchFamily="34" charset="-128"/>
              </a:rPr>
              <a:t>Ανομοιογενής νοητική λειτουργία.</a:t>
            </a:r>
            <a:r>
              <a:rPr lang="el-GR" altLang="en-US" sz="2000" dirty="0">
                <a:ea typeface="ＭＳ Ｐゴシック" panose="020B0600070205080204" pitchFamily="34" charset="-128"/>
              </a:rPr>
              <a:t> Τα περισσότερα παιδιά λειτουργούν σε επίπεδα νοητικής υστέρησης. </a:t>
            </a:r>
            <a:r>
              <a:rPr lang="el-GR" altLang="en-US" sz="2000" dirty="0" err="1">
                <a:ea typeface="ＭＳ Ｐゴシック" panose="020B0600070205080204" pitchFamily="34" charset="-128"/>
              </a:rPr>
              <a:t>Ανοιμογενές</a:t>
            </a:r>
            <a:r>
              <a:rPr lang="el-GR" altLang="en-US" sz="2000" dirty="0">
                <a:ea typeface="ＭＳ Ｐゴシック" panose="020B0600070205080204" pitchFamily="34" charset="-128"/>
              </a:rPr>
              <a:t> προφίλ. (πρακτικός δείκτης &gt; λεκτικό, ανομοιογένειες στις κλίμακες, χειρότερες αυτές της αφαιρετικής σκέψης, πχ. κατανόηση). Καλό προγνωστικό κριτήριο: υψηλό </a:t>
            </a:r>
            <a:r>
              <a:rPr lang="en-US" altLang="en-US" sz="2000" dirty="0">
                <a:ea typeface="ＭＳ Ｐゴシック" panose="020B0600070205080204" pitchFamily="34" charset="-128"/>
              </a:rPr>
              <a:t>IQ.</a:t>
            </a:r>
            <a:endParaRPr lang="en-US" altLang="en-US" sz="2000" u="sng" dirty="0">
              <a:ea typeface="ＭＳ Ｐゴシック" panose="020B0600070205080204" pitchFamily="34" charset="-128"/>
            </a:endParaRPr>
          </a:p>
        </p:txBody>
      </p:sp>
    </p:spTree>
    <p:extLst>
      <p:ext uri="{BB962C8B-B14F-4D97-AF65-F5344CB8AC3E}">
        <p14:creationId xmlns:p14="http://schemas.microsoft.com/office/powerpoint/2010/main" val="6283691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27284E-DDC8-F942-8D4D-4040261A83C6}"/>
              </a:ext>
            </a:extLst>
          </p:cNvPr>
          <p:cNvSpPr>
            <a:spLocks noGrp="1"/>
          </p:cNvSpPr>
          <p:nvPr>
            <p:ph type="title"/>
          </p:nvPr>
        </p:nvSpPr>
        <p:spPr/>
        <p:txBody>
          <a:bodyPr/>
          <a:lstStyle/>
          <a:p>
            <a:r>
              <a:rPr lang="el-GR" altLang="en-US" dirty="0">
                <a:ea typeface="ＭＳ Ｐゴシック" panose="020B0600070205080204" pitchFamily="34" charset="-128"/>
              </a:rPr>
              <a:t>Διαταραχή αυτιστικού φάσματος</a:t>
            </a:r>
            <a:endParaRPr lang="en-US" dirty="0"/>
          </a:p>
        </p:txBody>
      </p:sp>
      <p:sp>
        <p:nvSpPr>
          <p:cNvPr id="3" name="Content Placeholder 2">
            <a:extLst>
              <a:ext uri="{FF2B5EF4-FFF2-40B4-BE49-F238E27FC236}">
                <a16:creationId xmlns:a16="http://schemas.microsoft.com/office/drawing/2014/main" id="{11260262-B5B8-1E43-891C-818E0FE45CBE}"/>
              </a:ext>
            </a:extLst>
          </p:cNvPr>
          <p:cNvSpPr>
            <a:spLocks noGrp="1"/>
          </p:cNvSpPr>
          <p:nvPr>
            <p:ph idx="1"/>
          </p:nvPr>
        </p:nvSpPr>
        <p:spPr/>
        <p:txBody>
          <a:bodyPr/>
          <a:lstStyle/>
          <a:p>
            <a:r>
              <a:rPr lang="el-GR" sz="2000" dirty="0"/>
              <a:t>Σοβαρή μειονεξία που διαρκεί σε όλη τη ζωή. Συγκαταλέγεται στις </a:t>
            </a:r>
            <a:r>
              <a:rPr lang="el-GR" sz="2000" dirty="0" err="1"/>
              <a:t>νευροαναπτυξιακές</a:t>
            </a:r>
            <a:r>
              <a:rPr lang="el-GR" sz="2000" dirty="0"/>
              <a:t> διαταραχές </a:t>
            </a:r>
          </a:p>
          <a:p>
            <a:r>
              <a:rPr lang="el-GR" altLang="en-US" sz="2000" dirty="0">
                <a:ea typeface="ＭＳ Ｐゴシック" panose="020B0600070205080204" pitchFamily="34" charset="-128"/>
              </a:rPr>
              <a:t>Στις πιο πρόσφατες εκδόσεις των διαγνωστικών εγχειριδίων (</a:t>
            </a:r>
            <a:r>
              <a:rPr lang="en-US" altLang="en-US" sz="2000" dirty="0">
                <a:ea typeface="ＭＳ Ｐゴシック" panose="020B0600070205080204" pitchFamily="34" charset="-128"/>
              </a:rPr>
              <a:t>ICD-11, DSM-V)</a:t>
            </a:r>
            <a:r>
              <a:rPr lang="el-GR" altLang="en-US" sz="2000" dirty="0">
                <a:ea typeface="ＭＳ Ｐゴシック" panose="020B0600070205080204" pitchFamily="34" charset="-128"/>
              </a:rPr>
              <a:t>, περιγράφεται ως διαταραχή το</a:t>
            </a:r>
            <a:r>
              <a:rPr lang="en-US" altLang="en-US" sz="2000" dirty="0">
                <a:ea typeface="ＭＳ Ｐゴシック" panose="020B0600070205080204" pitchFamily="34" charset="-128"/>
              </a:rPr>
              <a:t> </a:t>
            </a:r>
            <a:r>
              <a:rPr lang="el-GR" altLang="en-US" sz="2000" dirty="0">
                <a:ea typeface="ＭＳ Ｐゴシック" panose="020B0600070205080204" pitchFamily="34" charset="-128"/>
              </a:rPr>
              <a:t>«φάσμα του αυτισμού» ,που περιλαμβάνει από ήπιες περιπτώσεις (αυτές που παλαιότερα λάμβαναν τη διάγνωση του  «</a:t>
            </a:r>
            <a:r>
              <a:rPr lang="el-GR" altLang="en-US" sz="2000" dirty="0" err="1">
                <a:ea typeface="ＭＳ Ｐゴシック" panose="020B0600070205080204" pitchFamily="34" charset="-128"/>
              </a:rPr>
              <a:t>σύνδρομου</a:t>
            </a:r>
            <a:r>
              <a:rPr lang="el-GR" altLang="en-US" sz="2000" dirty="0">
                <a:ea typeface="ＭＳ Ｐゴシック" panose="020B0600070205080204" pitchFamily="34" charset="-128"/>
              </a:rPr>
              <a:t> </a:t>
            </a:r>
            <a:r>
              <a:rPr lang="el-GR" altLang="en-US" sz="2000" dirty="0" err="1">
                <a:ea typeface="ＭＳ Ｐゴシック" panose="020B0600070205080204" pitchFamily="34" charset="-128"/>
              </a:rPr>
              <a:t>Asperger</a:t>
            </a:r>
            <a:r>
              <a:rPr lang="el-GR" altLang="en-US" sz="2000" dirty="0">
                <a:ea typeface="ＭＳ Ｐゴシック" panose="020B0600070205080204" pitchFamily="34" charset="-128"/>
              </a:rPr>
              <a:t>») έως τις βαριές περιπτώσεις (που παλαιότερα λάμβαναν τη διάγνωση του «αυτισμού») </a:t>
            </a:r>
          </a:p>
          <a:p>
            <a:r>
              <a:rPr lang="el-GR" altLang="en-US" sz="2000" dirty="0">
                <a:ea typeface="ＭＳ Ｐゴシック" panose="020B0600070205080204" pitchFamily="34" charset="-128"/>
              </a:rPr>
              <a:t>Στις προηγούμενες εκδόσεις των διαγνωστικών εγχειριδίων ( </a:t>
            </a:r>
            <a:r>
              <a:rPr lang="en-US" altLang="en-US" sz="2000" dirty="0">
                <a:ea typeface="ＭＳ Ｐゴシック" panose="020B0600070205080204" pitchFamily="34" charset="-128"/>
              </a:rPr>
              <a:t>ICD-10</a:t>
            </a:r>
            <a:r>
              <a:rPr lang="el-GR" altLang="en-US" sz="2000" dirty="0">
                <a:ea typeface="ＭＳ Ｐゴシック" panose="020B0600070205080204" pitchFamily="34" charset="-128"/>
              </a:rPr>
              <a:t> και </a:t>
            </a:r>
            <a:r>
              <a:rPr lang="en-US" altLang="en-US" sz="2000" dirty="0">
                <a:ea typeface="ＭＳ Ｐゴシック" panose="020B0600070205080204" pitchFamily="34" charset="-128"/>
              </a:rPr>
              <a:t>DSM-</a:t>
            </a:r>
            <a:r>
              <a:rPr lang="el-GR" altLang="en-US" sz="2000" dirty="0">
                <a:ea typeface="ＭＳ Ｐゴシック" panose="020B0600070205080204" pitchFamily="34" charset="-128"/>
              </a:rPr>
              <a:t>Ι</a:t>
            </a:r>
            <a:r>
              <a:rPr lang="en-US" altLang="en-US" sz="2000" dirty="0">
                <a:ea typeface="ＭＳ Ｐゴシック" panose="020B0600070205080204" pitchFamily="34" charset="-128"/>
              </a:rPr>
              <a:t>V</a:t>
            </a:r>
            <a:r>
              <a:rPr lang="el-GR" altLang="en-US" sz="2000" dirty="0">
                <a:ea typeface="ＭＳ Ｐゴシック" panose="020B0600070205080204" pitchFamily="34" charset="-128"/>
              </a:rPr>
              <a:t>) χρησιμοποιείται ο όρος «διάχυτες αναπτυξιακές διαταραχές» </a:t>
            </a:r>
            <a:endParaRPr lang="el-GR" sz="2000" dirty="0"/>
          </a:p>
          <a:p>
            <a:endParaRPr lang="el-GR" dirty="0"/>
          </a:p>
          <a:p>
            <a:endParaRPr lang="en-US" dirty="0"/>
          </a:p>
        </p:txBody>
      </p:sp>
    </p:spTree>
    <p:extLst>
      <p:ext uri="{BB962C8B-B14F-4D97-AF65-F5344CB8AC3E}">
        <p14:creationId xmlns:p14="http://schemas.microsoft.com/office/powerpoint/2010/main" val="321390486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itle 1">
            <a:extLst>
              <a:ext uri="{FF2B5EF4-FFF2-40B4-BE49-F238E27FC236}">
                <a16:creationId xmlns:a16="http://schemas.microsoft.com/office/drawing/2014/main" id="{28C93C75-8D46-A24B-80E1-389E877AE66B}"/>
              </a:ext>
            </a:extLst>
          </p:cNvPr>
          <p:cNvSpPr>
            <a:spLocks noGrp="1"/>
          </p:cNvSpPr>
          <p:nvPr>
            <p:ph type="title"/>
          </p:nvPr>
        </p:nvSpPr>
        <p:spPr/>
        <p:txBody>
          <a:bodyPr/>
          <a:lstStyle/>
          <a:p>
            <a:r>
              <a:rPr lang="el-GR" altLang="en-US" dirty="0">
                <a:ea typeface="ＭＳ Ｐゴシック" panose="020B0600070205080204" pitchFamily="34" charset="-128"/>
              </a:rPr>
              <a:t>Αιτιολογικοί παράγοντες</a:t>
            </a:r>
            <a:endParaRPr lang="en-US" altLang="en-US" dirty="0">
              <a:ea typeface="ＭＳ Ｐゴシック" panose="020B0600070205080204" pitchFamily="34" charset="-128"/>
            </a:endParaRPr>
          </a:p>
        </p:txBody>
      </p:sp>
      <p:sp>
        <p:nvSpPr>
          <p:cNvPr id="36867" name="Content Placeholder 2">
            <a:extLst>
              <a:ext uri="{FF2B5EF4-FFF2-40B4-BE49-F238E27FC236}">
                <a16:creationId xmlns:a16="http://schemas.microsoft.com/office/drawing/2014/main" id="{5669B1EC-CC14-4549-AC21-F8FCBEFF10CA}"/>
              </a:ext>
            </a:extLst>
          </p:cNvPr>
          <p:cNvSpPr>
            <a:spLocks noGrp="1"/>
          </p:cNvSpPr>
          <p:nvPr>
            <p:ph sz="quarter" idx="1"/>
          </p:nvPr>
        </p:nvSpPr>
        <p:spPr>
          <a:xfrm>
            <a:off x="1981200" y="1682496"/>
            <a:ext cx="8229600" cy="4473830"/>
          </a:xfrm>
        </p:spPr>
        <p:txBody>
          <a:bodyPr>
            <a:normAutofit lnSpcReduction="10000"/>
          </a:bodyPr>
          <a:lstStyle/>
          <a:p>
            <a:endParaRPr lang="el-GR" altLang="en-US" dirty="0">
              <a:ea typeface="ＭＳ Ｐゴシック" panose="020B0600070205080204" pitchFamily="34" charset="-128"/>
            </a:endParaRPr>
          </a:p>
          <a:p>
            <a:pPr marL="0" indent="0" algn="just">
              <a:buNone/>
            </a:pPr>
            <a:r>
              <a:rPr lang="el-GR" altLang="en-US" sz="2200" dirty="0">
                <a:ea typeface="ＭＳ Ｐゴシック" panose="020B0600070205080204" pitchFamily="34" charset="-128"/>
              </a:rPr>
              <a:t>Ψυχολογικές προσεγγίσεις: </a:t>
            </a:r>
          </a:p>
          <a:p>
            <a:pPr algn="just"/>
            <a:r>
              <a:rPr lang="el-GR" altLang="en-US" sz="2000" dirty="0">
                <a:ea typeface="ＭＳ Ｐゴシック" panose="020B0600070205080204" pitchFamily="34" charset="-128"/>
              </a:rPr>
              <a:t>«Θεωρία του νου»/ «θεωρία </a:t>
            </a:r>
            <a:r>
              <a:rPr lang="el-GR" altLang="en-US" sz="2000" dirty="0" err="1">
                <a:ea typeface="ＭＳ Ｐゴシック" panose="020B0600070205080204" pitchFamily="34" charset="-128"/>
              </a:rPr>
              <a:t>ενσυναίσθησης</a:t>
            </a:r>
            <a:r>
              <a:rPr lang="el-GR" altLang="en-US" sz="2000" dirty="0">
                <a:ea typeface="ＭＳ Ｐゴシック" panose="020B0600070205080204" pitchFamily="34" charset="-128"/>
              </a:rPr>
              <a:t>-συστηματοποίησης» (έλλειψη </a:t>
            </a:r>
            <a:r>
              <a:rPr lang="el-GR" altLang="en-US" sz="2000" dirty="0" err="1">
                <a:ea typeface="ＭＳ Ｐゴシック" panose="020B0600070205080204" pitchFamily="34" charset="-128"/>
              </a:rPr>
              <a:t>ενσυναίσθησης</a:t>
            </a:r>
            <a:r>
              <a:rPr lang="el-GR" altLang="en-US" sz="2000" dirty="0">
                <a:ea typeface="ＭＳ Ｐゴシック" panose="020B0600070205080204" pitchFamily="34" charset="-128"/>
              </a:rPr>
              <a:t> σε συνδυασμό με ακραία  προσκόλληση στους κανόνες λειτουργίας ενός συστήματος/ «ακραίου άρρενος εγκεφάλου» </a:t>
            </a:r>
            <a:r>
              <a:rPr lang="en-US" altLang="en-US" sz="2000" dirty="0">
                <a:ea typeface="ＭＳ Ｐゴシック" panose="020B0600070205080204" pitchFamily="34" charset="-128"/>
              </a:rPr>
              <a:t>(Simon Baron-Cohen).</a:t>
            </a:r>
            <a:endParaRPr lang="el-GR" altLang="en-US" sz="2000" dirty="0">
              <a:ea typeface="ＭＳ Ｐゴシック" panose="020B0600070205080204" pitchFamily="34" charset="-128"/>
            </a:endParaRPr>
          </a:p>
          <a:p>
            <a:pPr algn="just"/>
            <a:r>
              <a:rPr lang="en-US" altLang="en-US" sz="2000" dirty="0">
                <a:ea typeface="ＭＳ Ｐゴシック" panose="020B0600070205080204" pitchFamily="34" charset="-128"/>
              </a:rPr>
              <a:t> </a:t>
            </a:r>
            <a:r>
              <a:rPr lang="el-GR" altLang="en-US" sz="2000" dirty="0">
                <a:ea typeface="ＭＳ Ｐゴシック" panose="020B0600070205080204" pitchFamily="34" charset="-128"/>
              </a:rPr>
              <a:t>«Θεωρία αδύναμης συνοχής»  (αδυναμία σύνδεσης και επεξεργασίας πολλαπλών πληροφοριών, ιδιαίτερα στο κοινωνικό επίπεδο)</a:t>
            </a:r>
          </a:p>
          <a:p>
            <a:pPr algn="just"/>
            <a:r>
              <a:rPr lang="el-GR" altLang="en-US" sz="2000" dirty="0">
                <a:ea typeface="ＭＳ Ｐゴシック" panose="020B0600070205080204" pitchFamily="34" charset="-128"/>
              </a:rPr>
              <a:t>Σχέση μητέρας-βρέφους (ακανθώδες θέμα, έχει αποκλειστεί ως θεωρία)</a:t>
            </a:r>
          </a:p>
          <a:p>
            <a:pPr marL="0" indent="0" algn="just">
              <a:buNone/>
            </a:pPr>
            <a:r>
              <a:rPr lang="el-GR" altLang="en-US" sz="2000" dirty="0">
                <a:ea typeface="ＭＳ Ｐゴシック" panose="020B0600070205080204" pitchFamily="34" charset="-128"/>
              </a:rPr>
              <a:t>Ενδείξεις για βιολογικό υπόβαθρο</a:t>
            </a:r>
            <a:endParaRPr lang="en-US" altLang="en-US" sz="2000" dirty="0">
              <a:ea typeface="ＭＳ Ｐゴシック" panose="020B0600070205080204" pitchFamily="34" charset="-128"/>
            </a:endParaRPr>
          </a:p>
        </p:txBody>
      </p:sp>
    </p:spTree>
    <p:extLst>
      <p:ext uri="{BB962C8B-B14F-4D97-AF65-F5344CB8AC3E}">
        <p14:creationId xmlns:p14="http://schemas.microsoft.com/office/powerpoint/2010/main" val="328966154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a:extLst>
              <a:ext uri="{FF2B5EF4-FFF2-40B4-BE49-F238E27FC236}">
                <a16:creationId xmlns:a16="http://schemas.microsoft.com/office/drawing/2014/main" id="{E6ABBD79-0D80-4841-8405-B49BED605429}"/>
              </a:ext>
            </a:extLst>
          </p:cNvPr>
          <p:cNvSpPr>
            <a:spLocks noGrp="1"/>
          </p:cNvSpPr>
          <p:nvPr>
            <p:ph type="title"/>
          </p:nvPr>
        </p:nvSpPr>
        <p:spPr/>
        <p:txBody>
          <a:bodyPr/>
          <a:lstStyle/>
          <a:p>
            <a:r>
              <a:rPr lang="el-GR" altLang="en-US" dirty="0">
                <a:ea typeface="ＭＳ Ｐゴシック" panose="020B0600070205080204" pitchFamily="34" charset="-128"/>
              </a:rPr>
              <a:t>Αιτιολογικοί παράγοντες</a:t>
            </a:r>
            <a:endParaRPr lang="en-US" altLang="en-US" dirty="0">
              <a:ea typeface="ＭＳ Ｐゴシック" panose="020B0600070205080204" pitchFamily="34" charset="-128"/>
            </a:endParaRPr>
          </a:p>
        </p:txBody>
      </p:sp>
      <p:sp>
        <p:nvSpPr>
          <p:cNvPr id="31747" name="Content Placeholder 2">
            <a:extLst>
              <a:ext uri="{FF2B5EF4-FFF2-40B4-BE49-F238E27FC236}">
                <a16:creationId xmlns:a16="http://schemas.microsoft.com/office/drawing/2014/main" id="{1F03D6FC-7B08-BC4E-9701-A54602A9EBDE}"/>
              </a:ext>
            </a:extLst>
          </p:cNvPr>
          <p:cNvSpPr>
            <a:spLocks noGrp="1"/>
          </p:cNvSpPr>
          <p:nvPr>
            <p:ph sz="quarter" idx="1"/>
          </p:nvPr>
        </p:nvSpPr>
        <p:spPr>
          <a:xfrm>
            <a:off x="1981200" y="1143001"/>
            <a:ext cx="8229600" cy="5013325"/>
          </a:xfrm>
        </p:spPr>
        <p:txBody>
          <a:bodyPr/>
          <a:lstStyle/>
          <a:p>
            <a:endParaRPr lang="el-GR" altLang="en-US" dirty="0">
              <a:ea typeface="ＭＳ Ｐゴシック" panose="020B0600070205080204" pitchFamily="34" charset="-128"/>
            </a:endParaRPr>
          </a:p>
          <a:p>
            <a:pPr marL="0" indent="0">
              <a:buNone/>
            </a:pPr>
            <a:r>
              <a:rPr lang="el-GR" altLang="en-US" sz="2200" dirty="0">
                <a:ea typeface="ＭＳ Ｐゴシック" panose="020B0600070205080204" pitchFamily="34" charset="-128"/>
              </a:rPr>
              <a:t>Βιολογικοί παράγοντες:</a:t>
            </a:r>
          </a:p>
          <a:p>
            <a:pPr>
              <a:buFont typeface="Wingdings 3" pitchFamily="2" charset="2"/>
              <a:buAutoNum type="arabicPeriod"/>
            </a:pPr>
            <a:r>
              <a:rPr lang="el-GR" altLang="en-US" sz="2000" dirty="0">
                <a:ea typeface="ＭＳ Ｐゴシック" panose="020B0600070205080204" pitchFamily="34" charset="-128"/>
              </a:rPr>
              <a:t>Γενετικοί παράγοντες: Δεν έχει βρεθεί η αιτιολογία του αυτισμού  ακόμα, αλλά είναι σαφές ότι υπάρχουν γενετικοί παράγοντες. Σχετίζεται με την κληρονομικότητα, όπως δείχνουν οι μελέτες με ΜΖ διδύμους. Σχετικά με τη γενετική μετάδοση, υποστηρίζεται ότι το μοντέλο μετάδοσης περιλαμβάνει πολλαπλά </a:t>
            </a:r>
            <a:r>
              <a:rPr lang="el-GR" altLang="en-US" sz="2000" dirty="0" err="1">
                <a:ea typeface="ＭＳ Ｐゴシック" panose="020B0600070205080204" pitchFamily="34" charset="-128"/>
              </a:rPr>
              <a:t>αλληλεπιδρώντα</a:t>
            </a:r>
            <a:r>
              <a:rPr lang="el-GR" altLang="en-US" sz="2000" dirty="0">
                <a:ea typeface="ＭＳ Ｐゴシック" panose="020B0600070205080204" pitchFamily="34" charset="-128"/>
              </a:rPr>
              <a:t> γονίδια, παρά ένα μεμονωμένο γονίδιο. Σήμερα μιλάμε για περ</a:t>
            </a:r>
            <a:r>
              <a:rPr lang="en-US" altLang="en-US" sz="2000" dirty="0" err="1">
                <a:ea typeface="ＭＳ Ｐゴシック" panose="020B0600070205080204" pitchFamily="34" charset="-128"/>
              </a:rPr>
              <a:t>ί</a:t>
            </a:r>
            <a:r>
              <a:rPr lang="el-GR" altLang="en-US" sz="2000" dirty="0">
                <a:ea typeface="ＭＳ Ｐゴシック" panose="020B0600070205080204" pitchFamily="34" charset="-128"/>
              </a:rPr>
              <a:t>που </a:t>
            </a:r>
            <a:r>
              <a:rPr lang="en-US" altLang="en-US" sz="2000" dirty="0">
                <a:ea typeface="ＭＳ Ｐゴシック" panose="020B0600070205080204" pitchFamily="34" charset="-128"/>
              </a:rPr>
              <a:t>100</a:t>
            </a:r>
            <a:r>
              <a:rPr lang="el-GR" altLang="en-US" sz="2000" dirty="0">
                <a:ea typeface="ＭＳ Ｐゴシック" panose="020B0600070205080204" pitchFamily="34" charset="-128"/>
              </a:rPr>
              <a:t> γονίδια που </a:t>
            </a:r>
            <a:r>
              <a:rPr lang="el-GR" altLang="en-US" sz="2000" dirty="0" err="1">
                <a:ea typeface="ＭＳ Ｐゴシック" panose="020B0600070205080204" pitchFamily="34" charset="-128"/>
              </a:rPr>
              <a:t>εμπλεκονται</a:t>
            </a:r>
            <a:r>
              <a:rPr lang="el-GR" altLang="en-US" sz="2000" dirty="0">
                <a:ea typeface="ＭＳ Ｐゴシック" panose="020B0600070205080204" pitchFamily="34" charset="-128"/>
              </a:rPr>
              <a:t> στον αυτισμό (ο </a:t>
            </a:r>
            <a:r>
              <a:rPr lang="el-GR" altLang="en-US" sz="2000">
                <a:ea typeface="ＭＳ Ｐゴシック" panose="020B0600070205080204" pitchFamily="34" charset="-128"/>
              </a:rPr>
              <a:t>αριθμός μπορεί </a:t>
            </a:r>
            <a:r>
              <a:rPr lang="el-GR" altLang="en-US" sz="2000" dirty="0">
                <a:ea typeface="ＭＳ Ｐゴシック" panose="020B0600070205080204" pitchFamily="34" charset="-128"/>
              </a:rPr>
              <a:t>να μεγαλώσει)</a:t>
            </a:r>
          </a:p>
        </p:txBody>
      </p:sp>
    </p:spTree>
    <p:extLst>
      <p:ext uri="{BB962C8B-B14F-4D97-AF65-F5344CB8AC3E}">
        <p14:creationId xmlns:p14="http://schemas.microsoft.com/office/powerpoint/2010/main" val="82461154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a:extLst>
              <a:ext uri="{FF2B5EF4-FFF2-40B4-BE49-F238E27FC236}">
                <a16:creationId xmlns:a16="http://schemas.microsoft.com/office/drawing/2014/main" id="{4E62E51B-6AD1-1043-81AA-D1293C666271}"/>
              </a:ext>
            </a:extLst>
          </p:cNvPr>
          <p:cNvSpPr>
            <a:spLocks noGrp="1"/>
          </p:cNvSpPr>
          <p:nvPr>
            <p:ph type="title"/>
          </p:nvPr>
        </p:nvSpPr>
        <p:spPr/>
        <p:txBody>
          <a:bodyPr/>
          <a:lstStyle/>
          <a:p>
            <a:r>
              <a:rPr lang="el-GR" altLang="en-US" dirty="0">
                <a:ea typeface="ＭＳ Ｐゴシック" panose="020B0600070205080204" pitchFamily="34" charset="-128"/>
              </a:rPr>
              <a:t>Αιτιολογικοί παράγοντες</a:t>
            </a:r>
            <a:endParaRPr lang="en-US" altLang="en-US" dirty="0">
              <a:ea typeface="ＭＳ Ｐゴシック" panose="020B0600070205080204" pitchFamily="34" charset="-128"/>
            </a:endParaRPr>
          </a:p>
        </p:txBody>
      </p:sp>
      <p:sp>
        <p:nvSpPr>
          <p:cNvPr id="3" name="Content Placeholder 2">
            <a:extLst>
              <a:ext uri="{FF2B5EF4-FFF2-40B4-BE49-F238E27FC236}">
                <a16:creationId xmlns:a16="http://schemas.microsoft.com/office/drawing/2014/main" id="{B74A3821-5707-984F-AF19-1F1F22817B8B}"/>
              </a:ext>
            </a:extLst>
          </p:cNvPr>
          <p:cNvSpPr>
            <a:spLocks noGrp="1"/>
          </p:cNvSpPr>
          <p:nvPr>
            <p:ph sz="quarter" idx="1"/>
          </p:nvPr>
        </p:nvSpPr>
        <p:spPr>
          <a:xfrm>
            <a:off x="1981200" y="2499360"/>
            <a:ext cx="8229600" cy="3656966"/>
          </a:xfrm>
        </p:spPr>
        <p:txBody>
          <a:bodyPr>
            <a:normAutofit/>
          </a:bodyPr>
          <a:lstStyle/>
          <a:p>
            <a:pPr marL="514350" indent="-514350">
              <a:buNone/>
            </a:pPr>
            <a:endParaRPr lang="el-GR" altLang="en-US" dirty="0">
              <a:ea typeface="ＭＳ Ｐゴシック" panose="020B0600070205080204" pitchFamily="34" charset="-128"/>
            </a:endParaRPr>
          </a:p>
          <a:p>
            <a:pPr marL="514350" indent="-514350">
              <a:buNone/>
            </a:pPr>
            <a:r>
              <a:rPr lang="el-GR" altLang="en-US" sz="2200" dirty="0">
                <a:ea typeface="ＭＳ Ｐゴシック" panose="020B0600070205080204" pitchFamily="34" charset="-128"/>
              </a:rPr>
              <a:t>Βιολογικοί παράγοντες:</a:t>
            </a:r>
          </a:p>
          <a:p>
            <a:pPr marL="514350" indent="-514350">
              <a:buAutoNum type="arabicPeriod" startAt="2"/>
            </a:pPr>
            <a:r>
              <a:rPr lang="el-GR" altLang="en-US" sz="2000" dirty="0">
                <a:ea typeface="ＭＳ Ｐゴシック" panose="020B0600070205080204" pitchFamily="34" charset="-128"/>
              </a:rPr>
              <a:t>Νευρολογικοί παράγοντες: Τα </a:t>
            </a:r>
            <a:r>
              <a:rPr lang="el-GR" altLang="en-US" sz="2000" dirty="0" err="1">
                <a:ea typeface="ＭＳ Ｐゴシック" panose="020B0600070205080204" pitchFamily="34" charset="-128"/>
              </a:rPr>
              <a:t>νευροανατομικά</a:t>
            </a:r>
            <a:r>
              <a:rPr lang="el-GR" altLang="en-US" sz="2000" dirty="0">
                <a:ea typeface="ＭＳ Ｐゴシック" panose="020B0600070205080204" pitchFamily="34" charset="-128"/>
              </a:rPr>
              <a:t>, </a:t>
            </a:r>
            <a:r>
              <a:rPr lang="el-GR" altLang="en-US" sz="2000" dirty="0" err="1">
                <a:ea typeface="ＭＳ Ｐゴシック" panose="020B0600070205080204" pitchFamily="34" charset="-128"/>
              </a:rPr>
              <a:t>νευροφυσιολογικά</a:t>
            </a:r>
            <a:r>
              <a:rPr lang="el-GR" altLang="en-US" sz="2000" dirty="0">
                <a:ea typeface="ＭＳ Ｐゴシック" panose="020B0600070205080204" pitchFamily="34" charset="-128"/>
              </a:rPr>
              <a:t> (έρευνα για </a:t>
            </a:r>
            <a:r>
              <a:rPr lang="el-GR" altLang="en-US" sz="2000" dirty="0" err="1">
                <a:ea typeface="ＭＳ Ｐゴシック" panose="020B0600070205080204" pitchFamily="34" charset="-128"/>
              </a:rPr>
              <a:t>ηλεκτροεγκεφαλικές</a:t>
            </a:r>
            <a:r>
              <a:rPr lang="el-GR" altLang="en-US" sz="2000" dirty="0">
                <a:ea typeface="ＭＳ Ｐゴシック" panose="020B0600070205080204" pitchFamily="34" charset="-128"/>
              </a:rPr>
              <a:t> ανωμαλίες) και </a:t>
            </a:r>
            <a:r>
              <a:rPr lang="el-GR" altLang="en-US" sz="2000" dirty="0" err="1">
                <a:ea typeface="ＭＳ Ｐゴシック" panose="020B0600070205080204" pitchFamily="34" charset="-128"/>
              </a:rPr>
              <a:t>νευροχημικά</a:t>
            </a:r>
            <a:r>
              <a:rPr lang="el-GR" altLang="en-US" sz="2000" dirty="0">
                <a:ea typeface="ＭＳ Ｐゴシック" panose="020B0600070205080204" pitchFamily="34" charset="-128"/>
              </a:rPr>
              <a:t> (ανωμαλίες στους νευροδιαβιβαστές) ευρήματα, ως τώρα, δεν μας δείχνουν ένα συνεπή τρόπο σύνδεσης με τον αυτισμό.</a:t>
            </a:r>
          </a:p>
          <a:p>
            <a:pPr marL="0" indent="0">
              <a:buNone/>
            </a:pPr>
            <a:r>
              <a:rPr lang="el-GR" altLang="en-US" sz="2000" dirty="0">
                <a:ea typeface="ＭＳ Ｐゴシック" panose="020B0600070205080204" pitchFamily="34" charset="-128"/>
              </a:rPr>
              <a:t>       Ίσως γενικά ένα διαταραγμένο </a:t>
            </a:r>
            <a:r>
              <a:rPr lang="el-GR" altLang="en-US" sz="2000" dirty="0" err="1">
                <a:ea typeface="ＭＳ Ｐゴシック" panose="020B0600070205080204" pitchFamily="34" charset="-128"/>
              </a:rPr>
              <a:t>νευρωνικό</a:t>
            </a:r>
            <a:r>
              <a:rPr lang="el-GR" altLang="en-US" sz="2000" dirty="0">
                <a:ea typeface="ＭＳ Ｐゴシック" panose="020B0600070205080204" pitchFamily="34" charset="-128"/>
              </a:rPr>
              <a:t> σύστημα;  </a:t>
            </a:r>
          </a:p>
          <a:p>
            <a:pPr marL="514350" indent="-514350">
              <a:buNone/>
            </a:pPr>
            <a:endParaRPr lang="en-US" altLang="en-US" dirty="0">
              <a:ea typeface="ＭＳ Ｐゴシック" panose="020B0600070205080204" pitchFamily="34" charset="-128"/>
            </a:endParaRPr>
          </a:p>
          <a:p>
            <a:pPr marL="514350" indent="-514350">
              <a:buNone/>
            </a:pPr>
            <a:endParaRPr lang="en-US" altLang="en-US" dirty="0">
              <a:ea typeface="ＭＳ Ｐゴシック" panose="020B0600070205080204" pitchFamily="34" charset="-128"/>
            </a:endParaRPr>
          </a:p>
        </p:txBody>
      </p:sp>
    </p:spTree>
    <p:extLst>
      <p:ext uri="{BB962C8B-B14F-4D97-AF65-F5344CB8AC3E}">
        <p14:creationId xmlns:p14="http://schemas.microsoft.com/office/powerpoint/2010/main" val="13226288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C4CBEA-74BA-7748-9996-3E01A45070E6}"/>
              </a:ext>
            </a:extLst>
          </p:cNvPr>
          <p:cNvSpPr>
            <a:spLocks noGrp="1"/>
          </p:cNvSpPr>
          <p:nvPr>
            <p:ph type="title"/>
          </p:nvPr>
        </p:nvSpPr>
        <p:spPr>
          <a:xfrm>
            <a:off x="810000" y="447187"/>
            <a:ext cx="10571998" cy="1070113"/>
          </a:xfrm>
        </p:spPr>
        <p:txBody>
          <a:bodyPr/>
          <a:lstStyle/>
          <a:p>
            <a:r>
              <a:rPr lang="el-GR" dirty="0"/>
              <a:t>Μία παρένθεση: </a:t>
            </a:r>
            <a:br>
              <a:rPr lang="el-GR" dirty="0"/>
            </a:br>
            <a:r>
              <a:rPr lang="el-GR" dirty="0"/>
              <a:t>το κίνημα της </a:t>
            </a:r>
            <a:r>
              <a:rPr lang="el-GR" dirty="0" err="1"/>
              <a:t>νευροδιαφορετικότητας</a:t>
            </a:r>
            <a:endParaRPr lang="en-GR" dirty="0"/>
          </a:p>
        </p:txBody>
      </p:sp>
      <p:sp>
        <p:nvSpPr>
          <p:cNvPr id="3" name="Content Placeholder 2">
            <a:extLst>
              <a:ext uri="{FF2B5EF4-FFF2-40B4-BE49-F238E27FC236}">
                <a16:creationId xmlns:a16="http://schemas.microsoft.com/office/drawing/2014/main" id="{11F08383-C7E3-7E4F-B439-1E75EC5ED409}"/>
              </a:ext>
            </a:extLst>
          </p:cNvPr>
          <p:cNvSpPr>
            <a:spLocks noGrp="1"/>
          </p:cNvSpPr>
          <p:nvPr>
            <p:ph idx="1"/>
          </p:nvPr>
        </p:nvSpPr>
        <p:spPr/>
        <p:txBody>
          <a:bodyPr/>
          <a:lstStyle/>
          <a:p>
            <a:r>
              <a:rPr lang="el-GR" dirty="0"/>
              <a:t>Αρχικά ‘</a:t>
            </a:r>
            <a:r>
              <a:rPr lang="el-GR" dirty="0" err="1"/>
              <a:t>ακτιβιστικό</a:t>
            </a:r>
            <a:r>
              <a:rPr lang="el-GR" dirty="0"/>
              <a:t>’ κίνημα</a:t>
            </a:r>
          </a:p>
          <a:p>
            <a:r>
              <a:rPr lang="el-GR" dirty="0"/>
              <a:t>Υπάρχει ‘</a:t>
            </a:r>
            <a:r>
              <a:rPr lang="el-GR" dirty="0" err="1"/>
              <a:t>νευρωνική</a:t>
            </a:r>
            <a:r>
              <a:rPr lang="el-GR" dirty="0"/>
              <a:t>’ διαφορά (βλ. ιατρικό μοντέλο), αλλά  συνεισφέρει στην ποικιλότητα και στην επιβίωση</a:t>
            </a:r>
          </a:p>
          <a:p>
            <a:r>
              <a:rPr lang="el-GR" dirty="0"/>
              <a:t>Αυτιστική ταυτότητα</a:t>
            </a:r>
            <a:endParaRPr lang="en-GR" dirty="0"/>
          </a:p>
        </p:txBody>
      </p:sp>
    </p:spTree>
    <p:extLst>
      <p:ext uri="{BB962C8B-B14F-4D97-AF65-F5344CB8AC3E}">
        <p14:creationId xmlns:p14="http://schemas.microsoft.com/office/powerpoint/2010/main" val="82304404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itle 1">
            <a:extLst>
              <a:ext uri="{FF2B5EF4-FFF2-40B4-BE49-F238E27FC236}">
                <a16:creationId xmlns:a16="http://schemas.microsoft.com/office/drawing/2014/main" id="{441FF011-8EDD-1B4D-9EE8-F67A908D4607}"/>
              </a:ext>
            </a:extLst>
          </p:cNvPr>
          <p:cNvSpPr>
            <a:spLocks noGrp="1"/>
          </p:cNvSpPr>
          <p:nvPr>
            <p:ph type="title"/>
          </p:nvPr>
        </p:nvSpPr>
        <p:spPr/>
        <p:txBody>
          <a:bodyPr/>
          <a:lstStyle/>
          <a:p>
            <a:r>
              <a:rPr lang="el-GR" altLang="en-US" dirty="0">
                <a:ea typeface="ＭＳ Ｐゴシック" panose="020B0600070205080204" pitchFamily="34" charset="-128"/>
              </a:rPr>
              <a:t>Θεραπευτικές παρεμβάσεις</a:t>
            </a:r>
            <a:endParaRPr lang="en-US" altLang="en-US" dirty="0">
              <a:ea typeface="ＭＳ Ｐゴシック" panose="020B0600070205080204" pitchFamily="34" charset="-128"/>
            </a:endParaRPr>
          </a:p>
        </p:txBody>
      </p:sp>
      <p:sp>
        <p:nvSpPr>
          <p:cNvPr id="39939" name="Content Placeholder 2">
            <a:extLst>
              <a:ext uri="{FF2B5EF4-FFF2-40B4-BE49-F238E27FC236}">
                <a16:creationId xmlns:a16="http://schemas.microsoft.com/office/drawing/2014/main" id="{ACB9A2AB-F84A-A04C-928D-2F259655F820}"/>
              </a:ext>
            </a:extLst>
          </p:cNvPr>
          <p:cNvSpPr>
            <a:spLocks noGrp="1"/>
          </p:cNvSpPr>
          <p:nvPr>
            <p:ph sz="quarter" idx="1"/>
          </p:nvPr>
        </p:nvSpPr>
        <p:spPr>
          <a:xfrm>
            <a:off x="1981200" y="2194560"/>
            <a:ext cx="8229600" cy="3961766"/>
          </a:xfrm>
        </p:spPr>
        <p:txBody>
          <a:bodyPr>
            <a:noAutofit/>
          </a:bodyPr>
          <a:lstStyle/>
          <a:p>
            <a:r>
              <a:rPr lang="el-GR" altLang="en-US" sz="2000" dirty="0">
                <a:ea typeface="ＭＳ Ｐゴシック" panose="020B0600070205080204" pitchFamily="34" charset="-128"/>
              </a:rPr>
              <a:t>Μειονεξία που διαρκεί ολόκληρη τη ζωή </a:t>
            </a:r>
            <a:r>
              <a:rPr lang="en-US" altLang="en-US" sz="2000" dirty="0">
                <a:ea typeface="ＭＳ Ｐゴシック" panose="020B0600070205080204" pitchFamily="34" charset="-128"/>
              </a:rPr>
              <a:t>–</a:t>
            </a:r>
            <a:r>
              <a:rPr lang="el-GR" altLang="en-US" sz="2000" dirty="0">
                <a:ea typeface="ＭＳ Ｐゴシック" panose="020B0600070205080204" pitchFamily="34" charset="-128"/>
              </a:rPr>
              <a:t>με θεραπευτική αντιμετώπιση μπορεί να βελτιωθεί η λειτουργικότητα και η συναισθηματική κατάσταση των ατόμων με διάχυτη διαταραχή.</a:t>
            </a:r>
          </a:p>
          <a:p>
            <a:r>
              <a:rPr lang="el-GR" altLang="en-US" sz="2000" dirty="0">
                <a:ea typeface="ＭＳ Ｐゴシック" panose="020B0600070205080204" pitchFamily="34" charset="-128"/>
              </a:rPr>
              <a:t>Σημαντικό για την κλινική αντιμετώπιση η βαρύτητα της διάχυτης διαταραχής (σε ποιο σημείο του φάσματος). </a:t>
            </a:r>
          </a:p>
          <a:p>
            <a:r>
              <a:rPr lang="el-GR" altLang="en-US" sz="2000" dirty="0">
                <a:ea typeface="ＭＳ Ｐゴシック" panose="020B0600070205080204" pitchFamily="34" charset="-128"/>
              </a:rPr>
              <a:t>Υπάρχουν διάφορα προγράμματα, που συνήθως χρησιμοποιούν μεθόδους συντελεστικής εξαρτημένης μάθησης για τροποποίηση της συμπεριφοράς </a:t>
            </a:r>
            <a:r>
              <a:rPr lang="en-US" altLang="en-US" sz="2000" dirty="0">
                <a:ea typeface="ＭＳ Ｐゴシック" panose="020B0600070205080204" pitchFamily="34" charset="-128"/>
              </a:rPr>
              <a:t>(ABA)</a:t>
            </a:r>
            <a:r>
              <a:rPr lang="el-GR" altLang="en-US" sz="2000" dirty="0">
                <a:ea typeface="ＭＳ Ｐゴシック" panose="020B0600070205080204" pitchFamily="34" charset="-128"/>
              </a:rPr>
              <a:t>. Παράλληλα, τρόποι εκμάθησης επικοινωνίας με λόγο (πχ, πρόγραμμα </a:t>
            </a:r>
            <a:r>
              <a:rPr lang="en-US" altLang="en-US" sz="2000" dirty="0">
                <a:ea typeface="ＭＳ Ｐゴシック" panose="020B0600070205080204" pitchFamily="34" charset="-128"/>
              </a:rPr>
              <a:t>TEACCH</a:t>
            </a:r>
            <a:r>
              <a:rPr lang="el-GR" altLang="en-US" sz="2000" dirty="0">
                <a:ea typeface="ＭＳ Ｐゴシック" panose="020B0600070205080204" pitchFamily="34" charset="-128"/>
              </a:rPr>
              <a:t>) ή με τη χρήση εικόνων (πχ. </a:t>
            </a:r>
            <a:r>
              <a:rPr lang="en-US" altLang="en-US" sz="2000" dirty="0">
                <a:ea typeface="ＭＳ Ｐゴシック" panose="020B0600070205080204" pitchFamily="34" charset="-128"/>
              </a:rPr>
              <a:t>PECS)</a:t>
            </a:r>
          </a:p>
          <a:p>
            <a:r>
              <a:rPr lang="en-US" altLang="en-US" sz="2000" dirty="0">
                <a:ea typeface="ＭＳ Ｐゴシック" panose="020B0600070205080204" pitchFamily="34" charset="-128"/>
              </a:rPr>
              <a:t> </a:t>
            </a:r>
            <a:r>
              <a:rPr lang="el-GR" altLang="en-US" sz="2000" dirty="0">
                <a:ea typeface="ＭＳ Ｐゴシック" panose="020B0600070205080204" pitchFamily="34" charset="-128"/>
              </a:rPr>
              <a:t>Όχι φαρμακευτική θεραπεία, μόνο για ανακούφιση συμπτωμάτων </a:t>
            </a:r>
            <a:endParaRPr lang="en-US" altLang="en-US" sz="2000" dirty="0">
              <a:ea typeface="ＭＳ Ｐゴシック" panose="020B0600070205080204" pitchFamily="34" charset="-128"/>
            </a:endParaRPr>
          </a:p>
        </p:txBody>
      </p:sp>
    </p:spTree>
    <p:extLst>
      <p:ext uri="{BB962C8B-B14F-4D97-AF65-F5344CB8AC3E}">
        <p14:creationId xmlns:p14="http://schemas.microsoft.com/office/powerpoint/2010/main" val="146299448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Title 1">
            <a:extLst>
              <a:ext uri="{FF2B5EF4-FFF2-40B4-BE49-F238E27FC236}">
                <a16:creationId xmlns:a16="http://schemas.microsoft.com/office/drawing/2014/main" id="{3EA056F8-3730-7345-BC74-2BBE29C4CCF9}"/>
              </a:ext>
            </a:extLst>
          </p:cNvPr>
          <p:cNvSpPr>
            <a:spLocks noGrp="1"/>
          </p:cNvSpPr>
          <p:nvPr>
            <p:ph type="title"/>
          </p:nvPr>
        </p:nvSpPr>
        <p:spPr/>
        <p:txBody>
          <a:bodyPr/>
          <a:lstStyle/>
          <a:p>
            <a:r>
              <a:rPr lang="el-GR" altLang="en-US" dirty="0">
                <a:ea typeface="ＭＳ Ｐゴシック" panose="020B0600070205080204" pitchFamily="34" charset="-128"/>
              </a:rPr>
              <a:t>Θεραπευτικές παρεμβάσεις</a:t>
            </a:r>
            <a:endParaRPr lang="en-US" altLang="en-US" dirty="0">
              <a:ea typeface="ＭＳ Ｐゴシック" panose="020B0600070205080204" pitchFamily="34" charset="-128"/>
            </a:endParaRPr>
          </a:p>
        </p:txBody>
      </p:sp>
      <p:sp>
        <p:nvSpPr>
          <p:cNvPr id="41987" name="Content Placeholder 2">
            <a:extLst>
              <a:ext uri="{FF2B5EF4-FFF2-40B4-BE49-F238E27FC236}">
                <a16:creationId xmlns:a16="http://schemas.microsoft.com/office/drawing/2014/main" id="{02AD2064-9EF3-4249-A3EE-556DB988B810}"/>
              </a:ext>
            </a:extLst>
          </p:cNvPr>
          <p:cNvSpPr>
            <a:spLocks noGrp="1"/>
          </p:cNvSpPr>
          <p:nvPr>
            <p:ph sz="quarter" idx="1"/>
          </p:nvPr>
        </p:nvSpPr>
        <p:spPr>
          <a:xfrm>
            <a:off x="1981200" y="1219201"/>
            <a:ext cx="8229600" cy="4937125"/>
          </a:xfrm>
        </p:spPr>
        <p:txBody>
          <a:bodyPr/>
          <a:lstStyle/>
          <a:p>
            <a:r>
              <a:rPr lang="el-GR" altLang="en-US" sz="2000" dirty="0">
                <a:ea typeface="ＭＳ Ｐゴシック" panose="020B0600070205080204" pitchFamily="34" charset="-128"/>
              </a:rPr>
              <a:t>Αλλά μην ξεχνάμε και το συναισθηματικό κομμάτι...ειδικά σε παιδιά με στοιχεία όχι «καθαρού»/βαρύ αυτισμού</a:t>
            </a:r>
          </a:p>
          <a:p>
            <a:r>
              <a:rPr lang="el-GR" altLang="en-US" sz="2000" dirty="0">
                <a:ea typeface="ＭＳ Ｐゴシック" panose="020B0600070205080204" pitchFamily="34" charset="-128"/>
              </a:rPr>
              <a:t> Ψυχοθεραπεία (;)</a:t>
            </a:r>
          </a:p>
          <a:p>
            <a:r>
              <a:rPr lang="el-GR" altLang="en-US" sz="2000" dirty="0">
                <a:ea typeface="ＭＳ Ｐゴシック" panose="020B0600070205080204" pitchFamily="34" charset="-128"/>
              </a:rPr>
              <a:t>Σημαντική η στήριξη των γονέων</a:t>
            </a:r>
            <a:endParaRPr lang="en-US" altLang="en-US" sz="2000" dirty="0">
              <a:ea typeface="ＭＳ Ｐゴシック" panose="020B0600070205080204" pitchFamily="34" charset="-128"/>
            </a:endParaRPr>
          </a:p>
          <a:p>
            <a:endParaRPr lang="en-US" altLang="en-US" dirty="0">
              <a:ea typeface="ＭＳ Ｐゴシック" panose="020B0600070205080204" pitchFamily="34" charset="-128"/>
            </a:endParaRPr>
          </a:p>
        </p:txBody>
      </p:sp>
    </p:spTree>
    <p:extLst>
      <p:ext uri="{BB962C8B-B14F-4D97-AF65-F5344CB8AC3E}">
        <p14:creationId xmlns:p14="http://schemas.microsoft.com/office/powerpoint/2010/main" val="15718282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a:extLst>
              <a:ext uri="{FF2B5EF4-FFF2-40B4-BE49-F238E27FC236}">
                <a16:creationId xmlns:a16="http://schemas.microsoft.com/office/drawing/2014/main" id="{1224E99B-B8B0-5D4B-8407-0B4A4754A0A7}"/>
              </a:ext>
            </a:extLst>
          </p:cNvPr>
          <p:cNvSpPr>
            <a:spLocks noGrp="1"/>
          </p:cNvSpPr>
          <p:nvPr>
            <p:ph type="title"/>
          </p:nvPr>
        </p:nvSpPr>
        <p:spPr/>
        <p:txBody>
          <a:bodyPr/>
          <a:lstStyle/>
          <a:p>
            <a:r>
              <a:rPr lang="el-GR" altLang="en-US" dirty="0">
                <a:ea typeface="ＭＳ Ｐゴシック" panose="020B0600070205080204" pitchFamily="34" charset="-128"/>
              </a:rPr>
              <a:t>Κατατάξεις, ονομασίες και αλλαγές</a:t>
            </a:r>
            <a:endParaRPr lang="en-US" altLang="en-US" dirty="0">
              <a:ea typeface="ＭＳ Ｐゴシック" panose="020B0600070205080204" pitchFamily="34" charset="-128"/>
            </a:endParaRPr>
          </a:p>
        </p:txBody>
      </p:sp>
      <p:sp>
        <p:nvSpPr>
          <p:cNvPr id="18435" name="Content Placeholder 2">
            <a:extLst>
              <a:ext uri="{FF2B5EF4-FFF2-40B4-BE49-F238E27FC236}">
                <a16:creationId xmlns:a16="http://schemas.microsoft.com/office/drawing/2014/main" id="{CED6FC23-7429-AA4E-9C65-14CDAF8F52BD}"/>
              </a:ext>
            </a:extLst>
          </p:cNvPr>
          <p:cNvSpPr>
            <a:spLocks noGrp="1"/>
          </p:cNvSpPr>
          <p:nvPr>
            <p:ph sz="quarter" idx="1"/>
          </p:nvPr>
        </p:nvSpPr>
        <p:spPr>
          <a:xfrm>
            <a:off x="1981200" y="1767840"/>
            <a:ext cx="8229600" cy="4388486"/>
          </a:xfrm>
        </p:spPr>
        <p:txBody>
          <a:bodyPr/>
          <a:lstStyle/>
          <a:p>
            <a:pPr>
              <a:buFont typeface="Wingdings 3" pitchFamily="2" charset="2"/>
              <a:buNone/>
            </a:pPr>
            <a:r>
              <a:rPr lang="el-GR" altLang="en-US" sz="2000" dirty="0">
                <a:ea typeface="ＭＳ Ｐゴシック" panose="020B0600070205080204" pitchFamily="34" charset="-128"/>
              </a:rPr>
              <a:t>Λόγοι αλλαγής της ονομασίας: </a:t>
            </a:r>
          </a:p>
          <a:p>
            <a:pPr algn="just">
              <a:buFont typeface="Wingdings 3" pitchFamily="2" charset="2"/>
              <a:buNone/>
            </a:pPr>
            <a:r>
              <a:rPr lang="el-GR" altLang="en-US" sz="2000" dirty="0">
                <a:ea typeface="ＭＳ Ｐゴシック" panose="020B0600070205080204" pitchFamily="34" charset="-128"/>
              </a:rPr>
              <a:t>1. Δυσκολία </a:t>
            </a:r>
            <a:r>
              <a:rPr lang="el-GR" altLang="en-US" sz="2000" dirty="0" err="1">
                <a:ea typeface="ＭＳ Ｐゴシック" panose="020B0600070205080204" pitchFamily="34" charset="-128"/>
              </a:rPr>
              <a:t>διαφοροδιάγνωσης</a:t>
            </a:r>
            <a:r>
              <a:rPr lang="el-GR" altLang="en-US" sz="2000" dirty="0">
                <a:ea typeface="ＭＳ Ｐゴシック" panose="020B0600070205080204" pitchFamily="34" charset="-128"/>
              </a:rPr>
              <a:t> (δύσκολο ακόμα και από παιδιά με αποστέρηση)</a:t>
            </a:r>
          </a:p>
          <a:p>
            <a:pPr algn="just">
              <a:buFont typeface="Wingdings 3" pitchFamily="2" charset="2"/>
              <a:buNone/>
            </a:pPr>
            <a:r>
              <a:rPr lang="el-GR" altLang="en-US" sz="2000" dirty="0">
                <a:ea typeface="ＭＳ Ｐゴシック" panose="020B0600070205080204" pitchFamily="34" charset="-128"/>
              </a:rPr>
              <a:t>2. θεωρητικές διαφωνίες (ποια/πόσα γονίδια, σε ποια σημεία του φάσματος)</a:t>
            </a:r>
          </a:p>
          <a:p>
            <a:pPr algn="just">
              <a:buFont typeface="Wingdings 3" pitchFamily="2" charset="2"/>
              <a:buNone/>
            </a:pPr>
            <a:r>
              <a:rPr lang="el-GR" altLang="en-US" sz="2000" dirty="0">
                <a:ea typeface="ＭＳ Ｐゴシック" panose="020B0600070205080204" pitchFamily="34" charset="-128"/>
              </a:rPr>
              <a:t> 3. «πολιτικές»/οικονομικές διαφωνίες (βλ. οικονομική ενίσχυση των πιο ήπιων περιπτώσεων) </a:t>
            </a:r>
          </a:p>
          <a:p>
            <a:pPr algn="just"/>
            <a:r>
              <a:rPr lang="el-GR" altLang="en-US" sz="2000" dirty="0">
                <a:ea typeface="ＭＳ Ｐゴシック" panose="020B0600070205080204" pitchFamily="34" charset="-128"/>
              </a:rPr>
              <a:t>Όπως όμως και να διαγιγνώσκεται, είναι απαραίτητο να μη χαθεί η μοναδικότητα του κάθε  παιδιού!</a:t>
            </a:r>
            <a:endParaRPr lang="en-US" altLang="en-US" sz="2000" dirty="0">
              <a:ea typeface="ＭＳ Ｐゴシック" panose="020B0600070205080204" pitchFamily="34" charset="-128"/>
            </a:endParaRPr>
          </a:p>
          <a:p>
            <a:endParaRPr lang="en-US" altLang="en-US" dirty="0">
              <a:ea typeface="ＭＳ Ｐゴシック" panose="020B0600070205080204" pitchFamily="34" charset="-128"/>
            </a:endParaRPr>
          </a:p>
        </p:txBody>
      </p:sp>
    </p:spTree>
    <p:extLst>
      <p:ext uri="{BB962C8B-B14F-4D97-AF65-F5344CB8AC3E}">
        <p14:creationId xmlns:p14="http://schemas.microsoft.com/office/powerpoint/2010/main" val="4115746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a:extLst>
              <a:ext uri="{FF2B5EF4-FFF2-40B4-BE49-F238E27FC236}">
                <a16:creationId xmlns:a16="http://schemas.microsoft.com/office/drawing/2014/main" id="{3391C995-9B25-384D-9833-729BA9B0D56D}"/>
              </a:ext>
            </a:extLst>
          </p:cNvPr>
          <p:cNvSpPr>
            <a:spLocks noGrp="1"/>
          </p:cNvSpPr>
          <p:nvPr>
            <p:ph type="title"/>
          </p:nvPr>
        </p:nvSpPr>
        <p:spPr/>
        <p:txBody>
          <a:bodyPr/>
          <a:lstStyle/>
          <a:p>
            <a:r>
              <a:rPr lang="el-GR" altLang="en-US" dirty="0">
                <a:ea typeface="ＭＳ Ｐゴシック" panose="020B0600070205080204" pitchFamily="34" charset="-128"/>
              </a:rPr>
              <a:t>Διάγνωση</a:t>
            </a:r>
            <a:r>
              <a:rPr lang="en-US" altLang="en-US" dirty="0">
                <a:ea typeface="ＭＳ Ｐゴシック" panose="020B0600070205080204" pitchFamily="34" charset="-128"/>
              </a:rPr>
              <a:t> </a:t>
            </a:r>
            <a:r>
              <a:rPr lang="el-GR" altLang="en-US" dirty="0">
                <a:ea typeface="ＭＳ Ｐゴシック" panose="020B0600070205080204" pitchFamily="34" charset="-128"/>
              </a:rPr>
              <a:t>της αυτιστικής διαταραχής</a:t>
            </a:r>
            <a:endParaRPr lang="en-US" altLang="en-US" dirty="0">
              <a:ea typeface="ＭＳ Ｐゴシック" panose="020B0600070205080204" pitchFamily="34" charset="-128"/>
            </a:endParaRPr>
          </a:p>
        </p:txBody>
      </p:sp>
      <p:sp>
        <p:nvSpPr>
          <p:cNvPr id="22531" name="Content Placeholder 2">
            <a:extLst>
              <a:ext uri="{FF2B5EF4-FFF2-40B4-BE49-F238E27FC236}">
                <a16:creationId xmlns:a16="http://schemas.microsoft.com/office/drawing/2014/main" id="{7A27F6A4-F8C8-4A47-A334-DC48739F943F}"/>
              </a:ext>
            </a:extLst>
          </p:cNvPr>
          <p:cNvSpPr>
            <a:spLocks noGrp="1"/>
          </p:cNvSpPr>
          <p:nvPr>
            <p:ph sz="quarter" idx="1"/>
          </p:nvPr>
        </p:nvSpPr>
        <p:spPr>
          <a:xfrm>
            <a:off x="1981200" y="1447800"/>
            <a:ext cx="8229600" cy="5105400"/>
          </a:xfrm>
        </p:spPr>
        <p:txBody>
          <a:bodyPr>
            <a:normAutofit/>
          </a:bodyPr>
          <a:lstStyle/>
          <a:p>
            <a:pPr algn="just"/>
            <a:r>
              <a:rPr lang="el-GR" altLang="en-US" sz="2000" dirty="0">
                <a:ea typeface="ＭＳ Ｐゴシック" panose="020B0600070205080204" pitchFamily="34" charset="-128"/>
              </a:rPr>
              <a:t>Ο αυτισμός </a:t>
            </a:r>
            <a:r>
              <a:rPr lang="el-GR" altLang="en-US" sz="2000" dirty="0" err="1">
                <a:ea typeface="ＭＳ Ｐゴシック" panose="020B0600070205080204" pitchFamily="34" charset="-128"/>
              </a:rPr>
              <a:t>περιγράφηκε</a:t>
            </a:r>
            <a:r>
              <a:rPr lang="el-GR" altLang="en-US" sz="2000" dirty="0">
                <a:ea typeface="ＭＳ Ｐゴシック" panose="020B0600070205080204" pitchFamily="34" charset="-128"/>
              </a:rPr>
              <a:t> πρώτα από τον </a:t>
            </a:r>
            <a:r>
              <a:rPr lang="en-US" altLang="en-US" sz="2000" dirty="0" err="1">
                <a:ea typeface="ＭＳ Ｐゴシック" panose="020B0600070205080204" pitchFamily="34" charset="-128"/>
              </a:rPr>
              <a:t>Kanner</a:t>
            </a:r>
            <a:r>
              <a:rPr lang="en-US" altLang="en-US" sz="2000" dirty="0">
                <a:ea typeface="ＭＳ Ｐゴシック" panose="020B0600070205080204" pitchFamily="34" charset="-128"/>
              </a:rPr>
              <a:t> (1943): </a:t>
            </a:r>
            <a:r>
              <a:rPr lang="el-GR" altLang="en-US" sz="2000" dirty="0">
                <a:ea typeface="ＭＳ Ｐゴシック" panose="020B0600070205080204" pitchFamily="34" charset="-128"/>
              </a:rPr>
              <a:t>εστίαση στην απομόνωση των πασχόντων</a:t>
            </a:r>
            <a:r>
              <a:rPr lang="en-US" altLang="en-US" sz="2000" dirty="0">
                <a:ea typeface="ＭＳ Ｐゴシック" panose="020B0600070205080204" pitchFamily="34" charset="-128"/>
              </a:rPr>
              <a:t>,</a:t>
            </a:r>
            <a:r>
              <a:rPr lang="el-GR" altLang="en-US" sz="2000" dirty="0">
                <a:ea typeface="ＭＳ Ｐゴシック" panose="020B0600070205080204" pitchFamily="34" charset="-128"/>
              </a:rPr>
              <a:t> εξ</a:t>
            </a:r>
            <a:r>
              <a:rPr lang="en-US" altLang="en-US" sz="2000" dirty="0">
                <a:ea typeface="ＭＳ Ｐゴシック" panose="020B0600070205080204" pitchFamily="34" charset="-128"/>
              </a:rPr>
              <a:t>’</a:t>
            </a:r>
            <a:r>
              <a:rPr lang="el-GR" altLang="en-US" sz="2000" dirty="0" err="1">
                <a:ea typeface="ＭＳ Ｐゴシック" panose="020B0600070205080204" pitchFamily="34" charset="-128"/>
              </a:rPr>
              <a:t>ού</a:t>
            </a:r>
            <a:r>
              <a:rPr lang="el-GR" altLang="en-US" sz="2000" dirty="0">
                <a:ea typeface="ＭＳ Ｐゴシック" panose="020B0600070205080204" pitchFamily="34" charset="-128"/>
              </a:rPr>
              <a:t> και η ονομασία της διαταραχής</a:t>
            </a:r>
          </a:p>
          <a:p>
            <a:pPr algn="just"/>
            <a:endParaRPr lang="el-GR" altLang="en-US" sz="2000" dirty="0">
              <a:ea typeface="ＭＳ Ｐゴシック" panose="020B0600070205080204" pitchFamily="34" charset="-128"/>
            </a:endParaRPr>
          </a:p>
          <a:p>
            <a:pPr algn="just"/>
            <a:r>
              <a:rPr lang="el-GR" altLang="en-US" sz="2000" dirty="0">
                <a:ea typeface="ＭＳ Ｐゴシック" panose="020B0600070205080204" pitchFamily="34" charset="-128"/>
              </a:rPr>
              <a:t>Τώρα η έμφαση έχει αλλάξει εστιάζοντας στην ιδιαιτερότητα της επικοινωνίας και των ενδιαφερόντων.</a:t>
            </a:r>
            <a:endParaRPr lang="en-US" altLang="en-US" sz="2000">
              <a:ea typeface="ＭＳ Ｐゴシック" panose="020B0600070205080204" pitchFamily="34" charset="-128"/>
            </a:endParaRPr>
          </a:p>
          <a:p>
            <a:pPr marL="0" indent="0" algn="just">
              <a:buNone/>
            </a:pPr>
            <a:r>
              <a:rPr lang="el-GR" altLang="en-US" sz="2000">
                <a:ea typeface="ＭＳ Ｐゴシック" panose="020B0600070205080204" pitchFamily="34" charset="-128"/>
              </a:rPr>
              <a:t> </a:t>
            </a:r>
            <a:endParaRPr lang="en-US" altLang="en-US" sz="2000" dirty="0">
              <a:ea typeface="ＭＳ Ｐゴシック" panose="020B0600070205080204" pitchFamily="34" charset="-128"/>
            </a:endParaRPr>
          </a:p>
          <a:p>
            <a:pPr algn="just"/>
            <a:r>
              <a:rPr lang="el-GR" altLang="en-US" sz="2000" dirty="0">
                <a:ea typeface="ＭＳ Ｐゴシック" panose="020B0600070205080204" pitchFamily="34" charset="-128"/>
              </a:rPr>
              <a:t>Πώς αναγνωρίζεται ένα παιδί ότι πάσχει από «αυτιστική διαταραχή»; Κυρίως, σε ποιο σημείο του φάσματος βρίσκεται το παιδί; </a:t>
            </a:r>
          </a:p>
        </p:txBody>
      </p:sp>
    </p:spTree>
    <p:extLst>
      <p:ext uri="{BB962C8B-B14F-4D97-AF65-F5344CB8AC3E}">
        <p14:creationId xmlns:p14="http://schemas.microsoft.com/office/powerpoint/2010/main" val="367637443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a:extLst>
              <a:ext uri="{FF2B5EF4-FFF2-40B4-BE49-F238E27FC236}">
                <a16:creationId xmlns:a16="http://schemas.microsoft.com/office/drawing/2014/main" id="{A1C5D961-514F-654F-AE85-03E82934EA94}"/>
              </a:ext>
            </a:extLst>
          </p:cNvPr>
          <p:cNvSpPr>
            <a:spLocks noGrp="1"/>
          </p:cNvSpPr>
          <p:nvPr>
            <p:ph type="title"/>
          </p:nvPr>
        </p:nvSpPr>
        <p:spPr/>
        <p:txBody>
          <a:bodyPr/>
          <a:lstStyle/>
          <a:p>
            <a:r>
              <a:rPr lang="el-GR" altLang="en-US" dirty="0">
                <a:ea typeface="ＭＳ Ｐゴシック" panose="020B0600070205080204" pitchFamily="34" charset="-128"/>
              </a:rPr>
              <a:t>Διάγνωση</a:t>
            </a:r>
            <a:r>
              <a:rPr lang="en-US" altLang="en-US" dirty="0">
                <a:ea typeface="ＭＳ Ｐゴシック" panose="020B0600070205080204" pitchFamily="34" charset="-128"/>
              </a:rPr>
              <a:t> </a:t>
            </a:r>
            <a:r>
              <a:rPr lang="el-GR" altLang="en-US" dirty="0">
                <a:ea typeface="ＭＳ Ｐゴシック" panose="020B0600070205080204" pitchFamily="34" charset="-128"/>
              </a:rPr>
              <a:t>της αυτιστικής διαταραχής</a:t>
            </a:r>
            <a:r>
              <a:rPr lang="en-US" altLang="en-US" dirty="0">
                <a:ea typeface="ＭＳ Ｐゴシック" panose="020B0600070205080204" pitchFamily="34" charset="-128"/>
              </a:rPr>
              <a:t> </a:t>
            </a:r>
            <a:r>
              <a:rPr lang="el-GR" altLang="en-US" dirty="0">
                <a:ea typeface="ＭＳ Ｐゴシック" panose="020B0600070205080204" pitchFamily="34" charset="-128"/>
              </a:rPr>
              <a:t>κατά DSM-V</a:t>
            </a:r>
            <a:endParaRPr lang="en-US" altLang="en-US" dirty="0">
              <a:ea typeface="ＭＳ Ｐゴシック" panose="020B0600070205080204" pitchFamily="34" charset="-128"/>
            </a:endParaRPr>
          </a:p>
        </p:txBody>
      </p:sp>
      <p:sp>
        <p:nvSpPr>
          <p:cNvPr id="3" name="Content Placeholder 2">
            <a:extLst>
              <a:ext uri="{FF2B5EF4-FFF2-40B4-BE49-F238E27FC236}">
                <a16:creationId xmlns:a16="http://schemas.microsoft.com/office/drawing/2014/main" id="{771D128D-F308-C34D-B90E-C5F2FBEC487C}"/>
              </a:ext>
            </a:extLst>
          </p:cNvPr>
          <p:cNvSpPr>
            <a:spLocks noGrp="1"/>
          </p:cNvSpPr>
          <p:nvPr>
            <p:ph sz="quarter" idx="1"/>
          </p:nvPr>
        </p:nvSpPr>
        <p:spPr>
          <a:xfrm>
            <a:off x="1981200" y="2231136"/>
            <a:ext cx="8229600" cy="3848990"/>
          </a:xfrm>
        </p:spPr>
        <p:txBody>
          <a:bodyPr>
            <a:normAutofit/>
          </a:bodyPr>
          <a:lstStyle/>
          <a:p>
            <a:pPr marL="457200" indent="-457200">
              <a:buNone/>
            </a:pPr>
            <a:r>
              <a:rPr lang="el-GR" altLang="en-US" sz="2000" dirty="0">
                <a:ea typeface="ＭＳ Ｐゴシック" panose="020B0600070205080204" pitchFamily="34" charset="-128"/>
              </a:rPr>
              <a:t>Δύο κριτήρια (που η βαρύτητά τους ποικίλλει μέσα στο φάσμα και είναι απαραίτητο να συνυπάρχουν (</a:t>
            </a:r>
            <a:r>
              <a:rPr lang="en-US" altLang="en-US" sz="2000" dirty="0">
                <a:ea typeface="ＭＳ Ｐゴシック" panose="020B0600070205080204" pitchFamily="34" charset="-128"/>
              </a:rPr>
              <a:t>DSM-V-TR</a:t>
            </a:r>
            <a:r>
              <a:rPr lang="el-GR" altLang="en-US" sz="2000" dirty="0">
                <a:ea typeface="ＭＳ Ｐゴシック" panose="020B0600070205080204" pitchFamily="34" charset="-128"/>
              </a:rPr>
              <a:t>):</a:t>
            </a:r>
          </a:p>
          <a:p>
            <a:pPr marL="457200" indent="-457200">
              <a:buFont typeface="Wingdings 3" pitchFamily="2" charset="2"/>
              <a:buAutoNum type="arabicPeriod"/>
            </a:pPr>
            <a:r>
              <a:rPr lang="el-GR" altLang="en-US" sz="2000" dirty="0">
                <a:ea typeface="ＭＳ Ｐゴシック" panose="020B0600070205080204" pitchFamily="34" charset="-128"/>
              </a:rPr>
              <a:t>Έκπτωση στην κοινωνική συναλλαγή</a:t>
            </a:r>
            <a:endParaRPr lang="el-GR" altLang="en-US" sz="2000" b="1" dirty="0">
              <a:ea typeface="ＭＳ Ｐゴシック" panose="020B0600070205080204" pitchFamily="34" charset="-128"/>
            </a:endParaRPr>
          </a:p>
          <a:p>
            <a:pPr marL="457200" indent="-457200">
              <a:buFont typeface="Wingdings 3" pitchFamily="2" charset="2"/>
              <a:buAutoNum type="arabicPeriod"/>
            </a:pPr>
            <a:r>
              <a:rPr lang="el-GR" altLang="en-US" sz="2000" dirty="0">
                <a:ea typeface="ＭＳ Ｐゴシック" panose="020B0600070205080204" pitchFamily="34" charset="-128"/>
              </a:rPr>
              <a:t>Περιορισμένα και στερεότυπα πρότυπα συμπεριφοράς ή δραστηριότητας </a:t>
            </a:r>
          </a:p>
          <a:p>
            <a:pPr marL="457200" indent="0" algn="just">
              <a:buNone/>
            </a:pPr>
            <a:r>
              <a:rPr lang="el-GR" altLang="en-US" sz="2000" dirty="0">
                <a:ea typeface="ＭＳ Ｐゴシック" panose="020B0600070205080204" pitchFamily="34" charset="-128"/>
              </a:rPr>
              <a:t>Η διαταραχή πρέπει να έχει εμφανιστεί στη πρώτη παιδική ηλικία, αλλά στο </a:t>
            </a:r>
            <a:r>
              <a:rPr lang="en-US" altLang="en-US" sz="2000" dirty="0">
                <a:ea typeface="ＭＳ Ｐゴシック" panose="020B0600070205080204" pitchFamily="34" charset="-128"/>
              </a:rPr>
              <a:t>DSM </a:t>
            </a:r>
            <a:r>
              <a:rPr lang="el-GR" altLang="en-US" sz="2000" dirty="0">
                <a:ea typeface="ＭＳ Ｐゴシック" panose="020B0600070205080204" pitchFamily="34" charset="-128"/>
              </a:rPr>
              <a:t>δεν δίνεται συγκεκριμένη ηλικία</a:t>
            </a:r>
            <a:endParaRPr lang="en-US" altLang="en-US" sz="2000" dirty="0">
              <a:ea typeface="ＭＳ Ｐゴシック" panose="020B0600070205080204" pitchFamily="34" charset="-128"/>
            </a:endParaRPr>
          </a:p>
        </p:txBody>
      </p:sp>
    </p:spTree>
    <p:extLst>
      <p:ext uri="{BB962C8B-B14F-4D97-AF65-F5344CB8AC3E}">
        <p14:creationId xmlns:p14="http://schemas.microsoft.com/office/powerpoint/2010/main" val="29257499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a:extLst>
              <a:ext uri="{FF2B5EF4-FFF2-40B4-BE49-F238E27FC236}">
                <a16:creationId xmlns:a16="http://schemas.microsoft.com/office/drawing/2014/main" id="{14331E2F-D139-A743-A959-B77863F693E1}"/>
              </a:ext>
            </a:extLst>
          </p:cNvPr>
          <p:cNvSpPr>
            <a:spLocks noGrp="1"/>
          </p:cNvSpPr>
          <p:nvPr>
            <p:ph type="title"/>
          </p:nvPr>
        </p:nvSpPr>
        <p:spPr/>
        <p:txBody>
          <a:bodyPr/>
          <a:lstStyle/>
          <a:p>
            <a:r>
              <a:rPr lang="el-GR" altLang="en-US" dirty="0">
                <a:ea typeface="ＭＳ Ｐゴシック" panose="020B0600070205080204" pitchFamily="34" charset="-128"/>
              </a:rPr>
              <a:t>Διάγνωση της αυτιστικής διαταραχής</a:t>
            </a:r>
            <a:endParaRPr lang="en-US" altLang="en-US" dirty="0">
              <a:ea typeface="ＭＳ Ｐゴシック" panose="020B0600070205080204" pitchFamily="34" charset="-128"/>
            </a:endParaRPr>
          </a:p>
        </p:txBody>
      </p:sp>
      <p:sp>
        <p:nvSpPr>
          <p:cNvPr id="23555" name="Content Placeholder 2">
            <a:extLst>
              <a:ext uri="{FF2B5EF4-FFF2-40B4-BE49-F238E27FC236}">
                <a16:creationId xmlns:a16="http://schemas.microsoft.com/office/drawing/2014/main" id="{139CD3B3-DFF4-6846-8285-EFB1E62AACEE}"/>
              </a:ext>
            </a:extLst>
          </p:cNvPr>
          <p:cNvSpPr>
            <a:spLocks noGrp="1"/>
          </p:cNvSpPr>
          <p:nvPr>
            <p:ph sz="quarter" idx="1"/>
          </p:nvPr>
        </p:nvSpPr>
        <p:spPr>
          <a:xfrm>
            <a:off x="1981200" y="1219201"/>
            <a:ext cx="8229600" cy="4937125"/>
          </a:xfrm>
        </p:spPr>
        <p:txBody>
          <a:bodyPr/>
          <a:lstStyle/>
          <a:p>
            <a:r>
              <a:rPr lang="el-GR" altLang="en-US" sz="2000" dirty="0">
                <a:ea typeface="ＭＳ Ｐゴシック" panose="020B0600070205080204" pitchFamily="34" charset="-128"/>
              </a:rPr>
              <a:t>Γίνεται (ή πρέπει να γίνεται) ενδελεχής κλινική αξιολόγηση από διεπιστημονική ομάδα.  </a:t>
            </a:r>
          </a:p>
          <a:p>
            <a:pPr>
              <a:buFont typeface="Wingdings 3" pitchFamily="2" charset="2"/>
              <a:buNone/>
            </a:pPr>
            <a:endParaRPr lang="el-GR" altLang="en-US" sz="2000" dirty="0">
              <a:ea typeface="ＭＳ Ｐゴシック" panose="020B0600070205080204" pitchFamily="34" charset="-128"/>
            </a:endParaRPr>
          </a:p>
          <a:p>
            <a:r>
              <a:rPr lang="el-GR" altLang="en-US" sz="2000" dirty="0">
                <a:ea typeface="ＭＳ Ｐゴシック" panose="020B0600070205080204" pitchFamily="34" charset="-128"/>
              </a:rPr>
              <a:t>Υπάρχουν εξειδικευμένες κλίμακες αξιολόγησης, πχ. η Βαθμολογική Κλίμακα Ταξινόμησης του Αυτισμού </a:t>
            </a:r>
            <a:r>
              <a:rPr lang="en-US" altLang="en-US" sz="2000" dirty="0">
                <a:ea typeface="ＭＳ Ｐゴシック" panose="020B0600070205080204" pitchFamily="34" charset="-128"/>
              </a:rPr>
              <a:t>(CARS-Childhood Autism Rating Scale)</a:t>
            </a:r>
            <a:r>
              <a:rPr lang="el-GR" altLang="en-US" sz="2000" dirty="0">
                <a:ea typeface="ＭＳ Ｐゴシック" panose="020B0600070205080204" pitchFamily="34" charset="-128"/>
              </a:rPr>
              <a:t> και εξειδικευμένα πρωτόκολλα παρατήρησης πχ. ADOS-2 (</a:t>
            </a:r>
            <a:r>
              <a:rPr lang="el-GR" altLang="en-US" sz="2000" dirty="0" err="1">
                <a:ea typeface="ＭＳ Ｐゴシック" panose="020B0600070205080204" pitchFamily="34" charset="-128"/>
              </a:rPr>
              <a:t>Autism</a:t>
            </a:r>
            <a:r>
              <a:rPr lang="el-GR" altLang="en-US" sz="2000" dirty="0">
                <a:ea typeface="ＭＳ Ｐゴシック" panose="020B0600070205080204" pitchFamily="34" charset="-128"/>
              </a:rPr>
              <a:t> </a:t>
            </a:r>
            <a:r>
              <a:rPr lang="el-GR" altLang="en-US" sz="2000" dirty="0" err="1">
                <a:ea typeface="ＭＳ Ｐゴシック" panose="020B0600070205080204" pitchFamily="34" charset="-128"/>
              </a:rPr>
              <a:t>Diagnostic</a:t>
            </a:r>
            <a:r>
              <a:rPr lang="el-GR" altLang="en-US" sz="2000" dirty="0">
                <a:ea typeface="ＭＳ Ｐゴシック" panose="020B0600070205080204" pitchFamily="34" charset="-128"/>
              </a:rPr>
              <a:t> </a:t>
            </a:r>
            <a:r>
              <a:rPr lang="el-GR" altLang="en-US" sz="2000" dirty="0" err="1">
                <a:ea typeface="ＭＳ Ｐゴシック" panose="020B0600070205080204" pitchFamily="34" charset="-128"/>
              </a:rPr>
              <a:t>Observation</a:t>
            </a:r>
            <a:r>
              <a:rPr lang="el-GR" altLang="en-US" sz="2000" dirty="0">
                <a:ea typeface="ＭＳ Ｐゴシック" panose="020B0600070205080204" pitchFamily="34" charset="-128"/>
              </a:rPr>
              <a:t> Schedule</a:t>
            </a:r>
            <a:endParaRPr lang="en-US" altLang="en-US" sz="2000" dirty="0">
              <a:ea typeface="ＭＳ Ｐゴシック" panose="020B0600070205080204" pitchFamily="34" charset="-128"/>
            </a:endParaRPr>
          </a:p>
          <a:p>
            <a:endParaRPr lang="en-US" altLang="en-US" dirty="0">
              <a:ea typeface="ＭＳ Ｐゴシック" panose="020B0600070205080204" pitchFamily="34" charset="-128"/>
            </a:endParaRPr>
          </a:p>
        </p:txBody>
      </p:sp>
    </p:spTree>
    <p:extLst>
      <p:ext uri="{BB962C8B-B14F-4D97-AF65-F5344CB8AC3E}">
        <p14:creationId xmlns:p14="http://schemas.microsoft.com/office/powerpoint/2010/main" val="40637411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a:extLst>
              <a:ext uri="{FF2B5EF4-FFF2-40B4-BE49-F238E27FC236}">
                <a16:creationId xmlns:a16="http://schemas.microsoft.com/office/drawing/2014/main" id="{071F0BD8-0EB3-D649-8DEA-C3B5F8114E5A}"/>
              </a:ext>
            </a:extLst>
          </p:cNvPr>
          <p:cNvSpPr>
            <a:spLocks noGrp="1"/>
          </p:cNvSpPr>
          <p:nvPr>
            <p:ph type="title"/>
          </p:nvPr>
        </p:nvSpPr>
        <p:spPr/>
        <p:txBody>
          <a:bodyPr/>
          <a:lstStyle/>
          <a:p>
            <a:r>
              <a:rPr lang="el-GR" altLang="en-US" dirty="0">
                <a:ea typeface="ＭＳ Ｐゴシック" panose="020B0600070205080204" pitchFamily="34" charset="-128"/>
              </a:rPr>
              <a:t>Εξειδικευμένες κλίμακες αξιολόγησης: </a:t>
            </a:r>
            <a:r>
              <a:rPr lang="en-US" altLang="en-US" dirty="0">
                <a:ea typeface="ＭＳ Ｐゴシック" panose="020B0600070205080204" pitchFamily="34" charset="-128"/>
              </a:rPr>
              <a:t>CARS</a:t>
            </a:r>
          </a:p>
        </p:txBody>
      </p:sp>
      <p:sp>
        <p:nvSpPr>
          <p:cNvPr id="24579" name="Content Placeholder 2">
            <a:extLst>
              <a:ext uri="{FF2B5EF4-FFF2-40B4-BE49-F238E27FC236}">
                <a16:creationId xmlns:a16="http://schemas.microsoft.com/office/drawing/2014/main" id="{1026D806-8413-344B-9556-DE46B24ED291}"/>
              </a:ext>
            </a:extLst>
          </p:cNvPr>
          <p:cNvSpPr>
            <a:spLocks noGrp="1"/>
          </p:cNvSpPr>
          <p:nvPr>
            <p:ph sz="quarter" idx="1"/>
          </p:nvPr>
        </p:nvSpPr>
        <p:spPr>
          <a:xfrm>
            <a:off x="1981200" y="1828800"/>
            <a:ext cx="8229600" cy="4327526"/>
          </a:xfrm>
        </p:spPr>
        <p:txBody>
          <a:bodyPr/>
          <a:lstStyle/>
          <a:p>
            <a:pPr algn="just">
              <a:buFont typeface="Wingdings 3" pitchFamily="2" charset="2"/>
              <a:buNone/>
            </a:pPr>
            <a:r>
              <a:rPr lang="el-GR" altLang="en-US" sz="2000" dirty="0">
                <a:ea typeface="ＭＳ Ｐゴシック" panose="020B0600070205080204" pitchFamily="34" charset="-128"/>
              </a:rPr>
              <a:t>Βαθμολογία 1-4 (φυσιολογική έως σοβαρή διαταραχή, επιτρέπονται και οι </a:t>
            </a:r>
            <a:r>
              <a:rPr lang="en-US" altLang="en-US" sz="2000" dirty="0">
                <a:ea typeface="ＭＳ Ｐゴシック" panose="020B0600070205080204" pitchFamily="34" charset="-128"/>
              </a:rPr>
              <a:t>½</a:t>
            </a:r>
            <a:r>
              <a:rPr lang="el-GR" altLang="en-US" sz="2000" dirty="0">
                <a:ea typeface="ＭＳ Ｐゴシック" panose="020B0600070205080204" pitchFamily="34" charset="-128"/>
              </a:rPr>
              <a:t> βαθμοί πχ. 1 </a:t>
            </a:r>
            <a:r>
              <a:rPr lang="en-US" altLang="en-US" sz="2000" dirty="0">
                <a:ea typeface="ＭＳ Ｐゴシック" panose="020B0600070205080204" pitchFamily="34" charset="-128"/>
              </a:rPr>
              <a:t>½</a:t>
            </a:r>
            <a:r>
              <a:rPr lang="el-GR" altLang="en-US" sz="2000" dirty="0">
                <a:ea typeface="ＭＳ Ｐゴシック" panose="020B0600070205080204" pitchFamily="34" charset="-128"/>
              </a:rPr>
              <a:t> ) στις εξής παραμέτρους: </a:t>
            </a:r>
          </a:p>
          <a:p>
            <a:pPr algn="just">
              <a:buFont typeface="Wingdings 3" pitchFamily="2" charset="2"/>
              <a:buNone/>
            </a:pPr>
            <a:r>
              <a:rPr lang="el-GR" altLang="en-US" sz="2000" dirty="0">
                <a:ea typeface="ＭＳ Ｐゴシック" panose="020B0600070205080204" pitchFamily="34" charset="-128"/>
              </a:rPr>
              <a:t>      Σχέσεις με τους άλλους, Μίμηση, Συναισθηματικές αντιδράσεις, Χρήση του σώματος, Χρήση αντικειμένων, Προσαρμογή στην αλλαγή, Ακουστικές αντιδράσεις, Οπτικές αντιδράσεις, Γευστικές, οσφρητικές, απτικές αντιδράσεις και χρήση αυτών των αισθήσεων, Φόβος ή νευρικότητα, Λεκτική επικοινωνία, Μη λεκτική επικοινωνία, Επίπεδο δραστηριότητας, Επίπεδο και συνοχή νοητικών αντιδράσεων, Γενικές εντυπώσεις</a:t>
            </a:r>
            <a:endParaRPr lang="en-US" altLang="en-US" sz="2000" dirty="0">
              <a:ea typeface="ＭＳ Ｐゴシック" panose="020B0600070205080204" pitchFamily="34" charset="-128"/>
            </a:endParaRPr>
          </a:p>
          <a:p>
            <a:pPr algn="just"/>
            <a:endParaRPr lang="en-US" altLang="en-US" dirty="0">
              <a:ea typeface="ＭＳ Ｐゴシック" panose="020B0600070205080204" pitchFamily="34" charset="-128"/>
            </a:endParaRPr>
          </a:p>
        </p:txBody>
      </p:sp>
    </p:spTree>
    <p:extLst>
      <p:ext uri="{BB962C8B-B14F-4D97-AF65-F5344CB8AC3E}">
        <p14:creationId xmlns:p14="http://schemas.microsoft.com/office/powerpoint/2010/main" val="214589122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a:extLst>
              <a:ext uri="{FF2B5EF4-FFF2-40B4-BE49-F238E27FC236}">
                <a16:creationId xmlns:a16="http://schemas.microsoft.com/office/drawing/2014/main" id="{8784C8A4-D6A1-784C-8AF1-E3C497DD0BE7}"/>
              </a:ext>
            </a:extLst>
          </p:cNvPr>
          <p:cNvSpPr>
            <a:spLocks noGrp="1"/>
          </p:cNvSpPr>
          <p:nvPr>
            <p:ph type="title"/>
          </p:nvPr>
        </p:nvSpPr>
        <p:spPr/>
        <p:txBody>
          <a:bodyPr/>
          <a:lstStyle/>
          <a:p>
            <a:r>
              <a:rPr lang="el-GR" altLang="en-US" dirty="0">
                <a:ea typeface="ＭＳ Ｐゴシック" panose="020B0600070205080204" pitchFamily="34" charset="-128"/>
              </a:rPr>
              <a:t>Εξειδικευμένες κλίμακες αξιολόγησης: </a:t>
            </a:r>
            <a:r>
              <a:rPr lang="en-US" altLang="en-US" dirty="0">
                <a:ea typeface="ＭＳ Ｐゴシック" panose="020B0600070205080204" pitchFamily="34" charset="-128"/>
              </a:rPr>
              <a:t>CARS</a:t>
            </a:r>
            <a:r>
              <a:rPr lang="el-GR" altLang="en-US" dirty="0">
                <a:ea typeface="ＭＳ Ｐゴシック" panose="020B0600070205080204" pitchFamily="34" charset="-128"/>
              </a:rPr>
              <a:t>/ «Σχέσεις με τους άλλους»</a:t>
            </a:r>
            <a:endParaRPr lang="en-US" altLang="en-US" dirty="0">
              <a:ea typeface="ＭＳ Ｐゴシック" panose="020B0600070205080204" pitchFamily="34" charset="-128"/>
            </a:endParaRPr>
          </a:p>
        </p:txBody>
      </p:sp>
      <p:sp>
        <p:nvSpPr>
          <p:cNvPr id="25603" name="Content Placeholder 2">
            <a:extLst>
              <a:ext uri="{FF2B5EF4-FFF2-40B4-BE49-F238E27FC236}">
                <a16:creationId xmlns:a16="http://schemas.microsoft.com/office/drawing/2014/main" id="{90562B9B-C60C-A24D-8B8B-BD37F860ADF5}"/>
              </a:ext>
            </a:extLst>
          </p:cNvPr>
          <p:cNvSpPr>
            <a:spLocks noGrp="1"/>
          </p:cNvSpPr>
          <p:nvPr>
            <p:ph sz="quarter" idx="1"/>
          </p:nvPr>
        </p:nvSpPr>
        <p:spPr>
          <a:xfrm>
            <a:off x="1981200" y="2694432"/>
            <a:ext cx="8229600" cy="3461894"/>
          </a:xfrm>
        </p:spPr>
        <p:txBody>
          <a:bodyPr>
            <a:normAutofit fontScale="85000" lnSpcReduction="20000"/>
          </a:bodyPr>
          <a:lstStyle/>
          <a:p>
            <a:pPr marL="514350" indent="-514350">
              <a:buFont typeface="Wingdings 3" pitchFamily="2" charset="2"/>
              <a:buAutoNum type="arabicPeriod"/>
            </a:pPr>
            <a:r>
              <a:rPr lang="el-GR" altLang="en-US" sz="2400" dirty="0">
                <a:ea typeface="ＭＳ Ｐゴシック" panose="020B0600070205080204" pitchFamily="34" charset="-128"/>
              </a:rPr>
              <a:t>Δεν υπάρχουν ενδείξεις δυσκολιών ή ανωμαλιών στον τρόπο με τον οποίο το παιδί σχετίζεται με τους άλλους (...)</a:t>
            </a:r>
          </a:p>
          <a:p>
            <a:pPr marL="514350" indent="-514350">
              <a:buFont typeface="Wingdings 3" pitchFamily="2" charset="2"/>
              <a:buAutoNum type="arabicPeriod"/>
            </a:pPr>
            <a:r>
              <a:rPr lang="el-GR" altLang="en-US" sz="2400" dirty="0">
                <a:ea typeface="ＭＳ Ｐゴシック" panose="020B0600070205080204" pitchFamily="34" charset="-128"/>
              </a:rPr>
              <a:t>Μη φυσιολογικές σχέσεις ήπιου βαθμού. Το παιδί μπορεί να αποφεύγει τον ενήλικα ή να αναστατώνεται όταν του επιβάλλεται κάποιου τύπου αλληλεπίδραση (...)</a:t>
            </a:r>
          </a:p>
          <a:p>
            <a:pPr marL="514350" indent="-514350">
              <a:buFont typeface="Wingdings 3" pitchFamily="2" charset="2"/>
              <a:buAutoNum type="arabicPeriod"/>
            </a:pPr>
            <a:r>
              <a:rPr lang="el-GR" altLang="en-US" sz="2400" dirty="0">
                <a:ea typeface="ＭＳ Ｐゴシック" panose="020B0600070205080204" pitchFamily="34" charset="-128"/>
              </a:rPr>
              <a:t>Μη φυσιολογικές σχέσεις μετρίου βαθμού. Το παιδί φαίνεται επιφυλακτικό, απόμακρο (σαν να μην αντιλαμβάνεται μερικές φορές την παρουσία του άλλου) (...)</a:t>
            </a:r>
          </a:p>
          <a:p>
            <a:pPr marL="514350" indent="-514350">
              <a:buFont typeface="Wingdings 3" pitchFamily="2" charset="2"/>
              <a:buAutoNum type="arabicPeriod"/>
            </a:pPr>
            <a:r>
              <a:rPr lang="el-GR" altLang="en-US" sz="2400" dirty="0">
                <a:ea typeface="ＭＳ Ｐゴシック" panose="020B0600070205080204" pitchFamily="34" charset="-128"/>
              </a:rPr>
              <a:t>Μη φυσιολογικές σχέσεις σοβαρού βαθμού. Το παιδί είναι </a:t>
            </a:r>
            <a:r>
              <a:rPr lang="el-GR" altLang="en-US" sz="2400" dirty="0" err="1">
                <a:ea typeface="ＭＳ Ｐゴシック" panose="020B0600070205080204" pitchFamily="34" charset="-128"/>
              </a:rPr>
              <a:t>συνέχώς</a:t>
            </a:r>
            <a:r>
              <a:rPr lang="el-GR" altLang="en-US" sz="2400" dirty="0">
                <a:ea typeface="ＭＳ Ｐゴシック" panose="020B0600070205080204" pitchFamily="34" charset="-128"/>
              </a:rPr>
              <a:t> απόμακρο, επιφυλακτικό. Δεν ανταποκρίνεται σχεδόν ποτέ στις προσπάθειες του ενήλικα για επαφή (...)</a:t>
            </a:r>
            <a:endParaRPr lang="en-US" altLang="en-US" sz="2400" dirty="0">
              <a:ea typeface="ＭＳ Ｐゴシック" panose="020B0600070205080204" pitchFamily="34" charset="-128"/>
            </a:endParaRPr>
          </a:p>
        </p:txBody>
      </p:sp>
    </p:spTree>
    <p:extLst>
      <p:ext uri="{BB962C8B-B14F-4D97-AF65-F5344CB8AC3E}">
        <p14:creationId xmlns:p14="http://schemas.microsoft.com/office/powerpoint/2010/main" val="96458075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a:extLst>
              <a:ext uri="{FF2B5EF4-FFF2-40B4-BE49-F238E27FC236}">
                <a16:creationId xmlns:a16="http://schemas.microsoft.com/office/drawing/2014/main" id="{2E277049-892F-E949-BAE2-93D2BE4D8909}"/>
              </a:ext>
            </a:extLst>
          </p:cNvPr>
          <p:cNvSpPr>
            <a:spLocks noGrp="1"/>
          </p:cNvSpPr>
          <p:nvPr>
            <p:ph type="title"/>
          </p:nvPr>
        </p:nvSpPr>
        <p:spPr/>
        <p:txBody>
          <a:bodyPr/>
          <a:lstStyle/>
          <a:p>
            <a:r>
              <a:rPr lang="el-GR" altLang="en-US" dirty="0">
                <a:ea typeface="ＭＳ Ｐゴシック" panose="020B0600070205080204" pitchFamily="34" charset="-128"/>
              </a:rPr>
              <a:t>Εργαλεία «εξειδικευμένης» παρατήρησης:</a:t>
            </a:r>
            <a:br>
              <a:rPr lang="el-GR" altLang="en-US" dirty="0">
                <a:ea typeface="ＭＳ Ｐゴシック" panose="020B0600070205080204" pitchFamily="34" charset="-128"/>
              </a:rPr>
            </a:br>
            <a:r>
              <a:rPr lang="el-GR" altLang="en-US" dirty="0">
                <a:ea typeface="ＭＳ Ｐゴシック" panose="020B0600070205080204" pitchFamily="34" charset="-128"/>
              </a:rPr>
              <a:t>ADOS-2</a:t>
            </a:r>
            <a:endParaRPr lang="en-US" altLang="en-US" dirty="0">
              <a:ea typeface="ＭＳ Ｐゴシック" panose="020B0600070205080204" pitchFamily="34" charset="-128"/>
            </a:endParaRPr>
          </a:p>
        </p:txBody>
      </p:sp>
      <p:sp>
        <p:nvSpPr>
          <p:cNvPr id="26627" name="Content Placeholder 2">
            <a:extLst>
              <a:ext uri="{FF2B5EF4-FFF2-40B4-BE49-F238E27FC236}">
                <a16:creationId xmlns:a16="http://schemas.microsoft.com/office/drawing/2014/main" id="{1A4843BD-2FCA-F346-A971-EA34B3843622}"/>
              </a:ext>
            </a:extLst>
          </p:cNvPr>
          <p:cNvSpPr>
            <a:spLocks noGrp="1"/>
          </p:cNvSpPr>
          <p:nvPr>
            <p:ph sz="quarter" idx="1"/>
          </p:nvPr>
        </p:nvSpPr>
        <p:spPr>
          <a:xfrm>
            <a:off x="1981200" y="2109216"/>
            <a:ext cx="8229600" cy="4047110"/>
          </a:xfrm>
        </p:spPr>
        <p:txBody>
          <a:bodyPr>
            <a:normAutofit/>
          </a:bodyPr>
          <a:lstStyle/>
          <a:p>
            <a:r>
              <a:rPr lang="el-GR" altLang="en-US" sz="2000" dirty="0">
                <a:ea typeface="ＭＳ Ｐゴシック" panose="020B0600070205080204" pitchFamily="34" charset="-128"/>
              </a:rPr>
              <a:t>Περιέχει μία σειρά από δομημένες και </a:t>
            </a:r>
            <a:r>
              <a:rPr lang="el-GR" altLang="en-US" sz="2000" dirty="0" err="1">
                <a:ea typeface="ＭＳ Ｐゴシック" panose="020B0600070205080204" pitchFamily="34" charset="-128"/>
              </a:rPr>
              <a:t>ημι</a:t>
            </a:r>
            <a:r>
              <a:rPr lang="el-GR" altLang="en-US" sz="2000" dirty="0">
                <a:ea typeface="ＭＳ Ｐゴシック" panose="020B0600070205080204" pitchFamily="34" charset="-128"/>
              </a:rPr>
              <a:t>-δομημένες δραστηριότητες που περιλαμβάνουν κοινωνική αλληλεπίδραση μεταξύ του εξεταστή και του εξεταζόμενου. Ανάλογα με την ηλικία και τη λεκτική ικανότητα του εξεταζόμενου υπάρχουν διαφορετικές εξεταζόμενες δραστηριότητες. </a:t>
            </a:r>
          </a:p>
          <a:p>
            <a:r>
              <a:rPr lang="el-GR" altLang="en-US" sz="2000" dirty="0">
                <a:ea typeface="ＭＳ Ｐゴシック" panose="020B0600070205080204" pitchFamily="34" charset="-128"/>
              </a:rPr>
              <a:t>Οι βαθμολογίες που καταγράφει ο εξεταστής συνδυάζονται και αντιπαραβάλλονται με τους αντίστοιχους πίνακες και έτσι μπορεί να </a:t>
            </a:r>
            <a:r>
              <a:rPr lang="el-GR" altLang="en-US" sz="2000" dirty="0" err="1">
                <a:ea typeface="ＭＳ Ｐゴシック" panose="020B0600070205080204" pitchFamily="34" charset="-128"/>
              </a:rPr>
              <a:t>δωθεί</a:t>
            </a:r>
            <a:r>
              <a:rPr lang="el-GR" altLang="en-US" sz="2000" dirty="0">
                <a:ea typeface="ＭＳ Ｐゴシック" panose="020B0600070205080204" pitchFamily="34" charset="-128"/>
              </a:rPr>
              <a:t> διάγνωση ή να χρησιμεύσουν για ερευνητικούς σκοπούς </a:t>
            </a:r>
          </a:p>
          <a:p>
            <a:pPr>
              <a:buFont typeface="Wingdings 3" pitchFamily="2" charset="2"/>
              <a:buNone/>
            </a:pPr>
            <a:r>
              <a:rPr lang="el-GR" altLang="en-US" sz="2000" dirty="0">
                <a:ea typeface="ＭＳ Ｐゴシック" panose="020B0600070205080204" pitchFamily="34" charset="-128"/>
              </a:rPr>
              <a:t> </a:t>
            </a:r>
            <a:endParaRPr lang="en-US" altLang="en-US" sz="2000" dirty="0">
              <a:ea typeface="ＭＳ Ｐゴシック" panose="020B0600070205080204" pitchFamily="34" charset="-128"/>
            </a:endParaRPr>
          </a:p>
        </p:txBody>
      </p:sp>
    </p:spTree>
    <p:extLst>
      <p:ext uri="{BB962C8B-B14F-4D97-AF65-F5344CB8AC3E}">
        <p14:creationId xmlns:p14="http://schemas.microsoft.com/office/powerpoint/2010/main" val="302852865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Quotable">
  <a:themeElements>
    <a:clrScheme name="Quotable">
      <a:dk1>
        <a:sysClr val="windowText" lastClr="000000"/>
      </a:dk1>
      <a:lt1>
        <a:sysClr val="window" lastClr="FFFFFF"/>
      </a:lt1>
      <a:dk2>
        <a:srgbClr val="212121"/>
      </a:dk2>
      <a:lt2>
        <a:srgbClr val="636363"/>
      </a:lt2>
      <a:accent1>
        <a:srgbClr val="00C6BB"/>
      </a:accent1>
      <a:accent2>
        <a:srgbClr val="6FEBA0"/>
      </a:accent2>
      <a:accent3>
        <a:srgbClr val="B6DF5E"/>
      </a:accent3>
      <a:accent4>
        <a:srgbClr val="EFB251"/>
      </a:accent4>
      <a:accent5>
        <a:srgbClr val="EF755F"/>
      </a:accent5>
      <a:accent6>
        <a:srgbClr val="ED515C"/>
      </a:accent6>
      <a:hlink>
        <a:srgbClr val="8F8F8F"/>
      </a:hlink>
      <a:folHlink>
        <a:srgbClr val="A5A5A5"/>
      </a:folHlink>
    </a:clrScheme>
    <a:fontScheme name="Quotable">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Quotable">
      <a:fillStyleLst>
        <a:solidFill>
          <a:schemeClr val="phClr"/>
        </a:solidFill>
        <a:gradFill rotWithShape="1">
          <a:gsLst>
            <a:gs pos="0">
              <a:schemeClr val="phClr">
                <a:tint val="80000"/>
                <a:lumMod val="105000"/>
              </a:schemeClr>
            </a:gs>
            <a:gs pos="100000">
              <a:schemeClr val="phClr">
                <a:tint val="90000"/>
              </a:schemeClr>
            </a:gs>
          </a:gsLst>
          <a:lin ang="5400000" scaled="0"/>
        </a:gradFill>
        <a:blipFill rotWithShape="1">
          <a:blip xmlns:r="http://schemas.openxmlformats.org/officeDocument/2006/relationships" r:embed="rId1">
            <a:duotone>
              <a:schemeClr val="phClr">
                <a:tint val="98000"/>
                <a:lumMod val="102000"/>
              </a:schemeClr>
              <a:schemeClr val="phClr">
                <a:shade val="98000"/>
                <a:lumMod val="98000"/>
              </a:schemeClr>
            </a:duotone>
          </a:blip>
          <a:tile tx="0" ty="0" sx="100000" sy="100000" flip="none" algn="tl"/>
        </a:blipFill>
      </a:fillStyleLst>
      <a:lnStyleLst>
        <a:ln w="9525" cap="rnd" cmpd="sng" algn="ctr">
          <a:solidFill>
            <a:schemeClr val="phClr"/>
          </a:solidFill>
          <a:prstDash val="solid"/>
        </a:ln>
        <a:ln w="15875" cap="rnd" cmpd="sng" algn="ctr">
          <a:solidFill>
            <a:schemeClr val="phClr"/>
          </a:solidFill>
          <a:prstDash val="solid"/>
        </a:ln>
        <a:ln w="25400" cap="rnd" cmpd="sng" algn="ctr">
          <a:solidFill>
            <a:schemeClr val="phClr"/>
          </a:solidFill>
          <a:prstDash val="solid"/>
        </a:ln>
      </a:lnStyleLst>
      <a:effectStyleLst>
        <a:effectStyle>
          <a:effectLst/>
        </a:effectStyle>
        <a:effectStyle>
          <a:effectLst/>
        </a:effectStyle>
        <a:effectStyle>
          <a:effectLst>
            <a:innerShdw blurRad="63500" dist="25400" dir="13500000">
              <a:srgbClr val="000000">
                <a:alpha val="75000"/>
              </a:srgbClr>
            </a:innerShdw>
          </a:effectLst>
        </a:effectStyle>
      </a:effectStyleLst>
      <a:bgFillStyleLst>
        <a:solidFill>
          <a:schemeClr val="phClr"/>
        </a:solidFill>
        <a:gradFill rotWithShape="1">
          <a:gsLst>
            <a:gs pos="0">
              <a:schemeClr val="phClr">
                <a:tint val="100000"/>
              </a:schemeClr>
            </a:gs>
            <a:gs pos="100000">
              <a:schemeClr val="phClr">
                <a:tint val="84000"/>
                <a:shade val="84000"/>
                <a:lumMod val="90000"/>
              </a:schemeClr>
            </a:gs>
          </a:gsLst>
          <a:lin ang="5400000" scaled="0"/>
        </a:gradFill>
        <a:gradFill rotWithShape="1">
          <a:gsLst>
            <a:gs pos="0">
              <a:schemeClr val="phClr">
                <a:tint val="84000"/>
                <a:shade val="90000"/>
                <a:satMod val="120000"/>
                <a:lumMod val="90000"/>
              </a:schemeClr>
            </a:gs>
            <a:gs pos="100000">
              <a:schemeClr val="phClr"/>
            </a:gs>
          </a:gsLst>
          <a:lin ang="5400000" scaled="0"/>
        </a:gradFill>
      </a:bgFillStyleLst>
    </a:fmtScheme>
  </a:themeElements>
  <a:objectDefaults/>
  <a:extraClrSchemeLst/>
  <a:extLst>
    <a:ext uri="{05A4C25C-085E-4340-85A3-A5531E510DB2}">
      <thm15:themeFamily xmlns:thm15="http://schemas.microsoft.com/office/thememl/2012/main" name="Quotable" id="{39EC5628-30ED-4578-ACD8-9820EDB8E15A}" vid="{6F3559E9-1A4C-49D8-94D4-F41003531C49}"/>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183</TotalTime>
  <Words>1625</Words>
  <Application>Microsoft Macintosh PowerPoint</Application>
  <PresentationFormat>Widescreen</PresentationFormat>
  <Paragraphs>114</Paragraphs>
  <Slides>25</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25</vt:i4>
      </vt:variant>
    </vt:vector>
  </HeadingPairs>
  <TitlesOfParts>
    <vt:vector size="31" baseType="lpstr">
      <vt:lpstr>Calibri</vt:lpstr>
      <vt:lpstr>Century Gothic</vt:lpstr>
      <vt:lpstr>Wingdings</vt:lpstr>
      <vt:lpstr>Wingdings 2</vt:lpstr>
      <vt:lpstr>Wingdings 3</vt:lpstr>
      <vt:lpstr>Quotable</vt:lpstr>
      <vt:lpstr>Διαταραχές αυτιστικού φάσματος</vt:lpstr>
      <vt:lpstr>Διαταραχή αυτιστικού φάσματος</vt:lpstr>
      <vt:lpstr>Κατατάξεις, ονομασίες και αλλαγές</vt:lpstr>
      <vt:lpstr>Διάγνωση της αυτιστικής διαταραχής</vt:lpstr>
      <vt:lpstr>Διάγνωση της αυτιστικής διαταραχής κατά DSM-V</vt:lpstr>
      <vt:lpstr>Διάγνωση της αυτιστικής διαταραχής</vt:lpstr>
      <vt:lpstr>Εξειδικευμένες κλίμακες αξιολόγησης: CARS</vt:lpstr>
      <vt:lpstr>Εξειδικευμένες κλίμακες αξιολόγησης: CARS/ «Σχέσεις με τους άλλους»</vt:lpstr>
      <vt:lpstr>Εργαλεία «εξειδικευμένης» παρατήρησης: ADOS-2</vt:lpstr>
      <vt:lpstr>Διαγνωστικό σχήμα κλινικής Tavistock</vt:lpstr>
      <vt:lpstr>Διαγνωστικό σχήμα κλινικής Tavistock</vt:lpstr>
      <vt:lpstr>Διαγνωστικό σχήμα κλινικής Tavistock</vt:lpstr>
      <vt:lpstr>Διαφορική διάγνωση-1</vt:lpstr>
      <vt:lpstr>Διαφορική διάγνωση</vt:lpstr>
      <vt:lpstr>Επιδημιολογία</vt:lpstr>
      <vt:lpstr>Χαρακτηριστικά του αυτισμού (χαμηλής λειτουργικότητας)</vt:lpstr>
      <vt:lpstr>Χαρακτηριστικά του αυτισμού</vt:lpstr>
      <vt:lpstr>Χαρακτηριστικά του αυτισμού</vt:lpstr>
      <vt:lpstr>Χαρακτηριστικά του αυτισμού</vt:lpstr>
      <vt:lpstr>Αιτιολογικοί παράγοντες</vt:lpstr>
      <vt:lpstr>Αιτιολογικοί παράγοντες</vt:lpstr>
      <vt:lpstr>Αιτιολογικοί παράγοντες</vt:lpstr>
      <vt:lpstr>Μία παρένθεση:  το κίνημα της νευροδιαφορετικότητας</vt:lpstr>
      <vt:lpstr>Θεραπευτικές παρεμβάσεις</vt:lpstr>
      <vt:lpstr>Θεραπευτικές παρεμβάσεις</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Νοητική αναπηρία</dc:title>
  <dc:creator>Microsoft Office User</dc:creator>
  <cp:lastModifiedBy>Lida Anagnostaki</cp:lastModifiedBy>
  <cp:revision>65</cp:revision>
  <dcterms:created xsi:type="dcterms:W3CDTF">2019-01-18T14:40:24Z</dcterms:created>
  <dcterms:modified xsi:type="dcterms:W3CDTF">2023-09-25T05:51:31Z</dcterms:modified>
</cp:coreProperties>
</file>