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6"/>
  </p:notesMasterIdLst>
  <p:handoutMasterIdLst>
    <p:handoutMasterId r:id="rId37"/>
  </p:handoutMasterIdLst>
  <p:sldIdLst>
    <p:sldId id="298" r:id="rId2"/>
    <p:sldId id="491" r:id="rId3"/>
    <p:sldId id="492" r:id="rId4"/>
    <p:sldId id="493" r:id="rId5"/>
    <p:sldId id="494" r:id="rId6"/>
    <p:sldId id="495" r:id="rId7"/>
    <p:sldId id="497" r:id="rId8"/>
    <p:sldId id="501" r:id="rId9"/>
    <p:sldId id="504" r:id="rId10"/>
    <p:sldId id="499" r:id="rId11"/>
    <p:sldId id="505" r:id="rId12"/>
    <p:sldId id="500" r:id="rId13"/>
    <p:sldId id="496" r:id="rId14"/>
    <p:sldId id="487" r:id="rId15"/>
    <p:sldId id="473" r:id="rId16"/>
    <p:sldId id="458" r:id="rId17"/>
    <p:sldId id="488" r:id="rId18"/>
    <p:sldId id="448" r:id="rId19"/>
    <p:sldId id="451" r:id="rId20"/>
    <p:sldId id="450" r:id="rId21"/>
    <p:sldId id="489" r:id="rId22"/>
    <p:sldId id="490" r:id="rId23"/>
    <p:sldId id="476" r:id="rId24"/>
    <p:sldId id="454" r:id="rId25"/>
    <p:sldId id="455" r:id="rId26"/>
    <p:sldId id="456" r:id="rId27"/>
    <p:sldId id="457" r:id="rId28"/>
    <p:sldId id="475" r:id="rId29"/>
    <p:sldId id="459" r:id="rId30"/>
    <p:sldId id="460" r:id="rId31"/>
    <p:sldId id="472" r:id="rId32"/>
    <p:sldId id="461" r:id="rId33"/>
    <p:sldId id="462" r:id="rId34"/>
    <p:sldId id="471"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20" autoAdjust="0"/>
    <p:restoredTop sz="94643" autoAdjust="0"/>
  </p:normalViewPr>
  <p:slideViewPr>
    <p:cSldViewPr>
      <p:cViewPr varScale="1">
        <p:scale>
          <a:sx n="130" d="100"/>
          <a:sy n="130" d="100"/>
        </p:scale>
        <p:origin x="16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D9799-00F6-1749-9FDB-A8E212D0AD96}" type="datetimeFigureOut">
              <a:rPr lang="en-GR" smtClean="0"/>
              <a:t>26/02/2023</a:t>
            </a:fld>
            <a:endParaRPr lang="en-G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15CE3-64C3-1F4A-8826-41A1E7BC6858}" type="slidenum">
              <a:rPr lang="en-GR" smtClean="0"/>
              <a:t>‹#›</a:t>
            </a:fld>
            <a:endParaRPr lang="en-GR"/>
          </a:p>
        </p:txBody>
      </p:sp>
    </p:spTree>
    <p:extLst>
      <p:ext uri="{BB962C8B-B14F-4D97-AF65-F5344CB8AC3E}">
        <p14:creationId xmlns:p14="http://schemas.microsoft.com/office/powerpoint/2010/main" val="699907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E2C15CE3-64C3-1F4A-8826-41A1E7BC6858}" type="slidenum">
              <a:rPr lang="en-GR" smtClean="0"/>
              <a:t>25</a:t>
            </a:fld>
            <a:endParaRPr lang="en-GR"/>
          </a:p>
        </p:txBody>
      </p:sp>
    </p:spTree>
    <p:extLst>
      <p:ext uri="{BB962C8B-B14F-4D97-AF65-F5344CB8AC3E}">
        <p14:creationId xmlns:p14="http://schemas.microsoft.com/office/powerpoint/2010/main" val="2300093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ΙΙ</a:t>
            </a:r>
            <a:endParaRPr lang="en-US" dirty="0"/>
          </a:p>
          <a:p>
            <a:pPr algn="ctr" eaLnBrk="1" hangingPunct="1">
              <a:buFontTx/>
              <a:buNone/>
            </a:pPr>
            <a:endParaRPr lang="en-US" dirty="0"/>
          </a:p>
          <a:p>
            <a:pPr algn="ctr" eaLnBrk="1" hangingPunct="1">
              <a:buFontTx/>
              <a:buNone/>
            </a:pPr>
            <a:r>
              <a:rPr lang="el-GR" dirty="0"/>
              <a:t>Περίγραμμα Μαθήματος </a:t>
            </a:r>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a:t>
            </a:r>
            <a:r>
              <a:rPr lang="en-US" sz="2000" dirty="0"/>
              <a:t>2-</a:t>
            </a:r>
            <a:r>
              <a:rPr lang="el-GR" sz="2000" dirty="0"/>
              <a:t>2</a:t>
            </a:r>
            <a:r>
              <a:rPr lang="en-US" sz="2000" dirty="0"/>
              <a:t>3</a:t>
            </a:r>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4110-D8D6-914C-82C9-543A2EB06E3E}"/>
              </a:ext>
            </a:extLst>
          </p:cNvPr>
          <p:cNvSpPr>
            <a:spLocks noGrp="1"/>
          </p:cNvSpPr>
          <p:nvPr>
            <p:ph type="title"/>
          </p:nvPr>
        </p:nvSpPr>
        <p:spPr/>
        <p:txBody>
          <a:bodyPr/>
          <a:lstStyle/>
          <a:p>
            <a:r>
              <a:rPr lang="el-GR" dirty="0"/>
              <a:t>Αξιολόγηση</a:t>
            </a:r>
            <a:endParaRPr lang="en-US" dirty="0"/>
          </a:p>
        </p:txBody>
      </p:sp>
      <p:sp>
        <p:nvSpPr>
          <p:cNvPr id="3" name="Content Placeholder 2">
            <a:extLst>
              <a:ext uri="{FF2B5EF4-FFF2-40B4-BE49-F238E27FC236}">
                <a16:creationId xmlns:a16="http://schemas.microsoft.com/office/drawing/2014/main" id="{98F3EBCB-568E-284F-93F7-B228795321BB}"/>
              </a:ext>
            </a:extLst>
          </p:cNvPr>
          <p:cNvSpPr>
            <a:spLocks noGrp="1"/>
          </p:cNvSpPr>
          <p:nvPr>
            <p:ph idx="1"/>
          </p:nvPr>
        </p:nvSpPr>
        <p:spPr/>
        <p:txBody>
          <a:bodyPr>
            <a:normAutofit fontScale="92500"/>
          </a:bodyPr>
          <a:lstStyle/>
          <a:p>
            <a:pPr marL="0" lvl="0" indent="0" algn="just">
              <a:buNone/>
            </a:pPr>
            <a:r>
              <a:rPr lang="el-GR" dirty="0"/>
              <a:t>Α) </a:t>
            </a:r>
            <a:r>
              <a:rPr lang="el-GR" dirty="0" err="1"/>
              <a:t>Γραπτές</a:t>
            </a:r>
            <a:r>
              <a:rPr lang="el-GR" dirty="0"/>
              <a:t> </a:t>
            </a:r>
            <a:r>
              <a:rPr lang="el-GR" dirty="0" err="1"/>
              <a:t>εξετάσεις</a:t>
            </a:r>
            <a:r>
              <a:rPr lang="el-GR" dirty="0"/>
              <a:t> στο </a:t>
            </a:r>
            <a:r>
              <a:rPr lang="el-GR" dirty="0" err="1"/>
              <a:t>τέλος</a:t>
            </a:r>
            <a:r>
              <a:rPr lang="el-GR" dirty="0"/>
              <a:t> του </a:t>
            </a:r>
            <a:r>
              <a:rPr lang="el-GR" dirty="0" err="1"/>
              <a:t>εξαμήνου</a:t>
            </a:r>
            <a:r>
              <a:rPr lang="el-GR" dirty="0"/>
              <a:t>: 70% του </a:t>
            </a:r>
            <a:r>
              <a:rPr lang="el-GR" dirty="0" err="1"/>
              <a:t>τελικου</a:t>
            </a:r>
            <a:r>
              <a:rPr lang="el-GR" dirty="0"/>
              <a:t>́ </a:t>
            </a:r>
            <a:r>
              <a:rPr lang="el-GR" dirty="0" err="1"/>
              <a:t>βαθμου</a:t>
            </a:r>
            <a:r>
              <a:rPr lang="el-GR" dirty="0"/>
              <a:t>́. Για τους/τις φοιτητές/</a:t>
            </a:r>
            <a:r>
              <a:rPr lang="el-GR" dirty="0" err="1"/>
              <a:t>τριες</a:t>
            </a:r>
            <a:r>
              <a:rPr lang="el-GR" dirty="0"/>
              <a:t> του Α’ έτους: δικαίωμα συμμετοχής στην εξέταση έχουν όσοι/</a:t>
            </a:r>
            <a:r>
              <a:rPr lang="el-GR" dirty="0" err="1"/>
              <a:t>ες</a:t>
            </a:r>
            <a:r>
              <a:rPr lang="el-GR" dirty="0"/>
              <a:t> φοιτητές/</a:t>
            </a:r>
            <a:r>
              <a:rPr lang="el-GR" dirty="0" err="1"/>
              <a:t>τριες</a:t>
            </a:r>
            <a:r>
              <a:rPr lang="el-GR" dirty="0"/>
              <a:t> έχουν παρακολουθήσει και παρουσιάσει εργασία στο υποχρεωτικό εργαστήριο του μαθήματος</a:t>
            </a:r>
            <a:endParaRPr lang="en-US" dirty="0"/>
          </a:p>
          <a:p>
            <a:pPr marL="0" lvl="0" indent="0" algn="just">
              <a:buNone/>
            </a:pPr>
            <a:r>
              <a:rPr lang="el-GR" dirty="0"/>
              <a:t>Β) Παρουσιάσεις στα </a:t>
            </a:r>
            <a:r>
              <a:rPr lang="el-GR" dirty="0" err="1"/>
              <a:t>πλαίσια</a:t>
            </a:r>
            <a:r>
              <a:rPr lang="el-GR" dirty="0"/>
              <a:t> του </a:t>
            </a:r>
            <a:r>
              <a:rPr lang="el-GR" dirty="0" err="1"/>
              <a:t>εργαστηρίου</a:t>
            </a:r>
            <a:r>
              <a:rPr lang="el-GR" dirty="0"/>
              <a:t>: συνολικά 30% του </a:t>
            </a:r>
            <a:r>
              <a:rPr lang="el-GR" dirty="0" err="1"/>
              <a:t>τελικου</a:t>
            </a:r>
            <a:r>
              <a:rPr lang="el-GR" dirty="0"/>
              <a:t>́ </a:t>
            </a:r>
            <a:r>
              <a:rPr lang="el-GR" dirty="0" err="1"/>
              <a:t>βαθμου</a:t>
            </a:r>
            <a:r>
              <a:rPr lang="el-GR" dirty="0"/>
              <a:t>́. </a:t>
            </a:r>
          </a:p>
          <a:p>
            <a:pPr marL="0" indent="0" algn="just">
              <a:buNone/>
            </a:pPr>
            <a:r>
              <a:rPr lang="el-GR" dirty="0"/>
              <a:t>ΣΗΜΕΙΩΣΗ: προκειμένου να προστεθεί ο βαθμός του εργαστηρίου στο βαθμό των γραπτών εξετάσεων, θα πρέπει ο φοιτητής/</a:t>
            </a:r>
            <a:r>
              <a:rPr lang="el-GR" dirty="0" err="1"/>
              <a:t>τρια</a:t>
            </a:r>
            <a:r>
              <a:rPr lang="el-GR" dirty="0"/>
              <a:t> να έχει βαθμολογηθεί με </a:t>
            </a:r>
            <a:r>
              <a:rPr lang="el-GR" dirty="0" err="1"/>
              <a:t>προβιβάσιμο</a:t>
            </a:r>
            <a:r>
              <a:rPr lang="el-GR" dirty="0"/>
              <a:t> βαθμό (δηλαδή τουλάχιστον με βαθμό 5) στη γραπτή εξέταση. </a:t>
            </a:r>
            <a:endParaRPr lang="en-US" dirty="0"/>
          </a:p>
          <a:p>
            <a:pPr marL="0" lvl="0" indent="0">
              <a:buNone/>
            </a:pPr>
            <a:endParaRPr lang="en-US" dirty="0"/>
          </a:p>
          <a:p>
            <a:endParaRPr lang="en-US" dirty="0"/>
          </a:p>
        </p:txBody>
      </p:sp>
    </p:spTree>
    <p:extLst>
      <p:ext uri="{BB962C8B-B14F-4D97-AF65-F5344CB8AC3E}">
        <p14:creationId xmlns:p14="http://schemas.microsoft.com/office/powerpoint/2010/main" val="217240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04110-D8D6-914C-82C9-543A2EB06E3E}"/>
              </a:ext>
            </a:extLst>
          </p:cNvPr>
          <p:cNvSpPr>
            <a:spLocks noGrp="1"/>
          </p:cNvSpPr>
          <p:nvPr>
            <p:ph type="title"/>
          </p:nvPr>
        </p:nvSpPr>
        <p:spPr/>
        <p:txBody>
          <a:bodyPr/>
          <a:lstStyle/>
          <a:p>
            <a:r>
              <a:rPr lang="el-GR" dirty="0"/>
              <a:t>Αξιολόγηση</a:t>
            </a:r>
            <a:endParaRPr lang="en-US" dirty="0"/>
          </a:p>
        </p:txBody>
      </p:sp>
      <p:sp>
        <p:nvSpPr>
          <p:cNvPr id="3" name="Content Placeholder 2">
            <a:extLst>
              <a:ext uri="{FF2B5EF4-FFF2-40B4-BE49-F238E27FC236}">
                <a16:creationId xmlns:a16="http://schemas.microsoft.com/office/drawing/2014/main" id="{98F3EBCB-568E-284F-93F7-B228795321BB}"/>
              </a:ext>
            </a:extLst>
          </p:cNvPr>
          <p:cNvSpPr>
            <a:spLocks noGrp="1"/>
          </p:cNvSpPr>
          <p:nvPr>
            <p:ph idx="1"/>
          </p:nvPr>
        </p:nvSpPr>
        <p:spPr/>
        <p:txBody>
          <a:bodyPr>
            <a:normAutofit/>
          </a:bodyPr>
          <a:lstStyle/>
          <a:p>
            <a:pPr marL="0" lvl="0" indent="0" algn="just">
              <a:buNone/>
            </a:pPr>
            <a:r>
              <a:rPr lang="el-GR" dirty="0"/>
              <a:t>Για τους/τις φοιτητές/</a:t>
            </a:r>
            <a:r>
              <a:rPr lang="el-GR" dirty="0" err="1"/>
              <a:t>τριες</a:t>
            </a:r>
            <a:r>
              <a:rPr lang="el-GR" dirty="0"/>
              <a:t> άλλων ετών: δικαίωμα συμμετοχής στην εξέταση έχουν όλοι οι φοιτητές/</a:t>
            </a:r>
            <a:r>
              <a:rPr lang="el-GR" dirty="0" err="1"/>
              <a:t>τριες</a:t>
            </a:r>
            <a:r>
              <a:rPr lang="el-GR" dirty="0"/>
              <a:t> που είναι εγγεγραμμένοι σε άλλα εξάμηνα (καθώς δεν έχουν δικαίωμα να παρακολουθήσουν το εργαστήριο που παρακολουθούν οι φοιτητές/</a:t>
            </a:r>
            <a:r>
              <a:rPr lang="el-GR" dirty="0" err="1"/>
              <a:t>τριες</a:t>
            </a:r>
            <a:r>
              <a:rPr lang="el-GR" dirty="0"/>
              <a:t> του </a:t>
            </a:r>
            <a:r>
              <a:rPr lang="el-GR" dirty="0" err="1"/>
              <a:t>β’εξαμήνου</a:t>
            </a:r>
            <a:r>
              <a:rPr lang="el-GR" dirty="0"/>
              <a:t>). Ο βαθμός που θα πάρουν στην τελική εξέταση θα είναι και ο βαθμός που θα πάρουν στο μάθημα συνολικά.  </a:t>
            </a:r>
            <a:endParaRPr lang="en-US" dirty="0"/>
          </a:p>
          <a:p>
            <a:endParaRPr lang="en-US" dirty="0"/>
          </a:p>
        </p:txBody>
      </p:sp>
    </p:spTree>
    <p:extLst>
      <p:ext uri="{BB962C8B-B14F-4D97-AF65-F5344CB8AC3E}">
        <p14:creationId xmlns:p14="http://schemas.microsoft.com/office/powerpoint/2010/main" val="1904158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AC09-478D-3D40-8E00-3820FB17C405}"/>
              </a:ext>
            </a:extLst>
          </p:cNvPr>
          <p:cNvSpPr>
            <a:spLocks noGrp="1"/>
          </p:cNvSpPr>
          <p:nvPr>
            <p:ph type="title"/>
          </p:nvPr>
        </p:nvSpPr>
        <p:spPr/>
        <p:txBody>
          <a:bodyPr/>
          <a:lstStyle/>
          <a:p>
            <a:r>
              <a:rPr lang="el-GR" dirty="0"/>
              <a:t>Συγγράμματα</a:t>
            </a:r>
            <a:endParaRPr lang="en-US" dirty="0"/>
          </a:p>
        </p:txBody>
      </p:sp>
      <p:sp>
        <p:nvSpPr>
          <p:cNvPr id="3" name="Content Placeholder 2">
            <a:extLst>
              <a:ext uri="{FF2B5EF4-FFF2-40B4-BE49-F238E27FC236}">
                <a16:creationId xmlns:a16="http://schemas.microsoft.com/office/drawing/2014/main" id="{7C0185FA-21BE-2A4A-AC0D-59E772B37C77}"/>
              </a:ext>
            </a:extLst>
          </p:cNvPr>
          <p:cNvSpPr>
            <a:spLocks noGrp="1"/>
          </p:cNvSpPr>
          <p:nvPr>
            <p:ph idx="1"/>
          </p:nvPr>
        </p:nvSpPr>
        <p:spPr/>
        <p:txBody>
          <a:bodyPr>
            <a:normAutofit/>
          </a:bodyPr>
          <a:lstStyle/>
          <a:p>
            <a:pPr indent="-457200" algn="just"/>
            <a:r>
              <a:rPr lang="el-GR" sz="2400" dirty="0"/>
              <a:t>Παπαδοπούλου, Κ. &amp; Αναγνωστάκη, Λ. (2021). </a:t>
            </a:r>
            <a:r>
              <a:rPr lang="el-GR" sz="2400" i="1" dirty="0"/>
              <a:t>Μεγαλώνοντας στο νηπιαγωγείο : </a:t>
            </a:r>
            <a:r>
              <a:rPr lang="el-GR" sz="2400" i="1" dirty="0" err="1"/>
              <a:t>κοινωνικο</a:t>
            </a:r>
            <a:r>
              <a:rPr lang="el-GR" sz="2400" i="1" dirty="0"/>
              <a:t>-συναισθηματική ανάπτυξη και προσχολική αγωγή. </a:t>
            </a:r>
            <a:r>
              <a:rPr lang="en-US" sz="2400" dirty="0"/>
              <a:t>Gutenberg</a:t>
            </a:r>
            <a:endParaRPr lang="en-GR" sz="2400" dirty="0"/>
          </a:p>
          <a:p>
            <a:pPr marL="0" indent="-457200" algn="just">
              <a:buNone/>
              <a:defRPr/>
            </a:pPr>
            <a:endParaRPr lang="el-GR" sz="2400" dirty="0"/>
          </a:p>
          <a:p>
            <a:pPr marL="0" indent="-457200" algn="just">
              <a:buNone/>
              <a:defRPr/>
            </a:pPr>
            <a:r>
              <a:rPr lang="el-GR" sz="2400" dirty="0"/>
              <a:t>ή </a:t>
            </a:r>
          </a:p>
          <a:p>
            <a:pPr marL="0" indent="-457200" algn="just">
              <a:buNone/>
              <a:defRPr/>
            </a:pPr>
            <a:endParaRPr lang="el-GR" sz="2400" dirty="0"/>
          </a:p>
          <a:p>
            <a:pPr indent="-457200" algn="just"/>
            <a:r>
              <a:rPr lang="en-US" sz="2400" dirty="0"/>
              <a:t>Lightfoot, C., Cole, M. &amp; Cole, S. (2014)</a:t>
            </a:r>
            <a:r>
              <a:rPr lang="el-GR" sz="2400" dirty="0"/>
              <a:t>.</a:t>
            </a:r>
            <a:r>
              <a:rPr lang="en-US" sz="2400" dirty="0"/>
              <a:t> </a:t>
            </a:r>
            <a:r>
              <a:rPr lang="el-GR" sz="2400" i="1" dirty="0"/>
              <a:t>Η ανάπτυξη των παιδιών. </a:t>
            </a:r>
            <a:r>
              <a:rPr lang="en-US" sz="2400" dirty="0"/>
              <a:t>Gutenberg</a:t>
            </a:r>
            <a:endParaRPr lang="el-GR" sz="2400" dirty="0"/>
          </a:p>
          <a:p>
            <a:endParaRPr lang="en-US" dirty="0"/>
          </a:p>
        </p:txBody>
      </p:sp>
    </p:spTree>
    <p:extLst>
      <p:ext uri="{BB962C8B-B14F-4D97-AF65-F5344CB8AC3E}">
        <p14:creationId xmlns:p14="http://schemas.microsoft.com/office/powerpoint/2010/main" val="3801227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ΙΙ</a:t>
            </a:r>
            <a:endParaRPr lang="en-US" dirty="0"/>
          </a:p>
          <a:p>
            <a:pPr algn="ctr" eaLnBrk="1" hangingPunct="1">
              <a:buFontTx/>
              <a:buNone/>
            </a:pPr>
            <a:endParaRPr lang="en-US" dirty="0"/>
          </a:p>
          <a:p>
            <a:pPr algn="ctr" eaLnBrk="1" hangingPunct="1">
              <a:buFontTx/>
              <a:buNone/>
            </a:pPr>
            <a:r>
              <a:rPr lang="el-GR" dirty="0"/>
              <a:t>ΒΡΕΦΙΚΗ ΗΛΙΚΙΑ</a:t>
            </a:r>
          </a:p>
          <a:p>
            <a:pPr algn="ctr" eaLnBrk="1" hangingPunct="1">
              <a:buFontTx/>
              <a:buNone/>
            </a:pPr>
            <a:endParaRPr lang="el-GR" dirty="0"/>
          </a:p>
          <a:p>
            <a:pPr algn="ctr" eaLnBrk="1" hangingPunct="1">
              <a:buFontTx/>
              <a:buNone/>
            </a:pPr>
            <a:r>
              <a:rPr lang="el-GR" sz="2000" dirty="0"/>
              <a:t> 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22-23</a:t>
            </a:r>
            <a:endParaRPr lang="en-US" sz="2000" dirty="0"/>
          </a:p>
          <a:p>
            <a:pPr algn="ctr" eaLnBrk="1" hangingPunct="1">
              <a:buFontTx/>
              <a:buNone/>
            </a:pPr>
            <a:endParaRPr lang="el-GR" sz="2000" dirty="0"/>
          </a:p>
          <a:p>
            <a:pPr algn="ctr" eaLnBrk="1" hangingPunct="1">
              <a:buFontTx/>
              <a:buNone/>
            </a:pPr>
            <a:endParaRPr lang="en-US" sz="2400" i="1" dirty="0"/>
          </a:p>
        </p:txBody>
      </p:sp>
    </p:spTree>
    <p:extLst>
      <p:ext uri="{BB962C8B-B14F-4D97-AF65-F5344CB8AC3E}">
        <p14:creationId xmlns:p14="http://schemas.microsoft.com/office/powerpoint/2010/main" val="3523037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1143000"/>
          </a:xfrm>
        </p:spPr>
        <p:txBody>
          <a:bodyPr>
            <a:normAutofit/>
          </a:bodyPr>
          <a:lstStyle/>
          <a:p>
            <a:pPr algn="ctr"/>
            <a:r>
              <a:rPr lang="el-GR" sz="4400" dirty="0"/>
              <a:t>Ανάπτυξη στη βρεφική ηλικία</a:t>
            </a:r>
            <a:endParaRPr lang="en-US" sz="4400" dirty="0"/>
          </a:p>
        </p:txBody>
      </p:sp>
      <p:sp>
        <p:nvSpPr>
          <p:cNvPr id="3" name="Content Placeholder 2"/>
          <p:cNvSpPr>
            <a:spLocks noGrp="1"/>
          </p:cNvSpPr>
          <p:nvPr>
            <p:ph idx="1"/>
          </p:nvPr>
        </p:nvSpPr>
        <p:spPr/>
        <p:txBody>
          <a:bodyPr/>
          <a:lstStyle/>
          <a:p>
            <a:r>
              <a:rPr lang="el-GR" dirty="0"/>
              <a:t>Τα βρέφη, ακόμα και τα νεογέννητα, είναι πολύ πιο «πολύπλοκα» και έχουν πολύ περισσότερες ικανότητες απ’ότι νομίζουμε... </a:t>
            </a:r>
          </a:p>
          <a:p>
            <a:r>
              <a:rPr lang="en-US" dirty="0" err="1"/>
              <a:t>Π</a:t>
            </a:r>
            <a:r>
              <a:rPr lang="el-GR" dirty="0"/>
              <a:t>αράλληλα σημαντικός και ο ρόλος του περιβάλλοντος για να εξελιχθούν οι εγγενείς ικανότητες</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305800" cy="3805032"/>
          </a:xfrm>
        </p:spPr>
        <p:txBody>
          <a:bodyPr/>
          <a:lstStyle/>
          <a:p>
            <a:r>
              <a:rPr lang="el-GR" dirty="0"/>
              <a:t>Γνωστική ανάπτυξη</a:t>
            </a:r>
            <a:br>
              <a:rPr lang="el-GR" dirty="0"/>
            </a:br>
            <a:r>
              <a:rPr lang="el-GR" sz="4000" dirty="0"/>
              <a:t>αντανακλαστικά και αντιληπτικές ικανότητες</a:t>
            </a:r>
          </a:p>
        </p:txBody>
      </p:sp>
    </p:spTree>
    <p:extLst>
      <p:ext uri="{BB962C8B-B14F-4D97-AF65-F5344CB8AC3E}">
        <p14:creationId xmlns:p14="http://schemas.microsoft.com/office/powerpoint/2010/main" val="2343764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Τα αντανακλαστικά</a:t>
            </a: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Πρόκειται για οργανωμένες, ακούσιες αντιδράσεις που δεν είναι προϊόν μάθησης και εμφανίζονται αυτόματα ως αντίδραση σε ερεθίσματα (βλ. </a:t>
            </a:r>
            <a:r>
              <a:rPr lang="en-US" dirty="0"/>
              <a:t>video)</a:t>
            </a:r>
            <a:endParaRPr lang="el-GR" dirty="0"/>
          </a:p>
          <a:p>
            <a:pPr marL="0" indent="0">
              <a:buNone/>
            </a:pPr>
            <a:r>
              <a:rPr lang="el-GR" dirty="0"/>
              <a:t>Τα αντανακλαστικά πιπιλίσματος και κατάποσης επιτρέπουν στο νεογέννητο να καταναλώσει τροφή.</a:t>
            </a:r>
          </a:p>
          <a:p>
            <a:pPr marL="0" indent="0">
              <a:buNone/>
            </a:pPr>
            <a:r>
              <a:rPr lang="el-GR" dirty="0"/>
              <a:t>Άλλα αντανακλαστικά:</a:t>
            </a:r>
          </a:p>
          <a:p>
            <a:r>
              <a:rPr lang="en-US" dirty="0"/>
              <a:t>Babinski (</a:t>
            </a:r>
            <a:r>
              <a:rPr lang="el-GR" dirty="0"/>
              <a:t>πατούσα, ανοίγουν τα δάχτυλα)</a:t>
            </a:r>
          </a:p>
          <a:p>
            <a:r>
              <a:rPr lang="en-US" dirty="0"/>
              <a:t>Moro </a:t>
            </a:r>
            <a:r>
              <a:rPr lang="el-GR" dirty="0"/>
              <a:t>(σαν να «αρπάζει» αν τρομάξει)</a:t>
            </a:r>
          </a:p>
          <a:p>
            <a:r>
              <a:rPr lang="el-GR" dirty="0"/>
              <a:t>Αναζήτηση (άγγιγμα στο μάγουλο)</a:t>
            </a:r>
          </a:p>
          <a:p>
            <a:r>
              <a:rPr lang="el-GR" dirty="0"/>
              <a:t>Βηματισμός</a:t>
            </a:r>
          </a:p>
          <a:p>
            <a:r>
              <a:rPr lang="el-GR" dirty="0"/>
              <a:t>Σύλληψη/</a:t>
            </a:r>
            <a:r>
              <a:rPr lang="el-GR" dirty="0" err="1"/>
              <a:t>δραγμός</a:t>
            </a:r>
            <a:r>
              <a:rPr lang="el-GR" dirty="0"/>
              <a:t> (πιάνει γερά με το χέρι του)</a:t>
            </a:r>
          </a:p>
          <a:p>
            <a:r>
              <a:rPr lang="el-GR" dirty="0"/>
              <a:t>Βλεφαρισμός (γρήγορο κλείσιμο βλεφάρων)</a:t>
            </a:r>
          </a:p>
          <a:p>
            <a:pPr marL="0" indent="0">
              <a:buNone/>
            </a:pPr>
            <a:endParaRPr lang="el-GR" dirty="0"/>
          </a:p>
        </p:txBody>
      </p:sp>
    </p:spTree>
    <p:extLst>
      <p:ext uri="{BB962C8B-B14F-4D97-AF65-F5344CB8AC3E}">
        <p14:creationId xmlns:p14="http://schemas.microsoft.com/office/powerpoint/2010/main" val="260363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 αντανακλαστικά</a:t>
            </a:r>
            <a:endParaRPr lang="en-US" dirty="0"/>
          </a:p>
        </p:txBody>
      </p:sp>
      <p:sp>
        <p:nvSpPr>
          <p:cNvPr id="3" name="Content Placeholder 2"/>
          <p:cNvSpPr>
            <a:spLocks noGrp="1"/>
          </p:cNvSpPr>
          <p:nvPr>
            <p:ph idx="1"/>
          </p:nvPr>
        </p:nvSpPr>
        <p:spPr/>
        <p:txBody>
          <a:bodyPr>
            <a:normAutofit lnSpcReduction="10000"/>
          </a:bodyPr>
          <a:lstStyle/>
          <a:p>
            <a:r>
              <a:rPr lang="el-GR" dirty="0"/>
              <a:t>Άλλα έχουν εμφανή προσαρμοστική αξία (πχ. το βλεφάρισμα ή το πιπίλισμα), ενώ άλλα όχι (πχ. </a:t>
            </a:r>
            <a:r>
              <a:rPr lang="el-GR" dirty="0" err="1"/>
              <a:t>δραγμός</a:t>
            </a:r>
            <a:r>
              <a:rPr lang="en-US" dirty="0"/>
              <a:t>) </a:t>
            </a:r>
            <a:r>
              <a:rPr lang="el-GR" dirty="0"/>
              <a:t>ή ήταν λειτουργικά σε παλαιότερα εξελικτικά στάδια (πχ. </a:t>
            </a:r>
            <a:r>
              <a:rPr lang="el-GR"/>
              <a:t>ίσως </a:t>
            </a:r>
            <a:r>
              <a:rPr lang="el-GR" dirty="0"/>
              <a:t>αντανακλαστικό</a:t>
            </a:r>
            <a:r>
              <a:rPr lang="en-US" dirty="0"/>
              <a:t> Moro</a:t>
            </a:r>
            <a:r>
              <a:rPr lang="el-GR" dirty="0"/>
              <a:t>)</a:t>
            </a:r>
          </a:p>
          <a:p>
            <a:r>
              <a:rPr lang="el-GR" dirty="0"/>
              <a:t>Τα αντανακλαστικά παρέχουν ένα τρόπο νευρολογικής αξιολόγησης του βρέφους (αν δεν παρατηρείται κάποιο αντανακλαστικό ή αν ένα αντανακλαστικό δεν εξαφανιστεί σε συγκεκριμένη ηλικία) </a:t>
            </a:r>
          </a:p>
          <a:p>
            <a:r>
              <a:rPr lang="el-GR" dirty="0"/>
              <a:t>Τα αντανακλαστικά είναι δομικά υλικά για την κατασκευή των πιο σύνθετων μεταγενέστερων συμπεριφορών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2475384"/>
          </a:xfrm>
        </p:spPr>
        <p:txBody>
          <a:bodyPr/>
          <a:lstStyle/>
          <a:p>
            <a:pPr eaLnBrk="1" hangingPunct="1"/>
            <a:r>
              <a:rPr lang="el-GR" sz="3600" dirty="0">
                <a:solidFill>
                  <a:schemeClr val="tx1"/>
                </a:solidFill>
              </a:rPr>
              <a:t>Αισθητηριακή και Αντιληπτική ανάπτυξη</a:t>
            </a:r>
            <a:endParaRPr lang="en-GB" sz="36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lstStyle/>
          <a:p>
            <a:pPr eaLnBrk="1" hangingPunct="1">
              <a:buFontTx/>
              <a:buNone/>
            </a:pPr>
            <a:endParaRPr lang="el-GR" sz="2800" dirty="0"/>
          </a:p>
          <a:p>
            <a:pPr eaLnBrk="1" hangingPunct="1">
              <a:buFontTx/>
              <a:buNone/>
            </a:pPr>
            <a:r>
              <a:rPr lang="el-GR" sz="2800" b="1" dirty="0"/>
              <a:t>Αίσθηση</a:t>
            </a:r>
            <a:r>
              <a:rPr lang="el-GR" sz="2800" dirty="0"/>
              <a:t>: η πρόσληψη ενός ερεθίσματος από ένα αισθητήριο όργανο.</a:t>
            </a:r>
          </a:p>
          <a:p>
            <a:pPr eaLnBrk="1" hangingPunct="1">
              <a:buFontTx/>
              <a:buNone/>
            </a:pPr>
            <a:r>
              <a:rPr lang="el-GR" sz="2800" b="1" dirty="0"/>
              <a:t>Αντίληψη</a:t>
            </a:r>
            <a:r>
              <a:rPr lang="el-GR" sz="2800" dirty="0"/>
              <a:t>: μια ενεργητική γνωστική διαδικασία με την οποία οργανώνονται και αποκτούν νόημα οι αισθητηριακές πληροφορίες (βλ. και οπτικές απάτες)</a:t>
            </a:r>
          </a:p>
        </p:txBody>
      </p:sp>
    </p:spTree>
    <p:extLst>
      <p:ext uri="{BB962C8B-B14F-4D97-AF65-F5344CB8AC3E}">
        <p14:creationId xmlns:p14="http://schemas.microsoft.com/office/powerpoint/2010/main" val="4510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1560" y="-531440"/>
            <a:ext cx="7772400" cy="2016224"/>
          </a:xfrm>
        </p:spPr>
        <p:txBody>
          <a:bodyPr>
            <a:normAutofit/>
          </a:bodyPr>
          <a:lstStyle/>
          <a:p>
            <a:pPr eaLnBrk="1" hangingPunct="1"/>
            <a:r>
              <a:rPr lang="el-GR" sz="2800" dirty="0">
                <a:solidFill>
                  <a:schemeClr val="tx1"/>
                </a:solidFill>
              </a:rPr>
              <a:t>Η μελέτη των αντιληπτικών ικανοτήτων στα βρέφη</a:t>
            </a:r>
            <a:endParaRPr lang="en-GB" sz="28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normAutofit fontScale="85000" lnSpcReduction="20000"/>
          </a:bodyPr>
          <a:lstStyle/>
          <a:p>
            <a:r>
              <a:rPr lang="el-GR" sz="2800" dirty="0"/>
              <a:t>Η μέθοδος της </a:t>
            </a:r>
            <a:r>
              <a:rPr lang="el-GR" sz="2800" b="1" dirty="0"/>
              <a:t>εξοικείωσης</a:t>
            </a:r>
            <a:r>
              <a:rPr lang="el-GR" sz="2800" dirty="0"/>
              <a:t>: όταν τα βρέφη εξοικειώνονται με ένα ερέθισμα, τότε δείχνουν έλλειψη ενδιαφέροντος για το ερέθισμα αυτό. Επομένως, αν έχουν να επιλέξουν ανάμεσα σε ένα οικείο ερέθισμα και σε ένα νέο, θα επιλέξουν το νέο, εφόσον μπορούν να αντιληφθούν τη διαφορά.</a:t>
            </a:r>
          </a:p>
          <a:p>
            <a:r>
              <a:rPr lang="el-GR" sz="2800" dirty="0"/>
              <a:t>Η μέθοδος της </a:t>
            </a:r>
            <a:r>
              <a:rPr lang="el-GR" sz="2800" b="1" dirty="0"/>
              <a:t>προτίμησης</a:t>
            </a:r>
            <a:r>
              <a:rPr lang="el-GR" sz="2800" dirty="0"/>
              <a:t>: εάν ένα βρέφος περνάει περισσότερο χρόνο απασχολούμενο (π.χ. κοιτάζοντας) με ένα ερέθισμα αντί για ένα άλλο, η προτίμηση δηλώνει ότι αντιλαμβάνεται τις μεταξύ τους διαφορές και αντιδρά σε αυτές.</a:t>
            </a:r>
          </a:p>
          <a:p>
            <a:r>
              <a:rPr lang="el-GR" sz="2800" dirty="0"/>
              <a:t>Η </a:t>
            </a:r>
            <a:r>
              <a:rPr lang="el-GR" sz="2800" b="1" dirty="0"/>
              <a:t>έκπληξη</a:t>
            </a:r>
            <a:r>
              <a:rPr lang="el-GR" sz="2800" dirty="0"/>
              <a:t>: με την μέθοδο αυτή αξιολογούνται οι προσδοκίες και η μνήμη των βρεφών. Αντιδρούν με έκπληξη όταν δεν εκπληρώνονται οι προσδοκίες τους. </a:t>
            </a:r>
          </a:p>
        </p:txBody>
      </p:sp>
    </p:spTree>
    <p:extLst>
      <p:ext uri="{BB962C8B-B14F-4D97-AF65-F5344CB8AC3E}">
        <p14:creationId xmlns:p14="http://schemas.microsoft.com/office/powerpoint/2010/main" val="3941208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623B-A23C-CB4E-AD04-516A688DA215}"/>
              </a:ext>
            </a:extLst>
          </p:cNvPr>
          <p:cNvSpPr>
            <a:spLocks noGrp="1"/>
          </p:cNvSpPr>
          <p:nvPr>
            <p:ph type="title"/>
          </p:nvPr>
        </p:nvSpPr>
        <p:spPr/>
        <p:txBody>
          <a:bodyPr/>
          <a:lstStyle/>
          <a:p>
            <a:r>
              <a:rPr lang="el-GR" dirty="0"/>
              <a:t>Ανάπτυξη του παιδιού ΙΙ</a:t>
            </a:r>
            <a:endParaRPr lang="en-US" dirty="0"/>
          </a:p>
        </p:txBody>
      </p:sp>
      <p:sp>
        <p:nvSpPr>
          <p:cNvPr id="3" name="Content Placeholder 2">
            <a:extLst>
              <a:ext uri="{FF2B5EF4-FFF2-40B4-BE49-F238E27FC236}">
                <a16:creationId xmlns:a16="http://schemas.microsoft.com/office/drawing/2014/main" id="{C7493ED7-DEC8-0E45-8764-BC8A308E6D5C}"/>
              </a:ext>
            </a:extLst>
          </p:cNvPr>
          <p:cNvSpPr>
            <a:spLocks noGrp="1"/>
          </p:cNvSpPr>
          <p:nvPr>
            <p:ph idx="1"/>
          </p:nvPr>
        </p:nvSpPr>
        <p:spPr/>
        <p:txBody>
          <a:bodyPr/>
          <a:lstStyle/>
          <a:p>
            <a:pPr marL="0" indent="0">
              <a:buNone/>
            </a:pPr>
            <a:r>
              <a:rPr lang="el-GR" dirty="0"/>
              <a:t>Εαρινό εξάμηνο 2020-21 </a:t>
            </a:r>
          </a:p>
          <a:p>
            <a:pPr marL="0" indent="0">
              <a:buNone/>
            </a:pPr>
            <a:endParaRPr lang="el-GR" dirty="0"/>
          </a:p>
          <a:p>
            <a:pPr marL="0" indent="0">
              <a:buNone/>
            </a:pPr>
            <a:r>
              <a:rPr lang="el-GR" dirty="0"/>
              <a:t>Το </a:t>
            </a:r>
            <a:r>
              <a:rPr lang="el-GR" dirty="0" err="1"/>
              <a:t>μάθημα</a:t>
            </a:r>
            <a:r>
              <a:rPr lang="el-GR" dirty="0"/>
              <a:t> </a:t>
            </a:r>
            <a:r>
              <a:rPr lang="el-GR" dirty="0" err="1"/>
              <a:t>εξετάζει</a:t>
            </a:r>
            <a:r>
              <a:rPr lang="el-GR" dirty="0"/>
              <a:t> την </a:t>
            </a:r>
            <a:r>
              <a:rPr lang="el-GR" dirty="0" err="1"/>
              <a:t>ανάπτυξη</a:t>
            </a:r>
            <a:r>
              <a:rPr lang="el-GR" dirty="0"/>
              <a:t> του </a:t>
            </a:r>
            <a:r>
              <a:rPr lang="el-GR" dirty="0" err="1"/>
              <a:t>παιδιου</a:t>
            </a:r>
            <a:r>
              <a:rPr lang="el-GR" dirty="0"/>
              <a:t>́ </a:t>
            </a:r>
            <a:r>
              <a:rPr lang="el-GR" dirty="0" err="1"/>
              <a:t>κατα</a:t>
            </a:r>
            <a:r>
              <a:rPr lang="el-GR" dirty="0"/>
              <a:t>́ τη </a:t>
            </a:r>
            <a:r>
              <a:rPr lang="el-GR" dirty="0" err="1"/>
              <a:t>βρεφικη</a:t>
            </a:r>
            <a:r>
              <a:rPr lang="el-GR" dirty="0"/>
              <a:t>́, </a:t>
            </a:r>
            <a:r>
              <a:rPr lang="el-GR" dirty="0" err="1"/>
              <a:t>νηπιακη</a:t>
            </a:r>
            <a:r>
              <a:rPr lang="el-GR" dirty="0"/>
              <a:t>́ και </a:t>
            </a:r>
            <a:r>
              <a:rPr lang="el-GR" dirty="0" err="1"/>
              <a:t>παιδικη</a:t>
            </a:r>
            <a:r>
              <a:rPr lang="el-GR" dirty="0"/>
              <a:t>́ </a:t>
            </a:r>
            <a:r>
              <a:rPr lang="el-GR" dirty="0" err="1"/>
              <a:t>ηλικία</a:t>
            </a:r>
            <a:r>
              <a:rPr lang="el-GR" dirty="0"/>
              <a:t>.  Χωρίζεται δε σε δύο μέρη: στο θεωρητικό μέρος και στο υποχρεωτικό συνοδευτικό εργαστήριο. </a:t>
            </a:r>
          </a:p>
          <a:p>
            <a:pPr marL="0" indent="0">
              <a:buNone/>
            </a:pPr>
            <a:br>
              <a:rPr lang="el-GR" b="1" dirty="0"/>
            </a:br>
            <a:r>
              <a:rPr lang="el-GR" b="1" dirty="0"/>
              <a:t>Θεωρητικό μέρος: Διδάσκουσα Λ. Αναγνωστάκη</a:t>
            </a:r>
            <a:endParaRPr lang="en-US" dirty="0"/>
          </a:p>
          <a:p>
            <a:pPr marL="0" indent="0">
              <a:buNone/>
            </a:pPr>
            <a:endParaRPr lang="en-US" dirty="0"/>
          </a:p>
        </p:txBody>
      </p:sp>
    </p:spTree>
    <p:extLst>
      <p:ext uri="{BB962C8B-B14F-4D97-AF65-F5344CB8AC3E}">
        <p14:creationId xmlns:p14="http://schemas.microsoft.com/office/powerpoint/2010/main" val="1633829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2475384"/>
          </a:xfrm>
        </p:spPr>
        <p:txBody>
          <a:bodyPr/>
          <a:lstStyle/>
          <a:p>
            <a:pPr eaLnBrk="1" hangingPunct="1"/>
            <a:r>
              <a:rPr lang="el-GR" sz="3600" dirty="0">
                <a:solidFill>
                  <a:schemeClr val="tx1"/>
                </a:solidFill>
              </a:rPr>
              <a:t>Οπτική αντίληψη</a:t>
            </a:r>
            <a:endParaRPr lang="en-GB" sz="36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normAutofit/>
          </a:bodyPr>
          <a:lstStyle/>
          <a:p>
            <a:r>
              <a:rPr lang="el-GR" sz="2800" dirty="0"/>
              <a:t>Τα </a:t>
            </a:r>
            <a:r>
              <a:rPr lang="el-GR" sz="2800" b="1" dirty="0"/>
              <a:t>νεογέννητα</a:t>
            </a:r>
            <a:r>
              <a:rPr lang="el-GR" sz="2800" dirty="0"/>
              <a:t>, έχουν σημαντικές οπτικές δεξιότητες και ικανότητα για οπτική αντίληψη (η οποία θα αναπτυχθεί περαιτέρω στη διάρκεια των επόμενων μηνών)</a:t>
            </a:r>
          </a:p>
          <a:p>
            <a:r>
              <a:rPr lang="el-GR" sz="2800" dirty="0"/>
              <a:t>Εστιάζουν καλύτερα σε αντικείμενα που βρίσκονται σε απόσταση από 18-25 εκ. περίπου και δεν μπορούν να διακρίνουν λεπτομέρειες αντικειμένων που βρίσκονται πιο μακριά (αυτή είναι η θέση που παίρνουν και οι ενήλικες μιλώντας σε ένα βρέφος!)</a:t>
            </a:r>
          </a:p>
          <a:p>
            <a:pPr marL="0" indent="0">
              <a:buNone/>
            </a:pPr>
            <a:endParaRPr lang="el-GR" sz="2800" dirty="0"/>
          </a:p>
          <a:p>
            <a:pPr eaLnBrk="1" hangingPunct="1">
              <a:buFontTx/>
              <a:buNone/>
            </a:pPr>
            <a:endParaRPr lang="el-GR" sz="2800" dirty="0"/>
          </a:p>
        </p:txBody>
      </p:sp>
    </p:spTree>
    <p:extLst>
      <p:ext uri="{BB962C8B-B14F-4D97-AF65-F5344CB8AC3E}">
        <p14:creationId xmlns:p14="http://schemas.microsoft.com/office/powerpoint/2010/main" val="564383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5400" dirty="0">
                <a:solidFill>
                  <a:schemeClr val="tx1"/>
                </a:solidFill>
              </a:rPr>
              <a:t>Οπτική αντίληψη</a:t>
            </a:r>
            <a:endParaRPr lang="en-US" dirty="0"/>
          </a:p>
        </p:txBody>
      </p:sp>
      <p:sp>
        <p:nvSpPr>
          <p:cNvPr id="3" name="Content Placeholder 2"/>
          <p:cNvSpPr>
            <a:spLocks noGrp="1"/>
          </p:cNvSpPr>
          <p:nvPr>
            <p:ph idx="1"/>
          </p:nvPr>
        </p:nvSpPr>
        <p:spPr/>
        <p:txBody>
          <a:bodyPr>
            <a:normAutofit/>
          </a:bodyPr>
          <a:lstStyle/>
          <a:p>
            <a:r>
              <a:rPr lang="el-GR" sz="2400" dirty="0"/>
              <a:t>Ακολουθούν με το βλέμμα ένα κινούμενο αντικείμενο</a:t>
            </a:r>
          </a:p>
          <a:p>
            <a:r>
              <a:rPr lang="el-GR" sz="2400" dirty="0"/>
              <a:t>Είναι επιλεκτικά στο τι κοιτάζουν (περίπλοκα σχήματα, ανθρώπινο πρόσωπο)</a:t>
            </a:r>
            <a:r>
              <a:rPr lang="en-US" sz="2400" dirty="0"/>
              <a:t> (</a:t>
            </a:r>
            <a:r>
              <a:rPr lang="en-US" sz="2400" dirty="0" err="1"/>
              <a:t>Fanz</a:t>
            </a:r>
            <a:r>
              <a:rPr lang="en-US" sz="2400" dirty="0"/>
              <a:t>, 1958</a:t>
            </a:r>
            <a:r>
              <a:rPr lang="el-GR" sz="2400" dirty="0"/>
              <a:t>, 1961, 1963</a:t>
            </a:r>
            <a:r>
              <a:rPr lang="en-US" sz="2400" dirty="0"/>
              <a:t>)</a:t>
            </a:r>
            <a:endParaRPr lang="el-GR" sz="2400" dirty="0"/>
          </a:p>
          <a:p>
            <a:r>
              <a:rPr lang="el-GR" sz="2400" dirty="0"/>
              <a:t>Μιμούνται εκφράσεις του προσώπου από την αίθουσα του τοκετού.</a:t>
            </a:r>
          </a:p>
          <a:p>
            <a:r>
              <a:rPr lang="el-GR" sz="2400" dirty="0"/>
              <a:t>Από 2 εβδομάδων προτιμούν να κοιτάζουν το πρόσωπο της μητέρας τους σε φωτογραφία (απαραίτητη προϋπόθεση η επαρκής αλληλεπίδραση) (</a:t>
            </a:r>
            <a:r>
              <a:rPr lang="en-US" sz="2400" dirty="0"/>
              <a:t>Carpenter, 1974, </a:t>
            </a:r>
            <a:r>
              <a:rPr lang="en-US" sz="2400" dirty="0" err="1"/>
              <a:t>McFarlan</a:t>
            </a:r>
            <a:r>
              <a:rPr lang="en-US" sz="2400" dirty="0"/>
              <a:t>, 1978)</a:t>
            </a:r>
            <a:endParaRPr lang="el-GR" sz="2400" dirty="0"/>
          </a:p>
          <a:p>
            <a:r>
              <a:rPr lang="el-GR" sz="2400" dirty="0"/>
              <a:t>Ικανότητες ιδιαίτερης εξελικτικής αξίας!!!</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2475384"/>
          </a:xfrm>
        </p:spPr>
        <p:txBody>
          <a:bodyPr/>
          <a:lstStyle/>
          <a:p>
            <a:pPr eaLnBrk="1" hangingPunct="1"/>
            <a:r>
              <a:rPr lang="el-GR" sz="3600" dirty="0">
                <a:solidFill>
                  <a:schemeClr val="tx1"/>
                </a:solidFill>
              </a:rPr>
              <a:t>Οπτική αντίληψη</a:t>
            </a:r>
            <a:endParaRPr lang="en-GB" sz="36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normAutofit/>
          </a:bodyPr>
          <a:lstStyle/>
          <a:p>
            <a:pPr marL="0" indent="0">
              <a:buNone/>
            </a:pPr>
            <a:r>
              <a:rPr lang="el-GR" sz="2800" b="1" dirty="0"/>
              <a:t>Αντίληψη μορφής </a:t>
            </a:r>
            <a:r>
              <a:rPr lang="el-GR" sz="2800" dirty="0"/>
              <a:t>(πειράματα </a:t>
            </a:r>
            <a:r>
              <a:rPr lang="en-US" sz="2800" dirty="0" err="1"/>
              <a:t>Fanz</a:t>
            </a:r>
            <a:r>
              <a:rPr lang="en-US" sz="2800" dirty="0"/>
              <a:t>)</a:t>
            </a:r>
            <a:endParaRPr lang="el-GR" sz="2800" b="1" dirty="0"/>
          </a:p>
          <a:p>
            <a:pPr marL="0" indent="0">
              <a:buNone/>
            </a:pPr>
            <a:endParaRPr lang="el-GR"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9704" y="2420888"/>
            <a:ext cx="5742616" cy="3281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9994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2475384"/>
          </a:xfrm>
        </p:spPr>
        <p:txBody>
          <a:bodyPr/>
          <a:lstStyle/>
          <a:p>
            <a:pPr eaLnBrk="1" hangingPunct="1"/>
            <a:r>
              <a:rPr lang="el-GR" sz="3600" dirty="0">
                <a:solidFill>
                  <a:schemeClr val="tx1"/>
                </a:solidFill>
              </a:rPr>
              <a:t>Οπτική αντίληψη</a:t>
            </a:r>
            <a:endParaRPr lang="en-GB" sz="36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normAutofit lnSpcReduction="10000"/>
          </a:bodyPr>
          <a:lstStyle/>
          <a:p>
            <a:r>
              <a:rPr lang="el-GR" sz="2800" dirty="0"/>
              <a:t>Μέχρι 6 μηνών, οι οπτικές αντιληπτικές ικανότητες σχεδόν πλήρως αναπτυγμένες (πχ. πληρης αντίληψη χρωμάτων, αρχικά αντιλαμβάνονταν κυρίως τη φωτεινότητα των χρωμάτων και αρχικά προτιμούσαν τα ασπρόμαυρα)</a:t>
            </a:r>
          </a:p>
          <a:p>
            <a:r>
              <a:rPr lang="el-GR" sz="2800" dirty="0"/>
              <a:t>Στη συνέχεια, αλλαγές στον τρόπο που χειρίζονται τα αντιληπτικά δεδομένα (π.χ. τρόπος «σάρωσης» εικόνων για εντοπισμό ομοιοτήτων ή διαφορών) και αλλαγές που σχετίζονται με την ικανότητα προσοχής.</a:t>
            </a:r>
            <a:endParaRPr lang="en-US" sz="2800" dirty="0"/>
          </a:p>
          <a:p>
            <a:pPr marL="0" indent="0">
              <a:buNone/>
            </a:pPr>
            <a:endParaRPr lang="el-GR" sz="2800" dirty="0"/>
          </a:p>
          <a:p>
            <a:pPr eaLnBrk="1" hangingPunct="1">
              <a:buFontTx/>
              <a:buNone/>
            </a:pPr>
            <a:endParaRPr lang="el-GR" sz="2800" dirty="0"/>
          </a:p>
        </p:txBody>
      </p:sp>
    </p:spTree>
    <p:extLst>
      <p:ext uri="{BB962C8B-B14F-4D97-AF65-F5344CB8AC3E}">
        <p14:creationId xmlns:p14="http://schemas.microsoft.com/office/powerpoint/2010/main" val="1268803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2475384"/>
          </a:xfrm>
        </p:spPr>
        <p:txBody>
          <a:bodyPr/>
          <a:lstStyle/>
          <a:p>
            <a:pPr eaLnBrk="1" hangingPunct="1"/>
            <a:r>
              <a:rPr lang="el-GR" sz="3600" dirty="0">
                <a:solidFill>
                  <a:schemeClr val="tx1"/>
                </a:solidFill>
              </a:rPr>
              <a:t>Οπτική αντίληψη</a:t>
            </a:r>
            <a:endParaRPr lang="en-GB" sz="36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normAutofit fontScale="92500"/>
          </a:bodyPr>
          <a:lstStyle/>
          <a:p>
            <a:pPr eaLnBrk="1" hangingPunct="1">
              <a:buFontTx/>
              <a:buNone/>
            </a:pPr>
            <a:r>
              <a:rPr lang="el-GR" sz="2800" b="1" dirty="0"/>
              <a:t>Βάθος-Απόσταση</a:t>
            </a:r>
          </a:p>
          <a:p>
            <a:r>
              <a:rPr lang="el-GR" sz="2800" dirty="0"/>
              <a:t>Το να καταλαβαίνουμε ότι κάποια αντικείμενα είναι πιο κοντά και κάποια πιο μακριά είναι βασική πλευρά της οπτικής αντίληψης.</a:t>
            </a:r>
          </a:p>
          <a:p>
            <a:r>
              <a:rPr lang="el-GR" sz="2800" dirty="0"/>
              <a:t>Ακόμα και πολύ μικρά βρέφη (6 εβδομάδων) καταλαβαίνουν ότι ένα αντικείμενο κατευθύνεται προς αυτά και προσπαθούν να το αποφύγουν.</a:t>
            </a:r>
          </a:p>
          <a:p>
            <a:r>
              <a:rPr lang="el-GR" sz="2800" dirty="0"/>
              <a:t>Ως τους 5 μήνες, έχουν συντονίσει καλά την όραση με το άπλωμα του χεριού  ώστε να πιάσουν ένα αντικείμενο. </a:t>
            </a:r>
          </a:p>
          <a:p>
            <a:pPr eaLnBrk="1" hangingPunct="1">
              <a:buFontTx/>
              <a:buNone/>
            </a:pPr>
            <a:endParaRPr lang="el-GR" sz="2800" dirty="0"/>
          </a:p>
        </p:txBody>
      </p:sp>
    </p:spTree>
    <p:extLst>
      <p:ext uri="{BB962C8B-B14F-4D97-AF65-F5344CB8AC3E}">
        <p14:creationId xmlns:p14="http://schemas.microsoft.com/office/powerpoint/2010/main" val="2522659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2475384"/>
          </a:xfrm>
        </p:spPr>
        <p:txBody>
          <a:bodyPr/>
          <a:lstStyle/>
          <a:p>
            <a:pPr eaLnBrk="1" hangingPunct="1"/>
            <a:r>
              <a:rPr lang="el-GR" sz="3600" dirty="0">
                <a:solidFill>
                  <a:schemeClr val="tx1"/>
                </a:solidFill>
              </a:rPr>
              <a:t>Οπτική αντίληψη</a:t>
            </a:r>
            <a:endParaRPr lang="en-GB" sz="3600" dirty="0">
              <a:solidFill>
                <a:schemeClr val="tx1"/>
              </a:solidFill>
            </a:endParaRPr>
          </a:p>
        </p:txBody>
      </p:sp>
      <p:sp>
        <p:nvSpPr>
          <p:cNvPr id="3075" name="Rectangle 3"/>
          <p:cNvSpPr>
            <a:spLocks noGrp="1" noChangeArrowheads="1"/>
          </p:cNvSpPr>
          <p:nvPr>
            <p:ph idx="1"/>
          </p:nvPr>
        </p:nvSpPr>
        <p:spPr>
          <a:xfrm>
            <a:off x="685800" y="1772816"/>
            <a:ext cx="7772400" cy="4551784"/>
          </a:xfrm>
        </p:spPr>
        <p:txBody>
          <a:bodyPr>
            <a:normAutofit/>
          </a:bodyPr>
          <a:lstStyle/>
          <a:p>
            <a:pPr eaLnBrk="1" hangingPunct="1">
              <a:buFontTx/>
              <a:buNone/>
            </a:pPr>
            <a:r>
              <a:rPr lang="el-GR" sz="2800" b="1" dirty="0"/>
              <a:t>Βάθος-Απόσταση</a:t>
            </a:r>
          </a:p>
          <a:p>
            <a:pPr eaLnBrk="1" hangingPunct="1">
              <a:buFontTx/>
              <a:buNone/>
            </a:pPr>
            <a:r>
              <a:rPr lang="el-GR" sz="2800" dirty="0"/>
              <a:t>Ο «οπτικός γκρεμός» (</a:t>
            </a:r>
            <a:r>
              <a:rPr lang="en-US" sz="2800" dirty="0"/>
              <a:t>Gibson &amp; Walk, 1960) </a:t>
            </a:r>
            <a:r>
              <a:rPr lang="el-GR" sz="2800" dirty="0"/>
              <a:t>είναι μια πειραματική προσέγγιση για τη μελέτη της αντίληψης του βάθους από τα βρέφη.</a:t>
            </a:r>
          </a:p>
          <a:p>
            <a:pPr eaLnBrk="1" hangingPunct="1">
              <a:buFontTx/>
              <a:buNone/>
            </a:pPr>
            <a:endParaRPr lang="el-GR" sz="2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4162003"/>
            <a:ext cx="2057400"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7122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990600"/>
            <a:ext cx="7772400" cy="1971328"/>
          </a:xfrm>
        </p:spPr>
        <p:txBody>
          <a:bodyPr/>
          <a:lstStyle/>
          <a:p>
            <a:pPr eaLnBrk="1" hangingPunct="1"/>
            <a:r>
              <a:rPr lang="el-GR" sz="3600" dirty="0">
                <a:solidFill>
                  <a:schemeClr val="tx1"/>
                </a:solidFill>
              </a:rPr>
              <a:t>Οπτική αντίληψη</a:t>
            </a:r>
            <a:endParaRPr lang="en-GB" sz="3600" dirty="0">
              <a:solidFill>
                <a:schemeClr val="tx1"/>
              </a:solidFill>
            </a:endParaRPr>
          </a:p>
        </p:txBody>
      </p:sp>
      <p:sp>
        <p:nvSpPr>
          <p:cNvPr id="3075" name="Rectangle 3"/>
          <p:cNvSpPr>
            <a:spLocks noGrp="1" noChangeArrowheads="1"/>
          </p:cNvSpPr>
          <p:nvPr>
            <p:ph idx="1"/>
          </p:nvPr>
        </p:nvSpPr>
        <p:spPr>
          <a:xfrm>
            <a:off x="685800" y="1023582"/>
            <a:ext cx="7772400" cy="5301018"/>
          </a:xfrm>
        </p:spPr>
        <p:txBody>
          <a:bodyPr>
            <a:normAutofit/>
          </a:bodyPr>
          <a:lstStyle/>
          <a:p>
            <a:pPr eaLnBrk="1" hangingPunct="1">
              <a:buFontTx/>
              <a:buNone/>
            </a:pPr>
            <a:r>
              <a:rPr lang="el-GR" sz="2800" b="1" dirty="0"/>
              <a:t>Βάθος-Απόσταση</a:t>
            </a:r>
          </a:p>
          <a:p>
            <a:r>
              <a:rPr lang="el-GR" sz="2000" dirty="0"/>
              <a:t>Βρέφη 6 μηνών+ αρνούνται να μπουσουλήσουν προς τον «γκρεμό»</a:t>
            </a:r>
          </a:p>
          <a:p>
            <a:r>
              <a:rPr lang="el-GR" sz="2000" dirty="0"/>
              <a:t>Μικρότερα βρέφη &lt;6 μηνών (που δεν μπουσουλάνε), όταν τοποθετούνται πάνω στον «γκρεμό» δείχνουν ενδιαφέρον (δηλ. το αντιλαμβάνονται) αλλά όχι δυσφορία.</a:t>
            </a:r>
          </a:p>
          <a:p>
            <a:r>
              <a:rPr lang="el-GR" sz="2000" dirty="0"/>
              <a:t>Όταν η μητέρα το παροτρύνει, το βρέφος μπορεί να διασχίσει τον «γκρεμό» όταν είναι ρηχός, όμως </a:t>
            </a:r>
          </a:p>
          <a:p>
            <a:r>
              <a:rPr lang="el-GR" sz="2000" dirty="0"/>
              <a:t>δεν θα το κάνει όταν η μητέρα δείχνει φόβο ή αναστάτωση (σύνδεση με «κοινωνική αναφορά»).</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4365104"/>
            <a:ext cx="1935872"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5598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Ακοή και ακουστική αντίληψη</a:t>
            </a:r>
          </a:p>
        </p:txBody>
      </p:sp>
      <p:sp>
        <p:nvSpPr>
          <p:cNvPr id="3" name="Θέση περιεχομένου 2"/>
          <p:cNvSpPr>
            <a:spLocks noGrp="1"/>
          </p:cNvSpPr>
          <p:nvPr>
            <p:ph idx="1"/>
          </p:nvPr>
        </p:nvSpPr>
        <p:spPr>
          <a:xfrm>
            <a:off x="457200" y="1844824"/>
            <a:ext cx="8229600" cy="4752528"/>
          </a:xfrm>
        </p:spPr>
        <p:txBody>
          <a:bodyPr>
            <a:normAutofit lnSpcReduction="10000"/>
          </a:bodyPr>
          <a:lstStyle/>
          <a:p>
            <a:r>
              <a:rPr lang="el-GR" dirty="0"/>
              <a:t>Ακούνε τους ήχους και μόλις λίγα λεπτά μετά τη γέννηση στρέφουν το κεφάλι  προς την πηγή του ήχου</a:t>
            </a:r>
          </a:p>
          <a:p>
            <a:r>
              <a:rPr lang="el-GR" dirty="0"/>
              <a:t>Διακρίνουν την ανθρώπινη φωνή από άλλους ήχους  και την προτιμούν.</a:t>
            </a:r>
          </a:p>
          <a:p>
            <a:r>
              <a:rPr lang="el-GR" dirty="0"/>
              <a:t>Ορισμένα βρέφη από την ηλικία των δύο ημερών προτιμούν τη γλώσσα που ομιλείται γύρω τους από μια ξένη γλώσσα.</a:t>
            </a:r>
          </a:p>
          <a:p>
            <a:r>
              <a:rPr lang="el-GR" dirty="0"/>
              <a:t>Αναγνωρίζουν τη φωνή της μητέρας τους και την προτιμούν … «Ακούνε τα έμβρυα μέσα στη μήτρα;»</a:t>
            </a:r>
          </a:p>
          <a:p>
            <a:pPr marL="0" indent="0">
              <a:buNone/>
            </a:pPr>
            <a:r>
              <a:rPr lang="el-GR" dirty="0"/>
              <a:t>Επομένως, δεν είναι αναπτυγμένη μόνο η ακοή αλλά και η ακουστική αντίληψη.</a:t>
            </a:r>
          </a:p>
          <a:p>
            <a:pPr>
              <a:buNone/>
            </a:pPr>
            <a:endParaRPr lang="el-GR" dirty="0"/>
          </a:p>
          <a:p>
            <a:pPr marL="0" indent="0">
              <a:buNone/>
            </a:pPr>
            <a:endParaRPr lang="el-GR" dirty="0"/>
          </a:p>
        </p:txBody>
      </p:sp>
    </p:spTree>
    <p:extLst>
      <p:ext uri="{BB962C8B-B14F-4D97-AF65-F5344CB8AC3E}">
        <p14:creationId xmlns:p14="http://schemas.microsoft.com/office/powerpoint/2010/main" val="2654892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692696"/>
            <a:ext cx="8219256" cy="1154392"/>
          </a:xfrm>
        </p:spPr>
        <p:txBody>
          <a:bodyPr>
            <a:normAutofit/>
          </a:bodyPr>
          <a:lstStyle/>
          <a:p>
            <a:r>
              <a:rPr lang="el-GR" sz="3600" dirty="0"/>
              <a:t>Ακουστική αντίληψη –μελέτες με έμβρυα</a:t>
            </a:r>
          </a:p>
        </p:txBody>
      </p:sp>
      <p:sp>
        <p:nvSpPr>
          <p:cNvPr id="3" name="Θέση περιεχομένου 2"/>
          <p:cNvSpPr>
            <a:spLocks noGrp="1"/>
          </p:cNvSpPr>
          <p:nvPr>
            <p:ph idx="1"/>
          </p:nvPr>
        </p:nvSpPr>
        <p:spPr/>
        <p:txBody>
          <a:bodyPr>
            <a:normAutofit fontScale="92500" lnSpcReduction="20000"/>
          </a:bodyPr>
          <a:lstStyle/>
          <a:p>
            <a:pPr marL="393192" lvl="1" indent="0">
              <a:buNone/>
            </a:pPr>
            <a:r>
              <a:rPr lang="el-GR" dirty="0"/>
              <a:t>Ακούνε τα έμβρυα μέσα στη μήτρα; Μαθαίνουν από εμπειρίες που προέρχονται έξω από τη μήτρα;</a:t>
            </a:r>
          </a:p>
          <a:p>
            <a:pPr marL="393192" lvl="1" indent="0">
              <a:buNone/>
            </a:pPr>
            <a:r>
              <a:rPr lang="en-US" dirty="0"/>
              <a:t>(</a:t>
            </a:r>
            <a:r>
              <a:rPr lang="en-US" dirty="0" err="1"/>
              <a:t>DeCasper</a:t>
            </a:r>
            <a:r>
              <a:rPr lang="en-US" dirty="0"/>
              <a:t> &amp; Spence, 1986)</a:t>
            </a:r>
            <a:endParaRPr lang="el-GR" dirty="0"/>
          </a:p>
          <a:p>
            <a:pPr marL="393192" lvl="1" indent="0">
              <a:buNone/>
            </a:pPr>
            <a:r>
              <a:rPr lang="el-GR" dirty="0"/>
              <a:t>Συμπέρασμα πειραμάτων:</a:t>
            </a:r>
            <a:endParaRPr lang="en-US" dirty="0"/>
          </a:p>
          <a:p>
            <a:pPr lvl="1"/>
            <a:r>
              <a:rPr lang="el-GR" dirty="0"/>
              <a:t>Τα βρέφη, προσάρμοσαν το ρυθμό </a:t>
            </a:r>
          </a:p>
          <a:p>
            <a:pPr marL="393192" lvl="1" indent="0">
              <a:buNone/>
            </a:pPr>
            <a:r>
              <a:rPr lang="el-GR" dirty="0"/>
              <a:t>του πιπιλίσματος έτσι ώστε να ακούν </a:t>
            </a:r>
          </a:p>
          <a:p>
            <a:pPr marL="393192" lvl="1" indent="0">
              <a:buNone/>
            </a:pPr>
            <a:r>
              <a:rPr lang="el-GR" dirty="0"/>
              <a:t>φωνή της μητέρας τους και όχι κάποιας</a:t>
            </a:r>
          </a:p>
          <a:p>
            <a:pPr marL="393192" lvl="1" indent="0">
              <a:buNone/>
            </a:pPr>
            <a:r>
              <a:rPr lang="el-GR" dirty="0"/>
              <a:t>άλλης γυναίκας</a:t>
            </a:r>
            <a:endParaRPr lang="en-US" dirty="0"/>
          </a:p>
          <a:p>
            <a:pPr lvl="1"/>
            <a:r>
              <a:rPr lang="el-GR" dirty="0"/>
              <a:t>Τα βρέφη προσάρμοσαν το ρυθμό του πιπιλίσματος έτσι ώστε να ενεργοποιούν την ιστορία που διάβαζε η μητέρα τους κατά την εγκυμοσύνη! Δηλαδή ως έμβρυα είχαν ακούσει την ιστορία και η μάθηση που πραγματοποιήθηκε μέσα στη μήτρα επηρέαζε τους ήχους που έβρισκαν ικανοποιητικούς μετά τη γέννηση. </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6742" y="2420888"/>
            <a:ext cx="25336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4235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άλλες αισθήσεις</a:t>
            </a:r>
          </a:p>
        </p:txBody>
      </p:sp>
      <p:sp>
        <p:nvSpPr>
          <p:cNvPr id="3" name="Θέση περιεχομένου 2"/>
          <p:cNvSpPr>
            <a:spLocks noGrp="1"/>
          </p:cNvSpPr>
          <p:nvPr>
            <p:ph idx="1"/>
          </p:nvPr>
        </p:nvSpPr>
        <p:spPr>
          <a:xfrm>
            <a:off x="457200" y="1844824"/>
            <a:ext cx="8229600" cy="4752528"/>
          </a:xfrm>
        </p:spPr>
        <p:txBody>
          <a:bodyPr>
            <a:normAutofit fontScale="92500" lnSpcReduction="10000"/>
          </a:bodyPr>
          <a:lstStyle/>
          <a:p>
            <a:r>
              <a:rPr lang="el-GR" dirty="0"/>
              <a:t>  Όσφρηση	</a:t>
            </a:r>
          </a:p>
          <a:p>
            <a:pPr>
              <a:buNone/>
            </a:pPr>
            <a:r>
              <a:rPr lang="el-GR" dirty="0"/>
              <a:t>	Από τις πιο αναπτυγμένες κατά τη γέννηση. Ικανότητα διαχωρισμού των οσμών κατά τη γέννηση. Προτιμούν τη μυρωδιά της μητέρας τους και τη μυρωδιά του δικού της γάλακτος</a:t>
            </a:r>
          </a:p>
          <a:p>
            <a:r>
              <a:rPr lang="el-GR" dirty="0"/>
              <a:t>Γεύση</a:t>
            </a:r>
          </a:p>
          <a:p>
            <a:pPr>
              <a:buNone/>
            </a:pPr>
            <a:r>
              <a:rPr lang="el-GR" dirty="0"/>
              <a:t>	Από τις πιο αναπτυγμένες κατά τη γέννηση. Ικανότητα διαχωρισμού των γεύσεων κατά τη γέννηση</a:t>
            </a:r>
          </a:p>
          <a:p>
            <a:pPr lvl="1">
              <a:buFont typeface="Wingdings" pitchFamily="2" charset="2"/>
              <a:buChar char="Ø"/>
            </a:pPr>
            <a:r>
              <a:rPr lang="el-GR" dirty="0"/>
              <a:t>Προτιμούν τις γλυκές από τις ξινές γεύσεις</a:t>
            </a:r>
          </a:p>
          <a:p>
            <a:pPr lvl="1">
              <a:buFont typeface="Wingdings" pitchFamily="2" charset="2"/>
              <a:buChar char="Ø"/>
            </a:pPr>
            <a:r>
              <a:rPr lang="el-GR" dirty="0"/>
              <a:t>Οι χαρακτηριστικές εκφράσεις του προσώπου που συνοδεύουν τις διάφορες γεύσεις μοιάζουν εντυπωσιακά με εκείνες των ενηλίκων όταν αντιμετωπίζουν τις ίδιες γεύσεις, απόδειξη ότι οι εκφράσεις αυτές είναι εγγενείς.</a:t>
            </a:r>
          </a:p>
          <a:p>
            <a:pPr>
              <a:buNone/>
            </a:pPr>
            <a:endParaRPr lang="el-GR" dirty="0"/>
          </a:p>
          <a:p>
            <a:pPr>
              <a:buNone/>
            </a:pPr>
            <a:endParaRPr lang="el-GR" dirty="0"/>
          </a:p>
        </p:txBody>
      </p:sp>
    </p:spTree>
    <p:extLst>
      <p:ext uri="{BB962C8B-B14F-4D97-AF65-F5344CB8AC3E}">
        <p14:creationId xmlns:p14="http://schemas.microsoft.com/office/powerpoint/2010/main" val="1904530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5C6E7-08DA-1540-BE60-6E28C3D99039}"/>
              </a:ext>
            </a:extLst>
          </p:cNvPr>
          <p:cNvSpPr>
            <a:spLocks noGrp="1"/>
          </p:cNvSpPr>
          <p:nvPr>
            <p:ph type="title"/>
          </p:nvPr>
        </p:nvSpPr>
        <p:spPr/>
        <p:txBody>
          <a:bodyPr/>
          <a:lstStyle/>
          <a:p>
            <a:r>
              <a:rPr lang="el-GR" dirty="0"/>
              <a:t>Ανάπτυξη του παιδιού ΙΙ</a:t>
            </a:r>
            <a:endParaRPr lang="en-US" dirty="0"/>
          </a:p>
        </p:txBody>
      </p:sp>
      <p:sp>
        <p:nvSpPr>
          <p:cNvPr id="3" name="Content Placeholder 2">
            <a:extLst>
              <a:ext uri="{FF2B5EF4-FFF2-40B4-BE49-F238E27FC236}">
                <a16:creationId xmlns:a16="http://schemas.microsoft.com/office/drawing/2014/main" id="{12035981-2E85-E443-9EDC-D8A4BC3E21C6}"/>
              </a:ext>
            </a:extLst>
          </p:cNvPr>
          <p:cNvSpPr>
            <a:spLocks noGrp="1"/>
          </p:cNvSpPr>
          <p:nvPr>
            <p:ph idx="1"/>
          </p:nvPr>
        </p:nvSpPr>
        <p:spPr/>
        <p:txBody>
          <a:bodyPr>
            <a:normAutofit lnSpcReduction="10000"/>
          </a:bodyPr>
          <a:lstStyle/>
          <a:p>
            <a:pPr marL="0" indent="0">
              <a:buNone/>
            </a:pPr>
            <a:endParaRPr lang="el-GR" dirty="0"/>
          </a:p>
          <a:p>
            <a:pPr marL="0" indent="0">
              <a:buNone/>
            </a:pPr>
            <a:r>
              <a:rPr lang="el-GR" dirty="0"/>
              <a:t>Στο θεωρητικό μέρος θα </a:t>
            </a:r>
            <a:r>
              <a:rPr lang="el-GR" dirty="0" err="1"/>
              <a:t>ασχοληθούμε</a:t>
            </a:r>
            <a:r>
              <a:rPr lang="el-GR" dirty="0"/>
              <a:t> με τη </a:t>
            </a:r>
            <a:r>
              <a:rPr lang="el-GR" dirty="0" err="1"/>
              <a:t>μελέτη</a:t>
            </a:r>
            <a:r>
              <a:rPr lang="el-GR" dirty="0"/>
              <a:t> α) της </a:t>
            </a:r>
            <a:r>
              <a:rPr lang="el-GR" dirty="0" err="1"/>
              <a:t>γνωστικής</a:t>
            </a:r>
            <a:r>
              <a:rPr lang="el-GR" dirty="0"/>
              <a:t>, β) της </a:t>
            </a:r>
            <a:r>
              <a:rPr lang="el-GR" dirty="0" err="1"/>
              <a:t>συναισθηματικής</a:t>
            </a:r>
            <a:r>
              <a:rPr lang="el-GR" dirty="0"/>
              <a:t> και γ) της </a:t>
            </a:r>
            <a:r>
              <a:rPr lang="el-GR" dirty="0" err="1"/>
              <a:t>κοινωνικής</a:t>
            </a:r>
            <a:r>
              <a:rPr lang="el-GR" dirty="0"/>
              <a:t> </a:t>
            </a:r>
            <a:r>
              <a:rPr lang="el-GR" dirty="0" err="1"/>
              <a:t>ανάπτυξης</a:t>
            </a:r>
            <a:r>
              <a:rPr lang="el-GR" dirty="0"/>
              <a:t> του </a:t>
            </a:r>
            <a:r>
              <a:rPr lang="el-GR" dirty="0" err="1"/>
              <a:t>παιδιου</a:t>
            </a:r>
            <a:r>
              <a:rPr lang="el-GR" dirty="0"/>
              <a:t>́ στη βρεφική, τη νηπιακή και την παιδική ηλικία. Γίνεται επίσης ιδιαίτερη αναφορά στη σημασία και στη ενίσχυση της </a:t>
            </a:r>
            <a:r>
              <a:rPr lang="el-GR" dirty="0" err="1"/>
              <a:t>κοινωνικοσυναισθηματικής</a:t>
            </a:r>
            <a:r>
              <a:rPr lang="el-GR" dirty="0"/>
              <a:t> ανάπτυξης στα πλαίσια της προσχολικής αγωγής.</a:t>
            </a:r>
            <a:endParaRPr lang="en-GR" dirty="0"/>
          </a:p>
          <a:p>
            <a:pPr marL="0" indent="0">
              <a:buNone/>
            </a:pPr>
            <a:endParaRPr lang="el-GR" dirty="0"/>
          </a:p>
          <a:p>
            <a:pPr marL="0" indent="0">
              <a:buNone/>
            </a:pPr>
            <a:endParaRPr lang="el-GR" dirty="0"/>
          </a:p>
          <a:p>
            <a:pPr marL="0" indent="0">
              <a:buNone/>
            </a:pPr>
            <a:r>
              <a:rPr lang="el-GR" dirty="0"/>
              <a:t>Πιο </a:t>
            </a:r>
            <a:r>
              <a:rPr lang="el-GR" dirty="0" err="1"/>
              <a:t>αναλυτικα</a:t>
            </a:r>
            <a:r>
              <a:rPr lang="el-GR" dirty="0"/>
              <a:t>́, θα </a:t>
            </a:r>
            <a:r>
              <a:rPr lang="el-GR" dirty="0" err="1"/>
              <a:t>μελετήσουμε</a:t>
            </a:r>
            <a:r>
              <a:rPr lang="el-GR" dirty="0"/>
              <a:t>: </a:t>
            </a:r>
            <a:r>
              <a:rPr lang="el-GR" b="1" dirty="0"/>
              <a:t> </a:t>
            </a:r>
            <a:endParaRPr lang="en-US" dirty="0"/>
          </a:p>
          <a:p>
            <a:pPr marL="0" indent="0">
              <a:buNone/>
            </a:pPr>
            <a:endParaRPr lang="en-US" dirty="0"/>
          </a:p>
        </p:txBody>
      </p:sp>
    </p:spTree>
    <p:extLst>
      <p:ext uri="{BB962C8B-B14F-4D97-AF65-F5344CB8AC3E}">
        <p14:creationId xmlns:p14="http://schemas.microsoft.com/office/powerpoint/2010/main" val="1354135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 άλλες αισθήσεις</a:t>
            </a:r>
          </a:p>
        </p:txBody>
      </p:sp>
      <p:sp>
        <p:nvSpPr>
          <p:cNvPr id="3" name="Θέση περιεχομένου 2"/>
          <p:cNvSpPr>
            <a:spLocks noGrp="1"/>
          </p:cNvSpPr>
          <p:nvPr>
            <p:ph idx="1"/>
          </p:nvPr>
        </p:nvSpPr>
        <p:spPr>
          <a:xfrm>
            <a:off x="457200" y="1844824"/>
            <a:ext cx="8229600" cy="4752528"/>
          </a:xfrm>
        </p:spPr>
        <p:txBody>
          <a:bodyPr>
            <a:normAutofit/>
          </a:bodyPr>
          <a:lstStyle/>
          <a:p>
            <a:r>
              <a:rPr lang="el-GR" dirty="0"/>
              <a:t>Αφή	</a:t>
            </a:r>
          </a:p>
          <a:p>
            <a:pPr>
              <a:buNone/>
            </a:pPr>
            <a:r>
              <a:rPr lang="el-GR" dirty="0"/>
              <a:t>	Από τις πιο αναπτυγμένες κατά τη γέννηση. Αντίδραση στο άγγιγμα κατά τη γέννηση (και στα πρόωρα βρέφη!)	</a:t>
            </a:r>
          </a:p>
          <a:p>
            <a:pPr>
              <a:buNone/>
            </a:pPr>
            <a:r>
              <a:rPr lang="el-GR" dirty="0"/>
              <a:t>	Ευαισθησία στις αλλαγές της θερμοκρασίας κατά τη γέννηση</a:t>
            </a:r>
          </a:p>
          <a:p>
            <a:pPr>
              <a:buNone/>
            </a:pPr>
            <a:endParaRPr lang="el-GR" dirty="0"/>
          </a:p>
          <a:p>
            <a:pPr>
              <a:buNone/>
            </a:pPr>
            <a:endParaRPr lang="el-GR" dirty="0"/>
          </a:p>
        </p:txBody>
      </p:sp>
    </p:spTree>
    <p:extLst>
      <p:ext uri="{BB962C8B-B14F-4D97-AF65-F5344CB8AC3E}">
        <p14:creationId xmlns:p14="http://schemas.microsoft.com/office/powerpoint/2010/main" val="2144910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Διαισθητηριακή</a:t>
            </a:r>
            <a:r>
              <a:rPr lang="el-GR" dirty="0"/>
              <a:t> αντίληψη</a:t>
            </a: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a:t>Πότε οι αισθήσεις συντονίζονται μεταξύ τους; Πότε π.χ. τα βρέφη καταλαβαίνουν ότι ένα αντικείμενο (οπτική αντίληψη) παράγει ένα συγκεκριμένο ήχο (ακουστική αντίληψη); Ότι μια φωνή και ένα πρόσωπο ανήκουν στο ίδιο άτομο;</a:t>
            </a:r>
          </a:p>
          <a:p>
            <a:r>
              <a:rPr lang="el-GR" dirty="0"/>
              <a:t>Ο συντονισμός αυτός μπορεί να είναι παρών από πολύ νωρίς, ίσως και και κατά τη γέννηση. Παραδείγματα από έρευνες:</a:t>
            </a:r>
          </a:p>
          <a:p>
            <a:pPr lvl="1"/>
            <a:r>
              <a:rPr lang="el-GR" dirty="0"/>
              <a:t>Βρέφη 4 μηνών είδαν 2 ταινίες με ήχο που ταίριαζε μόνο στη μία. Τα βρέφη προτιμούσαν να κοιτάζουν την ταινία που ταίριαζε με τον ήχο (</a:t>
            </a:r>
            <a:r>
              <a:rPr lang="en-US" dirty="0" err="1"/>
              <a:t>Kuhl</a:t>
            </a:r>
            <a:r>
              <a:rPr lang="en-US" dirty="0"/>
              <a:t> &amp; </a:t>
            </a:r>
            <a:r>
              <a:rPr lang="en-US" dirty="0" err="1"/>
              <a:t>Meltzoff</a:t>
            </a:r>
            <a:r>
              <a:rPr lang="en-US" dirty="0"/>
              <a:t>, </a:t>
            </a:r>
            <a:r>
              <a:rPr lang="el-GR" dirty="0"/>
              <a:t>1988).</a:t>
            </a:r>
          </a:p>
          <a:p>
            <a:pPr lvl="1"/>
            <a:r>
              <a:rPr lang="el-GR" dirty="0"/>
              <a:t>Βρέφη 6 μηνών, μπορούν να ταιριάξουν ανδρικά και γυναικεία πρόσωπα με ανδρικές και γυναικείες φωνές</a:t>
            </a:r>
          </a:p>
          <a:p>
            <a:pPr lvl="1"/>
            <a:r>
              <a:rPr lang="el-GR" dirty="0"/>
              <a:t>Κοίταζαν περισσότερο την πιπίλα που είχαν νιώσει στο στόμα τους</a:t>
            </a:r>
          </a:p>
          <a:p>
            <a:r>
              <a:rPr lang="el-GR" dirty="0"/>
              <a:t>Τα βρέφη έχουν από πολύ νωρίς αυτήν την ικανότητα, πάντα όμως τα μεγαλύτερα βρέφη αποδίδουν καλύτερα: συμπερασματικά η ικανότητα αυτή αναπτύσσεται κατά τον πρώτο χρόνο. Σημαντική η εμπειρία και η ωρίμανση.</a:t>
            </a:r>
          </a:p>
        </p:txBody>
      </p:sp>
    </p:spTree>
    <p:extLst>
      <p:ext uri="{BB962C8B-B14F-4D97-AF65-F5344CB8AC3E}">
        <p14:creationId xmlns:p14="http://schemas.microsoft.com/office/powerpoint/2010/main" val="4244789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Ικανότητες μάθησης</a:t>
            </a:r>
          </a:p>
        </p:txBody>
      </p:sp>
      <p:sp>
        <p:nvSpPr>
          <p:cNvPr id="3" name="Θέση περιεχομένου 2"/>
          <p:cNvSpPr>
            <a:spLocks noGrp="1"/>
          </p:cNvSpPr>
          <p:nvPr>
            <p:ph idx="1"/>
          </p:nvPr>
        </p:nvSpPr>
        <p:spPr/>
        <p:txBody>
          <a:bodyPr/>
          <a:lstStyle/>
          <a:p>
            <a:r>
              <a:rPr lang="el-GR" dirty="0"/>
              <a:t>Εξοικείωση (μείωση του βαθμού αντίδρασης σ’ ένα ερέθισμα όταν αυτό παρουσιάζεται κατ’ επανάληψη).</a:t>
            </a:r>
          </a:p>
          <a:p>
            <a:r>
              <a:rPr lang="el-GR" dirty="0"/>
              <a:t>Κλασσική εξαρτημένη μάθηση (π.χ. ένα βρέφος που πεινάει σταματάει να κλαίει όταν η μητέρα το σηκώσει αγκαλιά διότι έχει συνδέσει την τροφή με την αγκαλιά)</a:t>
            </a:r>
          </a:p>
          <a:p>
            <a:r>
              <a:rPr lang="el-GR" dirty="0"/>
              <a:t>Συντελεστική μάθηση (συνεχίζει να πιπιλίζει με συγκεκριμένο ρυθμό για να ακούσει τη φωνή της μητέρας του)</a:t>
            </a:r>
          </a:p>
        </p:txBody>
      </p:sp>
    </p:spTree>
    <p:extLst>
      <p:ext uri="{BB962C8B-B14F-4D97-AF65-F5344CB8AC3E}">
        <p14:creationId xmlns:p14="http://schemas.microsoft.com/office/powerpoint/2010/main" val="36706306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ικανότητα για μίμηση</a:t>
            </a:r>
          </a:p>
        </p:txBody>
      </p:sp>
      <p:sp>
        <p:nvSpPr>
          <p:cNvPr id="3" name="Θέση περιεχομένου 2"/>
          <p:cNvSpPr>
            <a:spLocks noGrp="1"/>
          </p:cNvSpPr>
          <p:nvPr>
            <p:ph idx="1"/>
          </p:nvPr>
        </p:nvSpPr>
        <p:spPr/>
        <p:txBody>
          <a:bodyPr>
            <a:normAutofit fontScale="92500" lnSpcReduction="20000"/>
          </a:bodyPr>
          <a:lstStyle/>
          <a:p>
            <a:r>
              <a:rPr lang="el-GR" dirty="0"/>
              <a:t>Τα νεογέννητα μπορούν να μιμηθούν εκφράσεις του προσώπου ενός άλλου από πολύ νωρίς</a:t>
            </a:r>
          </a:p>
          <a:p>
            <a:endParaRPr lang="el-GR" dirty="0"/>
          </a:p>
          <a:p>
            <a:endParaRPr lang="el-GR" dirty="0"/>
          </a:p>
          <a:p>
            <a:pPr marL="0" indent="0">
              <a:buNone/>
            </a:pPr>
            <a:endParaRPr lang="el-GR" dirty="0"/>
          </a:p>
          <a:p>
            <a:endParaRPr lang="el-GR" dirty="0"/>
          </a:p>
          <a:p>
            <a:endParaRPr lang="el-GR" dirty="0"/>
          </a:p>
          <a:p>
            <a:r>
              <a:rPr lang="el-GR" dirty="0"/>
              <a:t>Η ικανότητα για μίμηση αποτελεί σημαντικό εφόδιο για τις μελλοντικές κοινωνικές αλληλεπιδράσεις, αφού η αποτελεσματική κοινωνική αλληλεπίδραση βασίζεται εν μέρει στην ικανότητα να αντιδρούμε κατάλληλα στα ερεθίσματα που προσφέρουν </a:t>
            </a:r>
            <a:r>
              <a:rPr lang="el-GR"/>
              <a:t>οι άλλοι </a:t>
            </a: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8692" y="2376488"/>
            <a:ext cx="2171700"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2733675"/>
            <a:ext cx="209550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8871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Η σημασία των πρώιμων ικανοτήτων</a:t>
            </a:r>
          </a:p>
        </p:txBody>
      </p:sp>
      <p:sp>
        <p:nvSpPr>
          <p:cNvPr id="3" name="Θέση περιεχομένου 2"/>
          <p:cNvSpPr>
            <a:spLocks noGrp="1"/>
          </p:cNvSpPr>
          <p:nvPr>
            <p:ph idx="1"/>
          </p:nvPr>
        </p:nvSpPr>
        <p:spPr/>
        <p:txBody>
          <a:bodyPr>
            <a:normAutofit lnSpcReduction="10000"/>
          </a:bodyPr>
          <a:lstStyle/>
          <a:p>
            <a:endParaRPr lang="el-GR" dirty="0"/>
          </a:p>
          <a:p>
            <a:r>
              <a:rPr lang="el-GR" dirty="0"/>
              <a:t>Σημασία για γνωστική και συναισθηματική ανάπτυξη και ανάπτυξη δεσμού</a:t>
            </a:r>
          </a:p>
          <a:p>
            <a:pPr lvl="1"/>
            <a:r>
              <a:rPr lang="el-GR" dirty="0"/>
              <a:t>Αποτελούν τη βάση για τις αναπτυξιακές κατακτήσεις που θα ακολουθήσουν σε όλους τους τομείς της ανάπτυξης</a:t>
            </a:r>
          </a:p>
          <a:p>
            <a:pPr lvl="1"/>
            <a:r>
              <a:rPr lang="el-GR" dirty="0"/>
              <a:t>Ικανότητες όπως η προσήλωση του βλέμματος στο πρόσωπο της μητέρας ή του πατέρα, η </a:t>
            </a:r>
            <a:r>
              <a:rPr lang="el-GR" dirty="0" err="1"/>
              <a:t>βλεμματική</a:t>
            </a:r>
            <a:r>
              <a:rPr lang="el-GR" dirty="0"/>
              <a:t> επαφή, η μίμηση εκφράσεων κλπ. είναι σημαντικές για την ανάπτυξη του συναισθηματικού συνδέσμου μεταξύ του βρέφους και αυτών που το φροντίζουν.  </a:t>
            </a:r>
          </a:p>
        </p:txBody>
      </p:sp>
    </p:spTree>
    <p:extLst>
      <p:ext uri="{BB962C8B-B14F-4D97-AF65-F5344CB8AC3E}">
        <p14:creationId xmlns:p14="http://schemas.microsoft.com/office/powerpoint/2010/main" val="441855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66049-5F24-4647-B80F-E93C7DD896CD}"/>
              </a:ext>
            </a:extLst>
          </p:cNvPr>
          <p:cNvSpPr>
            <a:spLocks noGrp="1"/>
          </p:cNvSpPr>
          <p:nvPr>
            <p:ph type="title"/>
          </p:nvPr>
        </p:nvSpPr>
        <p:spPr/>
        <p:txBody>
          <a:bodyPr/>
          <a:lstStyle/>
          <a:p>
            <a:r>
              <a:rPr lang="el-GR" dirty="0"/>
              <a:t>α) Βρεφική ηλικία</a:t>
            </a:r>
            <a:endParaRPr lang="en-US" dirty="0"/>
          </a:p>
        </p:txBody>
      </p:sp>
      <p:sp>
        <p:nvSpPr>
          <p:cNvPr id="3" name="Content Placeholder 2">
            <a:extLst>
              <a:ext uri="{FF2B5EF4-FFF2-40B4-BE49-F238E27FC236}">
                <a16:creationId xmlns:a16="http://schemas.microsoft.com/office/drawing/2014/main" id="{356DDD12-DC77-8541-9C75-56444EB99986}"/>
              </a:ext>
            </a:extLst>
          </p:cNvPr>
          <p:cNvSpPr>
            <a:spLocks noGrp="1"/>
          </p:cNvSpPr>
          <p:nvPr>
            <p:ph idx="1"/>
          </p:nvPr>
        </p:nvSpPr>
        <p:spPr/>
        <p:txBody>
          <a:bodyPr/>
          <a:lstStyle/>
          <a:p>
            <a:pPr marL="0" indent="0">
              <a:buNone/>
            </a:pPr>
            <a:r>
              <a:rPr lang="en-US" dirty="0"/>
              <a:t>o </a:t>
            </a:r>
            <a:r>
              <a:rPr lang="el-GR" dirty="0" err="1"/>
              <a:t>Αισθητηριακη</a:t>
            </a:r>
            <a:r>
              <a:rPr lang="el-GR" dirty="0"/>
              <a:t>́ </a:t>
            </a:r>
            <a:r>
              <a:rPr lang="el-GR" dirty="0" err="1"/>
              <a:t>ανάπτυξη</a:t>
            </a:r>
            <a:r>
              <a:rPr lang="el-GR" dirty="0"/>
              <a:t> και </a:t>
            </a:r>
            <a:r>
              <a:rPr lang="el-GR" dirty="0" err="1"/>
              <a:t>ανάπτυξη</a:t>
            </a:r>
            <a:r>
              <a:rPr lang="el-GR" dirty="0"/>
              <a:t> των </a:t>
            </a:r>
            <a:r>
              <a:rPr lang="el-GR" dirty="0" err="1"/>
              <a:t>αντιληπτικών</a:t>
            </a:r>
            <a:r>
              <a:rPr lang="el-GR" dirty="0"/>
              <a:t> </a:t>
            </a:r>
            <a:r>
              <a:rPr lang="el-GR" dirty="0" err="1"/>
              <a:t>ικανοτήτων</a:t>
            </a:r>
            <a:r>
              <a:rPr lang="el-GR" dirty="0"/>
              <a:t> στη βρεφική ηλικία</a:t>
            </a:r>
          </a:p>
          <a:p>
            <a:pPr marL="0" indent="0">
              <a:buNone/>
            </a:pPr>
            <a:br>
              <a:rPr lang="el-GR" dirty="0"/>
            </a:br>
            <a:r>
              <a:rPr lang="en-US" dirty="0"/>
              <a:t>o </a:t>
            </a:r>
            <a:r>
              <a:rPr lang="el-GR" dirty="0" err="1"/>
              <a:t>Γνωστικη</a:t>
            </a:r>
            <a:r>
              <a:rPr lang="el-GR" dirty="0"/>
              <a:t>́ </a:t>
            </a:r>
            <a:r>
              <a:rPr lang="el-GR" dirty="0" err="1"/>
              <a:t>ανάπτυξη</a:t>
            </a:r>
            <a:r>
              <a:rPr lang="el-GR" dirty="0"/>
              <a:t> στη </a:t>
            </a:r>
            <a:r>
              <a:rPr lang="el-GR" dirty="0" err="1"/>
              <a:t>βρεφικη</a:t>
            </a:r>
            <a:r>
              <a:rPr lang="el-GR" dirty="0"/>
              <a:t>́ </a:t>
            </a:r>
            <a:r>
              <a:rPr lang="el-GR" dirty="0" err="1"/>
              <a:t>ηλικία</a:t>
            </a:r>
            <a:r>
              <a:rPr lang="el-GR" dirty="0"/>
              <a:t> (θεωρία </a:t>
            </a:r>
            <a:r>
              <a:rPr lang="en-US" dirty="0"/>
              <a:t>Piaget</a:t>
            </a:r>
            <a:r>
              <a:rPr lang="el-GR" dirty="0"/>
              <a:t>, </a:t>
            </a:r>
            <a:r>
              <a:rPr lang="el-GR" dirty="0" err="1"/>
              <a:t>θεωρία</a:t>
            </a:r>
            <a:r>
              <a:rPr lang="el-GR" dirty="0"/>
              <a:t> της </a:t>
            </a:r>
            <a:r>
              <a:rPr lang="el-GR" dirty="0" err="1"/>
              <a:t>διυποκειμενικότητας</a:t>
            </a:r>
            <a:r>
              <a:rPr lang="el-GR" dirty="0"/>
              <a:t>- </a:t>
            </a:r>
            <a:r>
              <a:rPr lang="en-US" dirty="0" err="1"/>
              <a:t>Trevarthen</a:t>
            </a:r>
            <a:r>
              <a:rPr lang="el-GR" dirty="0"/>
              <a:t>)</a:t>
            </a:r>
          </a:p>
          <a:p>
            <a:pPr marL="0" indent="0">
              <a:buNone/>
            </a:pPr>
            <a:br>
              <a:rPr lang="el-GR" dirty="0"/>
            </a:br>
            <a:r>
              <a:rPr lang="en-US" dirty="0"/>
              <a:t>o </a:t>
            </a:r>
            <a:r>
              <a:rPr lang="el-GR" dirty="0" err="1"/>
              <a:t>Συναισθηματικη</a:t>
            </a:r>
            <a:r>
              <a:rPr lang="el-GR" dirty="0"/>
              <a:t>́ </a:t>
            </a:r>
            <a:r>
              <a:rPr lang="el-GR" dirty="0" err="1"/>
              <a:t>ανάπτυξη</a:t>
            </a:r>
            <a:r>
              <a:rPr lang="el-GR" dirty="0"/>
              <a:t>, </a:t>
            </a:r>
            <a:r>
              <a:rPr lang="el-GR" dirty="0" err="1"/>
              <a:t>ανάπτυξη</a:t>
            </a:r>
            <a:r>
              <a:rPr lang="el-GR" dirty="0"/>
              <a:t> της </a:t>
            </a:r>
            <a:r>
              <a:rPr lang="el-GR" dirty="0" err="1"/>
              <a:t>προσωπικότητας</a:t>
            </a:r>
            <a:r>
              <a:rPr lang="el-GR" dirty="0"/>
              <a:t>, </a:t>
            </a:r>
            <a:r>
              <a:rPr lang="el-GR" dirty="0" err="1"/>
              <a:t>κοινωνικη</a:t>
            </a:r>
            <a:r>
              <a:rPr lang="el-GR" dirty="0"/>
              <a:t>́ </a:t>
            </a:r>
            <a:r>
              <a:rPr lang="el-GR" dirty="0" err="1"/>
              <a:t>ανάπτυξη</a:t>
            </a:r>
            <a:r>
              <a:rPr lang="el-GR" dirty="0"/>
              <a:t> (ιδιοσυγκρασία, </a:t>
            </a:r>
            <a:r>
              <a:rPr lang="el-GR" dirty="0" err="1"/>
              <a:t>συναισθήματα</a:t>
            </a:r>
            <a:r>
              <a:rPr lang="el-GR" dirty="0"/>
              <a:t>, έννοια του εαυτού, θεωρία δεσμού) </a:t>
            </a:r>
            <a:endParaRPr lang="en-US" dirty="0"/>
          </a:p>
          <a:p>
            <a:pPr marL="0" indent="0">
              <a:buNone/>
            </a:pPr>
            <a:endParaRPr lang="en-US" dirty="0"/>
          </a:p>
        </p:txBody>
      </p:sp>
    </p:spTree>
    <p:extLst>
      <p:ext uri="{BB962C8B-B14F-4D97-AF65-F5344CB8AC3E}">
        <p14:creationId xmlns:p14="http://schemas.microsoft.com/office/powerpoint/2010/main" val="1752895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D19EF-DADC-C345-B668-2A9D62C5AE24}"/>
              </a:ext>
            </a:extLst>
          </p:cNvPr>
          <p:cNvSpPr>
            <a:spLocks noGrp="1"/>
          </p:cNvSpPr>
          <p:nvPr>
            <p:ph type="title"/>
          </p:nvPr>
        </p:nvSpPr>
        <p:spPr/>
        <p:txBody>
          <a:bodyPr/>
          <a:lstStyle/>
          <a:p>
            <a:r>
              <a:rPr lang="el-GR" dirty="0"/>
              <a:t>β) Πρώτη παιδική ηλικία</a:t>
            </a:r>
            <a:endParaRPr lang="en-US" dirty="0"/>
          </a:p>
        </p:txBody>
      </p:sp>
      <p:sp>
        <p:nvSpPr>
          <p:cNvPr id="3" name="Content Placeholder 2">
            <a:extLst>
              <a:ext uri="{FF2B5EF4-FFF2-40B4-BE49-F238E27FC236}">
                <a16:creationId xmlns:a16="http://schemas.microsoft.com/office/drawing/2014/main" id="{C500FFED-B92A-8946-BC04-1A0C3D6CE053}"/>
              </a:ext>
            </a:extLst>
          </p:cNvPr>
          <p:cNvSpPr>
            <a:spLocks noGrp="1"/>
          </p:cNvSpPr>
          <p:nvPr>
            <p:ph idx="1"/>
          </p:nvPr>
        </p:nvSpPr>
        <p:spPr/>
        <p:txBody>
          <a:bodyPr>
            <a:normAutofit lnSpcReduction="10000"/>
          </a:bodyPr>
          <a:lstStyle/>
          <a:p>
            <a:pPr marL="0" indent="0">
              <a:buNone/>
            </a:pPr>
            <a:r>
              <a:rPr lang="el-GR" dirty="0"/>
              <a:t>o </a:t>
            </a:r>
            <a:r>
              <a:rPr lang="el-GR" dirty="0" err="1"/>
              <a:t>Γνωστικη</a:t>
            </a:r>
            <a:r>
              <a:rPr lang="el-GR" dirty="0"/>
              <a:t>́ </a:t>
            </a:r>
            <a:r>
              <a:rPr lang="el-GR" dirty="0" err="1"/>
              <a:t>ανάπτυξη</a:t>
            </a:r>
            <a:r>
              <a:rPr lang="el-GR" dirty="0"/>
              <a:t> στην </a:t>
            </a:r>
            <a:r>
              <a:rPr lang="el-GR" dirty="0" err="1"/>
              <a:t>πρώτη</a:t>
            </a:r>
            <a:r>
              <a:rPr lang="el-GR" dirty="0"/>
              <a:t> </a:t>
            </a:r>
            <a:r>
              <a:rPr lang="el-GR" dirty="0" err="1"/>
              <a:t>παιδικη</a:t>
            </a:r>
            <a:r>
              <a:rPr lang="el-GR" dirty="0"/>
              <a:t>́ </a:t>
            </a:r>
            <a:r>
              <a:rPr lang="el-GR" dirty="0" err="1"/>
              <a:t>ηλικία</a:t>
            </a:r>
            <a:r>
              <a:rPr lang="el-GR" dirty="0"/>
              <a:t> (</a:t>
            </a:r>
            <a:r>
              <a:rPr lang="el-GR" dirty="0" err="1"/>
              <a:t>θεωρία</a:t>
            </a:r>
            <a:r>
              <a:rPr lang="el-GR" dirty="0"/>
              <a:t> </a:t>
            </a:r>
            <a:r>
              <a:rPr lang="el-GR" dirty="0" err="1"/>
              <a:t>Piaget</a:t>
            </a:r>
            <a:r>
              <a:rPr lang="el-GR" dirty="0"/>
              <a:t>, </a:t>
            </a:r>
            <a:r>
              <a:rPr lang="el-GR" dirty="0" err="1"/>
              <a:t>προσεγγίσεις</a:t>
            </a:r>
            <a:r>
              <a:rPr lang="el-GR" dirty="0"/>
              <a:t> </a:t>
            </a:r>
            <a:r>
              <a:rPr lang="el-GR" dirty="0" err="1"/>
              <a:t>επεξεργασίας</a:t>
            </a:r>
            <a:r>
              <a:rPr lang="el-GR" dirty="0"/>
              <a:t> </a:t>
            </a:r>
            <a:r>
              <a:rPr lang="el-GR" dirty="0" err="1"/>
              <a:t>πληροφοριών</a:t>
            </a:r>
            <a:r>
              <a:rPr lang="el-GR" dirty="0"/>
              <a:t>, </a:t>
            </a:r>
            <a:r>
              <a:rPr lang="el-GR" dirty="0" err="1"/>
              <a:t>κοινωνικογνωστικη</a:t>
            </a:r>
            <a:r>
              <a:rPr lang="el-GR" dirty="0"/>
              <a:t>́ </a:t>
            </a:r>
            <a:r>
              <a:rPr lang="el-GR" dirty="0" err="1"/>
              <a:t>σύγκρουση</a:t>
            </a:r>
            <a:r>
              <a:rPr lang="el-GR" dirty="0"/>
              <a:t>, </a:t>
            </a:r>
            <a:r>
              <a:rPr lang="el-GR" dirty="0" err="1"/>
              <a:t>Vygotsky</a:t>
            </a:r>
            <a:r>
              <a:rPr lang="el-GR" dirty="0"/>
              <a:t> και </a:t>
            </a:r>
            <a:r>
              <a:rPr lang="el-GR" dirty="0" err="1"/>
              <a:t>κοινωνικοπολιτισμικη</a:t>
            </a:r>
            <a:r>
              <a:rPr lang="el-GR" dirty="0"/>
              <a:t>́ </a:t>
            </a:r>
            <a:r>
              <a:rPr lang="el-GR" dirty="0" err="1"/>
              <a:t>προσέγγιση</a:t>
            </a:r>
            <a:r>
              <a:rPr lang="el-GR" dirty="0"/>
              <a:t>, </a:t>
            </a:r>
            <a:r>
              <a:rPr lang="el-GR" dirty="0" err="1"/>
              <a:t>οικοσυστημικη</a:t>
            </a:r>
            <a:r>
              <a:rPr lang="el-GR" dirty="0"/>
              <a:t>́ </a:t>
            </a:r>
            <a:r>
              <a:rPr lang="el-GR" dirty="0" err="1"/>
              <a:t>προσέγγιση</a:t>
            </a:r>
            <a:r>
              <a:rPr lang="el-GR" dirty="0"/>
              <a:t>)</a:t>
            </a:r>
            <a:br>
              <a:rPr lang="el-GR" dirty="0"/>
            </a:br>
            <a:r>
              <a:rPr lang="el-GR" dirty="0"/>
              <a:t>o </a:t>
            </a:r>
            <a:r>
              <a:rPr lang="el-GR" dirty="0" err="1"/>
              <a:t>Συναισθηματικη</a:t>
            </a:r>
            <a:r>
              <a:rPr lang="el-GR" dirty="0"/>
              <a:t>́ </a:t>
            </a:r>
            <a:r>
              <a:rPr lang="el-GR" dirty="0" err="1"/>
              <a:t>ανάπτυξη</a:t>
            </a:r>
            <a:r>
              <a:rPr lang="el-GR" dirty="0"/>
              <a:t>, </a:t>
            </a:r>
            <a:r>
              <a:rPr lang="el-GR" dirty="0" err="1"/>
              <a:t>ανάπτυξη</a:t>
            </a:r>
            <a:r>
              <a:rPr lang="el-GR" dirty="0"/>
              <a:t> της </a:t>
            </a:r>
            <a:r>
              <a:rPr lang="el-GR" dirty="0" err="1"/>
              <a:t>προσωπικότητας</a:t>
            </a:r>
            <a:r>
              <a:rPr lang="el-GR" dirty="0"/>
              <a:t>, </a:t>
            </a:r>
            <a:r>
              <a:rPr lang="el-GR" dirty="0" err="1"/>
              <a:t>κοινωνικη</a:t>
            </a:r>
            <a:r>
              <a:rPr lang="el-GR" dirty="0"/>
              <a:t>́ </a:t>
            </a:r>
            <a:r>
              <a:rPr lang="el-GR" dirty="0" err="1"/>
              <a:t>ανάπτυξη</a:t>
            </a:r>
            <a:r>
              <a:rPr lang="el-GR" dirty="0"/>
              <a:t> (</a:t>
            </a:r>
            <a:r>
              <a:rPr lang="el-GR" dirty="0" err="1"/>
              <a:t>συναισθήματα</a:t>
            </a:r>
            <a:r>
              <a:rPr lang="el-GR" dirty="0"/>
              <a:t>, έννοια </a:t>
            </a:r>
            <a:r>
              <a:rPr lang="el-GR" dirty="0" err="1"/>
              <a:t>εαυτου</a:t>
            </a:r>
            <a:r>
              <a:rPr lang="el-GR" dirty="0"/>
              <a:t>́, </a:t>
            </a:r>
            <a:r>
              <a:rPr lang="el-GR" dirty="0" err="1"/>
              <a:t>επιθετικότητα</a:t>
            </a:r>
            <a:r>
              <a:rPr lang="el-GR" dirty="0"/>
              <a:t>, οικογένεια, </a:t>
            </a:r>
            <a:r>
              <a:rPr lang="el-GR" dirty="0" err="1"/>
              <a:t>προκοινωνικη</a:t>
            </a:r>
            <a:r>
              <a:rPr lang="el-GR" dirty="0"/>
              <a:t>́ </a:t>
            </a:r>
            <a:r>
              <a:rPr lang="el-GR" dirty="0" err="1"/>
              <a:t>συμπεριφορα</a:t>
            </a:r>
            <a:r>
              <a:rPr lang="el-GR" dirty="0"/>
              <a:t>́ και </a:t>
            </a:r>
            <a:r>
              <a:rPr lang="el-GR" dirty="0" err="1"/>
              <a:t>ενσυναίσθηση</a:t>
            </a:r>
            <a:r>
              <a:rPr lang="el-GR" dirty="0"/>
              <a:t>, </a:t>
            </a:r>
            <a:r>
              <a:rPr lang="el-GR" dirty="0" err="1"/>
              <a:t>ηθικότητα</a:t>
            </a:r>
            <a:r>
              <a:rPr lang="el-GR" dirty="0"/>
              <a:t>, </a:t>
            </a:r>
            <a:r>
              <a:rPr lang="el-GR" dirty="0" err="1"/>
              <a:t>παιχνίδι</a:t>
            </a:r>
            <a:r>
              <a:rPr lang="el-GR" dirty="0"/>
              <a:t>, </a:t>
            </a:r>
            <a:r>
              <a:rPr lang="el-GR" dirty="0" err="1"/>
              <a:t>συνομήλικοι</a:t>
            </a:r>
            <a:r>
              <a:rPr lang="el-GR" dirty="0"/>
              <a:t> και </a:t>
            </a:r>
            <a:r>
              <a:rPr lang="el-GR" dirty="0" err="1"/>
              <a:t>φιλίες</a:t>
            </a:r>
            <a:r>
              <a:rPr lang="el-GR" dirty="0"/>
              <a:t> ειδικά στα πλαίσια της προσχολικής αγωγής)</a:t>
            </a:r>
            <a:endParaRPr lang="en-US" dirty="0"/>
          </a:p>
        </p:txBody>
      </p:sp>
    </p:spTree>
    <p:extLst>
      <p:ext uri="{BB962C8B-B14F-4D97-AF65-F5344CB8AC3E}">
        <p14:creationId xmlns:p14="http://schemas.microsoft.com/office/powerpoint/2010/main" val="1254512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A8FC-14EF-6F4A-A219-23F2D51FDE04}"/>
              </a:ext>
            </a:extLst>
          </p:cNvPr>
          <p:cNvSpPr>
            <a:spLocks noGrp="1"/>
          </p:cNvSpPr>
          <p:nvPr>
            <p:ph type="title"/>
          </p:nvPr>
        </p:nvSpPr>
        <p:spPr/>
        <p:txBody>
          <a:bodyPr/>
          <a:lstStyle/>
          <a:p>
            <a:r>
              <a:rPr lang="el-GR" dirty="0"/>
              <a:t>γ) Μέση παιδική ηλικία </a:t>
            </a:r>
            <a:endParaRPr lang="en-US" dirty="0"/>
          </a:p>
        </p:txBody>
      </p:sp>
      <p:sp>
        <p:nvSpPr>
          <p:cNvPr id="3" name="Content Placeholder 2">
            <a:extLst>
              <a:ext uri="{FF2B5EF4-FFF2-40B4-BE49-F238E27FC236}">
                <a16:creationId xmlns:a16="http://schemas.microsoft.com/office/drawing/2014/main" id="{8B9D5759-B7F9-BE4E-911E-2F32DB23ED0E}"/>
              </a:ext>
            </a:extLst>
          </p:cNvPr>
          <p:cNvSpPr>
            <a:spLocks noGrp="1"/>
          </p:cNvSpPr>
          <p:nvPr>
            <p:ph idx="1"/>
          </p:nvPr>
        </p:nvSpPr>
        <p:spPr/>
        <p:txBody>
          <a:bodyPr/>
          <a:lstStyle/>
          <a:p>
            <a:pPr marL="0" indent="0">
              <a:buNone/>
            </a:pPr>
            <a:r>
              <a:rPr lang="en-US" dirty="0"/>
              <a:t>o </a:t>
            </a:r>
            <a:r>
              <a:rPr lang="el-GR" dirty="0" err="1"/>
              <a:t>Γνωστικη</a:t>
            </a:r>
            <a:r>
              <a:rPr lang="el-GR" dirty="0"/>
              <a:t>́ </a:t>
            </a:r>
            <a:r>
              <a:rPr lang="el-GR" dirty="0" err="1"/>
              <a:t>ανάπτυξη</a:t>
            </a:r>
            <a:r>
              <a:rPr lang="el-GR" dirty="0"/>
              <a:t> στη μέση </a:t>
            </a:r>
            <a:r>
              <a:rPr lang="el-GR" dirty="0" err="1"/>
              <a:t>παιδικη</a:t>
            </a:r>
            <a:r>
              <a:rPr lang="el-GR" dirty="0"/>
              <a:t>́ </a:t>
            </a:r>
            <a:r>
              <a:rPr lang="el-GR" dirty="0" err="1"/>
              <a:t>ηλικία</a:t>
            </a:r>
            <a:r>
              <a:rPr lang="el-GR" dirty="0"/>
              <a:t> (θεωρία </a:t>
            </a:r>
            <a:r>
              <a:rPr lang="en-US" dirty="0"/>
              <a:t>Piaget</a:t>
            </a:r>
            <a:r>
              <a:rPr lang="el-GR" dirty="0"/>
              <a:t>, </a:t>
            </a:r>
            <a:r>
              <a:rPr lang="el-GR" dirty="0" err="1"/>
              <a:t>προσεγγίσεις</a:t>
            </a:r>
            <a:r>
              <a:rPr lang="el-GR" dirty="0"/>
              <a:t> </a:t>
            </a:r>
            <a:r>
              <a:rPr lang="el-GR" dirty="0" err="1"/>
              <a:t>επεξεργασίας</a:t>
            </a:r>
            <a:r>
              <a:rPr lang="el-GR" dirty="0"/>
              <a:t> </a:t>
            </a:r>
            <a:r>
              <a:rPr lang="el-GR" dirty="0" err="1"/>
              <a:t>πληροφοριών</a:t>
            </a:r>
            <a:r>
              <a:rPr lang="el-GR" dirty="0"/>
              <a:t>, </a:t>
            </a:r>
            <a:r>
              <a:rPr lang="en-US" dirty="0"/>
              <a:t>Vygotsky</a:t>
            </a:r>
            <a:r>
              <a:rPr lang="el-GR" dirty="0"/>
              <a:t> και </a:t>
            </a:r>
            <a:r>
              <a:rPr lang="el-GR" dirty="0" err="1"/>
              <a:t>κοινωνικοπολιτισμικη</a:t>
            </a:r>
            <a:r>
              <a:rPr lang="el-GR" dirty="0"/>
              <a:t>́ </a:t>
            </a:r>
            <a:r>
              <a:rPr lang="el-GR" dirty="0" err="1"/>
              <a:t>προσέγγιση</a:t>
            </a:r>
            <a:r>
              <a:rPr lang="el-GR" dirty="0"/>
              <a:t>, </a:t>
            </a:r>
            <a:r>
              <a:rPr lang="el-GR" dirty="0" err="1"/>
              <a:t>ζητήματα</a:t>
            </a:r>
            <a:r>
              <a:rPr lang="el-GR" dirty="0"/>
              <a:t> </a:t>
            </a:r>
            <a:r>
              <a:rPr lang="el-GR" dirty="0" err="1"/>
              <a:t>νοημοσύνης</a:t>
            </a:r>
            <a:r>
              <a:rPr lang="el-GR" dirty="0"/>
              <a:t> και τεστ)</a:t>
            </a:r>
          </a:p>
          <a:p>
            <a:pPr marL="0" indent="0">
              <a:buNone/>
            </a:pPr>
            <a:br>
              <a:rPr lang="el-GR" dirty="0"/>
            </a:br>
            <a:r>
              <a:rPr lang="en-US" dirty="0"/>
              <a:t>o </a:t>
            </a:r>
            <a:r>
              <a:rPr lang="el-GR" dirty="0" err="1"/>
              <a:t>Συναισθηματικη</a:t>
            </a:r>
            <a:r>
              <a:rPr lang="el-GR" dirty="0"/>
              <a:t>́ </a:t>
            </a:r>
            <a:r>
              <a:rPr lang="el-GR" dirty="0" err="1"/>
              <a:t>ανάπτυξη</a:t>
            </a:r>
            <a:r>
              <a:rPr lang="el-GR" dirty="0"/>
              <a:t>, </a:t>
            </a:r>
            <a:r>
              <a:rPr lang="el-GR" dirty="0" err="1"/>
              <a:t>ανάπτυξη</a:t>
            </a:r>
            <a:r>
              <a:rPr lang="el-GR" dirty="0"/>
              <a:t> της </a:t>
            </a:r>
            <a:r>
              <a:rPr lang="el-GR" dirty="0" err="1"/>
              <a:t>προσωπικότητας</a:t>
            </a:r>
            <a:r>
              <a:rPr lang="el-GR" dirty="0"/>
              <a:t>, </a:t>
            </a:r>
            <a:r>
              <a:rPr lang="el-GR" dirty="0" err="1"/>
              <a:t>κοινωνικη</a:t>
            </a:r>
            <a:r>
              <a:rPr lang="el-GR" dirty="0"/>
              <a:t>́ </a:t>
            </a:r>
            <a:r>
              <a:rPr lang="el-GR" dirty="0" err="1"/>
              <a:t>ανάπτυξη</a:t>
            </a:r>
            <a:r>
              <a:rPr lang="el-GR" dirty="0"/>
              <a:t> (</a:t>
            </a:r>
            <a:r>
              <a:rPr lang="el-GR" dirty="0" err="1"/>
              <a:t>συναισθήματα</a:t>
            </a:r>
            <a:r>
              <a:rPr lang="el-GR" dirty="0"/>
              <a:t>, έννοια </a:t>
            </a:r>
            <a:r>
              <a:rPr lang="el-GR" dirty="0" err="1"/>
              <a:t>εαυτου</a:t>
            </a:r>
            <a:r>
              <a:rPr lang="el-GR" dirty="0"/>
              <a:t>́, </a:t>
            </a:r>
            <a:r>
              <a:rPr lang="el-GR" dirty="0" err="1"/>
              <a:t>επιθετικότητα</a:t>
            </a:r>
            <a:r>
              <a:rPr lang="el-GR" dirty="0"/>
              <a:t>, </a:t>
            </a:r>
            <a:r>
              <a:rPr lang="el-GR" dirty="0" err="1"/>
              <a:t>προκοινωνικη</a:t>
            </a:r>
            <a:r>
              <a:rPr lang="el-GR" dirty="0"/>
              <a:t>́ </a:t>
            </a:r>
            <a:r>
              <a:rPr lang="el-GR" dirty="0" err="1"/>
              <a:t>συμπεριφορα</a:t>
            </a:r>
            <a:r>
              <a:rPr lang="el-GR" dirty="0"/>
              <a:t>́ και </a:t>
            </a:r>
            <a:r>
              <a:rPr lang="el-GR" dirty="0" err="1"/>
              <a:t>ενσυναίσθηση</a:t>
            </a:r>
            <a:r>
              <a:rPr lang="el-GR" dirty="0"/>
              <a:t>, </a:t>
            </a:r>
            <a:r>
              <a:rPr lang="el-GR" dirty="0" err="1"/>
              <a:t>ηθικότητα</a:t>
            </a:r>
            <a:r>
              <a:rPr lang="el-GR" dirty="0"/>
              <a:t>, </a:t>
            </a:r>
            <a:r>
              <a:rPr lang="el-GR" dirty="0" err="1"/>
              <a:t>παιχνίδι</a:t>
            </a:r>
            <a:r>
              <a:rPr lang="el-GR" dirty="0"/>
              <a:t>, </a:t>
            </a:r>
            <a:r>
              <a:rPr lang="el-GR" dirty="0" err="1"/>
              <a:t>συνομήλικοι</a:t>
            </a:r>
            <a:r>
              <a:rPr lang="el-GR" dirty="0"/>
              <a:t> και </a:t>
            </a:r>
            <a:r>
              <a:rPr lang="el-GR" dirty="0" err="1"/>
              <a:t>φιλίες</a:t>
            </a:r>
            <a:r>
              <a:rPr lang="el-GR" dirty="0"/>
              <a:t>, </a:t>
            </a:r>
            <a:r>
              <a:rPr lang="el-GR" dirty="0" err="1"/>
              <a:t>οικογένεια</a:t>
            </a:r>
            <a:r>
              <a:rPr lang="el-GR" dirty="0"/>
              <a:t>) </a:t>
            </a:r>
            <a:endParaRPr lang="en-US" dirty="0"/>
          </a:p>
        </p:txBody>
      </p:sp>
    </p:spTree>
    <p:extLst>
      <p:ext uri="{BB962C8B-B14F-4D97-AF65-F5344CB8AC3E}">
        <p14:creationId xmlns:p14="http://schemas.microsoft.com/office/powerpoint/2010/main" val="351617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F016-276F-6646-8786-86066A2B5682}"/>
              </a:ext>
            </a:extLst>
          </p:cNvPr>
          <p:cNvSpPr>
            <a:spLocks noGrp="1"/>
          </p:cNvSpPr>
          <p:nvPr>
            <p:ph type="title"/>
          </p:nvPr>
        </p:nvSpPr>
        <p:spPr/>
        <p:txBody>
          <a:bodyPr/>
          <a:lstStyle/>
          <a:p>
            <a:r>
              <a:rPr lang="el-GR" dirty="0" err="1"/>
              <a:t>Εργαστ</a:t>
            </a:r>
            <a:r>
              <a:rPr lang="en-US" dirty="0" err="1"/>
              <a:t>ή</a:t>
            </a:r>
            <a:r>
              <a:rPr lang="el-GR" dirty="0" err="1"/>
              <a:t>ριο</a:t>
            </a:r>
            <a:r>
              <a:rPr lang="el-GR" dirty="0"/>
              <a:t> μαθήματος </a:t>
            </a:r>
            <a:endParaRPr lang="en-US" dirty="0"/>
          </a:p>
        </p:txBody>
      </p:sp>
      <p:sp>
        <p:nvSpPr>
          <p:cNvPr id="3" name="Content Placeholder 2">
            <a:extLst>
              <a:ext uri="{FF2B5EF4-FFF2-40B4-BE49-F238E27FC236}">
                <a16:creationId xmlns:a16="http://schemas.microsoft.com/office/drawing/2014/main" id="{87AC26A8-AEB5-4C4B-85B6-66C2E81226F2}"/>
              </a:ext>
            </a:extLst>
          </p:cNvPr>
          <p:cNvSpPr>
            <a:spLocks noGrp="1"/>
          </p:cNvSpPr>
          <p:nvPr>
            <p:ph idx="1"/>
          </p:nvPr>
        </p:nvSpPr>
        <p:spPr/>
        <p:txBody>
          <a:bodyPr>
            <a:normAutofit/>
          </a:bodyPr>
          <a:lstStyle/>
          <a:p>
            <a:pPr marL="0" indent="0">
              <a:buNone/>
            </a:pPr>
            <a:r>
              <a:rPr lang="el-GR" dirty="0"/>
              <a:t>Διδάσκουσα: Α. Κυριακοπούλου </a:t>
            </a:r>
          </a:p>
          <a:p>
            <a:pPr marL="0" indent="0">
              <a:buNone/>
            </a:pPr>
            <a:r>
              <a:rPr lang="el-GR" b="1" dirty="0" err="1"/>
              <a:t>Υποχρεωτικο</a:t>
            </a:r>
            <a:r>
              <a:rPr lang="el-GR" b="1" dirty="0"/>
              <a:t>́</a:t>
            </a:r>
            <a:r>
              <a:rPr lang="el-GR" dirty="0"/>
              <a:t> </a:t>
            </a:r>
            <a:r>
              <a:rPr lang="el-GR" dirty="0" err="1"/>
              <a:t>εργαστήριο</a:t>
            </a:r>
            <a:r>
              <a:rPr lang="el-GR" dirty="0"/>
              <a:t> για τους/τις φοιτητές/</a:t>
            </a:r>
            <a:r>
              <a:rPr lang="el-GR" dirty="0" err="1"/>
              <a:t>τριες</a:t>
            </a:r>
            <a:r>
              <a:rPr lang="el-GR" dirty="0"/>
              <a:t> </a:t>
            </a:r>
            <a:r>
              <a:rPr lang="el-GR" b="1" dirty="0"/>
              <a:t>του Α’ έτους (δηλαδή όσους/</a:t>
            </a:r>
            <a:r>
              <a:rPr lang="el-GR" b="1" dirty="0" err="1"/>
              <a:t>ες</a:t>
            </a:r>
            <a:r>
              <a:rPr lang="el-GR" b="1" dirty="0"/>
              <a:t> είναι </a:t>
            </a:r>
            <a:r>
              <a:rPr lang="el-GR" b="1" dirty="0" err="1"/>
              <a:t>εγγεγραμένοι</a:t>
            </a:r>
            <a:r>
              <a:rPr lang="el-GR" b="1" dirty="0"/>
              <a:t>/</a:t>
            </a:r>
            <a:r>
              <a:rPr lang="el-GR" b="1" dirty="0" err="1"/>
              <a:t>ες</a:t>
            </a:r>
            <a:r>
              <a:rPr lang="el-GR" b="1" dirty="0"/>
              <a:t> στο </a:t>
            </a:r>
            <a:r>
              <a:rPr lang="el-GR" b="1" dirty="0" err="1"/>
              <a:t>β’εξάμηνο</a:t>
            </a:r>
            <a:r>
              <a:rPr lang="el-GR" b="1" dirty="0"/>
              <a:t>), </a:t>
            </a:r>
            <a:r>
              <a:rPr lang="el-GR" dirty="0" err="1"/>
              <a:t>συμπληρωματικο</a:t>
            </a:r>
            <a:r>
              <a:rPr lang="el-GR" dirty="0"/>
              <a:t>́ του </a:t>
            </a:r>
            <a:r>
              <a:rPr lang="el-GR" dirty="0" err="1"/>
              <a:t>μαθήματος</a:t>
            </a:r>
            <a:r>
              <a:rPr lang="el-GR" dirty="0"/>
              <a:t>. </a:t>
            </a:r>
          </a:p>
          <a:p>
            <a:pPr marL="0" indent="0">
              <a:buNone/>
            </a:pPr>
            <a:r>
              <a:rPr lang="el-GR" dirty="0" err="1"/>
              <a:t>Στόχος</a:t>
            </a:r>
            <a:r>
              <a:rPr lang="el-GR" dirty="0"/>
              <a:t> του </a:t>
            </a:r>
            <a:r>
              <a:rPr lang="el-GR" dirty="0" err="1"/>
              <a:t>εργαστηρίου</a:t>
            </a:r>
            <a:r>
              <a:rPr lang="el-GR" dirty="0"/>
              <a:t> </a:t>
            </a:r>
            <a:r>
              <a:rPr lang="el-GR" dirty="0" err="1"/>
              <a:t>είναι</a:t>
            </a:r>
            <a:r>
              <a:rPr lang="el-GR" dirty="0"/>
              <a:t> η </a:t>
            </a:r>
            <a:r>
              <a:rPr lang="el-GR" dirty="0" err="1"/>
              <a:t>εμβάθυνση</a:t>
            </a:r>
            <a:r>
              <a:rPr lang="el-GR" dirty="0"/>
              <a:t> σε </a:t>
            </a:r>
            <a:r>
              <a:rPr lang="el-GR" dirty="0" err="1"/>
              <a:t>θεωρητικές</a:t>
            </a:r>
            <a:r>
              <a:rPr lang="el-GR" dirty="0"/>
              <a:t> </a:t>
            </a:r>
            <a:r>
              <a:rPr lang="el-GR" dirty="0" err="1"/>
              <a:t>προσεγγίσεις</a:t>
            </a:r>
            <a:r>
              <a:rPr lang="el-GR" dirty="0"/>
              <a:t> και </a:t>
            </a:r>
            <a:r>
              <a:rPr lang="el-GR" dirty="0" err="1"/>
              <a:t>θέματα</a:t>
            </a:r>
            <a:r>
              <a:rPr lang="el-GR" dirty="0"/>
              <a:t> που </a:t>
            </a:r>
            <a:r>
              <a:rPr lang="el-GR" dirty="0" err="1"/>
              <a:t>άπτονται</a:t>
            </a:r>
            <a:r>
              <a:rPr lang="el-GR" dirty="0"/>
              <a:t> του </a:t>
            </a:r>
            <a:r>
              <a:rPr lang="el-GR" dirty="0" err="1"/>
              <a:t>μαθήματος</a:t>
            </a:r>
            <a:r>
              <a:rPr lang="el-GR" dirty="0"/>
              <a:t>. </a:t>
            </a:r>
          </a:p>
          <a:p>
            <a:pPr marL="0" indent="0">
              <a:buNone/>
            </a:pPr>
            <a:r>
              <a:rPr lang="el-GR" dirty="0"/>
              <a:t>Στα πλαίσια του εργαστηρίου οι </a:t>
            </a:r>
            <a:r>
              <a:rPr lang="el-GR" dirty="0" err="1"/>
              <a:t>φοιτητές</a:t>
            </a:r>
            <a:r>
              <a:rPr lang="el-GR" dirty="0"/>
              <a:t>/</a:t>
            </a:r>
            <a:r>
              <a:rPr lang="el-GR" dirty="0" err="1"/>
              <a:t>τριες</a:t>
            </a:r>
            <a:r>
              <a:rPr lang="el-GR" dirty="0"/>
              <a:t> θα </a:t>
            </a:r>
            <a:r>
              <a:rPr lang="el-GR" dirty="0" err="1"/>
              <a:t>μελετήσουν</a:t>
            </a:r>
            <a:r>
              <a:rPr lang="el-GR" dirty="0"/>
              <a:t> τα επιστημονικά άρθρα που θα τους </a:t>
            </a:r>
            <a:r>
              <a:rPr lang="el-GR" dirty="0" err="1"/>
              <a:t>δοθούν</a:t>
            </a:r>
            <a:r>
              <a:rPr lang="el-GR" dirty="0"/>
              <a:t> και θα κληθούν να τα παρουσιάσουν</a:t>
            </a:r>
          </a:p>
          <a:p>
            <a:pPr marL="0" indent="0">
              <a:buNone/>
            </a:pPr>
            <a:endParaRPr lang="el-GR" dirty="0"/>
          </a:p>
        </p:txBody>
      </p:sp>
    </p:spTree>
    <p:extLst>
      <p:ext uri="{BB962C8B-B14F-4D97-AF65-F5344CB8AC3E}">
        <p14:creationId xmlns:p14="http://schemas.microsoft.com/office/powerpoint/2010/main" val="3888390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A46D4-FE2B-3649-860C-DFEB9FA41818}"/>
              </a:ext>
            </a:extLst>
          </p:cNvPr>
          <p:cNvSpPr>
            <a:spLocks noGrp="1"/>
          </p:cNvSpPr>
          <p:nvPr>
            <p:ph type="title"/>
          </p:nvPr>
        </p:nvSpPr>
        <p:spPr/>
        <p:txBody>
          <a:bodyPr/>
          <a:lstStyle/>
          <a:p>
            <a:r>
              <a:rPr lang="el-GR" dirty="0"/>
              <a:t>Εργαστήριο μαθήματος </a:t>
            </a:r>
            <a:endParaRPr lang="en-US" dirty="0"/>
          </a:p>
        </p:txBody>
      </p:sp>
      <p:sp>
        <p:nvSpPr>
          <p:cNvPr id="3" name="Content Placeholder 2">
            <a:extLst>
              <a:ext uri="{FF2B5EF4-FFF2-40B4-BE49-F238E27FC236}">
                <a16:creationId xmlns:a16="http://schemas.microsoft.com/office/drawing/2014/main" id="{233EA924-D127-CA46-A97E-FB6DB14F50F6}"/>
              </a:ext>
            </a:extLst>
          </p:cNvPr>
          <p:cNvSpPr>
            <a:spLocks noGrp="1"/>
          </p:cNvSpPr>
          <p:nvPr>
            <p:ph idx="1"/>
          </p:nvPr>
        </p:nvSpPr>
        <p:spPr/>
        <p:txBody>
          <a:bodyPr>
            <a:normAutofit/>
          </a:bodyPr>
          <a:lstStyle/>
          <a:p>
            <a:pPr algn="just"/>
            <a:r>
              <a:rPr lang="el-GR" dirty="0"/>
              <a:t>Προκειμένου να ενημερώνονται οι φοιτητές για θέματα που άπτονται του εργαστηρίου θα πρέπει να εγγραφούν στην ηλεκτρονική τάξη στο μάθημα με τίτλο «ΕΡΓΑΣΤΗΡΙΟ ΑΝΑΠΤΥΞΗ ΠΑΙΔΙΟΥ ΙΙ», με κωδικό εγγραφής ΕΡΓΑΣΤΗΡΙΟ2023</a:t>
            </a:r>
            <a:endParaRPr lang="en-US" dirty="0"/>
          </a:p>
          <a:p>
            <a:pPr marL="0" indent="0" algn="just">
              <a:buNone/>
            </a:pPr>
            <a:r>
              <a:rPr lang="el-GR" b="1" dirty="0"/>
              <a:t> </a:t>
            </a:r>
            <a:endParaRPr lang="en-US" dirty="0"/>
          </a:p>
          <a:p>
            <a:endParaRPr lang="en-US" dirty="0"/>
          </a:p>
        </p:txBody>
      </p:sp>
    </p:spTree>
    <p:extLst>
      <p:ext uri="{BB962C8B-B14F-4D97-AF65-F5344CB8AC3E}">
        <p14:creationId xmlns:p14="http://schemas.microsoft.com/office/powerpoint/2010/main" val="81390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A46D4-FE2B-3649-860C-DFEB9FA41818}"/>
              </a:ext>
            </a:extLst>
          </p:cNvPr>
          <p:cNvSpPr>
            <a:spLocks noGrp="1"/>
          </p:cNvSpPr>
          <p:nvPr>
            <p:ph type="title"/>
          </p:nvPr>
        </p:nvSpPr>
        <p:spPr/>
        <p:txBody>
          <a:bodyPr/>
          <a:lstStyle/>
          <a:p>
            <a:r>
              <a:rPr lang="el-GR" dirty="0"/>
              <a:t>Εργαστήριο μαθήματος </a:t>
            </a:r>
            <a:endParaRPr lang="en-US" dirty="0"/>
          </a:p>
        </p:txBody>
      </p:sp>
      <p:sp>
        <p:nvSpPr>
          <p:cNvPr id="3" name="Content Placeholder 2">
            <a:extLst>
              <a:ext uri="{FF2B5EF4-FFF2-40B4-BE49-F238E27FC236}">
                <a16:creationId xmlns:a16="http://schemas.microsoft.com/office/drawing/2014/main" id="{233EA924-D127-CA46-A97E-FB6DB14F50F6}"/>
              </a:ext>
            </a:extLst>
          </p:cNvPr>
          <p:cNvSpPr>
            <a:spLocks noGrp="1"/>
          </p:cNvSpPr>
          <p:nvPr>
            <p:ph idx="1"/>
          </p:nvPr>
        </p:nvSpPr>
        <p:spPr/>
        <p:txBody>
          <a:bodyPr>
            <a:normAutofit/>
          </a:bodyPr>
          <a:lstStyle/>
          <a:p>
            <a:pPr marL="0" indent="0" algn="just">
              <a:buNone/>
            </a:pPr>
            <a:r>
              <a:rPr lang="el-GR" b="1" dirty="0"/>
              <a:t> </a:t>
            </a:r>
            <a:endParaRPr lang="en-US" dirty="0"/>
          </a:p>
          <a:p>
            <a:r>
              <a:rPr lang="el-GR" dirty="0"/>
              <a:t>Η </a:t>
            </a:r>
            <a:r>
              <a:rPr lang="el-GR" dirty="0" err="1"/>
              <a:t>παρακολούθηση</a:t>
            </a:r>
            <a:r>
              <a:rPr lang="el-GR" dirty="0"/>
              <a:t> του </a:t>
            </a:r>
            <a:r>
              <a:rPr lang="el-GR" dirty="0" err="1"/>
              <a:t>εργαστηρίου</a:t>
            </a:r>
            <a:r>
              <a:rPr lang="el-GR" dirty="0"/>
              <a:t> για τους/τις φοιτητές/</a:t>
            </a:r>
            <a:r>
              <a:rPr lang="el-GR" dirty="0" err="1"/>
              <a:t>τριες</a:t>
            </a:r>
            <a:r>
              <a:rPr lang="el-GR" dirty="0"/>
              <a:t> του Α’ έτους (για όσους δηλαδή είναι εγγεγραμμένοι στο β’ εξάμηνο) </a:t>
            </a:r>
            <a:r>
              <a:rPr lang="el-GR" dirty="0" err="1"/>
              <a:t>είναι</a:t>
            </a:r>
            <a:r>
              <a:rPr lang="el-GR" dirty="0"/>
              <a:t> </a:t>
            </a:r>
            <a:r>
              <a:rPr lang="el-GR" dirty="0" err="1"/>
              <a:t>υποχρεωτικη</a:t>
            </a:r>
            <a:r>
              <a:rPr lang="el-GR" dirty="0"/>
              <a:t>́. </a:t>
            </a:r>
          </a:p>
          <a:p>
            <a:r>
              <a:rPr lang="el-GR" dirty="0"/>
              <a:t>Ε</a:t>
            </a:r>
            <a:r>
              <a:rPr lang="en-GR" dirty="0"/>
              <a:t>ά</a:t>
            </a:r>
            <a:r>
              <a:rPr lang="el-GR" dirty="0"/>
              <a:t>ν</a:t>
            </a:r>
            <a:r>
              <a:rPr lang="en-GR" dirty="0"/>
              <a:t> κάποιος</a:t>
            </a:r>
            <a:r>
              <a:rPr lang="el-GR" dirty="0"/>
              <a:t>/α φοιτητής/</a:t>
            </a:r>
            <a:r>
              <a:rPr lang="el-GR" dirty="0" err="1"/>
              <a:t>τρια</a:t>
            </a:r>
            <a:r>
              <a:rPr lang="en-GR" dirty="0"/>
              <a:t> </a:t>
            </a:r>
            <a:r>
              <a:rPr lang="el-GR" dirty="0"/>
              <a:t>του Α’ έτους </a:t>
            </a:r>
            <a:r>
              <a:rPr lang="en-GR" dirty="0"/>
              <a:t>δεν συμμετέχει στο εργαστήριο, δεν </a:t>
            </a:r>
            <a:r>
              <a:rPr lang="el-GR" dirty="0"/>
              <a:t>θα </a:t>
            </a:r>
            <a:r>
              <a:rPr lang="en-GR" dirty="0"/>
              <a:t>μπορεί να συμμετέχει στις εξετάσεις </a:t>
            </a:r>
            <a:r>
              <a:rPr lang="el-GR" dirty="0"/>
              <a:t>τον </a:t>
            </a:r>
            <a:r>
              <a:rPr lang="en-GR" dirty="0"/>
              <a:t>Ιούνιο</a:t>
            </a:r>
            <a:r>
              <a:rPr lang="el-GR" dirty="0"/>
              <a:t> ή/και το </a:t>
            </a:r>
            <a:r>
              <a:rPr lang="en-GR" dirty="0"/>
              <a:t>Σεπτέμβριο</a:t>
            </a:r>
            <a:r>
              <a:rPr lang="el-GR" dirty="0"/>
              <a:t> αυτού του έτους. </a:t>
            </a:r>
            <a:endParaRPr lang="en-GR" dirty="0"/>
          </a:p>
          <a:p>
            <a:endParaRPr lang="en-US" dirty="0"/>
          </a:p>
        </p:txBody>
      </p:sp>
    </p:spTree>
    <p:extLst>
      <p:ext uri="{BB962C8B-B14F-4D97-AF65-F5344CB8AC3E}">
        <p14:creationId xmlns:p14="http://schemas.microsoft.com/office/powerpoint/2010/main" val="3785753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3207</TotalTime>
  <Words>2146</Words>
  <Application>Microsoft Macintosh PowerPoint</Application>
  <PresentationFormat>On-screen Show (4:3)</PresentationFormat>
  <Paragraphs>167</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Calibri</vt:lpstr>
      <vt:lpstr>Constantia</vt:lpstr>
      <vt:lpstr>Times New Roman</vt:lpstr>
      <vt:lpstr>Wingdings</vt:lpstr>
      <vt:lpstr>Wingdings 2</vt:lpstr>
      <vt:lpstr>Ροή</vt:lpstr>
      <vt:lpstr>PowerPoint Presentation</vt:lpstr>
      <vt:lpstr>Ανάπτυξη του παιδιού ΙΙ</vt:lpstr>
      <vt:lpstr>Ανάπτυξη του παιδιού ΙΙ</vt:lpstr>
      <vt:lpstr>α) Βρεφική ηλικία</vt:lpstr>
      <vt:lpstr>β) Πρώτη παιδική ηλικία</vt:lpstr>
      <vt:lpstr>γ) Μέση παιδική ηλικία </vt:lpstr>
      <vt:lpstr>Εργαστήριο μαθήματος </vt:lpstr>
      <vt:lpstr>Εργαστήριο μαθήματος </vt:lpstr>
      <vt:lpstr>Εργαστήριο μαθήματος </vt:lpstr>
      <vt:lpstr>Αξιολόγηση</vt:lpstr>
      <vt:lpstr>Αξιολόγηση</vt:lpstr>
      <vt:lpstr>Συγγράμματα</vt:lpstr>
      <vt:lpstr>PowerPoint Presentation</vt:lpstr>
      <vt:lpstr>Ανάπτυξη στη βρεφική ηλικία</vt:lpstr>
      <vt:lpstr>Γνωστική ανάπτυξη αντανακλαστικά και αντιληπτικές ικανότητες</vt:lpstr>
      <vt:lpstr>Τα αντανακλαστικά</vt:lpstr>
      <vt:lpstr>Τα αντανακλαστικά</vt:lpstr>
      <vt:lpstr>Αισθητηριακή και Αντιληπτική ανάπτυξη</vt:lpstr>
      <vt:lpstr>Η μελέτη των αντιληπτικών ικανοτήτων στα βρέφη</vt:lpstr>
      <vt:lpstr>Οπτική αντίληψη</vt:lpstr>
      <vt:lpstr>Οπτική αντίληψη</vt:lpstr>
      <vt:lpstr>Οπτική αντίληψη</vt:lpstr>
      <vt:lpstr>Οπτική αντίληψη</vt:lpstr>
      <vt:lpstr>Οπτική αντίληψη</vt:lpstr>
      <vt:lpstr>Οπτική αντίληψη</vt:lpstr>
      <vt:lpstr>Οπτική αντίληψη</vt:lpstr>
      <vt:lpstr>Ακοή και ακουστική αντίληψη</vt:lpstr>
      <vt:lpstr>Ακουστική αντίληψη –μελέτες με έμβρυα</vt:lpstr>
      <vt:lpstr>Οι άλλες αισθήσεις</vt:lpstr>
      <vt:lpstr>Οι άλλες αισθήσεις</vt:lpstr>
      <vt:lpstr>Διαισθητηριακή αντίληψη</vt:lpstr>
      <vt:lpstr>Ικανότητες μάθησης</vt:lpstr>
      <vt:lpstr>Η ικανότητα για μίμηση</vt:lpstr>
      <vt:lpstr>Η σημασία των πρώιμων ικανοτήτων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345</cp:revision>
  <dcterms:created xsi:type="dcterms:W3CDTF">2017-02-28T21:09:24Z</dcterms:created>
  <dcterms:modified xsi:type="dcterms:W3CDTF">2023-02-26T09:11:36Z</dcterms:modified>
</cp:coreProperties>
</file>