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2" r:id="rId3"/>
    <p:sldId id="257" r:id="rId4"/>
    <p:sldId id="287" r:id="rId5"/>
    <p:sldId id="282" r:id="rId6"/>
    <p:sldId id="283" r:id="rId7"/>
    <p:sldId id="289" r:id="rId8"/>
    <p:sldId id="258" r:id="rId9"/>
    <p:sldId id="259" r:id="rId10"/>
    <p:sldId id="327" r:id="rId11"/>
    <p:sldId id="281" r:id="rId12"/>
    <p:sldId id="324" r:id="rId13"/>
    <p:sldId id="328" r:id="rId14"/>
    <p:sldId id="288" r:id="rId15"/>
    <p:sldId id="260" r:id="rId16"/>
    <p:sldId id="325" r:id="rId17"/>
    <p:sldId id="262" r:id="rId18"/>
    <p:sldId id="263" r:id="rId19"/>
    <p:sldId id="291" r:id="rId20"/>
    <p:sldId id="326" r:id="rId21"/>
    <p:sldId id="264" r:id="rId22"/>
    <p:sldId id="266" r:id="rId23"/>
    <p:sldId id="267" r:id="rId24"/>
    <p:sldId id="268" r:id="rId25"/>
    <p:sldId id="269" r:id="rId26"/>
    <p:sldId id="270" r:id="rId27"/>
    <p:sldId id="275" r:id="rId28"/>
    <p:sldId id="272" r:id="rId29"/>
    <p:sldId id="273" r:id="rId30"/>
    <p:sldId id="274" r:id="rId31"/>
    <p:sldId id="329" r:id="rId32"/>
    <p:sldId id="292" r:id="rId33"/>
    <p:sldId id="276" r:id="rId34"/>
    <p:sldId id="277" r:id="rId35"/>
    <p:sldId id="278" r:id="rId36"/>
    <p:sldId id="279" r:id="rId37"/>
    <p:sldId id="330" r:id="rId38"/>
    <p:sldId id="280" r:id="rId39"/>
    <p:sldId id="293" r:id="rId40"/>
    <p:sldId id="294" r:id="rId41"/>
    <p:sldId id="295" r:id="rId42"/>
    <p:sldId id="296" r:id="rId43"/>
    <p:sldId id="297" r:id="rId44"/>
    <p:sldId id="299" r:id="rId45"/>
    <p:sldId id="300" r:id="rId46"/>
    <p:sldId id="298" r:id="rId47"/>
    <p:sldId id="301" r:id="rId48"/>
    <p:sldId id="302" r:id="rId49"/>
    <p:sldId id="303" r:id="rId50"/>
    <p:sldId id="304" r:id="rId51"/>
    <p:sldId id="305" r:id="rId52"/>
    <p:sldId id="314" r:id="rId53"/>
    <p:sldId id="315" r:id="rId54"/>
    <p:sldId id="316" r:id="rId55"/>
    <p:sldId id="317" r:id="rId56"/>
    <p:sldId id="312" r:id="rId57"/>
    <p:sldId id="313" r:id="rId58"/>
    <p:sldId id="331" r:id="rId59"/>
    <p:sldId id="319" r:id="rId60"/>
    <p:sldId id="321" r:id="rId61"/>
    <p:sldId id="332" r:id="rId6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3"/>
    <p:restoredTop sz="94643"/>
  </p:normalViewPr>
  <p:slideViewPr>
    <p:cSldViewPr>
      <p:cViewPr varScale="1">
        <p:scale>
          <a:sx n="130" d="100"/>
          <a:sy n="130" d="100"/>
        </p:scale>
        <p:origin x="25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fld id="{00600F82-3E5F-4270-9580-5A94ACE22168}" type="datetimeFigureOut">
              <a:rPr lang="el-GR" smtClean="0"/>
              <a:pPr/>
              <a:t>26/2/23</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26C5829B-57DB-40BD-9E64-98EDD4AF54E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fld id="{00600F82-3E5F-4270-9580-5A94ACE22168}" type="datetimeFigureOut">
              <a:rPr lang="el-GR" smtClean="0"/>
              <a:pPr/>
              <a:t>26/2/23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fld id="{00600F82-3E5F-4270-9580-5A94ACE22168}" type="datetimeFigureOut">
              <a:rPr lang="el-GR" smtClean="0"/>
              <a:pPr/>
              <a:t>26/2/23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00F82-3E5F-4270-9580-5A94ACE22168}" type="datetimeFigureOut">
              <a:rPr lang="el-GR" smtClean="0"/>
              <a:pPr/>
              <a:t>26/2/23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26C5829B-57DB-40BD-9E64-98EDD4AF54E8}"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600F82-3E5F-4270-9580-5A94ACE22168}" type="datetimeFigureOut">
              <a:rPr lang="el-GR" smtClean="0"/>
              <a:pPr/>
              <a:t>26/2/23</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C5829B-57DB-40BD-9E64-98EDD4AF54E8}"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33400" y="980728"/>
            <a:ext cx="7851648" cy="3078654"/>
          </a:xfrm>
        </p:spPr>
        <p:txBody>
          <a:bodyPr>
            <a:normAutofit fontScale="90000"/>
          </a:bodyPr>
          <a:lstStyle/>
          <a:p>
            <a:r>
              <a:rPr lang="el-GR" dirty="0"/>
              <a:t>Κοινωνική ανάπτυξη και ανάπτυξη της προσωπικότητας στην πρώτη παιδική ηλικία</a:t>
            </a:r>
            <a:r>
              <a:rPr lang="en-US" dirty="0"/>
              <a:t> I</a:t>
            </a:r>
            <a:endParaRPr lang="el-GR" dirty="0"/>
          </a:p>
        </p:txBody>
      </p:sp>
      <p:sp>
        <p:nvSpPr>
          <p:cNvPr id="3" name="Υπότιτλος 2"/>
          <p:cNvSpPr>
            <a:spLocks noGrp="1"/>
          </p:cNvSpPr>
          <p:nvPr>
            <p:ph type="subTitle" idx="1"/>
          </p:nvPr>
        </p:nvSpPr>
        <p:spPr>
          <a:xfrm>
            <a:off x="533400" y="3933056"/>
            <a:ext cx="7854696" cy="2592288"/>
          </a:xfrm>
        </p:spPr>
        <p:txBody>
          <a:bodyPr>
            <a:normAutofit/>
          </a:bodyPr>
          <a:lstStyle/>
          <a:p>
            <a:endParaRPr lang="el-GR" dirty="0"/>
          </a:p>
          <a:p>
            <a:pPr algn="l"/>
            <a:r>
              <a:rPr lang="el-GR" dirty="0"/>
              <a:t>ΑΝΑΠΤΥΞΗ ΤΟΥ ΠΑΙΔΙΟΥ ΙΙ</a:t>
            </a:r>
          </a:p>
          <a:p>
            <a:pPr algn="l"/>
            <a:r>
              <a:rPr lang="el-GR" dirty="0"/>
              <a:t>2022-23</a:t>
            </a:r>
          </a:p>
          <a:p>
            <a:pPr algn="l"/>
            <a:r>
              <a:rPr lang="el-GR" dirty="0"/>
              <a:t>Λήδα Αναγνωστάκη</a:t>
            </a:r>
          </a:p>
          <a:p>
            <a:pPr algn="l"/>
            <a:r>
              <a:rPr lang="el-GR" dirty="0"/>
              <a:t>ΕΚΠΑ/ΤΕΑΠΗ</a:t>
            </a:r>
          </a:p>
        </p:txBody>
      </p:sp>
    </p:spTree>
    <p:extLst>
      <p:ext uri="{BB962C8B-B14F-4D97-AF65-F5344CB8AC3E}">
        <p14:creationId xmlns:p14="http://schemas.microsoft.com/office/powerpoint/2010/main" val="2503425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Autofit/>
          </a:bodyPr>
          <a:lstStyle/>
          <a:p>
            <a:r>
              <a:rPr lang="el-GR" dirty="0"/>
              <a:t>Λίγο μετά τα 2 χρ, τα παιδιά έχουν όλο και περισσότερες διεκδικήσεις για τον εαυτό τους («δικό μου»). Αυτό μπορεί να θεωρηθεί γνωστικό επίτευγμα και όχι απλώς εγωισμός, καθώς τα παιδιά αυξάνουν τη κατανόηση του εαυτού τους και των άλλων ως ξεχωριστά όντα.</a:t>
            </a:r>
          </a:p>
          <a:p>
            <a:r>
              <a:rPr lang="el-GR" dirty="0"/>
              <a:t>Στη συνέχεια, τα μικρότερα παιδιά ορίζουν τον εαυτό τους κυρίως ως προς τα σωματικά τους χαρακτηριστικά ενώ τα μεγαλύτερα ως προς τις δραστηριότητές τους.</a:t>
            </a:r>
          </a:p>
        </p:txBody>
      </p:sp>
    </p:spTree>
    <p:extLst>
      <p:ext uri="{BB962C8B-B14F-4D97-AF65-F5344CB8AC3E}">
        <p14:creationId xmlns:p14="http://schemas.microsoft.com/office/powerpoint/2010/main" val="3669002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852704"/>
          </a:xfrm>
        </p:spPr>
        <p:txBody>
          <a:bodyPr/>
          <a:lstStyle/>
          <a:p>
            <a:r>
              <a:rPr lang="el-GR" dirty="0"/>
              <a:t>Η έννοια του εαυτού</a:t>
            </a:r>
          </a:p>
        </p:txBody>
      </p:sp>
      <p:sp>
        <p:nvSpPr>
          <p:cNvPr id="3" name="Θέση περιεχομένου 2"/>
          <p:cNvSpPr>
            <a:spLocks noGrp="1"/>
          </p:cNvSpPr>
          <p:nvPr>
            <p:ph idx="1"/>
          </p:nvPr>
        </p:nvSpPr>
        <p:spPr/>
        <p:txBody>
          <a:bodyPr>
            <a:normAutofit fontScale="70000" lnSpcReduction="20000"/>
          </a:bodyPr>
          <a:lstStyle/>
          <a:p>
            <a:r>
              <a:rPr lang="el-GR" sz="3700" dirty="0"/>
              <a:t>Τα παιδιά στην πρώτη παιδική ηλικία σπάνια χαρακτηρίζουν τον εαυτό τους με γενικευμένα χαρακτηριστικά (πχ. είμαι ντροπαλός), καθώς υπάρχουν οι περιορισμοί της προλειτουργικής νόησης. </a:t>
            </a:r>
          </a:p>
          <a:p>
            <a:r>
              <a:rPr lang="el-GR" sz="3700" dirty="0"/>
              <a:t>Παράλληλα, οι περιορισμοί της προλειτουργικής νόησης οδηγούν τα παιδιά σε εξωπραγματικές εικόνες του εαυτού τους, καθώς δεν μπορούν να διαχωρίσουν συστηματικά τον ιδανικό από τον πραγματικό εαυτό.</a:t>
            </a:r>
          </a:p>
          <a:p>
            <a:r>
              <a:rPr lang="el-GR" sz="3700" dirty="0"/>
              <a:t>Η ενσωμάτωση του συστήματος του εαυτού είναι σταδιακή διαδικασία που συνεχίζεται παράλληλα με τη γνωστική ανάπτυξη και ολοκληρώνεται στην εφηβεία</a:t>
            </a:r>
            <a:r>
              <a:rPr lang="el-GR" sz="3600" dirty="0"/>
              <a:t>. </a:t>
            </a:r>
          </a:p>
          <a:p>
            <a:pPr marL="0" indent="0">
              <a:buNone/>
            </a:pPr>
            <a:endParaRPr lang="el-GR" sz="3600" dirty="0"/>
          </a:p>
          <a:p>
            <a:pPr marL="0" indent="0">
              <a:buNone/>
            </a:pPr>
            <a:endParaRPr lang="el-GR" sz="3600" dirty="0"/>
          </a:p>
        </p:txBody>
      </p:sp>
    </p:spTree>
    <p:extLst>
      <p:ext uri="{BB962C8B-B14F-4D97-AF65-F5344CB8AC3E}">
        <p14:creationId xmlns:p14="http://schemas.microsoft.com/office/powerpoint/2010/main" val="3489648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έννοια του εαυτού</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l-GR" sz="2800" dirty="0"/>
          </a:p>
          <a:p>
            <a:r>
              <a:rPr lang="el-GR" sz="2800" dirty="0"/>
              <a:t>Αυτοί που φροντίζουν τα παιδιά τα βοηθούν να αποκτήσουν μία σταθερή αίσθηση του εαυτού, βοηθώντας να δημιουργήσουν μία προσωπική αφήγηση για τον εαυτό τους, την αυβιογραφική μνήμη</a:t>
            </a:r>
          </a:p>
          <a:p>
            <a:r>
              <a:rPr lang="el-GR" sz="2800" dirty="0"/>
              <a:t>Οι στάσεις των σημαντικών άλλων προς το παιδί μπορεί σταδιακά να αποτελέσουν βασικά χαρακτηριστικά της αυτοαντίληψης του ατόμου.</a:t>
            </a:r>
          </a:p>
          <a:p>
            <a:r>
              <a:rPr lang="el-GR" sz="2800" dirty="0"/>
              <a:t> Επίσης, η διήγηση προσωπικών ιστοριών από τους γονείς αποτελεί σημαντικό μέσο μεταβίβασης ηθικών και κοινωνικών κανόνων στα παιδιά.</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έννοια του εαυτού</a:t>
            </a:r>
            <a:endParaRPr lang="en-US" dirty="0"/>
          </a:p>
        </p:txBody>
      </p:sp>
      <p:sp>
        <p:nvSpPr>
          <p:cNvPr id="3" name="Content Placeholder 2"/>
          <p:cNvSpPr>
            <a:spLocks noGrp="1"/>
          </p:cNvSpPr>
          <p:nvPr>
            <p:ph idx="1"/>
          </p:nvPr>
        </p:nvSpPr>
        <p:spPr/>
        <p:txBody>
          <a:bodyPr>
            <a:normAutofit/>
          </a:bodyPr>
          <a:lstStyle/>
          <a:p>
            <a:pPr marL="0" indent="0">
              <a:buNone/>
            </a:pPr>
            <a:endParaRPr lang="el-GR" sz="2800" dirty="0"/>
          </a:p>
          <a:p>
            <a:r>
              <a:rPr lang="el-GR" sz="2800" dirty="0"/>
              <a:t>Έτσι, οι απόψεις των παιδιών για τον εαυτό τους αντικατοπτρίζουν επίσης πολιτισμικές αξίες και αντιλήψεις (π.χ. στις κοινωνίες με ατομικό προσαναταλισμό δίνεται έμφαση στην προσωπική ταυτότητα και τη μοναδικότητα, σε χαρακτηριστικά που διαφοροποιούν από τους άλλους. Αντίθετα, σε κοινωνίες με συλλογικό προσανατολισμό, η τάση είναι προς τη μη διαφοροποίηση από τους άλλους)</a:t>
            </a:r>
          </a:p>
          <a:p>
            <a:endParaRPr lang="en-US" dirty="0"/>
          </a:p>
        </p:txBody>
      </p:sp>
    </p:spTree>
    <p:extLst>
      <p:ext uri="{BB962C8B-B14F-4D97-AF65-F5344CB8AC3E}">
        <p14:creationId xmlns:p14="http://schemas.microsoft.com/office/powerpoint/2010/main" val="3027918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400" dirty="0"/>
              <a:t>Η  έννοια του εαυτού</a:t>
            </a:r>
          </a:p>
        </p:txBody>
      </p:sp>
      <p:sp>
        <p:nvSpPr>
          <p:cNvPr id="3" name="Θέση περιεχομένου 2"/>
          <p:cNvSpPr>
            <a:spLocks noGrp="1"/>
          </p:cNvSpPr>
          <p:nvPr>
            <p:ph idx="1"/>
          </p:nvPr>
        </p:nvSpPr>
        <p:spPr/>
        <p:txBody>
          <a:bodyPr/>
          <a:lstStyle/>
          <a:p>
            <a:r>
              <a:rPr lang="el-GR" sz="2400" dirty="0"/>
              <a:t>Μέχρι τους 30 μήνες τα παιδιά αναγνωρίζουν και μαθαίνουν για το φύλο τους</a:t>
            </a:r>
          </a:p>
          <a:p>
            <a:r>
              <a:rPr lang="el-GR" sz="2400" dirty="0"/>
              <a:t>Η γενετική και ο πολιτισμός θέτουν όρια (;) στους ρόλους του φύλου (τι μπορεί να κάνει ένας άνδρας ή μια γυναίκα), αλλά λόγω της στενής αλληλεπίδρασης είναι δύσκολο να αποσαφηνιστούν (στοιχείο μεγάλης </a:t>
            </a:r>
          </a:p>
          <a:p>
            <a:pPr marL="0" indent="0">
              <a:buNone/>
            </a:pPr>
            <a:r>
              <a:rPr lang="el-GR" sz="2400" dirty="0"/>
              <a:t>    συζήτησης και αντιπαράθεσης)</a:t>
            </a: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4130040"/>
            <a:ext cx="1794844" cy="1888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6294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4800" dirty="0"/>
              <a:t>Αναπτυξιακές συγκρούσεις</a:t>
            </a:r>
          </a:p>
        </p:txBody>
      </p:sp>
      <p:sp>
        <p:nvSpPr>
          <p:cNvPr id="3" name="Θέση κειμένου 2"/>
          <p:cNvSpPr>
            <a:spLocks noGrp="1"/>
          </p:cNvSpPr>
          <p:nvPr>
            <p:ph type="body" idx="1"/>
          </p:nvPr>
        </p:nvSpPr>
        <p:spPr/>
        <p:txBody>
          <a:bodyPr/>
          <a:lstStyle/>
          <a:p>
            <a:r>
              <a:rPr lang="en-US" dirty="0"/>
              <a:t>Erikson (1963)</a:t>
            </a:r>
            <a:endParaRPr lang="el-GR" dirty="0"/>
          </a:p>
        </p:txBody>
      </p:sp>
    </p:spTree>
    <p:extLst>
      <p:ext uri="{BB962C8B-B14F-4D97-AF65-F5344CB8AC3E}">
        <p14:creationId xmlns:p14="http://schemas.microsoft.com/office/powerpoint/2010/main" val="747482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400" dirty="0"/>
              <a:t>Τα δίπολα του </a:t>
            </a:r>
            <a:r>
              <a:rPr lang="en-US" sz="4400" dirty="0"/>
              <a:t>Erikson</a:t>
            </a:r>
            <a:r>
              <a:rPr lang="el-GR" sz="4400" dirty="0"/>
              <a:t> </a:t>
            </a:r>
            <a:endParaRPr lang="en-US" sz="4400" dirty="0"/>
          </a:p>
        </p:txBody>
      </p:sp>
      <p:sp>
        <p:nvSpPr>
          <p:cNvPr id="3" name="Content Placeholder 2"/>
          <p:cNvSpPr>
            <a:spLocks noGrp="1"/>
          </p:cNvSpPr>
          <p:nvPr>
            <p:ph idx="1"/>
          </p:nvPr>
        </p:nvSpPr>
        <p:spPr/>
        <p:txBody>
          <a:bodyPr>
            <a:normAutofit/>
          </a:bodyPr>
          <a:lstStyle/>
          <a:p>
            <a:r>
              <a:rPr lang="el-GR" dirty="0"/>
              <a:t>Γέννηση έως 1 έτους: θεμελιώδης εμπιστοσύνη ή δυσπιστία</a:t>
            </a:r>
          </a:p>
          <a:p>
            <a:r>
              <a:rPr lang="el-GR" dirty="0"/>
              <a:t>1-3 ετών: Αυτονομία ή ντροπή και αμφιβολία</a:t>
            </a:r>
          </a:p>
          <a:p>
            <a:r>
              <a:rPr lang="el-GR" dirty="0">
                <a:solidFill>
                  <a:srgbClr val="FF0000"/>
                </a:solidFill>
              </a:rPr>
              <a:t>3-6 ετών: Πρωτοβουλία ή ενοχή</a:t>
            </a:r>
          </a:p>
          <a:p>
            <a:r>
              <a:rPr lang="el-GR" dirty="0"/>
              <a:t>6-12 ετών: Εργατικότητα ή αίσθημα κατωτερότητας</a:t>
            </a:r>
          </a:p>
          <a:p>
            <a:r>
              <a:rPr lang="el-GR" dirty="0"/>
              <a:t>12-20 ετών: Ταυτότητα ή σύγχυση ρόλων</a:t>
            </a:r>
          </a:p>
          <a:p>
            <a:r>
              <a:rPr lang="en-US" dirty="0"/>
              <a:t>20</a:t>
            </a:r>
            <a:r>
              <a:rPr lang="el-GR" dirty="0"/>
              <a:t>-</a:t>
            </a:r>
            <a:r>
              <a:rPr lang="en-US" dirty="0"/>
              <a:t>40 </a:t>
            </a:r>
            <a:r>
              <a:rPr lang="en-US" dirty="0" err="1"/>
              <a:t>ετών</a:t>
            </a:r>
            <a:r>
              <a:rPr lang="el-GR" dirty="0"/>
              <a:t>: Οικειότητα ή απομόνωση</a:t>
            </a:r>
            <a:r>
              <a:rPr lang="en-US" dirty="0"/>
              <a:t> </a:t>
            </a:r>
          </a:p>
          <a:p>
            <a:r>
              <a:rPr lang="en-US" dirty="0"/>
              <a:t>40</a:t>
            </a:r>
            <a:r>
              <a:rPr lang="el-GR" dirty="0"/>
              <a:t>-</a:t>
            </a:r>
            <a:r>
              <a:rPr lang="en-US" dirty="0"/>
              <a:t>65 </a:t>
            </a:r>
            <a:r>
              <a:rPr lang="en-US" dirty="0" err="1"/>
              <a:t>ετών</a:t>
            </a:r>
            <a:r>
              <a:rPr lang="el-GR" dirty="0"/>
              <a:t>: Παραγωγικότητα ή απραξία</a:t>
            </a:r>
            <a:r>
              <a:rPr lang="en-US" dirty="0"/>
              <a:t> </a:t>
            </a:r>
          </a:p>
          <a:p>
            <a:r>
              <a:rPr lang="en-US" dirty="0" err="1"/>
              <a:t>Τρ</a:t>
            </a:r>
            <a:r>
              <a:rPr lang="el-GR" dirty="0"/>
              <a:t>ίτη ηλικία: Πληρότητα του εγώ ή απελπισία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Αναπτυξιακές συγκρούσεις: Πρωτοβουλία ή ενοχή</a:t>
            </a:r>
          </a:p>
        </p:txBody>
      </p:sp>
      <p:sp>
        <p:nvSpPr>
          <p:cNvPr id="3" name="Θέση περιεχομένου 2"/>
          <p:cNvSpPr>
            <a:spLocks noGrp="1"/>
          </p:cNvSpPr>
          <p:nvPr>
            <p:ph idx="1"/>
          </p:nvPr>
        </p:nvSpPr>
        <p:spPr/>
        <p:txBody>
          <a:bodyPr>
            <a:normAutofit lnSpcReduction="10000"/>
          </a:bodyPr>
          <a:lstStyle/>
          <a:p>
            <a:r>
              <a:rPr lang="el-GR" dirty="0"/>
              <a:t>Επιθυμία του παιδιού να δρα ανεξάρτητο, να εξερευνά και να μαθαίνει, όταν όμως εναντιώνεται στις επιθυμίες των γονέων ή όταν αποτυγχάνουν οι ενέργειές του βιώνει ενοχή. </a:t>
            </a:r>
          </a:p>
          <a:p>
            <a:r>
              <a:rPr lang="el-GR" dirty="0"/>
              <a:t>Η σύγκρουση αυτή είναι επέκταση της προσπάθειας για αυτονομία</a:t>
            </a:r>
          </a:p>
          <a:p>
            <a:r>
              <a:rPr lang="el-GR" dirty="0"/>
              <a:t>Το κλειδί είναι η ισορροπία μεταξύ πρωτοβουλίας και ενοχής</a:t>
            </a:r>
          </a:p>
          <a:p>
            <a:r>
              <a:rPr lang="el-GR" dirty="0"/>
              <a:t>Ρόλος γονέων και εκπαιδευτικών να καθοδηγούν και να πειθαρχούν το παιδί χωρίς να προκαλούν υπερβολικό άγχος και ενοχή.</a:t>
            </a:r>
            <a:endParaRPr lang="en-US" dirty="0"/>
          </a:p>
          <a:p>
            <a:endParaRPr lang="el-GR" dirty="0"/>
          </a:p>
        </p:txBody>
      </p:sp>
    </p:spTree>
    <p:extLst>
      <p:ext uri="{BB962C8B-B14F-4D97-AF65-F5344CB8AC3E}">
        <p14:creationId xmlns:p14="http://schemas.microsoft.com/office/powerpoint/2010/main" val="352359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0352" y="1316736"/>
            <a:ext cx="7772400" cy="2904352"/>
          </a:xfrm>
        </p:spPr>
        <p:txBody>
          <a:bodyPr/>
          <a:lstStyle/>
          <a:p>
            <a:r>
              <a:rPr lang="el-GR" sz="4400" dirty="0"/>
              <a:t>Επιθετικότητα, προ-κοινωνική συμπεριφορά και ανάπτυξη της ηθικότητας</a:t>
            </a:r>
          </a:p>
        </p:txBody>
      </p:sp>
      <p:sp>
        <p:nvSpPr>
          <p:cNvPr id="3" name="Θέση κειμένου 2"/>
          <p:cNvSpPr>
            <a:spLocks noGrp="1"/>
          </p:cNvSpPr>
          <p:nvPr>
            <p:ph type="body" idx="1"/>
          </p:nvPr>
        </p:nvSpPr>
        <p:spPr>
          <a:xfrm>
            <a:off x="530352" y="4738254"/>
            <a:ext cx="7772400" cy="1643073"/>
          </a:xfrm>
        </p:spPr>
        <p:txBody>
          <a:bodyPr/>
          <a:lstStyle/>
          <a:p>
            <a:endParaRPr lang="el-GR" dirty="0"/>
          </a:p>
        </p:txBody>
      </p:sp>
    </p:spTree>
    <p:extLst>
      <p:ext uri="{BB962C8B-B14F-4D97-AF65-F5344CB8AC3E}">
        <p14:creationId xmlns:p14="http://schemas.microsoft.com/office/powerpoint/2010/main" val="3772317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140968"/>
            <a:ext cx="8305800" cy="2448272"/>
          </a:xfrm>
        </p:spPr>
        <p:txBody>
          <a:bodyPr/>
          <a:lstStyle/>
          <a:p>
            <a:r>
              <a:rPr lang="el-GR" dirty="0"/>
              <a:t>Επιθετικότητα</a:t>
            </a:r>
          </a:p>
        </p:txBody>
      </p:sp>
    </p:spTree>
    <p:extLst>
      <p:ext uri="{BB962C8B-B14F-4D97-AF65-F5344CB8AC3E}">
        <p14:creationId xmlns:p14="http://schemas.microsoft.com/office/powerpoint/2010/main" val="959059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7"/>
            <a:ext cx="8305800" cy="5821403"/>
          </a:xfrm>
        </p:spPr>
        <p:txBody>
          <a:bodyPr>
            <a:normAutofit fontScale="90000"/>
          </a:bodyPr>
          <a:lstStyle/>
          <a:p>
            <a:r>
              <a:rPr lang="el-GR" dirty="0"/>
              <a:t>1.Έννοια του εαυτού</a:t>
            </a:r>
            <a:br>
              <a:rPr lang="el-GR" dirty="0"/>
            </a:br>
            <a:r>
              <a:rPr lang="el-GR" dirty="0"/>
              <a:t>2.Αναπτυξιακές συγκρούσεις</a:t>
            </a:r>
            <a:br>
              <a:rPr lang="el-GR" dirty="0"/>
            </a:br>
            <a:r>
              <a:rPr lang="el-GR" dirty="0"/>
              <a:t>3.Επιθετικότητα, προ-κοινωνική συμπεριφορά, ηθικότητα</a:t>
            </a:r>
            <a:br>
              <a:rPr lang="el-GR" dirty="0"/>
            </a:br>
            <a:r>
              <a:rPr lang="el-GR" dirty="0"/>
              <a:t>4. Συναισθηματική ανάπτυξη, ρύθμιση και </a:t>
            </a:r>
            <a:r>
              <a:rPr lang="el-GR" dirty="0" err="1"/>
              <a:t>αυτορύθμιση</a:t>
            </a:r>
            <a:br>
              <a:rPr lang="el-GR" dirty="0"/>
            </a:br>
            <a:br>
              <a:rPr lang="el-GR" dirty="0"/>
            </a:br>
            <a:endParaRPr lang="el-GR" dirty="0"/>
          </a:p>
        </p:txBody>
      </p:sp>
    </p:spTree>
    <p:extLst>
      <p:ext uri="{BB962C8B-B14F-4D97-AF65-F5344CB8AC3E}">
        <p14:creationId xmlns:p14="http://schemas.microsoft.com/office/powerpoint/2010/main" val="824996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a:t>
            </a:r>
          </a:p>
        </p:txBody>
      </p:sp>
      <p:sp>
        <p:nvSpPr>
          <p:cNvPr id="3" name="Θέση περιεχομένου 2"/>
          <p:cNvSpPr>
            <a:spLocks noGrp="1"/>
          </p:cNvSpPr>
          <p:nvPr>
            <p:ph idx="1"/>
          </p:nvPr>
        </p:nvSpPr>
        <p:spPr/>
        <p:txBody>
          <a:bodyPr>
            <a:normAutofit/>
          </a:bodyPr>
          <a:lstStyle/>
          <a:p>
            <a:pPr>
              <a:buNone/>
            </a:pPr>
            <a:r>
              <a:rPr lang="el-GR" dirty="0"/>
              <a:t>Ορίζεται συνήθως ως η (σκόπιμη) πρόκληση βλάβης σε ένα άλλο άτομο.</a:t>
            </a:r>
          </a:p>
          <a:p>
            <a:r>
              <a:rPr lang="el-GR" dirty="0"/>
              <a:t>Εχθρική επιθετικότητα: αποσκοπεί στην πρόκληση βλάβης σε κάποιον άλλο.</a:t>
            </a:r>
          </a:p>
          <a:p>
            <a:r>
              <a:rPr lang="el-GR" dirty="0"/>
              <a:t>Συντελεστική επιθετικότητα: προκαλείται από την επιθυμία επίτευξης κάποιου συγκεκριμένου στόχου. Το άτομο προκαλεί έμμεσα κακό σε κάποιον άλλο, προσπαθώντας να πετύχει κάποιον στόχο (π.χ. να πάρει ένα παιχνίδι)</a:t>
            </a:r>
          </a:p>
          <a:p>
            <a:r>
              <a:rPr lang="el-GR" dirty="0"/>
              <a:t>Διεκδικητικότητα</a:t>
            </a:r>
          </a:p>
        </p:txBody>
      </p:sp>
    </p:spTree>
    <p:extLst>
      <p:ext uri="{BB962C8B-B14F-4D97-AF65-F5344CB8AC3E}">
        <p14:creationId xmlns:p14="http://schemas.microsoft.com/office/powerpoint/2010/main" val="646671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a:t>
            </a:r>
          </a:p>
        </p:txBody>
      </p:sp>
      <p:sp>
        <p:nvSpPr>
          <p:cNvPr id="3" name="Θέση περιεχομένου 2"/>
          <p:cNvSpPr>
            <a:spLocks noGrp="1"/>
          </p:cNvSpPr>
          <p:nvPr>
            <p:ph idx="1"/>
          </p:nvPr>
        </p:nvSpPr>
        <p:spPr/>
        <p:txBody>
          <a:bodyPr/>
          <a:lstStyle/>
          <a:p>
            <a:r>
              <a:rPr lang="el-GR" dirty="0"/>
              <a:t> Κατευθύνεται σε άλλους ανθρώπους ή μπορεί να «μετατίθεται» σε ζώα ή αντικείμενα</a:t>
            </a:r>
          </a:p>
          <a:p>
            <a:endParaRPr lang="el-GR" dirty="0"/>
          </a:p>
          <a:p>
            <a:pPr lvl="1"/>
            <a:r>
              <a:rPr lang="el-GR" dirty="0"/>
              <a:t>Σωματική</a:t>
            </a:r>
          </a:p>
          <a:p>
            <a:pPr lvl="1"/>
            <a:r>
              <a:rPr lang="el-GR" dirty="0"/>
              <a:t>Λεκτική</a:t>
            </a:r>
          </a:p>
          <a:p>
            <a:pPr lvl="1"/>
            <a:r>
              <a:rPr lang="el-GR" dirty="0"/>
              <a:t>Επιθετικότητα στη σχέση</a:t>
            </a:r>
          </a:p>
        </p:txBody>
      </p:sp>
    </p:spTree>
    <p:extLst>
      <p:ext uri="{BB962C8B-B14F-4D97-AF65-F5344CB8AC3E}">
        <p14:creationId xmlns:p14="http://schemas.microsoft.com/office/powerpoint/2010/main" val="3058816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Επιθετικότητα: </a:t>
            </a:r>
            <a:br>
              <a:rPr lang="el-GR" dirty="0"/>
            </a:br>
            <a:r>
              <a:rPr lang="el-GR" dirty="0"/>
              <a:t>Διαφυλικές διαφορές</a:t>
            </a:r>
          </a:p>
        </p:txBody>
      </p:sp>
      <p:sp>
        <p:nvSpPr>
          <p:cNvPr id="3" name="Θέση περιεχομένου 2"/>
          <p:cNvSpPr>
            <a:spLocks noGrp="1"/>
          </p:cNvSpPr>
          <p:nvPr>
            <p:ph idx="1"/>
          </p:nvPr>
        </p:nvSpPr>
        <p:spPr>
          <a:xfrm>
            <a:off x="457200" y="2362200"/>
            <a:ext cx="8229600" cy="3962400"/>
          </a:xfrm>
        </p:spPr>
        <p:txBody>
          <a:bodyPr/>
          <a:lstStyle/>
          <a:p>
            <a:r>
              <a:rPr lang="el-GR" dirty="0"/>
              <a:t>Τα αγόρια παρουσιάζουν υψηλότερα επίπεδα άμεσης, σωματικής επιθετικότητας</a:t>
            </a:r>
          </a:p>
          <a:p>
            <a:r>
              <a:rPr lang="el-GR" dirty="0"/>
              <a:t>Τα κορίτσια  υψηλότερα επίπεδα επιθετικότητας στη σχέση.</a:t>
            </a:r>
          </a:p>
        </p:txBody>
      </p:sp>
    </p:spTree>
    <p:extLst>
      <p:ext uri="{BB962C8B-B14F-4D97-AF65-F5344CB8AC3E}">
        <p14:creationId xmlns:p14="http://schemas.microsoft.com/office/powerpoint/2010/main" val="483111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Επιθετικότητα:</a:t>
            </a:r>
            <a:br>
              <a:rPr lang="el-GR" dirty="0"/>
            </a:br>
            <a:r>
              <a:rPr lang="el-GR" dirty="0"/>
              <a:t>Αναπτυξιακές διαφορές</a:t>
            </a:r>
          </a:p>
        </p:txBody>
      </p:sp>
      <p:sp>
        <p:nvSpPr>
          <p:cNvPr id="3" name="Θέση περιεχομένου 2"/>
          <p:cNvSpPr>
            <a:spLocks noGrp="1"/>
          </p:cNvSpPr>
          <p:nvPr>
            <p:ph idx="1"/>
          </p:nvPr>
        </p:nvSpPr>
        <p:spPr/>
        <p:txBody>
          <a:bodyPr>
            <a:normAutofit lnSpcReduction="10000"/>
          </a:bodyPr>
          <a:lstStyle/>
          <a:p>
            <a:pPr>
              <a:buNone/>
            </a:pPr>
            <a:r>
              <a:rPr lang="el-GR" dirty="0"/>
              <a:t>Γενικά:</a:t>
            </a:r>
          </a:p>
          <a:p>
            <a:r>
              <a:rPr lang="el-GR" dirty="0"/>
              <a:t>Η σωματική εμφανίζεται στα πιο μικρά παιδιά</a:t>
            </a:r>
          </a:p>
          <a:p>
            <a:r>
              <a:rPr lang="el-GR" dirty="0"/>
              <a:t>Η λεκτική στα μεγαλύτερα παιδιά</a:t>
            </a:r>
          </a:p>
          <a:p>
            <a:endParaRPr lang="el-GR" dirty="0"/>
          </a:p>
          <a:p>
            <a:r>
              <a:rPr lang="el-GR" dirty="0"/>
              <a:t>Στα περισσότερα παιδιά, η επιθετικότητα μειώνεται προς το τέλος της προσχολικής περιόδου</a:t>
            </a:r>
            <a:r>
              <a:rPr lang="en-US" dirty="0"/>
              <a:t>. </a:t>
            </a:r>
            <a:r>
              <a:rPr lang="el-GR" dirty="0"/>
              <a:t>Σ’ αυτό συμβάλλουν:</a:t>
            </a:r>
          </a:p>
          <a:p>
            <a:pPr lvl="1"/>
            <a:r>
              <a:rPr lang="el-GR" dirty="0"/>
              <a:t>Συναισθηματική αυτορρύθμιση</a:t>
            </a:r>
          </a:p>
          <a:p>
            <a:pPr lvl="1"/>
            <a:r>
              <a:rPr lang="el-GR" dirty="0"/>
              <a:t>Ανάπτυξη κοινωνικών δεξιοτήτων</a:t>
            </a:r>
          </a:p>
          <a:p>
            <a:pPr lvl="1"/>
            <a:r>
              <a:rPr lang="el-GR" dirty="0"/>
              <a:t>Διαπραγμάτευση και λεκτική έκφραση επιθυμιών</a:t>
            </a:r>
          </a:p>
        </p:txBody>
      </p:sp>
    </p:spTree>
    <p:extLst>
      <p:ext uri="{BB962C8B-B14F-4D97-AF65-F5344CB8AC3E}">
        <p14:creationId xmlns:p14="http://schemas.microsoft.com/office/powerpoint/2010/main" val="3886597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Επιθετικότητα:ερμηνείες</a:t>
            </a:r>
          </a:p>
        </p:txBody>
      </p:sp>
      <p:sp>
        <p:nvSpPr>
          <p:cNvPr id="3" name="Θέση περιεχομένου 2"/>
          <p:cNvSpPr>
            <a:spLocks noGrp="1"/>
          </p:cNvSpPr>
          <p:nvPr>
            <p:ph idx="1"/>
          </p:nvPr>
        </p:nvSpPr>
        <p:spPr/>
        <p:txBody>
          <a:bodyPr/>
          <a:lstStyle/>
          <a:p>
            <a:pPr marL="0" indent="0" algn="ctr">
              <a:buNone/>
            </a:pPr>
            <a:r>
              <a:rPr lang="el-GR" i="1" dirty="0"/>
              <a:t>Η επιθετικότητα ως έμφυτο χαρακτηριστικό</a:t>
            </a:r>
          </a:p>
          <a:p>
            <a:pPr marL="0" indent="0" algn="ctr">
              <a:buNone/>
            </a:pPr>
            <a:endParaRPr lang="el-GR" i="1" dirty="0"/>
          </a:p>
          <a:p>
            <a:r>
              <a:rPr lang="el-GR" dirty="0"/>
              <a:t>Εξελικτική θεώρηση:</a:t>
            </a:r>
            <a:r>
              <a:rPr lang="en-US" dirty="0"/>
              <a:t> </a:t>
            </a:r>
            <a:r>
              <a:rPr lang="el-GR" dirty="0"/>
              <a:t>τα ζώα (και ο άνθρωπος) χαρακτηρίζονται από το ένστικτο της πάλης, που προέρχεται από παρορμήσεις για εξασφάλιση της ατομικής περιοχής, τροφής και την εξουδετέρωση των ασθενέστερων μελών του είδους</a:t>
            </a:r>
          </a:p>
          <a:p>
            <a:r>
              <a:rPr lang="en-US" dirty="0"/>
              <a:t>Freud: </a:t>
            </a:r>
            <a:r>
              <a:rPr lang="el-GR" dirty="0"/>
              <a:t>η επιθετικότητα ως ενστικτώδης ορμή που χαρακτηρίζει τον άνθρωπο. Αποτελεί έμφυτο στοιχείο στη ψυχική δομή</a:t>
            </a:r>
          </a:p>
          <a:p>
            <a:endParaRPr lang="el-GR" dirty="0"/>
          </a:p>
        </p:txBody>
      </p:sp>
    </p:spTree>
    <p:extLst>
      <p:ext uri="{BB962C8B-B14F-4D97-AF65-F5344CB8AC3E}">
        <p14:creationId xmlns:p14="http://schemas.microsoft.com/office/powerpoint/2010/main" val="2822815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Επιθετικότητα:ερμηνείες</a:t>
            </a:r>
          </a:p>
        </p:txBody>
      </p:sp>
      <p:sp>
        <p:nvSpPr>
          <p:cNvPr id="3" name="Θέση περιεχομένου 2"/>
          <p:cNvSpPr>
            <a:spLocks noGrp="1"/>
          </p:cNvSpPr>
          <p:nvPr>
            <p:ph idx="1"/>
          </p:nvPr>
        </p:nvSpPr>
        <p:spPr/>
        <p:txBody>
          <a:bodyPr>
            <a:normAutofit fontScale="92500" lnSpcReduction="20000"/>
          </a:bodyPr>
          <a:lstStyle/>
          <a:p>
            <a:pPr marL="0" indent="0" algn="just">
              <a:buNone/>
            </a:pPr>
            <a:r>
              <a:rPr lang="el-GR" i="1" dirty="0"/>
              <a:t>Η επιθετικότητα ως αντίδραση στη ματαίωση: Η υπόθεση ματαίωσης-επιθετικότητας </a:t>
            </a:r>
          </a:p>
          <a:p>
            <a:pPr marL="0" indent="0" algn="r">
              <a:buNone/>
            </a:pPr>
            <a:r>
              <a:rPr lang="el-GR" sz="2200" i="1" dirty="0"/>
              <a:t>(</a:t>
            </a:r>
            <a:r>
              <a:rPr lang="en-US" sz="2200" i="1" dirty="0"/>
              <a:t>Dollard, </a:t>
            </a:r>
            <a:r>
              <a:rPr lang="en-US" sz="2200" i="1" dirty="0" err="1"/>
              <a:t>Doob</a:t>
            </a:r>
            <a:r>
              <a:rPr lang="en-US" sz="2200" i="1" dirty="0"/>
              <a:t>, Miller, </a:t>
            </a:r>
            <a:r>
              <a:rPr lang="en-US" sz="2200" i="1" dirty="0" err="1"/>
              <a:t>Mowrer</a:t>
            </a:r>
            <a:r>
              <a:rPr lang="en-US" sz="2200" i="1" dirty="0"/>
              <a:t> &amp; Sears, 1939)</a:t>
            </a:r>
            <a:endParaRPr lang="el-GR" sz="2200" i="1" dirty="0"/>
          </a:p>
          <a:p>
            <a:pPr marL="0" indent="0" algn="just">
              <a:buNone/>
            </a:pPr>
            <a:r>
              <a:rPr lang="el-GR" dirty="0"/>
              <a:t>Η ματαίωση (μια κατάσταση θυμού που προκαλείται όταν οι στόχοι ενός ατόμου εμποδίζονται ή αντικρούονται) οδηγεί στην επιθετικότητα και η επιθετικότητα προέρχεται από τη ματαίωση.</a:t>
            </a:r>
          </a:p>
          <a:p>
            <a:pPr marL="0" indent="0" algn="just">
              <a:buNone/>
            </a:pPr>
            <a:r>
              <a:rPr lang="el-GR" dirty="0"/>
              <a:t>Όμως η υπόθεση αυτή έχει αμφισβητηθεί καθώς έχει αποδειχτεί ότι:</a:t>
            </a:r>
          </a:p>
          <a:p>
            <a:pPr algn="just"/>
            <a:r>
              <a:rPr lang="el-GR" dirty="0"/>
              <a:t>Η ματαίωση μπορεί να οδηγήσει στην επιθετικότητα αλλά και σε άλλες συμπεριφορές</a:t>
            </a:r>
          </a:p>
          <a:p>
            <a:pPr algn="just"/>
            <a:r>
              <a:rPr lang="el-GR" dirty="0"/>
              <a:t>Η επιθετικότητα μπορεί να προκληθεί από τη ματαίωση αλλά και από πολλούς άλλους λόγους.</a:t>
            </a:r>
          </a:p>
          <a:p>
            <a:pPr marL="0" indent="0" algn="just">
              <a:buNone/>
            </a:pPr>
            <a:endParaRPr lang="el-GR" dirty="0"/>
          </a:p>
          <a:p>
            <a:pPr marL="0" indent="0" algn="just">
              <a:buNone/>
            </a:pPr>
            <a:endParaRPr lang="el-GR" dirty="0"/>
          </a:p>
        </p:txBody>
      </p:sp>
    </p:spTree>
    <p:extLst>
      <p:ext uri="{BB962C8B-B14F-4D97-AF65-F5344CB8AC3E}">
        <p14:creationId xmlns:p14="http://schemas.microsoft.com/office/powerpoint/2010/main" val="3123993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Επιθετικότητα:ερμηνείες</a:t>
            </a:r>
          </a:p>
        </p:txBody>
      </p:sp>
      <p:sp>
        <p:nvSpPr>
          <p:cNvPr id="3" name="Θέση περιεχομένου 2"/>
          <p:cNvSpPr>
            <a:spLocks noGrp="1"/>
          </p:cNvSpPr>
          <p:nvPr>
            <p:ph idx="1"/>
          </p:nvPr>
        </p:nvSpPr>
        <p:spPr/>
        <p:txBody>
          <a:bodyPr>
            <a:normAutofit fontScale="62500" lnSpcReduction="20000"/>
          </a:bodyPr>
          <a:lstStyle/>
          <a:p>
            <a:pPr marL="0" indent="0" algn="ctr">
              <a:buNone/>
            </a:pPr>
            <a:r>
              <a:rPr lang="el-GR" sz="3800" i="1" dirty="0"/>
              <a:t>Η επιθετική συμπεριφορά ως αποτέλεσμα συντελεστικής μάθησης</a:t>
            </a:r>
          </a:p>
          <a:p>
            <a:pPr marL="0" indent="0" algn="ctr">
              <a:buNone/>
            </a:pPr>
            <a:endParaRPr lang="el-GR" sz="3800" i="1" dirty="0"/>
          </a:p>
          <a:p>
            <a:pPr algn="just"/>
            <a:r>
              <a:rPr lang="el-GR" sz="3400" dirty="0"/>
              <a:t>Η επιθετική συμπεριφορά ενισχύεται όταν το παιδί επιτυγχάνει μέσω αυτής κάτι που επιθυμεί. Το παιδί μαθαίνει ότι με την επιθετική συμπεριφορά κερδίζει κάτι που επιθυμεί</a:t>
            </a:r>
          </a:p>
          <a:p>
            <a:pPr algn="just"/>
            <a:r>
              <a:rPr lang="el-GR" sz="3400" dirty="0"/>
              <a:t>Το θέμα της «αρνητικής προσοχής» (προσοχή στο παιδί έστω και μέσω τιμωρίας όταν εκδηλώνει επιθετική συμπεριφορά) και της «επιλεκτικής ενίσχυσης» (προσοχή στο παιδί όταν εκδηλώνει επιθετική συμπεριφορά αλλά όχι όταν συμπεριφέρεται με κοινωνικά αποδεκτό και επιθυμητό τρόπο)  </a:t>
            </a:r>
          </a:p>
          <a:p>
            <a:pPr algn="just"/>
            <a:r>
              <a:rPr lang="el-GR" sz="3400" dirty="0"/>
              <a:t>Η χρήση όμως αυστηρής και ιδιαίτερα σωματικής τιμωρίας, φαίνεται να αυξάνει την επιθετικότητα των παιδιών</a:t>
            </a:r>
          </a:p>
          <a:p>
            <a:pPr marL="0" indent="0" algn="just">
              <a:buNone/>
            </a:pPr>
            <a:endParaRPr lang="el-GR" dirty="0"/>
          </a:p>
        </p:txBody>
      </p:sp>
    </p:spTree>
    <p:extLst>
      <p:ext uri="{BB962C8B-B14F-4D97-AF65-F5344CB8AC3E}">
        <p14:creationId xmlns:p14="http://schemas.microsoft.com/office/powerpoint/2010/main" val="840689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Επιθετικότητα:ερμηνείες</a:t>
            </a:r>
          </a:p>
        </p:txBody>
      </p:sp>
      <p:sp>
        <p:nvSpPr>
          <p:cNvPr id="3" name="Θέση περιεχομένου 2"/>
          <p:cNvSpPr>
            <a:spLocks noGrp="1"/>
          </p:cNvSpPr>
          <p:nvPr>
            <p:ph idx="1"/>
          </p:nvPr>
        </p:nvSpPr>
        <p:spPr/>
        <p:txBody>
          <a:bodyPr>
            <a:normAutofit/>
          </a:bodyPr>
          <a:lstStyle/>
          <a:p>
            <a:pPr marL="0" indent="0" algn="ctr">
              <a:buNone/>
            </a:pPr>
            <a:r>
              <a:rPr lang="el-GR" i="1" dirty="0"/>
              <a:t>Η επιθετική συμπεριφορά ως αποτέλεσμα κοινωνικής  μάθησης  (</a:t>
            </a:r>
            <a:r>
              <a:rPr lang="en-US" i="1" dirty="0"/>
              <a:t>Bandura)</a:t>
            </a:r>
          </a:p>
          <a:p>
            <a:r>
              <a:rPr lang="el-GR" dirty="0"/>
              <a:t>Η επιθετικότητα βασίζεται στην παρατήρηση και τη μίμηση (και όχι απαραίτητα σε προσωπική ανταμοιβή)</a:t>
            </a:r>
          </a:p>
          <a:p>
            <a:r>
              <a:rPr lang="el-GR" dirty="0"/>
              <a:t>Έμφαση στον τρόπο με τον οποίο κοινωνικές και περιβαλλοντικές συνθήκες «διδάσκουν» στο παιδί να είναι επιθετικό</a:t>
            </a:r>
          </a:p>
          <a:p>
            <a:r>
              <a:rPr lang="el-GR" dirty="0"/>
              <a:t>Έκθεση σε πρότυπα επιθετικής συμπεριφοράς – πείραμα </a:t>
            </a:r>
            <a:r>
              <a:rPr lang="en-US" dirty="0"/>
              <a:t>Bandura, Ross &amp; Ross (1963)</a:t>
            </a:r>
            <a:endParaRPr lang="el-GR" dirty="0"/>
          </a:p>
          <a:p>
            <a:r>
              <a:rPr lang="el-GR" dirty="0"/>
              <a:t>Σημασία του προτύπου </a:t>
            </a:r>
          </a:p>
          <a:p>
            <a:pPr marL="0" indent="0" algn="just">
              <a:buNone/>
            </a:pPr>
            <a:endParaRPr lang="el-GR" dirty="0"/>
          </a:p>
        </p:txBody>
      </p:sp>
    </p:spTree>
    <p:extLst>
      <p:ext uri="{BB962C8B-B14F-4D97-AF65-F5344CB8AC3E}">
        <p14:creationId xmlns:p14="http://schemas.microsoft.com/office/powerpoint/2010/main" val="3869364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Επιθετικότητα:ερμηνείες</a:t>
            </a:r>
          </a:p>
        </p:txBody>
      </p:sp>
      <p:sp>
        <p:nvSpPr>
          <p:cNvPr id="3" name="Θέση περιεχομένου 2"/>
          <p:cNvSpPr>
            <a:spLocks noGrp="1"/>
          </p:cNvSpPr>
          <p:nvPr>
            <p:ph idx="1"/>
          </p:nvPr>
        </p:nvSpPr>
        <p:spPr/>
        <p:txBody>
          <a:bodyPr>
            <a:normAutofit/>
          </a:bodyPr>
          <a:lstStyle/>
          <a:p>
            <a:pPr marL="0" indent="0" algn="ctr">
              <a:buNone/>
            </a:pPr>
            <a:r>
              <a:rPr lang="el-GR" i="1" dirty="0"/>
              <a:t>Η επιθετική συμπεριφορά ως αποτέλεσμα ερμηνείας περιβαλλοντικών συνθηκών και της συμπεριφοράς των άλλων (γνωστική προσέγγιση)</a:t>
            </a:r>
          </a:p>
          <a:p>
            <a:pPr marL="0" indent="0" algn="ctr">
              <a:buNone/>
            </a:pPr>
            <a:endParaRPr lang="el-GR" i="1" dirty="0"/>
          </a:p>
          <a:p>
            <a:pPr algn="just"/>
            <a:r>
              <a:rPr lang="el-GR" dirty="0"/>
              <a:t>Η επιθετικότητα εξηγείται με βάση το πώς το παιδί ερμηνεύει το πλαίσιο και τη συμπεριφορά των άλλων</a:t>
            </a:r>
          </a:p>
        </p:txBody>
      </p:sp>
    </p:spTree>
    <p:extLst>
      <p:ext uri="{BB962C8B-B14F-4D97-AF65-F5344CB8AC3E}">
        <p14:creationId xmlns:p14="http://schemas.microsoft.com/office/powerpoint/2010/main" val="2334599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400" dirty="0"/>
              <a:t>Το θέμα της τηλεοπτικής/διαδικτυακής βίας</a:t>
            </a:r>
          </a:p>
        </p:txBody>
      </p:sp>
      <p:sp>
        <p:nvSpPr>
          <p:cNvPr id="3" name="Θέση περιεχομένου 2"/>
          <p:cNvSpPr>
            <a:spLocks noGrp="1"/>
          </p:cNvSpPr>
          <p:nvPr>
            <p:ph idx="1"/>
          </p:nvPr>
        </p:nvSpPr>
        <p:spPr/>
        <p:txBody>
          <a:bodyPr>
            <a:normAutofit lnSpcReduction="10000"/>
          </a:bodyPr>
          <a:lstStyle/>
          <a:p>
            <a:r>
              <a:rPr lang="el-GR" dirty="0"/>
              <a:t>Αυξάνει η τηλεοπτική ή η διαδικτυακή επιθετικότητα την πιθανότητα επιθετικής συμπεριφοράς στα παιδιά;</a:t>
            </a:r>
          </a:p>
          <a:p>
            <a:pPr marL="0" indent="0">
              <a:buNone/>
            </a:pPr>
            <a:endParaRPr lang="el-GR" dirty="0"/>
          </a:p>
          <a:p>
            <a:pPr lvl="1"/>
            <a:r>
              <a:rPr lang="el-GR" dirty="0"/>
              <a:t>Μπορεί να διδάξει ότι η επιθετικότητα είναι αποδεκτή και μπορεί να αυξήσει την επιθετικότητα. Όμως …</a:t>
            </a:r>
          </a:p>
          <a:p>
            <a:pPr lvl="1"/>
            <a:r>
              <a:rPr lang="el-GR" dirty="0"/>
              <a:t>Αντικρουόμενα ευρήματα, είναι σημαντικοί και άλλοι παράγοντες</a:t>
            </a:r>
          </a:p>
          <a:p>
            <a:pPr lvl="1"/>
            <a:r>
              <a:rPr lang="el-GR" dirty="0"/>
              <a:t>Συναφειακές έρευνες (αδυναμία απόδοσης σχέσης αιτίου-αποτελέσματος-τα επιθετικά παιδιά βλέπουν και επιθετικά προγράμματα ή το ανάποδο;) </a:t>
            </a:r>
          </a:p>
          <a:p>
            <a:pPr lvl="1"/>
            <a:r>
              <a:rPr lang="el-GR" dirty="0"/>
              <a:t>Τα ηλεκτρονικά μέσα μπορεί να έχουν και θετική επιρροή</a:t>
            </a:r>
          </a:p>
        </p:txBody>
      </p:sp>
    </p:spTree>
    <p:extLst>
      <p:ext uri="{BB962C8B-B14F-4D97-AF65-F5344CB8AC3E}">
        <p14:creationId xmlns:p14="http://schemas.microsoft.com/office/powerpoint/2010/main" val="3224644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5400" dirty="0"/>
              <a:t>Η έννοια του εαυτού</a:t>
            </a:r>
          </a:p>
        </p:txBody>
      </p:sp>
      <p:sp>
        <p:nvSpPr>
          <p:cNvPr id="3" name="Θέση κειμένου 2"/>
          <p:cNvSpPr>
            <a:spLocks noGrp="1"/>
          </p:cNvSpPr>
          <p:nvPr>
            <p:ph type="body" idx="1"/>
          </p:nvPr>
        </p:nvSpPr>
        <p:spPr/>
        <p:txBody>
          <a:bodyPr/>
          <a:lstStyle/>
          <a:p>
            <a:r>
              <a:rPr lang="el-GR" dirty="0"/>
              <a:t>Στην πρώτη παιδική (προσχολική) ηλικία</a:t>
            </a:r>
          </a:p>
        </p:txBody>
      </p:sp>
    </p:spTree>
    <p:extLst>
      <p:ext uri="{BB962C8B-B14F-4D97-AF65-F5344CB8AC3E}">
        <p14:creationId xmlns:p14="http://schemas.microsoft.com/office/powerpoint/2010/main" val="1080078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 και οικογένεια</a:t>
            </a:r>
          </a:p>
        </p:txBody>
      </p:sp>
      <p:sp>
        <p:nvSpPr>
          <p:cNvPr id="3" name="Θέση περιεχομένου 2"/>
          <p:cNvSpPr>
            <a:spLocks noGrp="1"/>
          </p:cNvSpPr>
          <p:nvPr>
            <p:ph idx="1"/>
          </p:nvPr>
        </p:nvSpPr>
        <p:spPr>
          <a:xfrm>
            <a:off x="457200" y="1700808"/>
            <a:ext cx="8229600" cy="4623792"/>
          </a:xfrm>
        </p:spPr>
        <p:txBody>
          <a:bodyPr>
            <a:normAutofit fontScale="25000" lnSpcReduction="20000"/>
          </a:bodyPr>
          <a:lstStyle/>
          <a:p>
            <a:pPr>
              <a:lnSpc>
                <a:spcPct val="80000"/>
              </a:lnSpc>
              <a:buNone/>
              <a:defRPr/>
            </a:pPr>
            <a:endParaRPr lang="el-GR" sz="2400" dirty="0"/>
          </a:p>
          <a:p>
            <a:pPr>
              <a:lnSpc>
                <a:spcPct val="170000"/>
              </a:lnSpc>
              <a:buNone/>
              <a:defRPr/>
            </a:pPr>
            <a:r>
              <a:rPr lang="el-GR" sz="7400" dirty="0"/>
              <a:t>Το οικογενειακό περιβάλλον των παιδιών με ιδιαίτερα επιθετική συμπεριφορά  χαρακτηρίζεται από :   </a:t>
            </a:r>
          </a:p>
          <a:p>
            <a:pPr lvl="1">
              <a:lnSpc>
                <a:spcPct val="170000"/>
              </a:lnSpc>
              <a:defRPr/>
            </a:pPr>
            <a:r>
              <a:rPr lang="el-GR" sz="7400" dirty="0"/>
              <a:t>χρήση αυστηρών τιμωριών προς το παιδί</a:t>
            </a:r>
            <a:endParaRPr lang="en-US" sz="7400" dirty="0"/>
          </a:p>
          <a:p>
            <a:pPr lvl="1">
              <a:lnSpc>
                <a:spcPct val="170000"/>
              </a:lnSpc>
              <a:defRPr/>
            </a:pPr>
            <a:r>
              <a:rPr lang="el-GR" sz="7400" dirty="0"/>
              <a:t>ασαφή όρια, έλλειψη  κανόνων  ως προς το τι επιτρέπεται και τι απαγορεύεται </a:t>
            </a:r>
          </a:p>
          <a:p>
            <a:pPr lvl="1">
              <a:lnSpc>
                <a:spcPct val="170000"/>
              </a:lnSpc>
              <a:defRPr/>
            </a:pPr>
            <a:r>
              <a:rPr lang="el-GR" sz="7400" dirty="0"/>
              <a:t>έλλειψη αποδοχής του παιδιού και άσκηση συνεχούς κριτικής</a:t>
            </a:r>
          </a:p>
          <a:p>
            <a:pPr lvl="1">
              <a:lnSpc>
                <a:spcPct val="170000"/>
              </a:lnSpc>
              <a:defRPr/>
            </a:pPr>
            <a:r>
              <a:rPr lang="el-GR" sz="7400" dirty="0"/>
              <a:t>συχνά </a:t>
            </a:r>
            <a:r>
              <a:rPr lang="el-GR" sz="7400" i="1" dirty="0"/>
              <a:t>αρνητική προσοχή </a:t>
            </a:r>
            <a:endParaRPr lang="el-GR" sz="7400" dirty="0"/>
          </a:p>
          <a:p>
            <a:pPr lvl="1">
              <a:lnSpc>
                <a:spcPct val="170000"/>
              </a:lnSpc>
              <a:defRPr/>
            </a:pPr>
            <a:r>
              <a:rPr lang="el-GR" sz="7400" dirty="0"/>
              <a:t>υπερβολικά ανεκτική συμπεριφορά απέναντι στην επιθετικότητα</a:t>
            </a:r>
          </a:p>
          <a:p>
            <a:pPr marL="393192" lvl="1" indent="0" algn="r">
              <a:lnSpc>
                <a:spcPct val="170000"/>
              </a:lnSpc>
              <a:buNone/>
              <a:defRPr/>
            </a:pPr>
            <a:r>
              <a:rPr lang="el-GR" sz="7400" dirty="0"/>
              <a:t>(</a:t>
            </a:r>
            <a:r>
              <a:rPr lang="en-US" sz="7400" dirty="0"/>
              <a:t>Patterson, 1976, 1982)</a:t>
            </a:r>
          </a:p>
          <a:p>
            <a:endParaRPr lang="el-GR" dirty="0"/>
          </a:p>
        </p:txBody>
      </p:sp>
    </p:spTree>
    <p:extLst>
      <p:ext uri="{BB962C8B-B14F-4D97-AF65-F5344CB8AC3E}">
        <p14:creationId xmlns:p14="http://schemas.microsoft.com/office/powerpoint/2010/main" val="265059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Επιθετικότητα και οικογένεια</a:t>
            </a:r>
          </a:p>
        </p:txBody>
      </p:sp>
      <p:sp>
        <p:nvSpPr>
          <p:cNvPr id="3" name="Θέση περιεχομένου 2"/>
          <p:cNvSpPr>
            <a:spLocks noGrp="1"/>
          </p:cNvSpPr>
          <p:nvPr>
            <p:ph idx="1"/>
          </p:nvPr>
        </p:nvSpPr>
        <p:spPr>
          <a:xfrm>
            <a:off x="425302" y="1866485"/>
            <a:ext cx="8229600" cy="4623792"/>
          </a:xfrm>
        </p:spPr>
        <p:txBody>
          <a:bodyPr>
            <a:normAutofit/>
          </a:bodyPr>
          <a:lstStyle/>
          <a:p>
            <a:pPr>
              <a:lnSpc>
                <a:spcPct val="80000"/>
              </a:lnSpc>
              <a:buNone/>
              <a:defRPr/>
            </a:pPr>
            <a:endParaRPr lang="el-GR" sz="2400" dirty="0"/>
          </a:p>
          <a:p>
            <a:pPr marL="393192" lvl="1" indent="0">
              <a:lnSpc>
                <a:spcPct val="170000"/>
              </a:lnSpc>
              <a:buNone/>
              <a:defRPr/>
            </a:pPr>
            <a:r>
              <a:rPr lang="el-GR" sz="2600" dirty="0"/>
              <a:t>Επίσης, η επιθετική συμπεριφορά φαίνεται να συνδέεται με:</a:t>
            </a:r>
          </a:p>
          <a:p>
            <a:pPr lvl="1">
              <a:lnSpc>
                <a:spcPct val="170000"/>
              </a:lnSpc>
              <a:defRPr/>
            </a:pPr>
            <a:r>
              <a:rPr lang="el-GR" sz="2600" dirty="0"/>
              <a:t>την κακοποίηση - παραμέληση παιδιών μέσα στην οικογένεια </a:t>
            </a:r>
          </a:p>
          <a:p>
            <a:endParaRPr lang="el-GR" dirty="0"/>
          </a:p>
        </p:txBody>
      </p:sp>
    </p:spTree>
    <p:extLst>
      <p:ext uri="{BB962C8B-B14F-4D97-AF65-F5344CB8AC3E}">
        <p14:creationId xmlns:p14="http://schemas.microsoft.com/office/powerpoint/2010/main" val="33933848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92696"/>
            <a:ext cx="8305800" cy="4608512"/>
          </a:xfrm>
        </p:spPr>
        <p:txBody>
          <a:bodyPr/>
          <a:lstStyle/>
          <a:p>
            <a:r>
              <a:rPr lang="el-GR" dirty="0"/>
              <a:t>Προ-κοινωνική συμπεριφορά</a:t>
            </a:r>
          </a:p>
        </p:txBody>
      </p:sp>
    </p:spTree>
    <p:extLst>
      <p:ext uri="{BB962C8B-B14F-4D97-AF65-F5344CB8AC3E}">
        <p14:creationId xmlns:p14="http://schemas.microsoft.com/office/powerpoint/2010/main" val="42073218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Προ-κοινωνική συμπεριφορά</a:t>
            </a:r>
          </a:p>
        </p:txBody>
      </p:sp>
      <p:sp>
        <p:nvSpPr>
          <p:cNvPr id="3" name="Θέση περιεχομένου 2"/>
          <p:cNvSpPr>
            <a:spLocks noGrp="1"/>
          </p:cNvSpPr>
          <p:nvPr>
            <p:ph idx="1"/>
          </p:nvPr>
        </p:nvSpPr>
        <p:spPr/>
        <p:txBody>
          <a:bodyPr/>
          <a:lstStyle/>
          <a:p>
            <a:pPr marL="0" indent="0">
              <a:buNone/>
            </a:pPr>
            <a:endParaRPr lang="el-GR" i="1" dirty="0"/>
          </a:p>
          <a:p>
            <a:pPr marL="0" indent="0">
              <a:buNone/>
            </a:pPr>
            <a:r>
              <a:rPr lang="el-GR" i="1" dirty="0"/>
              <a:t>Ένα παιδί δίνει το αρκουδάκι του σ’ ένα φίλο που κλαίει επειδή γρατζούνησε το γόνατό του</a:t>
            </a:r>
          </a:p>
          <a:p>
            <a:pPr marL="0" indent="0">
              <a:buNone/>
            </a:pPr>
            <a:endParaRPr lang="el-GR" i="1" dirty="0"/>
          </a:p>
          <a:p>
            <a:pPr marL="0" indent="0">
              <a:buNone/>
            </a:pPr>
            <a:r>
              <a:rPr lang="el-GR" i="1" dirty="0"/>
              <a:t>Φέρνει καραμέλες για να τις μοιραστεί με τους φίλους του</a:t>
            </a:r>
          </a:p>
          <a:p>
            <a:pPr marL="0" indent="0">
              <a:buNone/>
            </a:pPr>
            <a:endParaRPr lang="el-GR" i="1" dirty="0"/>
          </a:p>
        </p:txBody>
      </p:sp>
    </p:spTree>
    <p:extLst>
      <p:ext uri="{BB962C8B-B14F-4D97-AF65-F5344CB8AC3E}">
        <p14:creationId xmlns:p14="http://schemas.microsoft.com/office/powerpoint/2010/main" val="522570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Προ-κοινωνική συμπεριφορά</a:t>
            </a:r>
          </a:p>
        </p:txBody>
      </p:sp>
      <p:sp>
        <p:nvSpPr>
          <p:cNvPr id="3" name="Θέση περιεχομένου 2"/>
          <p:cNvSpPr>
            <a:spLocks noGrp="1"/>
          </p:cNvSpPr>
          <p:nvPr>
            <p:ph idx="1"/>
          </p:nvPr>
        </p:nvSpPr>
        <p:spPr/>
        <p:txBody>
          <a:bodyPr>
            <a:normAutofit lnSpcReduction="10000"/>
          </a:bodyPr>
          <a:lstStyle/>
          <a:p>
            <a:pPr marL="0" indent="0">
              <a:buNone/>
            </a:pPr>
            <a:r>
              <a:rPr lang="el-GR" dirty="0"/>
              <a:t>Είναι οι πράξεις που έχουν ως στόχο να ωφελήσουν τους άλλους, χωρίς να αναμένεται άμεση ανταμοιβή. </a:t>
            </a:r>
          </a:p>
          <a:p>
            <a:pPr marL="0" indent="0">
              <a:buNone/>
            </a:pPr>
            <a:r>
              <a:rPr lang="el-GR" dirty="0"/>
              <a:t>Η </a:t>
            </a:r>
            <a:r>
              <a:rPr lang="el-GR" dirty="0" err="1"/>
              <a:t>προκοινωνική</a:t>
            </a:r>
            <a:r>
              <a:rPr lang="el-GR" dirty="0"/>
              <a:t> συμπεριφορά περιλαμβάνει συμπεριφορές όπως: </a:t>
            </a:r>
          </a:p>
          <a:p>
            <a:r>
              <a:rPr lang="el-GR" dirty="0"/>
              <a:t>Ο αλτρουισμός</a:t>
            </a:r>
          </a:p>
          <a:p>
            <a:r>
              <a:rPr lang="el-GR" dirty="0"/>
              <a:t>Το μοίρασμα</a:t>
            </a:r>
          </a:p>
          <a:p>
            <a:r>
              <a:rPr lang="el-GR" dirty="0"/>
              <a:t>Η βοήθεια</a:t>
            </a:r>
          </a:p>
          <a:p>
            <a:r>
              <a:rPr lang="el-GR" dirty="0"/>
              <a:t>Η συνεργασία</a:t>
            </a:r>
          </a:p>
          <a:p>
            <a:pPr marL="0" indent="0">
              <a:buNone/>
            </a:pPr>
            <a:r>
              <a:rPr lang="el-GR" dirty="0"/>
              <a:t>και θεωρείται ότι βασίζεται στην </a:t>
            </a:r>
            <a:endParaRPr lang="en-US" dirty="0"/>
          </a:p>
          <a:p>
            <a:r>
              <a:rPr lang="el-GR" dirty="0" err="1"/>
              <a:t>Ενσυναίσθηση</a:t>
            </a:r>
            <a:r>
              <a:rPr lang="el-GR" dirty="0"/>
              <a:t> </a:t>
            </a:r>
          </a:p>
          <a:p>
            <a:pPr marL="0" indent="0">
              <a:buNone/>
            </a:pPr>
            <a:endParaRPr lang="el-GR" dirty="0"/>
          </a:p>
        </p:txBody>
      </p:sp>
    </p:spTree>
    <p:extLst>
      <p:ext uri="{BB962C8B-B14F-4D97-AF65-F5344CB8AC3E}">
        <p14:creationId xmlns:p14="http://schemas.microsoft.com/office/powerpoint/2010/main" val="20575109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Προ-κοινωνική συμπεριφορά και </a:t>
            </a:r>
            <a:r>
              <a:rPr lang="el-GR" sz="3200" dirty="0" err="1"/>
              <a:t>ενσυναίσθηση</a:t>
            </a:r>
            <a:endParaRPr lang="el-GR" sz="3200" dirty="0"/>
          </a:p>
        </p:txBody>
      </p:sp>
      <p:sp>
        <p:nvSpPr>
          <p:cNvPr id="3" name="Θέση περιεχομένου 2"/>
          <p:cNvSpPr>
            <a:spLocks noGrp="1"/>
          </p:cNvSpPr>
          <p:nvPr>
            <p:ph idx="1"/>
          </p:nvPr>
        </p:nvSpPr>
        <p:spPr/>
        <p:txBody>
          <a:bodyPr>
            <a:normAutofit/>
          </a:bodyPr>
          <a:lstStyle/>
          <a:p>
            <a:r>
              <a:rPr lang="el-GR" dirty="0"/>
              <a:t>Όπως ο θυμός είναι η ψυχολογική κατάσταση που αντιστοιχεί στην επιθετικότητα, η </a:t>
            </a:r>
            <a:r>
              <a:rPr lang="el-GR" dirty="0" err="1"/>
              <a:t>ενσυναίσθηση</a:t>
            </a:r>
            <a:r>
              <a:rPr lang="el-GR" dirty="0"/>
              <a:t> είναι η ψυχολογική κατάσταση που αντιστοιχεί στην προ-κοινωνική συμπεριφορά.</a:t>
            </a:r>
          </a:p>
          <a:p>
            <a:r>
              <a:rPr lang="el-GR" dirty="0"/>
              <a:t>Ενσυναίσθηση: το μοίρασμα των συγκινήσεων και των συναισθημάτων ενός άλλου ανθρώπου (μπαίνω στη θέση του άλλου)</a:t>
            </a:r>
          </a:p>
          <a:p>
            <a:pPr marL="0" indent="0" algn="r">
              <a:buNone/>
            </a:pPr>
            <a:r>
              <a:rPr lang="el-GR" dirty="0"/>
              <a:t>(</a:t>
            </a:r>
            <a:r>
              <a:rPr lang="en-US" dirty="0"/>
              <a:t>Cole</a:t>
            </a:r>
            <a:r>
              <a:rPr lang="el-GR" dirty="0"/>
              <a:t>,</a:t>
            </a:r>
            <a:r>
              <a:rPr lang="en-US" dirty="0"/>
              <a:t> &amp; Cole, 2001</a:t>
            </a:r>
            <a:r>
              <a:rPr lang="el-GR" dirty="0"/>
              <a:t>)</a:t>
            </a:r>
          </a:p>
        </p:txBody>
      </p:sp>
    </p:spTree>
    <p:extLst>
      <p:ext uri="{BB962C8B-B14F-4D97-AF65-F5344CB8AC3E}">
        <p14:creationId xmlns:p14="http://schemas.microsoft.com/office/powerpoint/2010/main" val="29756950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Προ-κοινωνική συμπεριφορά και </a:t>
            </a:r>
            <a:r>
              <a:rPr lang="el-GR" sz="3200" dirty="0" err="1"/>
              <a:t>ενσυναίσθηση</a:t>
            </a:r>
            <a:endParaRPr lang="el-GR" sz="3200" dirty="0"/>
          </a:p>
        </p:txBody>
      </p:sp>
      <p:sp>
        <p:nvSpPr>
          <p:cNvPr id="3" name="Θέση περιεχομένου 2"/>
          <p:cNvSpPr>
            <a:spLocks noGrp="1"/>
          </p:cNvSpPr>
          <p:nvPr>
            <p:ph idx="1"/>
          </p:nvPr>
        </p:nvSpPr>
        <p:spPr/>
        <p:txBody>
          <a:bodyPr>
            <a:normAutofit fontScale="85000" lnSpcReduction="10000"/>
          </a:bodyPr>
          <a:lstStyle/>
          <a:p>
            <a:r>
              <a:rPr lang="el-GR" dirty="0"/>
              <a:t>Σύμφωνα με τον </a:t>
            </a:r>
            <a:r>
              <a:rPr lang="en-US" dirty="0"/>
              <a:t>Martin Hoffman (1975, 1991), </a:t>
            </a:r>
            <a:r>
              <a:rPr lang="el-GR" dirty="0"/>
              <a:t>υπάρχουν 4 στάδια ανάπτυξης της </a:t>
            </a:r>
            <a:r>
              <a:rPr lang="el-GR" dirty="0" err="1"/>
              <a:t>ενσυναίσθησης</a:t>
            </a:r>
            <a:r>
              <a:rPr lang="el-GR" dirty="0"/>
              <a:t>, που βασίζονται στα στάδια γνωστικής ανάπτυξης του </a:t>
            </a:r>
            <a:r>
              <a:rPr lang="en-US" dirty="0"/>
              <a:t>Piaget</a:t>
            </a:r>
            <a:r>
              <a:rPr lang="el-GR" dirty="0"/>
              <a:t>:</a:t>
            </a:r>
          </a:p>
          <a:p>
            <a:pPr lvl="1"/>
            <a:r>
              <a:rPr lang="el-GR" dirty="0"/>
              <a:t>Κατά τη διάρκεια του πρώτου έτους, «μεταδοτική συγκίνηση» (π.χ. ένα βρέφος κλαίει όταν ακούει το κλάμα ενός άλλου βρέφους)</a:t>
            </a:r>
          </a:p>
          <a:p>
            <a:pPr lvl="1"/>
            <a:r>
              <a:rPr lang="el-GR" dirty="0"/>
              <a:t>Κατά το 2</a:t>
            </a:r>
            <a:r>
              <a:rPr lang="el-GR" baseline="30000" dirty="0"/>
              <a:t>ο</a:t>
            </a:r>
            <a:r>
              <a:rPr lang="el-GR" dirty="0"/>
              <a:t> έτος, προσφέρουν παρηγοριά και φροντίδα όταν ο άλλος είναι αναστατωμένος, αν και η παρηγοριά αυτή μπορεί να μην είναι πάντα η … κατάλληλη (</a:t>
            </a:r>
            <a:r>
              <a:rPr lang="el-GR" dirty="0" err="1"/>
              <a:t>π.χ</a:t>
            </a:r>
            <a:r>
              <a:rPr lang="en-US" dirty="0"/>
              <a:t>.</a:t>
            </a:r>
            <a:r>
              <a:rPr lang="el-GR" dirty="0"/>
              <a:t> προσφέρει στον μπαμπά του την κουβερτούλα του, που είναι το μεταβατικό του αντικείμενο) «εγωκεντρική ενσυναίσθηση».</a:t>
            </a:r>
          </a:p>
          <a:p>
            <a:pPr lvl="1"/>
            <a:r>
              <a:rPr lang="el-GR" dirty="0"/>
              <a:t>2-6 ετών, δείχνουν </a:t>
            </a:r>
            <a:r>
              <a:rPr lang="el-GR" dirty="0" err="1"/>
              <a:t>ενσυναίσθηση</a:t>
            </a:r>
            <a:r>
              <a:rPr lang="el-GR" dirty="0"/>
              <a:t> για άτομα που δεν έχουν συναντήσει στο παρελθόν ή δεν είναι παρόντα</a:t>
            </a:r>
          </a:p>
          <a:p>
            <a:pPr lvl="1"/>
            <a:r>
              <a:rPr lang="el-GR" dirty="0"/>
              <a:t>6-9 ετών, δείχνουν ενδιαφέρον για θέματα όπως η ασθένεια, η φτώχεια</a:t>
            </a:r>
            <a:r>
              <a:rPr lang="en-US" dirty="0"/>
              <a:t> </a:t>
            </a:r>
            <a:endParaRPr lang="el-GR" dirty="0"/>
          </a:p>
          <a:p>
            <a:pPr lvl="1">
              <a:buNone/>
            </a:pPr>
            <a:endParaRPr lang="en-US" dirty="0"/>
          </a:p>
        </p:txBody>
      </p:sp>
    </p:spTree>
    <p:extLst>
      <p:ext uri="{BB962C8B-B14F-4D97-AF65-F5344CB8AC3E}">
        <p14:creationId xmlns:p14="http://schemas.microsoft.com/office/powerpoint/2010/main" val="1770660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Προ-κοινωνική συμπεριφορά και </a:t>
            </a:r>
            <a:r>
              <a:rPr lang="el-GR" sz="3200" dirty="0" err="1"/>
              <a:t>ενσυναίσθηση</a:t>
            </a:r>
            <a:endParaRPr lang="el-GR" sz="3200" dirty="0"/>
          </a:p>
        </p:txBody>
      </p:sp>
      <p:sp>
        <p:nvSpPr>
          <p:cNvPr id="3" name="Θέση περιεχομένου 2"/>
          <p:cNvSpPr>
            <a:spLocks noGrp="1"/>
          </p:cNvSpPr>
          <p:nvPr>
            <p:ph idx="1"/>
          </p:nvPr>
        </p:nvSpPr>
        <p:spPr/>
        <p:txBody>
          <a:bodyPr>
            <a:normAutofit/>
          </a:bodyPr>
          <a:lstStyle/>
          <a:p>
            <a:pPr lvl="1"/>
            <a:r>
              <a:rPr lang="el-GR" dirty="0"/>
              <a:t>Πιστεύεται ότι η </a:t>
            </a:r>
            <a:r>
              <a:rPr lang="el-GR" dirty="0" err="1"/>
              <a:t>ενσυναίσθηση</a:t>
            </a:r>
            <a:r>
              <a:rPr lang="el-GR" dirty="0"/>
              <a:t> παρέχει τα απαραίτητα θεμέλια για την προ-κοινωνική συμπεριφορά</a:t>
            </a:r>
          </a:p>
          <a:p>
            <a:pPr marL="393192" lvl="1" indent="0">
              <a:buNone/>
            </a:pPr>
            <a:endParaRPr lang="el-GR" dirty="0"/>
          </a:p>
          <a:p>
            <a:pPr lvl="1"/>
            <a:r>
              <a:rPr lang="el-GR" dirty="0"/>
              <a:t>Όμως, μην ξεχνάμε: η ικανότητα κατανόησης των συναισθημάτων των άλλων δεν δείχνει απαραίτητα και το πώς αισθάνονται τα ίδια τα παιδιά. Μπορεί να καταλαβαίνουν ότι ένα άλλο παιδί είναι στενοχωρημένο και, για το λόγο αυτό να χαίρονται! </a:t>
            </a:r>
          </a:p>
          <a:p>
            <a:pPr marL="393192" lvl="1" indent="0" algn="r">
              <a:buNone/>
            </a:pPr>
            <a:r>
              <a:rPr lang="el-GR" sz="1800" dirty="0"/>
              <a:t>(</a:t>
            </a:r>
            <a:r>
              <a:rPr lang="en-US" sz="1800" dirty="0"/>
              <a:t>Dunn, 1988)</a:t>
            </a:r>
            <a:endParaRPr lang="el-GR" sz="1800" dirty="0"/>
          </a:p>
        </p:txBody>
      </p:sp>
    </p:spTree>
    <p:extLst>
      <p:ext uri="{BB962C8B-B14F-4D97-AF65-F5344CB8AC3E}">
        <p14:creationId xmlns:p14="http://schemas.microsoft.com/office/powerpoint/2010/main" val="32845860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Μίμηση προτύπων και προ-κοινωνική συμπεριφορά </a:t>
            </a:r>
          </a:p>
        </p:txBody>
      </p:sp>
      <p:sp>
        <p:nvSpPr>
          <p:cNvPr id="3" name="Θέση περιεχομένου 2"/>
          <p:cNvSpPr>
            <a:spLocks noGrp="1"/>
          </p:cNvSpPr>
          <p:nvPr>
            <p:ph idx="1"/>
          </p:nvPr>
        </p:nvSpPr>
        <p:spPr/>
        <p:txBody>
          <a:bodyPr>
            <a:normAutofit/>
          </a:bodyPr>
          <a:lstStyle/>
          <a:p>
            <a:r>
              <a:rPr lang="el-GR" dirty="0"/>
              <a:t>Σε πολλές μελέτες έχει καταδειχτεί η σημασία των προτύπων μίμησης στην ανάπτυξη προ-κοινωνικής συμπεριφοράς.</a:t>
            </a:r>
          </a:p>
          <a:p>
            <a:r>
              <a:rPr lang="el-GR" dirty="0"/>
              <a:t>Τα προ-κοινωνικά πρότυπα μίμησης είναι πιο αποτελεσματικά όταν το πρότυπο γίνεται αντιληπτό ως στοργικό ή έχει μία ιδιαίτερη σχέση με το παιδί.</a:t>
            </a:r>
          </a:p>
          <a:p>
            <a:r>
              <a:rPr lang="el-GR" dirty="0"/>
              <a:t>Τα πρότυπα μπορούν να υπάρχουν και στα ηλεκτρονικά μέσα!</a:t>
            </a:r>
          </a:p>
        </p:txBody>
      </p:sp>
    </p:spTree>
    <p:extLst>
      <p:ext uri="{BB962C8B-B14F-4D97-AF65-F5344CB8AC3E}">
        <p14:creationId xmlns:p14="http://schemas.microsoft.com/office/powerpoint/2010/main" val="23541338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305800" cy="3589008"/>
          </a:xfrm>
        </p:spPr>
        <p:txBody>
          <a:bodyPr/>
          <a:lstStyle/>
          <a:p>
            <a:r>
              <a:rPr lang="el-GR" dirty="0"/>
              <a:t>Ηθικότητα</a:t>
            </a:r>
          </a:p>
        </p:txBody>
      </p:sp>
    </p:spTree>
    <p:extLst>
      <p:ext uri="{BB962C8B-B14F-4D97-AF65-F5344CB8AC3E}">
        <p14:creationId xmlns:p14="http://schemas.microsoft.com/office/powerpoint/2010/main" val="687061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4909" y="2505179"/>
            <a:ext cx="8305800" cy="1143000"/>
          </a:xfrm>
        </p:spPr>
        <p:txBody>
          <a:bodyPr/>
          <a:lstStyle/>
          <a:p>
            <a:r>
              <a:rPr lang="el-GR" dirty="0"/>
              <a:t>Ας θυμηθούμε ότι …</a:t>
            </a:r>
          </a:p>
        </p:txBody>
      </p:sp>
    </p:spTree>
    <p:extLst>
      <p:ext uri="{BB962C8B-B14F-4D97-AF65-F5344CB8AC3E}">
        <p14:creationId xmlns:p14="http://schemas.microsoft.com/office/powerpoint/2010/main" val="30837431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a:t>
            </a:r>
          </a:p>
        </p:txBody>
      </p:sp>
      <p:sp>
        <p:nvSpPr>
          <p:cNvPr id="3" name="Θέση περιεχομένου 2"/>
          <p:cNvSpPr>
            <a:spLocks noGrp="1"/>
          </p:cNvSpPr>
          <p:nvPr>
            <p:ph idx="1"/>
          </p:nvPr>
        </p:nvSpPr>
        <p:spPr/>
        <p:txBody>
          <a:bodyPr/>
          <a:lstStyle/>
          <a:p>
            <a:pPr marL="0" indent="0">
              <a:buNone/>
            </a:pPr>
            <a:r>
              <a:rPr lang="el-GR" i="1" dirty="0"/>
              <a:t>«Αναφέρεται στην αίσθηση που έχουν οι άνθρωποι για τη δικαιοσύνη και για το τι είναι σωστό και τι λάθος»</a:t>
            </a:r>
          </a:p>
          <a:p>
            <a:pPr marL="0" indent="0" algn="r">
              <a:buNone/>
            </a:pPr>
            <a:r>
              <a:rPr lang="el-GR" i="1" dirty="0"/>
              <a:t>(</a:t>
            </a:r>
            <a:r>
              <a:rPr lang="en-US" i="1" dirty="0"/>
              <a:t>Feldman, R.S., 2009, </a:t>
            </a:r>
            <a:r>
              <a:rPr lang="el-GR" i="1" dirty="0"/>
              <a:t>σελ. 337) </a:t>
            </a:r>
          </a:p>
        </p:txBody>
      </p:sp>
    </p:spTree>
    <p:extLst>
      <p:ext uri="{BB962C8B-B14F-4D97-AF65-F5344CB8AC3E}">
        <p14:creationId xmlns:p14="http://schemas.microsoft.com/office/powerpoint/2010/main" val="13597440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a:t>
            </a:r>
          </a:p>
        </p:txBody>
      </p:sp>
      <p:sp>
        <p:nvSpPr>
          <p:cNvPr id="3" name="Θέση περιεχομένου 2"/>
          <p:cNvSpPr>
            <a:spLocks noGrp="1"/>
          </p:cNvSpPr>
          <p:nvPr>
            <p:ph idx="1"/>
          </p:nvPr>
        </p:nvSpPr>
        <p:spPr/>
        <p:txBody>
          <a:bodyPr/>
          <a:lstStyle/>
          <a:p>
            <a:r>
              <a:rPr lang="el-GR" dirty="0"/>
              <a:t>Καθώς μεγαλώνουν τα παιδιά, σιγά-σιγά ξεχωρίζουν το καλό από το κακό, την καλοσύνη από τη σκληρότητα, το δίκαιο από το άδικο.</a:t>
            </a:r>
          </a:p>
          <a:p>
            <a:r>
              <a:rPr lang="el-GR" dirty="0"/>
              <a:t>Η ώριμη ηθική κρίση βέβαια, δεν είναι απλή εκμάθηση κοινωνικών κανόνων και συμβάσεων. Περιλαμβάνει την ικανότητα λήψης αποφάσεων σχετικά με το τι είναι σωστό και τι λάθος και την ανάλογη ρύθμιση της συμπεριφοράς </a:t>
            </a:r>
          </a:p>
          <a:p>
            <a:pPr marL="0" indent="0" algn="r">
              <a:buNone/>
            </a:pPr>
            <a:r>
              <a:rPr lang="el-GR" dirty="0"/>
              <a:t> (</a:t>
            </a:r>
            <a:r>
              <a:rPr lang="en-US" dirty="0"/>
              <a:t>Craig &amp; </a:t>
            </a:r>
            <a:r>
              <a:rPr lang="en-US" dirty="0" err="1"/>
              <a:t>Baucum</a:t>
            </a:r>
            <a:r>
              <a:rPr lang="en-US" dirty="0"/>
              <a:t>, 2007</a:t>
            </a:r>
            <a:r>
              <a:rPr lang="el-GR" dirty="0"/>
              <a:t>)</a:t>
            </a:r>
          </a:p>
        </p:txBody>
      </p:sp>
    </p:spTree>
    <p:extLst>
      <p:ext uri="{BB962C8B-B14F-4D97-AF65-F5344CB8AC3E}">
        <p14:creationId xmlns:p14="http://schemas.microsoft.com/office/powerpoint/2010/main" val="25070679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a:t>
            </a: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Πώς αναπτύσσουν τα παιδιά την αίσθηση της ηθικής;</a:t>
            </a:r>
          </a:p>
          <a:p>
            <a:r>
              <a:rPr lang="el-GR" dirty="0"/>
              <a:t>Η ψυχοδυναμική προσέγγιση υποστηρίζει ότι η ηθική (οι ηθικοί κανόνες) εσωτερικεύονται ως άμυνα εναντίον του άγχους, της ενοχής και της ντροπής, με τη λύση του οιδιποδείου και την δημιουργία του υπερεγώ.</a:t>
            </a:r>
          </a:p>
          <a:p>
            <a:r>
              <a:rPr lang="el-GR" dirty="0"/>
              <a:t>Η θεωρία της κοινωνικής μάθησης, δίνει έμφαση στην παρατήρηση και μίμηση προτύπων</a:t>
            </a:r>
          </a:p>
          <a:p>
            <a:r>
              <a:rPr lang="el-GR" dirty="0"/>
              <a:t>Η γνωστική προσέγγιση εστιάζει στην ηθική σκέψη και θεωρεί ότι αυτή αναπτύσσεται προοδευτικά μέσα από στάδια, όπως και η γνωστική ανάπτυξη</a:t>
            </a:r>
          </a:p>
          <a:p>
            <a:pPr marL="0" indent="0">
              <a:buNone/>
            </a:pPr>
            <a:r>
              <a:rPr lang="el-GR" dirty="0"/>
              <a:t> </a:t>
            </a:r>
          </a:p>
        </p:txBody>
      </p:sp>
    </p:spTree>
    <p:extLst>
      <p:ext uri="{BB962C8B-B14F-4D97-AF65-F5344CB8AC3E}">
        <p14:creationId xmlns:p14="http://schemas.microsoft.com/office/powerpoint/2010/main" val="29441740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p:txBody>
          <a:bodyPr>
            <a:normAutofit/>
          </a:bodyPr>
          <a:lstStyle/>
          <a:p>
            <a:r>
              <a:rPr lang="el-GR" dirty="0"/>
              <a:t>Σύμφωνα με τον </a:t>
            </a:r>
            <a:r>
              <a:rPr lang="en-US" b="1" dirty="0"/>
              <a:t>Piaget</a:t>
            </a:r>
            <a:r>
              <a:rPr lang="en-US" dirty="0"/>
              <a:t>, </a:t>
            </a:r>
            <a:r>
              <a:rPr lang="el-GR" dirty="0"/>
              <a:t>η ηθική ορίζεται ως ο σεβασμός προς τους κανόνες της κοινωνικής τάξης και την αίσθηση της δικαιοσύνης</a:t>
            </a:r>
          </a:p>
          <a:p>
            <a:r>
              <a:rPr lang="el-GR" dirty="0"/>
              <a:t>Η ανάπτυξη αυτής της ικανότητας προκύπτει από την αλληλεπίδραση ανάμεσα στις αναπτυσσόμενες γνωστικές δομές και τη συνεχώς διευρυνόμενη κοινωνική εμπειρία του παιδιού</a:t>
            </a:r>
          </a:p>
        </p:txBody>
      </p:sp>
    </p:spTree>
    <p:extLst>
      <p:ext uri="{BB962C8B-B14F-4D97-AF65-F5344CB8AC3E}">
        <p14:creationId xmlns:p14="http://schemas.microsoft.com/office/powerpoint/2010/main" val="34396150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dirty="0"/>
              <a:t>Μελέτησε την ανάπτυξη της ηθικότητας στα παιδιά μέσα από 2 διαδικασίες:</a:t>
            </a:r>
          </a:p>
          <a:p>
            <a:r>
              <a:rPr lang="el-GR" dirty="0"/>
              <a:t>Την κατανόηση και εφαρμογή κανόνων στα παιχνίδια με βώλους</a:t>
            </a:r>
          </a:p>
          <a:p>
            <a:r>
              <a:rPr lang="el-GR" dirty="0"/>
              <a:t>Τις κρίσεις των παιδιών σε ζεύγη ιστοριών που αναφέρονταν σε  ηθικά προβλήματα.</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28200988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Σχετικά με τους </a:t>
            </a:r>
            <a:r>
              <a:rPr lang="el-GR" b="1" dirty="0"/>
              <a:t>κανόνες</a:t>
            </a:r>
            <a:r>
              <a:rPr lang="el-GR" dirty="0"/>
              <a:t>, διαπίστωσε ότι τα παιδιά στην πρώτη παιδική ηλικία πιστεύουν ότι οι κανόνες είναι εξωτερικοί, αμετάβλητοι και απαραβίαστοι και επομένως πρέπει να τους </a:t>
            </a:r>
            <a:r>
              <a:rPr lang="el-GR" b="1" dirty="0"/>
              <a:t>υπακούουν</a:t>
            </a:r>
            <a:r>
              <a:rPr lang="el-GR" dirty="0"/>
              <a:t>. Τα παιδιά παίζουν με σχετικά άκαμπτους τρόπους, θεωρούν ότι υπάρχει ένας και μοναδικός τρόπος που παίζεται το παιχνίδι και όποιος άλλος είναι λανθασμένος. </a:t>
            </a:r>
          </a:p>
          <a:p>
            <a:pPr marL="0" indent="0">
              <a:buNone/>
            </a:pPr>
            <a:r>
              <a:rPr lang="el-GR" dirty="0"/>
              <a:t>Παράλληλα όμως, δεν έχουν ακόμα πλήρως κατανοήσει την έννοια του κανόνα στο παιχνίδι (ότι πχ. οι κανόνες υπάρχουν για να έχουν όλοι οι παίκτες ίσες πιθανότητες επιτυχίας) και μπορεί να παίζουν ακολουθώντας ελαφρώς διαφορετικούς κανόνες. </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847349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a:t>Σχετικά με τις </a:t>
            </a:r>
            <a:r>
              <a:rPr lang="el-GR" b="1" dirty="0"/>
              <a:t>ηθικές κρίσεις </a:t>
            </a:r>
            <a:r>
              <a:rPr lang="el-GR" dirty="0"/>
              <a:t>(τους συλλογισμούς) των παιδιών, χρησιμοποίησε ζεύγη ιστοριών που αναφέρονταν σε  ηθικά προβλήματα. Π.χ.,</a:t>
            </a:r>
          </a:p>
          <a:p>
            <a:r>
              <a:rPr lang="el-GR" i="1" dirty="0"/>
              <a:t>«Ήταν ένα μικρό αγόρι που το έλεγαν Τ. Ο πατέρας του είχε βγει έξω και ο Τ. σκέφτηκε ότι θα ήταν διασκεδαστικό να παίξει με το μελανοδοχείο του πατέρα του. Πρώτα έπαιξε με την πένα και μετά έκανε ένα μικρό λεκέ στο τραπεζομάντηλο»</a:t>
            </a:r>
          </a:p>
          <a:p>
            <a:r>
              <a:rPr lang="el-GR" i="1" dirty="0"/>
              <a:t>«Ήταν ένα μικρό αγόρι που το έλεγαν Α. Παρατήρησε κάποτε ότι το μελανοδοχείο του πατέρα του ήταν άδειο. Μια μέρα που ο πατέρας του έλειπε, σκέφτηκε να το γεμίσει, για να βοηθήσει τον πατέρα του που θα το έβρισκε γεμάτο όταν θα γύριζε σπίτι. Όμως, όταν άνοιξε το μπουκάλι με το μελάνι, έκανε ένα μεγάλο λεκέ στο τραπεζομάντηλο»</a:t>
            </a:r>
          </a:p>
          <a:p>
            <a:pPr marL="0" indent="0" algn="r">
              <a:buNone/>
            </a:pPr>
            <a:r>
              <a:rPr lang="el-GR" dirty="0"/>
              <a:t> </a:t>
            </a:r>
            <a:r>
              <a:rPr lang="en-US" dirty="0"/>
              <a:t>(Cole &amp; Cole, 2001</a:t>
            </a:r>
            <a:r>
              <a:rPr lang="el-GR" dirty="0"/>
              <a:t>)</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9772334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a:xfrm>
            <a:off x="457200" y="1772816"/>
            <a:ext cx="8229600" cy="4896544"/>
          </a:xfrm>
        </p:spPr>
        <p:txBody>
          <a:bodyPr>
            <a:normAutofit fontScale="62500" lnSpcReduction="20000"/>
          </a:bodyPr>
          <a:lstStyle/>
          <a:p>
            <a:pPr marL="0" indent="0">
              <a:buNone/>
            </a:pPr>
            <a:endParaRPr lang="el-GR" dirty="0"/>
          </a:p>
          <a:p>
            <a:pPr marL="0" indent="0">
              <a:buNone/>
            </a:pPr>
            <a:r>
              <a:rPr lang="el-GR" sz="2900" dirty="0"/>
              <a:t>Συνομιλία με παιδί 7 ετών:</a:t>
            </a:r>
          </a:p>
          <a:p>
            <a:pPr marL="0" indent="0">
              <a:buNone/>
            </a:pPr>
            <a:endParaRPr lang="el-GR" dirty="0"/>
          </a:p>
          <a:p>
            <a:pPr marL="0" indent="0">
              <a:buNone/>
            </a:pPr>
            <a:r>
              <a:rPr lang="el-GR" i="1" dirty="0"/>
              <a:t>-</a:t>
            </a:r>
            <a:r>
              <a:rPr lang="el-GR" sz="2900" i="1" dirty="0"/>
              <a:t>Είναι και τα δύο παιδιά το ίδιο άτακτα ή όχι;</a:t>
            </a:r>
          </a:p>
          <a:p>
            <a:pPr marL="0" indent="0">
              <a:buNone/>
            </a:pPr>
            <a:r>
              <a:rPr lang="el-GR" sz="2900" i="1" dirty="0"/>
              <a:t>-Όχι</a:t>
            </a:r>
          </a:p>
          <a:p>
            <a:pPr marL="0" indent="0">
              <a:buNone/>
            </a:pPr>
            <a:r>
              <a:rPr lang="el-GR" sz="2900" i="1" dirty="0"/>
              <a:t>-Ποιο είναι πιο άτακτο;</a:t>
            </a:r>
          </a:p>
          <a:p>
            <a:pPr marL="0" indent="0">
              <a:buNone/>
            </a:pPr>
            <a:r>
              <a:rPr lang="el-GR" sz="2900" i="1" dirty="0"/>
              <a:t>-Εκείνο που έκανε το μεγάλο λεκέ</a:t>
            </a:r>
          </a:p>
          <a:p>
            <a:pPr marL="0" indent="0">
              <a:buNone/>
            </a:pPr>
            <a:r>
              <a:rPr lang="el-GR" sz="2900" i="1" dirty="0"/>
              <a:t>-Γιατί;</a:t>
            </a:r>
          </a:p>
          <a:p>
            <a:pPr marL="0" indent="0">
              <a:buNone/>
            </a:pPr>
            <a:r>
              <a:rPr lang="el-GR" sz="2900" i="1" dirty="0"/>
              <a:t>-Γιατί ήταν μεγάλος</a:t>
            </a:r>
          </a:p>
          <a:p>
            <a:pPr marL="0" indent="0">
              <a:buNone/>
            </a:pPr>
            <a:r>
              <a:rPr lang="el-GR" sz="2900" i="1" dirty="0"/>
              <a:t>-Γιατί έκανε το μεγάλο λεκέ;</a:t>
            </a:r>
          </a:p>
          <a:p>
            <a:pPr marL="0" indent="0">
              <a:buNone/>
            </a:pPr>
            <a:r>
              <a:rPr lang="el-GR" sz="2900" i="1" dirty="0"/>
              <a:t>-Για να βοηθήσει</a:t>
            </a:r>
          </a:p>
          <a:p>
            <a:pPr marL="0" indent="0">
              <a:buNone/>
            </a:pPr>
            <a:r>
              <a:rPr lang="el-GR" sz="2900" i="1" dirty="0"/>
              <a:t>-Και το άλλο παιδί, γιατί έκανε το μικρό λεκέ;</a:t>
            </a:r>
          </a:p>
          <a:p>
            <a:pPr marL="0" indent="0">
              <a:buNone/>
            </a:pPr>
            <a:r>
              <a:rPr lang="el-GR" sz="2900" i="1" dirty="0"/>
              <a:t>-Γιατί έπιανε συνέχεια τα πράγματα. Έκανε μικρό λεκέ</a:t>
            </a:r>
          </a:p>
          <a:p>
            <a:pPr marL="0" indent="0">
              <a:buNone/>
            </a:pPr>
            <a:r>
              <a:rPr lang="el-GR" sz="2900" i="1" dirty="0"/>
              <a:t>-Τότε ποιο παιδί είναι πιο άτακτο;</a:t>
            </a:r>
          </a:p>
          <a:p>
            <a:pPr marL="0" indent="0">
              <a:buNone/>
            </a:pPr>
            <a:r>
              <a:rPr lang="el-GR" sz="2900" i="1" dirty="0"/>
              <a:t>-Εκείνο που έκανε το μεγάλο λεκέ</a:t>
            </a:r>
          </a:p>
          <a:p>
            <a:pPr marL="0" indent="0">
              <a:buNone/>
            </a:pPr>
            <a:endParaRPr lang="el-GR" sz="2900" i="1" dirty="0"/>
          </a:p>
          <a:p>
            <a:pPr marL="0" indent="0" algn="r">
              <a:buNone/>
            </a:pPr>
            <a:r>
              <a:rPr lang="el-GR" dirty="0"/>
              <a:t> </a:t>
            </a:r>
            <a:r>
              <a:rPr lang="en-US" dirty="0"/>
              <a:t>(Cole &amp; Cole, 2001</a:t>
            </a:r>
            <a:r>
              <a:rPr lang="el-GR" dirty="0"/>
              <a:t>)</a:t>
            </a:r>
            <a:endParaRPr lang="en-US" dirty="0"/>
          </a:p>
          <a:p>
            <a:pPr marL="0" indent="0" algn="r">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21732646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a:xfrm>
            <a:off x="457200" y="1772816"/>
            <a:ext cx="8229600" cy="4896544"/>
          </a:xfrm>
        </p:spPr>
        <p:txBody>
          <a:bodyPr>
            <a:normAutofit/>
          </a:bodyPr>
          <a:lstStyle/>
          <a:p>
            <a:pPr marL="0" indent="0">
              <a:buNone/>
            </a:pPr>
            <a:endParaRPr lang="el-GR" dirty="0"/>
          </a:p>
          <a:p>
            <a:pPr marL="0" indent="0">
              <a:buNone/>
            </a:pPr>
            <a:r>
              <a:rPr lang="el-GR" dirty="0"/>
              <a:t>Η ανάπτυξη της ηθικής κατά τον </a:t>
            </a:r>
            <a:r>
              <a:rPr lang="en-US" dirty="0"/>
              <a:t>Piaget </a:t>
            </a:r>
            <a:r>
              <a:rPr lang="el-GR" dirty="0"/>
              <a:t>ξεκινά από το στάδιο της </a:t>
            </a:r>
            <a:r>
              <a:rPr lang="el-GR" b="1" dirty="0"/>
              <a:t>ετερόνομης ηθικής (ηθικός ρεαλισμός), </a:t>
            </a:r>
            <a:r>
              <a:rPr lang="el-GR" dirty="0"/>
              <a:t>η οποία χαρακτηρίζει τα παιδιά στην πρώτη παιδική ηλικία.</a:t>
            </a:r>
          </a:p>
          <a:p>
            <a:pPr marL="0" indent="0">
              <a:buNone/>
            </a:pPr>
            <a:endParaRPr lang="el-GR" dirty="0"/>
          </a:p>
          <a:p>
            <a:pPr marL="0" indent="0">
              <a:buNone/>
            </a:pPr>
            <a:r>
              <a:rPr lang="el-GR" dirty="0"/>
              <a:t>Χαρακτηριστικά της ετερόνομης ηθικής είναι:</a:t>
            </a:r>
          </a:p>
          <a:p>
            <a:r>
              <a:rPr lang="el-GR" dirty="0"/>
              <a:t> η αδιαπραγμάτευτη υπακοή στους κανόνες (οι οποίοι τίθενται από πιο ισχυρά άτομα, όπως οι γονείς) και</a:t>
            </a:r>
          </a:p>
          <a:p>
            <a:r>
              <a:rPr lang="el-GR" dirty="0"/>
              <a:t>η αξιολόγηση μιας πράξης βάσει του αποτελέσματος και όχι βάσει των προθέσεων.</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32103203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endParaRPr lang="el-GR" dirty="0"/>
          </a:p>
        </p:txBody>
      </p:sp>
      <p:sp>
        <p:nvSpPr>
          <p:cNvPr id="3" name="Θέση περιεχομένου 2"/>
          <p:cNvSpPr>
            <a:spLocks noGrp="1"/>
          </p:cNvSpPr>
          <p:nvPr>
            <p:ph idx="1"/>
          </p:nvPr>
        </p:nvSpPr>
        <p:spPr>
          <a:xfrm>
            <a:off x="457200" y="1772816"/>
            <a:ext cx="8229600" cy="4896544"/>
          </a:xfrm>
        </p:spPr>
        <p:txBody>
          <a:bodyPr>
            <a:normAutofit/>
          </a:bodyPr>
          <a:lstStyle/>
          <a:p>
            <a:r>
              <a:rPr lang="el-GR" dirty="0"/>
              <a:t>Καθώς τα παιδιά μπαίνουν στη μέση παιδική ηλικία και οι συναλλαγές τους με συνομήλικους αυξάνονται αλλά και γίνονται πιο ανεξάρτητες από τους ενήλικες, η ετερόνομη ηθική δίνει τη θέση της σε μια πιο </a:t>
            </a:r>
            <a:r>
              <a:rPr lang="el-GR" b="1" dirty="0"/>
              <a:t>αυτόνομη ηθική: </a:t>
            </a:r>
            <a:r>
              <a:rPr lang="el-GR" dirty="0"/>
              <a:t>οι κανόνες μπορούν να αλλάξουν, αν οι εμπλεκόμενοι συμφωνούν. </a:t>
            </a:r>
          </a:p>
          <a:p>
            <a:r>
              <a:rPr lang="el-GR" dirty="0"/>
              <a:t>Αυτό οδηγεί στην κατανόηση ότι δεν υπάρχει απόλυτο σωστό ή λάθος και ότι η ηθική δεν εξαρτάται μόνο από τις επιπτώσεις αλλά και από τις προθέσεις.</a:t>
            </a:r>
          </a:p>
          <a:p>
            <a:pPr marL="0" indent="0" algn="r">
              <a:buNone/>
            </a:pPr>
            <a:r>
              <a:rPr lang="el-GR" sz="1800" dirty="0"/>
              <a:t>(</a:t>
            </a:r>
            <a:r>
              <a:rPr lang="en-US" sz="1800" dirty="0"/>
              <a:t>Craig &amp; </a:t>
            </a:r>
            <a:r>
              <a:rPr lang="en-US" sz="1800" dirty="0" err="1"/>
              <a:t>Baucum</a:t>
            </a:r>
            <a:r>
              <a:rPr lang="en-US" sz="1800" dirty="0"/>
              <a:t>, 2007</a:t>
            </a:r>
            <a:r>
              <a:rPr lang="el-GR" sz="1800" dirty="0"/>
              <a:t>).</a:t>
            </a:r>
            <a:endParaRPr lang="en-US" sz="1800" dirty="0"/>
          </a:p>
          <a:p>
            <a:pPr marL="0" indent="0" algn="r">
              <a:buNone/>
            </a:pPr>
            <a:endParaRPr lang="en-US" sz="18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3589239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990600"/>
            <a:ext cx="7772400" cy="2259360"/>
          </a:xfrm>
        </p:spPr>
        <p:txBody>
          <a:bodyPr/>
          <a:lstStyle/>
          <a:p>
            <a:pPr algn="ctr" eaLnBrk="1" hangingPunct="1"/>
            <a:r>
              <a:rPr lang="el-GR" sz="3200" dirty="0">
                <a:solidFill>
                  <a:schemeClr val="tx1"/>
                </a:solidFill>
              </a:rPr>
              <a:t>Η έννοια του εαυτού</a:t>
            </a:r>
            <a:endParaRPr lang="en-GB" sz="3200" dirty="0">
              <a:solidFill>
                <a:schemeClr val="tx1"/>
              </a:solidFill>
            </a:endParaRPr>
          </a:p>
        </p:txBody>
      </p:sp>
      <p:sp>
        <p:nvSpPr>
          <p:cNvPr id="22531" name="Rectangle 3"/>
          <p:cNvSpPr>
            <a:spLocks noGrp="1" noChangeArrowheads="1"/>
          </p:cNvSpPr>
          <p:nvPr>
            <p:ph idx="1"/>
          </p:nvPr>
        </p:nvSpPr>
        <p:spPr>
          <a:xfrm>
            <a:off x="685800" y="1556792"/>
            <a:ext cx="7772400" cy="4767808"/>
          </a:xfrm>
        </p:spPr>
        <p:txBody>
          <a:bodyPr>
            <a:normAutofit/>
          </a:bodyPr>
          <a:lstStyle/>
          <a:p>
            <a:pPr algn="just" eaLnBrk="1" hangingPunct="1"/>
            <a:r>
              <a:rPr lang="el-GR" sz="2400" dirty="0"/>
              <a:t>Εαυτός: η αντίληψη της προσωπικής μας ταυτότητας. Η έννοια του εαυτού γίνεται κατανοητή ως διαδικασία απαρτίωσης, ως φίλτρο και ως διαμεσολαβητής της ανθρώπινης συμπεριφοράς. Οι άνθρωποι τείνουν να συμπεριφέρονται με τρόπους συνεπείς προς την αυτό-εικόνα τους και την έννοια του εαυτού τους.</a:t>
            </a:r>
          </a:p>
          <a:p>
            <a:pPr marL="0" indent="0" algn="just" eaLnBrk="1" hangingPunct="1">
              <a:buNone/>
            </a:pPr>
            <a:endParaRPr lang="el-GR"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463" y="4130005"/>
            <a:ext cx="250507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7938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Ηθικότητα- </a:t>
            </a:r>
            <a:r>
              <a:rPr lang="en-US" dirty="0"/>
              <a:t>Piaget</a:t>
            </a:r>
            <a:r>
              <a:rPr lang="el-GR" dirty="0"/>
              <a:t> </a:t>
            </a:r>
          </a:p>
        </p:txBody>
      </p:sp>
      <p:sp>
        <p:nvSpPr>
          <p:cNvPr id="3" name="Θέση περιεχομένου 2"/>
          <p:cNvSpPr>
            <a:spLocks noGrp="1"/>
          </p:cNvSpPr>
          <p:nvPr>
            <p:ph idx="1"/>
          </p:nvPr>
        </p:nvSpPr>
        <p:spPr>
          <a:xfrm>
            <a:off x="457200" y="1772816"/>
            <a:ext cx="8229600" cy="4896544"/>
          </a:xfrm>
        </p:spPr>
        <p:txBody>
          <a:bodyPr>
            <a:normAutofit/>
          </a:bodyPr>
          <a:lstStyle/>
          <a:p>
            <a:pPr marL="0" indent="0">
              <a:buNone/>
            </a:pPr>
            <a:r>
              <a:rPr lang="el-GR" dirty="0"/>
              <a:t>Κριτική: </a:t>
            </a:r>
          </a:p>
          <a:p>
            <a:pPr marL="0" indent="0">
              <a:buNone/>
            </a:pPr>
            <a:r>
              <a:rPr lang="el-GR" dirty="0"/>
              <a:t>Σύγχρονες έρευνες δείχνουν ότι παιδιά πολύ μικρότερης ηλικίας από αυτή που περιέγραψε ο </a:t>
            </a:r>
            <a:r>
              <a:rPr lang="en-US" dirty="0"/>
              <a:t>Piaget</a:t>
            </a:r>
            <a:r>
              <a:rPr lang="el-GR" dirty="0"/>
              <a:t>, κάτω από συγκεκριμένες καταστάσεις, βασίζουν την κρίση τους για το πόσο κακή είναι μια πράξη στις προθέσεις αυτού που έκανε την πράξη.</a:t>
            </a:r>
            <a:r>
              <a:rPr lang="en-US" dirty="0"/>
              <a: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8597411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0352" y="1316736"/>
            <a:ext cx="7772400" cy="2688328"/>
          </a:xfrm>
        </p:spPr>
        <p:txBody>
          <a:bodyPr/>
          <a:lstStyle/>
          <a:p>
            <a:r>
              <a:rPr lang="el-GR" dirty="0"/>
              <a:t>Συναισθηματική ρύθμιση και αυτο-ρύθμιση </a:t>
            </a:r>
          </a:p>
        </p:txBody>
      </p:sp>
      <p:sp>
        <p:nvSpPr>
          <p:cNvPr id="3" name="Θέση κειμένου 2"/>
          <p:cNvSpPr>
            <a:spLocks noGrp="1"/>
          </p:cNvSpPr>
          <p:nvPr>
            <p:ph type="body" idx="1"/>
          </p:nvPr>
        </p:nvSpPr>
        <p:spPr>
          <a:xfrm>
            <a:off x="683568" y="4797152"/>
            <a:ext cx="7772400" cy="1509712"/>
          </a:xfrm>
        </p:spPr>
        <p:txBody>
          <a:bodyPr/>
          <a:lstStyle/>
          <a:p>
            <a:endParaRPr lang="el-GR" dirty="0"/>
          </a:p>
        </p:txBody>
      </p:sp>
    </p:spTree>
    <p:extLst>
      <p:ext uri="{BB962C8B-B14F-4D97-AF65-F5344CB8AC3E}">
        <p14:creationId xmlns:p14="http://schemas.microsoft.com/office/powerpoint/2010/main" val="20520380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a:t>
            </a:r>
            <a:r>
              <a:rPr lang="el-GR" dirty="0" err="1"/>
              <a:t>αυτο</a:t>
            </a:r>
            <a:r>
              <a:rPr lang="el-GR" dirty="0"/>
              <a:t>-ρύθμιση</a:t>
            </a:r>
          </a:p>
        </p:txBody>
      </p:sp>
      <p:sp>
        <p:nvSpPr>
          <p:cNvPr id="3" name="Θέση περιεχομένου 2"/>
          <p:cNvSpPr>
            <a:spLocks noGrp="1"/>
          </p:cNvSpPr>
          <p:nvPr>
            <p:ph idx="1"/>
          </p:nvPr>
        </p:nvSpPr>
        <p:spPr/>
        <p:txBody>
          <a:bodyPr>
            <a:normAutofit fontScale="85000" lnSpcReduction="10000"/>
          </a:bodyPr>
          <a:lstStyle/>
          <a:p>
            <a:pPr marL="0" indent="0" fontAlgn="auto">
              <a:spcAft>
                <a:spcPts val="0"/>
              </a:spcAft>
              <a:buFont typeface="Arial" pitchFamily="34" charset="0"/>
              <a:buNone/>
              <a:defRPr/>
            </a:pPr>
            <a:r>
              <a:rPr lang="el-GR" sz="2800" dirty="0"/>
              <a:t>Γενικά, θα μπορούσαμε να πούμε ότι η αυτο-ρύθμιση αναφέρεται στην ικανότητα του ατόμου να ρυθμίζει από μόνο του τα συναισθήματα, τη συμπεριφορά και τις διαδικασίες σκέψης, ανάλογα με τις εκάστοτε συνθήκες και λαμβάνοντας υπόψη τους στόχους του</a:t>
            </a:r>
          </a:p>
          <a:p>
            <a:pPr marL="0" indent="0" fontAlgn="auto">
              <a:spcAft>
                <a:spcPts val="0"/>
              </a:spcAft>
              <a:buFont typeface="Arial" pitchFamily="34" charset="0"/>
              <a:buNone/>
              <a:defRPr/>
            </a:pPr>
            <a:endParaRPr lang="en-US" sz="2800" dirty="0"/>
          </a:p>
          <a:p>
            <a:pPr marL="0" indent="0" fontAlgn="auto">
              <a:spcAft>
                <a:spcPts val="0"/>
              </a:spcAft>
              <a:buFont typeface="Arial" pitchFamily="34" charset="0"/>
              <a:buNone/>
              <a:defRPr/>
            </a:pPr>
            <a:r>
              <a:rPr lang="el-GR" sz="2800" dirty="0"/>
              <a:t>Πρόκειται για μια σύνθετη και δυναμική διαδικασία η οποία περιλαμβάνει γνωστικές και μεταγνωστικές διεργασίες, καθώς και κίνητρα, συναισθήματα και βουλητικό έλεγχο και έχει κεντρική σημασία στη διαδικασία της μάθησης.</a:t>
            </a:r>
          </a:p>
          <a:p>
            <a:pPr marL="0" indent="0" fontAlgn="auto">
              <a:spcAft>
                <a:spcPts val="0"/>
              </a:spcAft>
              <a:buFont typeface="Arial" pitchFamily="34" charset="0"/>
              <a:buNone/>
              <a:defRPr/>
            </a:pPr>
            <a:endParaRPr lang="el-GR" sz="2800" dirty="0"/>
          </a:p>
          <a:p>
            <a:pPr marL="0" indent="0" algn="r" fontAlgn="auto">
              <a:spcAft>
                <a:spcPts val="0"/>
              </a:spcAft>
              <a:buFont typeface="Arial" pitchFamily="34" charset="0"/>
              <a:buNone/>
              <a:defRPr/>
            </a:pPr>
            <a:r>
              <a:rPr lang="el-GR" sz="2800" dirty="0"/>
              <a:t>(</a:t>
            </a:r>
            <a:r>
              <a:rPr lang="el-GR" sz="2162" dirty="0" err="1"/>
              <a:t>Κωσταρίδου</a:t>
            </a:r>
            <a:r>
              <a:rPr lang="el-GR" sz="2162" dirty="0"/>
              <a:t>-Ευκλείδη, 2005)</a:t>
            </a:r>
          </a:p>
          <a:p>
            <a:pPr marL="0" indent="0">
              <a:buNone/>
            </a:pPr>
            <a:endParaRPr lang="el-GR" dirty="0"/>
          </a:p>
        </p:txBody>
      </p:sp>
    </p:spTree>
    <p:extLst>
      <p:ext uri="{BB962C8B-B14F-4D97-AF65-F5344CB8AC3E}">
        <p14:creationId xmlns:p14="http://schemas.microsoft.com/office/powerpoint/2010/main" val="41724953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a:t>
            </a:r>
            <a:r>
              <a:rPr lang="el-GR"/>
              <a:t>αυτο-ρύθμιση</a:t>
            </a:r>
          </a:p>
        </p:txBody>
      </p:sp>
      <p:sp>
        <p:nvSpPr>
          <p:cNvPr id="3" name="Θέση περιεχομένου 2"/>
          <p:cNvSpPr>
            <a:spLocks noGrp="1"/>
          </p:cNvSpPr>
          <p:nvPr>
            <p:ph idx="1"/>
          </p:nvPr>
        </p:nvSpPr>
        <p:spPr/>
        <p:txBody>
          <a:bodyPr>
            <a:normAutofit fontScale="92500" lnSpcReduction="10000"/>
          </a:bodyPr>
          <a:lstStyle/>
          <a:p>
            <a:pPr marL="0" indent="0" fontAlgn="auto">
              <a:spcAft>
                <a:spcPts val="0"/>
              </a:spcAft>
              <a:buFont typeface="Arial" pitchFamily="34" charset="0"/>
              <a:buNone/>
              <a:defRPr/>
            </a:pPr>
            <a:r>
              <a:rPr lang="el-GR" sz="2800" dirty="0"/>
              <a:t> Η αυτο-ρύθμιση περιλαμβάνει δύο συμπληρωματικές ικανότητες:</a:t>
            </a:r>
          </a:p>
          <a:p>
            <a:pPr marL="457200" indent="-457200" fontAlgn="auto">
              <a:spcAft>
                <a:spcPts val="0"/>
              </a:spcAft>
              <a:buNone/>
              <a:defRPr/>
            </a:pPr>
            <a:endParaRPr lang="el-GR" sz="2800" dirty="0"/>
          </a:p>
          <a:p>
            <a:pPr marL="457200" indent="-457200" fontAlgn="auto">
              <a:spcAft>
                <a:spcPts val="0"/>
              </a:spcAft>
              <a:buFont typeface="Arial" pitchFamily="34" charset="0"/>
              <a:buChar char="•"/>
              <a:defRPr/>
            </a:pPr>
            <a:r>
              <a:rPr lang="el-GR" sz="2800" dirty="0"/>
              <a:t>Τον έλεγχο των συναισθημάτων, και την εκδήλωση αυτών (γνωστή και ως συναισθηματική αυτο-ρύθμιση)</a:t>
            </a:r>
          </a:p>
          <a:p>
            <a:pPr marL="457200" indent="-457200" fontAlgn="auto">
              <a:spcAft>
                <a:spcPts val="0"/>
              </a:spcAft>
              <a:buFont typeface="Arial" pitchFamily="34" charset="0"/>
              <a:buChar char="•"/>
              <a:defRPr/>
            </a:pPr>
            <a:r>
              <a:rPr lang="el-GR" sz="2800" dirty="0"/>
              <a:t>Τον έλεγχο των γνωστικών λειτουργιών μέσω του ελέγχου της παρόρμησης, την ικανότητα σχεδιασμού και τερματισμού μίας πράξης όταν αυτό απαιτείται, τη λύση προβλημάτων (γνωστή και ως γνωστική αυτο-ρύθμιση)</a:t>
            </a:r>
          </a:p>
          <a:p>
            <a:pPr marL="0" indent="0">
              <a:buNone/>
            </a:pPr>
            <a:endParaRPr lang="el-GR" dirty="0"/>
          </a:p>
        </p:txBody>
      </p:sp>
    </p:spTree>
    <p:extLst>
      <p:ext uri="{BB962C8B-B14F-4D97-AF65-F5344CB8AC3E}">
        <p14:creationId xmlns:p14="http://schemas.microsoft.com/office/powerpoint/2010/main" val="16300217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a:t>
            </a:r>
            <a:r>
              <a:rPr lang="el-GR"/>
              <a:t>αυτο-ρύθμιση</a:t>
            </a:r>
          </a:p>
        </p:txBody>
      </p:sp>
      <p:sp>
        <p:nvSpPr>
          <p:cNvPr id="3" name="Θέση περιεχομένου 2"/>
          <p:cNvSpPr>
            <a:spLocks noGrp="1"/>
          </p:cNvSpPr>
          <p:nvPr>
            <p:ph idx="1"/>
          </p:nvPr>
        </p:nvSpPr>
        <p:spPr/>
        <p:txBody>
          <a:bodyPr>
            <a:normAutofit/>
          </a:bodyPr>
          <a:lstStyle/>
          <a:p>
            <a:pPr marL="0" indent="0" fontAlgn="auto">
              <a:spcAft>
                <a:spcPts val="0"/>
              </a:spcAft>
              <a:buFont typeface="Arial" pitchFamily="34" charset="0"/>
              <a:buNone/>
              <a:defRPr/>
            </a:pPr>
            <a:r>
              <a:rPr lang="el-GR" sz="2800" dirty="0"/>
              <a:t>Πρόκειται, λοιπόν, για συμπληρωματικές ικανότητες, όπου οι κατακτήσεις στη μια επηρεάζουν την ανάπτυξη της άλλης. </a:t>
            </a:r>
          </a:p>
          <a:p>
            <a:pPr marL="0" indent="0" fontAlgn="auto">
              <a:spcAft>
                <a:spcPts val="0"/>
              </a:spcAft>
              <a:buFont typeface="Arial" pitchFamily="34" charset="0"/>
              <a:buNone/>
              <a:defRPr/>
            </a:pPr>
            <a:r>
              <a:rPr lang="el-GR" sz="2800" dirty="0"/>
              <a:t>Η συμπληρωματικότητα αυτή είναι ιδιαίτερα εμφανής σε μαθησιακές δραστηριότητες.</a:t>
            </a:r>
          </a:p>
          <a:p>
            <a:pPr marL="0" indent="0" fontAlgn="auto">
              <a:spcAft>
                <a:spcPts val="0"/>
              </a:spcAft>
              <a:buFont typeface="Arial" pitchFamily="34" charset="0"/>
              <a:buNone/>
              <a:defRPr/>
            </a:pPr>
            <a:r>
              <a:rPr lang="el-GR" sz="2800" dirty="0"/>
              <a:t>Η ικανότητα για </a:t>
            </a:r>
            <a:r>
              <a:rPr lang="el-GR" sz="2800" dirty="0" err="1"/>
              <a:t>αυτο</a:t>
            </a:r>
            <a:r>
              <a:rPr lang="el-GR" sz="2800" dirty="0"/>
              <a:t>-ρύθμιση θεωρείται σημαντική για την ανταπόκριση του παιδιού στις ακαδημαϊκές και κοινωνικές απαιτήσεις του σχολείου.  </a:t>
            </a:r>
          </a:p>
          <a:p>
            <a:pPr marL="0" indent="0" fontAlgn="auto">
              <a:spcAft>
                <a:spcPts val="0"/>
              </a:spcAft>
              <a:buFont typeface="Arial" pitchFamily="34" charset="0"/>
              <a:buNone/>
              <a:defRPr/>
            </a:pPr>
            <a:r>
              <a:rPr lang="el-GR" sz="2800" dirty="0"/>
              <a:t>(</a:t>
            </a:r>
            <a:r>
              <a:rPr lang="el-GR" sz="2400" dirty="0" err="1"/>
              <a:t>Bodrova</a:t>
            </a:r>
            <a:r>
              <a:rPr lang="el-GR" sz="2400" dirty="0"/>
              <a:t> &amp; </a:t>
            </a:r>
            <a:r>
              <a:rPr lang="el-GR" sz="2400" dirty="0" err="1"/>
              <a:t>Leong</a:t>
            </a:r>
            <a:r>
              <a:rPr lang="el-GR" sz="2400" dirty="0"/>
              <a:t>, 2008, </a:t>
            </a:r>
            <a:r>
              <a:rPr lang="el-GR" sz="2400" dirty="0" err="1"/>
              <a:t>Whitebread</a:t>
            </a:r>
            <a:r>
              <a:rPr lang="el-GR" sz="2400" dirty="0"/>
              <a:t> &amp; </a:t>
            </a:r>
            <a:r>
              <a:rPr lang="el-GR" sz="2400" dirty="0" err="1"/>
              <a:t>Coltman</a:t>
            </a:r>
            <a:r>
              <a:rPr lang="el-GR" sz="2400" dirty="0"/>
              <a:t>, 2007) </a:t>
            </a:r>
          </a:p>
          <a:p>
            <a:pPr marL="0" indent="0">
              <a:buNone/>
            </a:pPr>
            <a:endParaRPr lang="el-GR" sz="2400" dirty="0"/>
          </a:p>
        </p:txBody>
      </p:sp>
    </p:spTree>
    <p:extLst>
      <p:ext uri="{BB962C8B-B14F-4D97-AF65-F5344CB8AC3E}">
        <p14:creationId xmlns:p14="http://schemas.microsoft.com/office/powerpoint/2010/main" val="15787745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a:t>
            </a:r>
            <a:r>
              <a:rPr lang="el-GR"/>
              <a:t>αυτο-ρύθμιση</a:t>
            </a:r>
          </a:p>
        </p:txBody>
      </p:sp>
      <p:sp>
        <p:nvSpPr>
          <p:cNvPr id="3" name="Θέση περιεχομένου 2"/>
          <p:cNvSpPr>
            <a:spLocks noGrp="1"/>
          </p:cNvSpPr>
          <p:nvPr>
            <p:ph idx="1"/>
          </p:nvPr>
        </p:nvSpPr>
        <p:spPr/>
        <p:txBody>
          <a:bodyPr>
            <a:normAutofit/>
          </a:bodyPr>
          <a:lstStyle/>
          <a:p>
            <a:pPr marL="0" indent="0" fontAlgn="auto">
              <a:spcAft>
                <a:spcPts val="0"/>
              </a:spcAft>
              <a:buFont typeface="Arial" pitchFamily="34" charset="0"/>
              <a:buNone/>
              <a:defRPr/>
            </a:pPr>
            <a:r>
              <a:rPr lang="el-GR" sz="2800" dirty="0"/>
              <a:t>Αν και όταν μιλάμε για την </a:t>
            </a:r>
            <a:r>
              <a:rPr lang="el-GR" sz="2800" dirty="0" err="1"/>
              <a:t>αυτο</a:t>
            </a:r>
            <a:r>
              <a:rPr lang="el-GR" sz="2800" dirty="0"/>
              <a:t>-ρύθμιση η έμφαση είναι στην ατομική λειτουργία, η ανάπτυξή της είναι  κοινωνική: πρόκειται για μια κοινωνική διαδικασία η οποία συνδέεται με την </a:t>
            </a:r>
            <a:r>
              <a:rPr lang="el-GR" sz="2800" dirty="0" err="1"/>
              <a:t>ετερο</a:t>
            </a:r>
            <a:r>
              <a:rPr lang="el-GR" sz="2800" dirty="0"/>
              <a:t>-ρύθμιση αλλά και την συν-ρύθμιση.</a:t>
            </a:r>
          </a:p>
          <a:p>
            <a:pPr marL="0" indent="0">
              <a:buNone/>
            </a:pPr>
            <a:endParaRPr lang="el-GR" dirty="0"/>
          </a:p>
        </p:txBody>
      </p:sp>
    </p:spTree>
    <p:extLst>
      <p:ext uri="{BB962C8B-B14F-4D97-AF65-F5344CB8AC3E}">
        <p14:creationId xmlns:p14="http://schemas.microsoft.com/office/powerpoint/2010/main" val="20373968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Συναισθηματική αυτο-ρύθμιση</a:t>
            </a:r>
          </a:p>
        </p:txBody>
      </p:sp>
      <p:sp>
        <p:nvSpPr>
          <p:cNvPr id="3" name="Θέση περιεχομένου 2"/>
          <p:cNvSpPr>
            <a:spLocks noGrp="1"/>
          </p:cNvSpPr>
          <p:nvPr>
            <p:ph idx="1"/>
          </p:nvPr>
        </p:nvSpPr>
        <p:spPr/>
        <p:txBody>
          <a:bodyPr>
            <a:normAutofit fontScale="92500"/>
          </a:bodyPr>
          <a:lstStyle/>
          <a:p>
            <a:r>
              <a:rPr lang="el-GR" dirty="0"/>
              <a:t>Συναισθηματική ρύθμιση ή αυτο-ρύθμιση: η ικανότητα ενός ατόμου να ρυθμίζει το συναίσθημά του στο επιθυμητό επίπεδο έντασης. </a:t>
            </a:r>
            <a:r>
              <a:rPr lang="el-GR" sz="2400" dirty="0"/>
              <a:t> </a:t>
            </a:r>
          </a:p>
          <a:p>
            <a:endParaRPr lang="el-GR" dirty="0"/>
          </a:p>
          <a:p>
            <a:r>
              <a:rPr lang="el-GR" dirty="0"/>
              <a:t>Γονείς και εκπαιδευτικοί, σύμφωνα με το πολιτισμικό πλαίσιο και τους κοινωνικοπολιτισμικούς κανόνες συμπεριφοράς, αναμένουν από τα παιδιά να αποκτήσουν σταδιακά την ικανότητα να ελέγχουν την ένταση των συναισθημάτων τους, θετικών και αρνητικών, ακόμα και να αναστέλλουν την εκδήλωσή τους και να εκδηλώνουν το κατάλληλο για την περίσταση συναίσθημα.</a:t>
            </a:r>
          </a:p>
        </p:txBody>
      </p:sp>
    </p:spTree>
    <p:extLst>
      <p:ext uri="{BB962C8B-B14F-4D97-AF65-F5344CB8AC3E}">
        <p14:creationId xmlns:p14="http://schemas.microsoft.com/office/powerpoint/2010/main" val="13229218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Συναισθηματική αυτο-ρύθμιση</a:t>
            </a:r>
          </a:p>
        </p:txBody>
      </p:sp>
      <p:sp>
        <p:nvSpPr>
          <p:cNvPr id="3" name="Θέση περιεχομένου 2"/>
          <p:cNvSpPr>
            <a:spLocks noGrp="1"/>
          </p:cNvSpPr>
          <p:nvPr>
            <p:ph idx="1"/>
          </p:nvPr>
        </p:nvSpPr>
        <p:spPr/>
        <p:txBody>
          <a:bodyPr>
            <a:normAutofit fontScale="92500"/>
          </a:bodyPr>
          <a:lstStyle/>
          <a:p>
            <a:r>
              <a:rPr lang="el-GR" dirty="0"/>
              <a:t>Ως ένα βαθμό, ακόμα και τα πολύ μικρά βρέφη μπορούν να ρυθμίζουν τα συναισθήματά τους (π.χ., ηρεμούν πιπιλίζοντας το δάχτυλό τους, λικνίζονται ρυθμικά κλπ.)</a:t>
            </a:r>
          </a:p>
          <a:p>
            <a:r>
              <a:rPr lang="el-GR" dirty="0"/>
              <a:t>Από 2 ετών, τα παιδιά μπορούν να μιλήσουν για ορισμένα τουλάχιστον συναισθήματα (π.χ. χαρά, λύπη, λίγο αργότερα θυμό) και αρχίζουν να χρησιμοποιούν στρατηγικές για να τα ρυθμίσουν. </a:t>
            </a:r>
          </a:p>
          <a:p>
            <a:r>
              <a:rPr lang="el-GR" dirty="0"/>
              <a:t>Καθώς μεγαλώνουν, η ρύθμιση γίνεται πιο αποτελεσματική και τα παιδιά αντιμετωπίζουν καλύτερα τα αρνητικά συναισθήματα, αλλά και μαθαίνουν την κατάλληλη εκδήλωση των συναισθημάτων τους </a:t>
            </a:r>
          </a:p>
        </p:txBody>
      </p:sp>
    </p:spTree>
    <p:extLst>
      <p:ext uri="{BB962C8B-B14F-4D97-AF65-F5344CB8AC3E}">
        <p14:creationId xmlns:p14="http://schemas.microsoft.com/office/powerpoint/2010/main" val="30586308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Συναισθηματική αυτο-ρύθμιση</a:t>
            </a:r>
          </a:p>
        </p:txBody>
      </p:sp>
      <p:sp>
        <p:nvSpPr>
          <p:cNvPr id="3" name="Θέση περιεχομένου 2"/>
          <p:cNvSpPr>
            <a:spLocks noGrp="1"/>
          </p:cNvSpPr>
          <p:nvPr>
            <p:ph idx="1"/>
          </p:nvPr>
        </p:nvSpPr>
        <p:spPr/>
        <p:txBody>
          <a:bodyPr>
            <a:normAutofit/>
          </a:bodyPr>
          <a:lstStyle/>
          <a:p>
            <a:r>
              <a:rPr lang="el-GR" dirty="0"/>
              <a:t>Κατά την πρώτη παιδική ηλικία, μια πολύ σημαντική δραστηριότητα που συνδέεται με την ανάπτυξη της </a:t>
            </a:r>
            <a:r>
              <a:rPr lang="el-GR" dirty="0" err="1"/>
              <a:t>αυτο</a:t>
            </a:r>
            <a:r>
              <a:rPr lang="el-GR" dirty="0"/>
              <a:t>-ρύθμισης είναι το παιχνίδι προσποίησης και ιδιαίτερα το </a:t>
            </a:r>
            <a:r>
              <a:rPr lang="el-GR" dirty="0" err="1"/>
              <a:t>κοινωνιοδραματικό</a:t>
            </a:r>
            <a:r>
              <a:rPr lang="el-GR" dirty="0"/>
              <a:t> παιχνίδι</a:t>
            </a:r>
          </a:p>
          <a:p>
            <a:pPr marL="0" indent="0">
              <a:buNone/>
            </a:pPr>
            <a:endParaRPr lang="el-GR" dirty="0"/>
          </a:p>
        </p:txBody>
      </p:sp>
    </p:spTree>
    <p:extLst>
      <p:ext uri="{BB962C8B-B14F-4D97-AF65-F5344CB8AC3E}">
        <p14:creationId xmlns:p14="http://schemas.microsoft.com/office/powerpoint/2010/main" val="27670544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Συναισθηματική αυτο-ρύθμιση</a:t>
            </a:r>
          </a:p>
        </p:txBody>
      </p:sp>
      <p:sp>
        <p:nvSpPr>
          <p:cNvPr id="3" name="Θέση περιεχομένου 2"/>
          <p:cNvSpPr>
            <a:spLocks noGrp="1"/>
          </p:cNvSpPr>
          <p:nvPr>
            <p:ph idx="1"/>
          </p:nvPr>
        </p:nvSpPr>
        <p:spPr/>
        <p:txBody>
          <a:bodyPr>
            <a:normAutofit lnSpcReduction="10000"/>
          </a:bodyPr>
          <a:lstStyle/>
          <a:p>
            <a:r>
              <a:rPr lang="el-GR" dirty="0"/>
              <a:t>Όσο περισσότερο μεγαλώνουν, αναπτύσσουν όλο και πιο ώριμες στρατηγικές. Για παράδειγμα:</a:t>
            </a:r>
          </a:p>
          <a:p>
            <a:pPr lvl="1"/>
            <a:r>
              <a:rPr lang="el-GR" dirty="0"/>
              <a:t>Αποφεύγουν ή περιορίζουν συναισθηματικά φορτισμένες πληροφορίες (π.χ. κλείνουν τα μάτια, κρύβουν ένα αντικείμενο που τους προκαλεί φόβο)</a:t>
            </a:r>
          </a:p>
          <a:p>
            <a:pPr lvl="1"/>
            <a:r>
              <a:rPr lang="el-GR" dirty="0"/>
              <a:t>Επανερμηνεύουν τα γεγονότα για να φτιάξουν μια πιο αποδεκτή εκδοχή του τι συμβαίνει, να καθησυχάσουν τον εαυτό τους, να δώσουν θάρρος στον εαυτό τους ( «η μαμά είπε ότι δεν θα αργήσει», «είμαι μεγάλο κορίτσι τώρα πια και μπορώ να τα καταφέρω»)</a:t>
            </a:r>
          </a:p>
          <a:p>
            <a:pPr lvl="1"/>
            <a:r>
              <a:rPr lang="el-GR" dirty="0"/>
              <a:t>Ελέγχουν τον πειρασμό προσανατολίζοντας και εστιάζοντας όλη την προσοχή τους κάπου αλλού</a:t>
            </a:r>
          </a:p>
        </p:txBody>
      </p:sp>
    </p:spTree>
    <p:extLst>
      <p:ext uri="{BB962C8B-B14F-4D97-AF65-F5344CB8AC3E}">
        <p14:creationId xmlns:p14="http://schemas.microsoft.com/office/powerpoint/2010/main" val="3461190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636680"/>
          </a:xfrm>
        </p:spPr>
        <p:txBody>
          <a:bodyPr>
            <a:normAutofit fontScale="90000"/>
          </a:bodyPr>
          <a:lstStyle/>
          <a:p>
            <a:pPr algn="ctr"/>
            <a:r>
              <a:rPr lang="el-GR" dirty="0"/>
              <a:t>Η έννοια του εαυτού</a:t>
            </a:r>
          </a:p>
        </p:txBody>
      </p:sp>
      <p:sp>
        <p:nvSpPr>
          <p:cNvPr id="3" name="Θέση περιεχομένου 2"/>
          <p:cNvSpPr>
            <a:spLocks noGrp="1"/>
          </p:cNvSpPr>
          <p:nvPr>
            <p:ph idx="1"/>
          </p:nvPr>
        </p:nvSpPr>
        <p:spPr>
          <a:xfrm>
            <a:off x="457200" y="1484784"/>
            <a:ext cx="8229600" cy="4839816"/>
          </a:xfrm>
        </p:spPr>
        <p:txBody>
          <a:bodyPr>
            <a:normAutofit lnSpcReduction="10000"/>
          </a:bodyPr>
          <a:lstStyle/>
          <a:p>
            <a:pPr algn="just"/>
            <a:r>
              <a:rPr lang="el-GR" sz="2800" dirty="0"/>
              <a:t>Το βρέφος δε γεννιέται κατέχοντας την έννοια του εαυτού, η οποία οικοδομείται σιγά-σιγά. Ετσι, το παιδί γύρω στους 21 μήνες μπορεί να αναγνωρίσει τον εαυτό του στον καθρέφτη. </a:t>
            </a:r>
          </a:p>
          <a:p>
            <a:pPr algn="just"/>
            <a:r>
              <a:rPr lang="el-GR" sz="2800" dirty="0"/>
              <a:t>Η ανάπτυξη της έννοιας του εαυτού είναι μια λειτουργία εξερεύνησης του εαυτού, γνωστικής ωρίμανσης και ενσωμάτωσης πολιτισμικών και κοινωνικών προσδοκιών. Η ποιότητα των σχέσεων με τους άλλους (κυρίως τους γονείς) βοηθάει στην ανάπτυξη μιας αντίληψης για τον εαυτό τους ως ικανών και αποδεκτών ατόμων.</a:t>
            </a:r>
          </a:p>
          <a:p>
            <a:pPr marL="0" indent="0">
              <a:buNone/>
            </a:pPr>
            <a:endParaRPr lang="el-GR" dirty="0"/>
          </a:p>
        </p:txBody>
      </p:sp>
    </p:spTree>
    <p:extLst>
      <p:ext uri="{BB962C8B-B14F-4D97-AF65-F5344CB8AC3E}">
        <p14:creationId xmlns:p14="http://schemas.microsoft.com/office/powerpoint/2010/main" val="9886280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dirty="0"/>
              <a:t>Συναισθηματική ρύθμιση και </a:t>
            </a:r>
            <a:r>
              <a:rPr lang="el-GR" sz="4000" dirty="0" err="1"/>
              <a:t>αυτο</a:t>
            </a:r>
            <a:r>
              <a:rPr lang="el-GR" sz="4000" dirty="0"/>
              <a:t>-ρύθμιση</a:t>
            </a:r>
          </a:p>
        </p:txBody>
      </p:sp>
      <p:sp>
        <p:nvSpPr>
          <p:cNvPr id="3" name="Θέση περιεχομένου 2"/>
          <p:cNvSpPr>
            <a:spLocks noGrp="1"/>
          </p:cNvSpPr>
          <p:nvPr>
            <p:ph idx="1"/>
          </p:nvPr>
        </p:nvSpPr>
        <p:spPr>
          <a:xfrm>
            <a:off x="611560" y="2204864"/>
            <a:ext cx="8229600" cy="4392488"/>
          </a:xfrm>
        </p:spPr>
        <p:txBody>
          <a:bodyPr>
            <a:normAutofit/>
          </a:bodyPr>
          <a:lstStyle/>
          <a:p>
            <a:r>
              <a:rPr lang="el-GR" sz="3200" dirty="0"/>
              <a:t>Η ρύθμιση των συναισθημάτων είναι στενά συνδεδεμένες με τη γνωστική και την κοινωνική ανάπτυξη των παιδιών και απαραίτητη για την κοινωνικά αποδεκτή συμπεριφορά των παιδιών.</a:t>
            </a:r>
          </a:p>
          <a:p>
            <a:pPr marL="0" indent="0">
              <a:buNone/>
            </a:pPr>
            <a:endParaRPr lang="el-GR" dirty="0"/>
          </a:p>
        </p:txBody>
      </p:sp>
    </p:spTree>
    <p:extLst>
      <p:ext uri="{BB962C8B-B14F-4D97-AF65-F5344CB8AC3E}">
        <p14:creationId xmlns:p14="http://schemas.microsoft.com/office/powerpoint/2010/main" val="28911552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dirty="0"/>
              <a:t>Συναισθηματική ρύθμιση και </a:t>
            </a:r>
            <a:r>
              <a:rPr lang="el-GR" sz="4000" dirty="0" err="1"/>
              <a:t>αυτο</a:t>
            </a:r>
            <a:r>
              <a:rPr lang="el-GR" sz="4000" dirty="0"/>
              <a:t>-ρύθμιση</a:t>
            </a:r>
          </a:p>
        </p:txBody>
      </p:sp>
      <p:sp>
        <p:nvSpPr>
          <p:cNvPr id="3" name="Θέση περιεχομένου 2"/>
          <p:cNvSpPr>
            <a:spLocks noGrp="1"/>
          </p:cNvSpPr>
          <p:nvPr>
            <p:ph idx="1"/>
          </p:nvPr>
        </p:nvSpPr>
        <p:spPr>
          <a:xfrm>
            <a:off x="611560" y="2204864"/>
            <a:ext cx="8229600" cy="4392488"/>
          </a:xfrm>
        </p:spPr>
        <p:txBody>
          <a:bodyPr>
            <a:normAutofit fontScale="70000" lnSpcReduction="20000"/>
          </a:bodyPr>
          <a:lstStyle/>
          <a:p>
            <a:r>
              <a:rPr lang="el-GR" sz="3200" dirty="0"/>
              <a:t>Γονείς και εκπαιδευτικοί συμβάλλουν καθοριστικά στην ανάπτυξη της ικανότητας για ρύθμιση των συναισθημάτων. Π.χ.,</a:t>
            </a:r>
          </a:p>
          <a:p>
            <a:pPr lvl="1"/>
            <a:r>
              <a:rPr lang="el-GR" sz="3200" dirty="0"/>
              <a:t>Προσφέρουν ευκαιρίες στα παιδιά να συζητούν τα συναισθήματά τους</a:t>
            </a:r>
          </a:p>
          <a:p>
            <a:pPr lvl="1"/>
            <a:r>
              <a:rPr lang="el-GR" sz="3200" dirty="0"/>
              <a:t>Βοηθούν τα παιδιά να δώσουν νόημα σε γεγονότα και καταστάσεις παρέχοντας κατάλληλες εξηγήσεις</a:t>
            </a:r>
          </a:p>
          <a:p>
            <a:pPr lvl="1"/>
            <a:r>
              <a:rPr lang="el-GR" sz="3200" dirty="0"/>
              <a:t>Προσφέρουν ιδέες για χαλάρωση και αντιμετώπιση μιας κατάστασης που προκαλεί φόβο ή άγχος</a:t>
            </a:r>
          </a:p>
          <a:p>
            <a:pPr lvl="1"/>
            <a:r>
              <a:rPr lang="el-GR" sz="3200" dirty="0"/>
              <a:t>Επιτρέπουν προσωρινά κάποια πιο «ανώριμη» συμπεριφορά η οποία βοηθάει τα παιδιά να νοιώσουν ασφαλή</a:t>
            </a:r>
          </a:p>
          <a:p>
            <a:pPr lvl="1"/>
            <a:r>
              <a:rPr lang="el-GR" sz="3200" dirty="0"/>
              <a:t>Διευκολύνουν την έκφραση των συναισθημάτων και την κατανόηση ότι όλα τα συναισθήματα είναι φυσιολογικά αλλά η έκφρασή τους έχει κανόνες</a:t>
            </a:r>
          </a:p>
          <a:p>
            <a:pPr lvl="1"/>
            <a:r>
              <a:rPr lang="el-GR" sz="3200" dirty="0"/>
              <a:t>Διευκολύνουν την ανάπτυξη της </a:t>
            </a:r>
            <a:r>
              <a:rPr lang="el-GR" sz="3200" dirty="0" err="1"/>
              <a:t>ενσυναίσθησης</a:t>
            </a:r>
            <a:r>
              <a:rPr lang="el-GR" sz="3200" dirty="0"/>
              <a:t>  </a:t>
            </a:r>
          </a:p>
          <a:p>
            <a:endParaRPr lang="el-GR" dirty="0"/>
          </a:p>
        </p:txBody>
      </p:sp>
    </p:spTree>
    <p:extLst>
      <p:ext uri="{BB962C8B-B14F-4D97-AF65-F5344CB8AC3E}">
        <p14:creationId xmlns:p14="http://schemas.microsoft.com/office/powerpoint/2010/main" val="3088874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964873"/>
            <a:ext cx="8305800" cy="1472240"/>
          </a:xfrm>
        </p:spPr>
        <p:txBody>
          <a:bodyPr>
            <a:normAutofit fontScale="90000"/>
          </a:bodyPr>
          <a:lstStyle/>
          <a:p>
            <a:r>
              <a:rPr lang="el-GR" dirty="0"/>
              <a:t>Η έννοια του εαυτού στην πρώτη παιδική ηλικία</a:t>
            </a:r>
          </a:p>
        </p:txBody>
      </p:sp>
    </p:spTree>
    <p:extLst>
      <p:ext uri="{BB962C8B-B14F-4D97-AF65-F5344CB8AC3E}">
        <p14:creationId xmlns:p14="http://schemas.microsoft.com/office/powerpoint/2010/main" val="4102443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Η έννοια του εαυτού στην πρώτη παιδική ηλικία</a:t>
            </a:r>
          </a:p>
        </p:txBody>
      </p:sp>
      <p:sp>
        <p:nvSpPr>
          <p:cNvPr id="3" name="Θέση περιεχομένου 2"/>
          <p:cNvSpPr>
            <a:spLocks noGrp="1"/>
          </p:cNvSpPr>
          <p:nvPr>
            <p:ph idx="1"/>
          </p:nvPr>
        </p:nvSpPr>
        <p:spPr/>
        <p:txBody>
          <a:bodyPr/>
          <a:lstStyle/>
          <a:p>
            <a:pPr marL="0" indent="0">
              <a:buNone/>
            </a:pPr>
            <a:r>
              <a:rPr lang="el-GR" i="1" dirty="0"/>
              <a:t>«Εμένα μου αρέσει να ζωγραφίζω»</a:t>
            </a:r>
          </a:p>
          <a:p>
            <a:pPr marL="0" indent="0">
              <a:buNone/>
            </a:pPr>
            <a:r>
              <a:rPr lang="el-GR" i="1" dirty="0"/>
              <a:t>«Εγώ είμαι μεγάλο κορίτσι»</a:t>
            </a:r>
          </a:p>
          <a:p>
            <a:pPr marL="0" indent="0">
              <a:buNone/>
            </a:pPr>
            <a:r>
              <a:rPr lang="el-GR" i="1" dirty="0"/>
              <a:t>«Εγώ είμαι καλό παιδί»</a:t>
            </a:r>
          </a:p>
          <a:p>
            <a:pPr marL="0" indent="0">
              <a:buNone/>
            </a:pPr>
            <a:endParaRPr lang="el-GR" i="1" dirty="0"/>
          </a:p>
          <a:p>
            <a:pPr marL="0" indent="0">
              <a:buNone/>
            </a:pPr>
            <a:r>
              <a:rPr lang="el-GR" dirty="0"/>
              <a:t>Τέτοιες απαντήσεις σχετίζονται με την έννοια του εαυτού στην πρώτη παιδική ηλικία, που τώρα αναφέρεται ως «το σύνολο των πεποιθήσεων ενός ατόμου για τον εαυτό του» </a:t>
            </a:r>
          </a:p>
          <a:p>
            <a:pPr marL="0" indent="0">
              <a:buNone/>
            </a:pPr>
            <a:r>
              <a:rPr lang="el-GR" dirty="0"/>
              <a:t>(</a:t>
            </a:r>
            <a:r>
              <a:rPr lang="en-US" dirty="0"/>
              <a:t>Feldman, R., 2009, </a:t>
            </a:r>
            <a:r>
              <a:rPr lang="el-GR" dirty="0"/>
              <a:t>σελ. 313)</a:t>
            </a:r>
          </a:p>
        </p:txBody>
      </p:sp>
    </p:spTree>
    <p:extLst>
      <p:ext uri="{BB962C8B-B14F-4D97-AF65-F5344CB8AC3E}">
        <p14:creationId xmlns:p14="http://schemas.microsoft.com/office/powerpoint/2010/main" val="174174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έννοια του εαυτού</a:t>
            </a:r>
          </a:p>
        </p:txBody>
      </p:sp>
      <p:sp>
        <p:nvSpPr>
          <p:cNvPr id="3" name="Θέση περιεχομένου 2"/>
          <p:cNvSpPr>
            <a:spLocks noGrp="1"/>
          </p:cNvSpPr>
          <p:nvPr>
            <p:ph idx="1"/>
          </p:nvPr>
        </p:nvSpPr>
        <p:spPr/>
        <p:txBody>
          <a:bodyPr>
            <a:normAutofit/>
          </a:bodyPr>
          <a:lstStyle/>
          <a:p>
            <a:r>
              <a:rPr lang="el-GR" dirty="0"/>
              <a:t>Ο τρόπος με τον οποίο τα παιδιά αντιλαμβάνονται τον εαυτό τους σε σχέση με τους άλλους ονομάζεται αυτοαντίληψη και αποτελεί σημαντική πλευρά της προσωπικότητάς τους.</a:t>
            </a:r>
          </a:p>
          <a:p>
            <a:endParaRPr lang="el-GR" dirty="0"/>
          </a:p>
          <a:p>
            <a:r>
              <a:rPr lang="el-GR" dirty="0"/>
              <a:t>Η αυτοαντίληψη εμφανίζεται στην αρχή της πρώτης παιδικής ηλικίας και σιγά-σιγά γίνεται όλο και πιο περίπλοκη και προηγμένη.</a:t>
            </a:r>
          </a:p>
        </p:txBody>
      </p:sp>
    </p:spTree>
    <p:extLst>
      <p:ext uri="{BB962C8B-B14F-4D97-AF65-F5344CB8AC3E}">
        <p14:creationId xmlns:p14="http://schemas.microsoft.com/office/powerpoint/2010/main" val="326120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1056</TotalTime>
  <Words>3352</Words>
  <Application>Microsoft Macintosh PowerPoint</Application>
  <PresentationFormat>On-screen Show (4:3)</PresentationFormat>
  <Paragraphs>308</Paragraphs>
  <Slides>61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61</vt:i4>
      </vt:variant>
    </vt:vector>
  </HeadingPairs>
  <TitlesOfParts>
    <vt:vector size="66" baseType="lpstr">
      <vt:lpstr>Arial</vt:lpstr>
      <vt:lpstr>Calibri</vt:lpstr>
      <vt:lpstr>Constantia</vt:lpstr>
      <vt:lpstr>Wingdings 2</vt:lpstr>
      <vt:lpstr>Ροή</vt:lpstr>
      <vt:lpstr>Κοινωνική ανάπτυξη και ανάπτυξη της προσωπικότητας στην πρώτη παιδική ηλικία I</vt:lpstr>
      <vt:lpstr>1.Έννοια του εαυτού 2.Αναπτυξιακές συγκρούσεις 3.Επιθετικότητα, προ-κοινωνική συμπεριφορά, ηθικότητα 4. Συναισθηματική ανάπτυξη, ρύθμιση και αυτορύθμιση  </vt:lpstr>
      <vt:lpstr>Η έννοια του εαυτού</vt:lpstr>
      <vt:lpstr>Ας θυμηθούμε ότι …</vt:lpstr>
      <vt:lpstr>Η έννοια του εαυτού</vt:lpstr>
      <vt:lpstr>Η έννοια του εαυτού</vt:lpstr>
      <vt:lpstr>Η έννοια του εαυτού στην πρώτη παιδική ηλικία</vt:lpstr>
      <vt:lpstr>Η έννοια του εαυτού στην πρώτη παιδική ηλικία</vt:lpstr>
      <vt:lpstr>Η έννοια του εαυτού</vt:lpstr>
      <vt:lpstr>Η έννοια του εαυτού</vt:lpstr>
      <vt:lpstr>Η έννοια του εαυτού</vt:lpstr>
      <vt:lpstr>Η έννοια του εαυτού</vt:lpstr>
      <vt:lpstr>Η έννοια του εαυτού</vt:lpstr>
      <vt:lpstr>Η  έννοια του εαυτού</vt:lpstr>
      <vt:lpstr>Αναπτυξιακές συγκρούσεις</vt:lpstr>
      <vt:lpstr>Τα δίπολα του Erikson </vt:lpstr>
      <vt:lpstr>Αναπτυξιακές συγκρούσεις: Πρωτοβουλία ή ενοχή</vt:lpstr>
      <vt:lpstr>Επιθετικότητα, προ-κοινωνική συμπεριφορά και ανάπτυξη της ηθικότητας</vt:lpstr>
      <vt:lpstr>Επιθετικότητα</vt:lpstr>
      <vt:lpstr>Επιθετικότητα</vt:lpstr>
      <vt:lpstr>Επιθετικότητα</vt:lpstr>
      <vt:lpstr>Επιθετικότητα:  Διαφυλικές διαφορές</vt:lpstr>
      <vt:lpstr>Επιθετικότητα: Αναπτυξιακές διαφορές</vt:lpstr>
      <vt:lpstr>Επιθετικότητα:ερμηνείες</vt:lpstr>
      <vt:lpstr>Επιθετικότητα:ερμηνείες</vt:lpstr>
      <vt:lpstr>Επιθετικότητα:ερμηνείες</vt:lpstr>
      <vt:lpstr>Επιθετικότητα:ερμηνείες</vt:lpstr>
      <vt:lpstr>Επιθετικότητα:ερμηνείες</vt:lpstr>
      <vt:lpstr>Το θέμα της τηλεοπτικής/διαδικτυακής βίας</vt:lpstr>
      <vt:lpstr>Επιθετικότητα και οικογένεια</vt:lpstr>
      <vt:lpstr>Επιθετικότητα και οικογένεια</vt:lpstr>
      <vt:lpstr>Προ-κοινωνική συμπεριφορά</vt:lpstr>
      <vt:lpstr>Προ-κοινωνική συμπεριφορά</vt:lpstr>
      <vt:lpstr>Προ-κοινωνική συμπεριφορά</vt:lpstr>
      <vt:lpstr>Προ-κοινωνική συμπεριφορά και ενσυναίσθηση</vt:lpstr>
      <vt:lpstr>Προ-κοινωνική συμπεριφορά και ενσυναίσθηση</vt:lpstr>
      <vt:lpstr>Προ-κοινωνική συμπεριφορά και ενσυναίσθηση</vt:lpstr>
      <vt:lpstr>Μίμηση προτύπων και προ-κοινωνική συμπεριφορά </vt:lpstr>
      <vt:lpstr>Ηθικότητα</vt:lpstr>
      <vt:lpstr>Ηθικότητα</vt:lpstr>
      <vt:lpstr>Ηθικότητα</vt:lpstr>
      <vt:lpstr>Ηθικότητα</vt:lpstr>
      <vt:lpstr>Ηθικότητα- Piaget</vt:lpstr>
      <vt:lpstr>Ηθικότητα- Piaget</vt:lpstr>
      <vt:lpstr>Ηθικότητα- Piaget</vt:lpstr>
      <vt:lpstr>Ηθικότητα- Piaget</vt:lpstr>
      <vt:lpstr>Ηθικότητα- Piaget</vt:lpstr>
      <vt:lpstr>Ηθικότητα- Piaget</vt:lpstr>
      <vt:lpstr>Ηθικότητα- Piaget</vt:lpstr>
      <vt:lpstr>Ηθικότητα- Piaget </vt:lpstr>
      <vt:lpstr>Συναισθηματική ρύθμιση και αυτο-ρύθμιση </vt:lpstr>
      <vt:lpstr>Η αυτο-ρύθμιση</vt:lpstr>
      <vt:lpstr>Η αυτο-ρύθμιση</vt:lpstr>
      <vt:lpstr>Η αυτο-ρύθμιση</vt:lpstr>
      <vt:lpstr>Η αυτο-ρύθμιση</vt:lpstr>
      <vt:lpstr>Συναισθηματική αυτο-ρύθμιση</vt:lpstr>
      <vt:lpstr>Συναισθηματική αυτο-ρύθμιση</vt:lpstr>
      <vt:lpstr>Συναισθηματική αυτο-ρύθμιση</vt:lpstr>
      <vt:lpstr>Συναισθηματική αυτο-ρύθμιση</vt:lpstr>
      <vt:lpstr>Συναισθηματική ρύθμιση και αυτο-ρύθμιση</vt:lpstr>
      <vt:lpstr>Συναισθηματική ρύθμιση και αυτο-ρύθμιση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UOA</dc:creator>
  <cp:lastModifiedBy>Lida Anagnostaki</cp:lastModifiedBy>
  <cp:revision>103</cp:revision>
  <dcterms:created xsi:type="dcterms:W3CDTF">2017-04-14T21:24:54Z</dcterms:created>
  <dcterms:modified xsi:type="dcterms:W3CDTF">2023-02-26T09:15:36Z</dcterms:modified>
</cp:coreProperties>
</file>