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21" r:id="rId3"/>
    <p:sldId id="310" r:id="rId4"/>
    <p:sldId id="324" r:id="rId5"/>
    <p:sldId id="311" r:id="rId6"/>
    <p:sldId id="312" r:id="rId7"/>
    <p:sldId id="328" r:id="rId8"/>
    <p:sldId id="323" r:id="rId9"/>
    <p:sldId id="322" r:id="rId10"/>
    <p:sldId id="273" r:id="rId11"/>
    <p:sldId id="274" r:id="rId12"/>
    <p:sldId id="325" r:id="rId13"/>
    <p:sldId id="326" r:id="rId14"/>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ALAMAS BILL" initials="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5" autoAdjust="0"/>
    <p:restoredTop sz="90476" autoAdjust="0"/>
  </p:normalViewPr>
  <p:slideViewPr>
    <p:cSldViewPr>
      <p:cViewPr varScale="1">
        <p:scale>
          <a:sx n="80" d="100"/>
          <a:sy n="80" d="100"/>
        </p:scale>
        <p:origin x="-1140" y="-7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3255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57C3A1B-59D8-4E3E-94E5-0AE59B9FAAB0}"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F1A87CA4-A646-475B-9C6F-584F22916FC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9E0F332-CC73-4622-A53B-60853345B94D}"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42BCEEE5-1A49-4A7D-BDE2-95B249818FE3}"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AF30385E-5228-493D-81C3-656A6F3AB218}"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F6DD8D21-2708-467C-8D24-ED2B7A442E6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89952C9E-95F3-4FA8-BCCF-E805A5F6A3BB}"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717892D2-DD3A-4CE7-8CF3-F8FE9E08061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DD0F80DD-1CEF-45FF-B1A7-E1946E6D6B57}"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323F5174-95BF-4622-AD6A-EE31D2A7B3E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4603F142-9D9A-42DC-BD90-204410A72B0D}"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321B9B72-EA45-4056-BE35-2303A70C2D2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194A849-6737-4506-B6A6-32927703686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8445C22-4B6A-4717-92A5-F0EB71DB578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317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899C0D8-4108-4332-B02E-08C2ED82C6A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____________Microsoft_Office_Word_97_-_20032.doc"/><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1.bin"/><Relationship Id="rId4" Type="http://schemas.openxmlformats.org/officeDocument/2006/relationships/oleObject" Target="../embeddings/____________Microsoft_Office_Word_97_-_20033.doc"/></Relationships>
</file>

<file path=ppt/slides/_rels/slide5.xml.rels><?xml version="1.0" encoding="UTF-8" standalone="yes"?>
<Relationships xmlns="http://schemas.openxmlformats.org/package/2006/relationships"><Relationship Id="rId3" Type="http://schemas.openxmlformats.org/officeDocument/2006/relationships/oleObject" Target="../embeddings/____________Microsoft_Office_Word_97_-_20034.doc"/><Relationship Id="rId2" Type="http://schemas.openxmlformats.org/officeDocument/2006/relationships/slideLayout" Target="../slideLayouts/slideLayout4.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____________Microsoft_Office_Word_97_-_20035.doc"/><Relationship Id="rId2" Type="http://schemas.openxmlformats.org/officeDocument/2006/relationships/slideLayout" Target="../slideLayouts/slideLayout14.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oleObject" Target="../embeddings/____________Microsoft_Office_Word_97_-_20036.doc"/><Relationship Id="rId2" Type="http://schemas.openxmlformats.org/officeDocument/2006/relationships/slideLayout" Target="../slideLayouts/slideLayout14.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4.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14.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15938"/>
          </a:xfrm>
        </p:spPr>
        <p:txBody>
          <a:bodyPr/>
          <a:lstStyle/>
          <a:p>
            <a:pPr eaLnBrk="1" hangingPunct="1"/>
            <a:r>
              <a:rPr lang="el-GR" sz="2800" smtClean="0"/>
              <a:t>Δειγματοληψία</a:t>
            </a:r>
          </a:p>
        </p:txBody>
      </p:sp>
      <p:sp>
        <p:nvSpPr>
          <p:cNvPr id="28675" name="Rectangle 3"/>
          <p:cNvSpPr>
            <a:spLocks noGrp="1" noChangeArrowheads="1"/>
          </p:cNvSpPr>
          <p:nvPr>
            <p:ph type="body" idx="1"/>
          </p:nvPr>
        </p:nvSpPr>
        <p:spPr>
          <a:xfrm>
            <a:off x="684213" y="1484313"/>
            <a:ext cx="7056437" cy="4897437"/>
          </a:xfrm>
        </p:spPr>
        <p:txBody>
          <a:bodyPr/>
          <a:lstStyle/>
          <a:p>
            <a:pPr eaLnBrk="1" hangingPunct="1">
              <a:lnSpc>
                <a:spcPct val="95000"/>
              </a:lnSpc>
            </a:pPr>
            <a:r>
              <a:rPr lang="el-GR" sz="2000" smtClean="0"/>
              <a:t>Στην Επαγωγική στατιστική οδηγούμαστε σε συμπεράσματα και αποφάσεις για τις παραμέτρους ενός πληθυσμού με τη βοήθεια ενός </a:t>
            </a:r>
            <a:r>
              <a:rPr lang="el-GR" sz="2000" b="1" smtClean="0"/>
              <a:t>τυχαίου δείγματος </a:t>
            </a:r>
            <a:r>
              <a:rPr lang="el-GR" sz="2000" smtClean="0"/>
              <a:t>που επιλέγεται από τον πληθυσμό με τη διαδικασία της απλής τυχαίας δειγματοληψίας</a:t>
            </a:r>
          </a:p>
          <a:p>
            <a:pPr eaLnBrk="1" hangingPunct="1">
              <a:lnSpc>
                <a:spcPct val="95000"/>
              </a:lnSpc>
            </a:pPr>
            <a:r>
              <a:rPr lang="el-GR" sz="2000" smtClean="0"/>
              <a:t>Τυχαίο είναι ένα δείγμα όταν όλα τα άτομα του πληθυσμού έχουν την ίδια πιθανότητα να επιλεγούν σ’ αυτό.</a:t>
            </a:r>
          </a:p>
          <a:p>
            <a:pPr eaLnBrk="1" hangingPunct="1">
              <a:lnSpc>
                <a:spcPct val="95000"/>
              </a:lnSpc>
            </a:pPr>
            <a:r>
              <a:rPr lang="el-GR" sz="2000" smtClean="0"/>
              <a:t>Βασικές μέθοδοι απλής τυχαίας δειγματοληψίας:</a:t>
            </a:r>
          </a:p>
          <a:p>
            <a:pPr lvl="2" eaLnBrk="1" hangingPunct="1">
              <a:lnSpc>
                <a:spcPct val="95000"/>
              </a:lnSpc>
            </a:pPr>
            <a:r>
              <a:rPr lang="el-GR" sz="2000" smtClean="0"/>
              <a:t>Κλήρωση</a:t>
            </a:r>
          </a:p>
          <a:p>
            <a:pPr lvl="2" eaLnBrk="1" hangingPunct="1">
              <a:lnSpc>
                <a:spcPct val="95000"/>
              </a:lnSpc>
            </a:pPr>
            <a:r>
              <a:rPr lang="el-GR" sz="2000" smtClean="0"/>
              <a:t>Πίνακας τυχαίων αριθμών</a:t>
            </a:r>
          </a:p>
          <a:p>
            <a:pPr lvl="2" eaLnBrk="1" hangingPunct="1">
              <a:lnSpc>
                <a:spcPct val="80000"/>
              </a:lnSpc>
            </a:pPr>
            <a:endParaRPr lang="el-GR" sz="2000" smtClean="0"/>
          </a:p>
          <a:p>
            <a:pPr eaLnBrk="1" hangingPunct="1">
              <a:lnSpc>
                <a:spcPct val="80000"/>
              </a:lnSpc>
            </a:pPr>
            <a:endParaRPr lang="el-G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20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20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20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2000"/>
                                        <p:tgtEl>
                                          <p:spTgt spid="286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fade">
                                      <p:cBhvr>
                                        <p:cTn id="27" dur="20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1628775" y="1223963"/>
            <a:ext cx="9144000" cy="0"/>
          </a:xfrm>
          <a:prstGeom prst="rect">
            <a:avLst/>
          </a:prstGeom>
          <a:noFill/>
          <a:ln w="9525">
            <a:noFill/>
            <a:miter lim="800000"/>
            <a:headEnd/>
            <a:tailEnd/>
          </a:ln>
        </p:spPr>
        <p:txBody>
          <a:bodyPr>
            <a:spAutoFit/>
          </a:bodyPr>
          <a:lstStyle/>
          <a:p>
            <a:endParaRPr lang="el-GR"/>
          </a:p>
        </p:txBody>
      </p:sp>
      <p:pic>
        <p:nvPicPr>
          <p:cNvPr id="37891" name="Picture 4"/>
          <p:cNvPicPr>
            <a:picLocks noChangeAspect="1" noChangeArrowheads="1"/>
          </p:cNvPicPr>
          <p:nvPr/>
        </p:nvPicPr>
        <p:blipFill>
          <a:blip r:embed="rId2" cstate="print"/>
          <a:srcRect/>
          <a:stretch>
            <a:fillRect/>
          </a:stretch>
        </p:blipFill>
        <p:spPr bwMode="auto">
          <a:xfrm>
            <a:off x="827088" y="1133475"/>
            <a:ext cx="7632700" cy="5724525"/>
          </a:xfrm>
          <a:prstGeom prst="rect">
            <a:avLst/>
          </a:prstGeom>
          <a:noFill/>
          <a:ln w="9525">
            <a:noFill/>
            <a:miter lim="800000"/>
            <a:headEnd/>
            <a:tailEnd/>
          </a:ln>
        </p:spPr>
      </p:pic>
      <p:sp>
        <p:nvSpPr>
          <p:cNvPr id="37892" name="Text Box 5"/>
          <p:cNvSpPr txBox="1">
            <a:spLocks noChangeArrowheads="1"/>
          </p:cNvSpPr>
          <p:nvPr/>
        </p:nvSpPr>
        <p:spPr bwMode="auto">
          <a:xfrm>
            <a:off x="1042988" y="333375"/>
            <a:ext cx="7380287" cy="641350"/>
          </a:xfrm>
          <a:prstGeom prst="rect">
            <a:avLst/>
          </a:prstGeom>
          <a:noFill/>
          <a:ln w="9525">
            <a:noFill/>
            <a:miter lim="800000"/>
            <a:headEnd/>
            <a:tailEnd/>
          </a:ln>
        </p:spPr>
        <p:txBody>
          <a:bodyPr>
            <a:spAutoFit/>
          </a:bodyPr>
          <a:lstStyle/>
          <a:p>
            <a:r>
              <a:rPr lang="el-GR" sz="1800"/>
              <a:t>Δειγματοληπτικές κατανομές του αθροίσματος για Ν=2, Ν=5, Ν=10 και Ν=30</a:t>
            </a:r>
          </a:p>
          <a:p>
            <a:r>
              <a:rPr lang="el-GR" sz="1800"/>
              <a:t>Τα δείγματα προέρχονται από πληθυσμό με ομοιόμορφη κατανομή</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1"/>
          <p:cNvSpPr>
            <a:spLocks noChangeArrowheads="1"/>
          </p:cNvSpPr>
          <p:nvPr/>
        </p:nvSpPr>
        <p:spPr bwMode="auto">
          <a:xfrm>
            <a:off x="1914525" y="1438275"/>
            <a:ext cx="9144000" cy="0"/>
          </a:xfrm>
          <a:prstGeom prst="rect">
            <a:avLst/>
          </a:prstGeom>
          <a:noFill/>
          <a:ln w="9525">
            <a:noFill/>
            <a:miter lim="800000"/>
            <a:headEnd/>
            <a:tailEnd/>
          </a:ln>
        </p:spPr>
        <p:txBody>
          <a:bodyPr>
            <a:spAutoFit/>
          </a:bodyPr>
          <a:lstStyle/>
          <a:p>
            <a:endParaRPr lang="el-GR"/>
          </a:p>
        </p:txBody>
      </p:sp>
      <p:pic>
        <p:nvPicPr>
          <p:cNvPr id="38915" name="Picture 2050"/>
          <p:cNvPicPr>
            <a:picLocks noChangeAspect="1" noChangeArrowheads="1"/>
          </p:cNvPicPr>
          <p:nvPr/>
        </p:nvPicPr>
        <p:blipFill>
          <a:blip r:embed="rId2" cstate="print"/>
          <a:srcRect/>
          <a:stretch>
            <a:fillRect/>
          </a:stretch>
        </p:blipFill>
        <p:spPr bwMode="auto">
          <a:xfrm>
            <a:off x="611188" y="1052513"/>
            <a:ext cx="7885112" cy="5805487"/>
          </a:xfrm>
          <a:prstGeom prst="rect">
            <a:avLst/>
          </a:prstGeom>
          <a:noFill/>
          <a:ln w="9525">
            <a:noFill/>
            <a:miter lim="800000"/>
            <a:headEnd/>
            <a:tailEnd/>
          </a:ln>
        </p:spPr>
      </p:pic>
      <p:sp>
        <p:nvSpPr>
          <p:cNvPr id="38916" name="Text Box 2052"/>
          <p:cNvSpPr txBox="1">
            <a:spLocks noChangeArrowheads="1"/>
          </p:cNvSpPr>
          <p:nvPr/>
        </p:nvSpPr>
        <p:spPr bwMode="auto">
          <a:xfrm>
            <a:off x="611188" y="333375"/>
            <a:ext cx="7812087" cy="641350"/>
          </a:xfrm>
          <a:prstGeom prst="rect">
            <a:avLst/>
          </a:prstGeom>
          <a:noFill/>
          <a:ln w="9525">
            <a:noFill/>
            <a:miter lim="800000"/>
            <a:headEnd/>
            <a:tailEnd/>
          </a:ln>
        </p:spPr>
        <p:txBody>
          <a:bodyPr>
            <a:spAutoFit/>
          </a:bodyPr>
          <a:lstStyle/>
          <a:p>
            <a:r>
              <a:rPr lang="el-GR" sz="1800"/>
              <a:t>Δειγματοληπτικές κατανομές του αθροίσματος για Ν=2, Ν=5, Ν=10 και Ν=30</a:t>
            </a:r>
          </a:p>
          <a:p>
            <a:r>
              <a:rPr lang="el-GR" sz="1800"/>
              <a:t>Τα δείγματα προέρχονται από πληθυσμιακή κατανομή έντονης θετικής λοξότητας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3 - Ορθογώνιο"/>
          <p:cNvSpPr>
            <a:spLocks noChangeArrowheads="1"/>
          </p:cNvSpPr>
          <p:nvPr/>
        </p:nvSpPr>
        <p:spPr bwMode="auto">
          <a:xfrm>
            <a:off x="539750" y="1341438"/>
            <a:ext cx="7993063" cy="1630362"/>
          </a:xfrm>
          <a:prstGeom prst="rect">
            <a:avLst/>
          </a:prstGeom>
          <a:noFill/>
          <a:ln w="9525">
            <a:noFill/>
            <a:miter lim="800000"/>
            <a:headEnd/>
            <a:tailEnd/>
          </a:ln>
        </p:spPr>
        <p:txBody>
          <a:bodyPr>
            <a:spAutoFit/>
          </a:bodyPr>
          <a:lstStyle/>
          <a:p>
            <a:pPr algn="just"/>
            <a:r>
              <a:rPr lang="el-GR" sz="2000"/>
              <a:t>Η επίδοση των μαθητών Γ’ γυμνασίου σε ένα τυποποιημένο τεστ μαθηματικών (κλίμακα τιμών 0 έως 20) έχει μέση τιμή </a:t>
            </a:r>
            <a:r>
              <a:rPr lang="el-GR" sz="2000" i="1"/>
              <a:t>μ = 6,8 και τυπική απόκλιση σ = 3,65. Με τα δεδομένα αυτά, θα υπολογισθεί  η πιθανότητα ενός δείγματος 36 μαθητών Γ’ γυμνασίου ενός να επιτύχει μέση τιμή μεγαλύτερη από 10 στο τεστ των Μαθηματικών.</a:t>
            </a:r>
            <a:endParaRPr lang="el-GR" sz="1600" b="1" i="1">
              <a:latin typeface="System" charset="0"/>
            </a:endParaRPr>
          </a:p>
        </p:txBody>
      </p:sp>
      <p:sp>
        <p:nvSpPr>
          <p:cNvPr id="7173" name="4 - Ορθογώνιο"/>
          <p:cNvSpPr>
            <a:spLocks noChangeArrowheads="1"/>
          </p:cNvSpPr>
          <p:nvPr/>
        </p:nvSpPr>
        <p:spPr bwMode="auto">
          <a:xfrm>
            <a:off x="684213" y="3213100"/>
            <a:ext cx="7488237" cy="2738438"/>
          </a:xfrm>
          <a:prstGeom prst="rect">
            <a:avLst/>
          </a:prstGeom>
          <a:noFill/>
          <a:ln w="9525">
            <a:noFill/>
            <a:miter lim="800000"/>
            <a:headEnd/>
            <a:tailEnd/>
          </a:ln>
        </p:spPr>
        <p:txBody>
          <a:bodyPr>
            <a:spAutoFit/>
          </a:bodyPr>
          <a:lstStyle/>
          <a:p>
            <a:r>
              <a:rPr lang="el-GR" sz="2000">
                <a:solidFill>
                  <a:schemeClr val="accent2"/>
                </a:solidFill>
              </a:rPr>
              <a:t>Επειδή το δείγμα για το οποίο θέλουμε να εξάγουμε συμπεράσματα είναι «μεγάλο» αφού </a:t>
            </a:r>
            <a:r>
              <a:rPr lang="en-US" sz="2000" i="1">
                <a:solidFill>
                  <a:schemeClr val="accent2"/>
                </a:solidFill>
              </a:rPr>
              <a:t>N</a:t>
            </a:r>
            <a:r>
              <a:rPr lang="el-GR" sz="2000" i="1">
                <a:solidFill>
                  <a:schemeClr val="accent2"/>
                </a:solidFill>
              </a:rPr>
              <a:t> = 36 &gt; 30, η δειγματοληπτική κατανομή στην οποία ανήκει, σύμφωνα με ΚΟΘ, είναι κανονική. </a:t>
            </a:r>
          </a:p>
          <a:p>
            <a:r>
              <a:rPr lang="el-GR" sz="2000">
                <a:solidFill>
                  <a:schemeClr val="accent2"/>
                </a:solidFill>
              </a:rPr>
              <a:t>Για τη μέση τιμή της δειγματοληπτικής κατανομής ισχύει:</a:t>
            </a:r>
          </a:p>
          <a:p>
            <a:r>
              <a:rPr lang="el-GR">
                <a:solidFill>
                  <a:schemeClr val="accent2"/>
                </a:solidFill>
              </a:rPr>
              <a:t>  </a:t>
            </a:r>
          </a:p>
          <a:p>
            <a:endParaRPr lang="el-GR" i="1">
              <a:solidFill>
                <a:schemeClr val="accent2"/>
              </a:solidFill>
            </a:endParaRPr>
          </a:p>
          <a:p>
            <a:r>
              <a:rPr lang="el-GR" sz="2000">
                <a:solidFill>
                  <a:schemeClr val="accent2"/>
                </a:solidFill>
              </a:rPr>
              <a:t>και η τυπική της απόκλιση είναι:</a:t>
            </a:r>
          </a:p>
          <a:p>
            <a:endParaRPr lang="el-GR" i="1">
              <a:solidFill>
                <a:schemeClr val="accent2"/>
              </a:solidFill>
            </a:endParaRPr>
          </a:p>
        </p:txBody>
      </p:sp>
      <p:graphicFrame>
        <p:nvGraphicFramePr>
          <p:cNvPr id="7170" name="Object 3"/>
          <p:cNvGraphicFramePr>
            <a:graphicFrameLocks noChangeAspect="1"/>
          </p:cNvGraphicFramePr>
          <p:nvPr/>
        </p:nvGraphicFramePr>
        <p:xfrm>
          <a:off x="3276600" y="4581525"/>
          <a:ext cx="1655763" cy="404813"/>
        </p:xfrm>
        <a:graphic>
          <a:graphicData uri="http://schemas.openxmlformats.org/presentationml/2006/ole">
            <p:oleObj spid="_x0000_s7170" name="Εξίσωση" r:id="rId3" imgW="1193760" imgH="291960" progId="Equation.3">
              <p:embed/>
            </p:oleObj>
          </a:graphicData>
        </a:graphic>
      </p:graphicFrame>
      <p:graphicFrame>
        <p:nvGraphicFramePr>
          <p:cNvPr id="7171" name="Object 4"/>
          <p:cNvGraphicFramePr>
            <a:graphicFrameLocks noChangeAspect="1"/>
          </p:cNvGraphicFramePr>
          <p:nvPr/>
        </p:nvGraphicFramePr>
        <p:xfrm>
          <a:off x="4716463" y="5013325"/>
          <a:ext cx="2473325" cy="642938"/>
        </p:xfrm>
        <a:graphic>
          <a:graphicData uri="http://schemas.openxmlformats.org/presentationml/2006/ole">
            <p:oleObj spid="_x0000_s7171" name="Εξίσωση" r:id="rId4" imgW="2197080" imgH="571320" progId="Equation.3">
              <p:embed/>
            </p:oleObj>
          </a:graphicData>
        </a:graphic>
      </p:graphicFrame>
      <p:sp>
        <p:nvSpPr>
          <p:cNvPr id="7174" name="8 - TextBox"/>
          <p:cNvSpPr txBox="1">
            <a:spLocks noChangeArrowheads="1"/>
          </p:cNvSpPr>
          <p:nvPr/>
        </p:nvSpPr>
        <p:spPr bwMode="auto">
          <a:xfrm>
            <a:off x="684213" y="620713"/>
            <a:ext cx="7848600" cy="461962"/>
          </a:xfrm>
          <a:prstGeom prst="rect">
            <a:avLst/>
          </a:prstGeom>
          <a:noFill/>
          <a:ln w="9525">
            <a:noFill/>
            <a:miter lim="800000"/>
            <a:headEnd/>
            <a:tailEnd/>
          </a:ln>
        </p:spPr>
        <p:txBody>
          <a:bodyPr>
            <a:spAutoFit/>
          </a:bodyPr>
          <a:lstStyle/>
          <a:p>
            <a:r>
              <a:rPr lang="el-GR"/>
              <a:t>Δειγματοληπτική κατανομή μέσης τιμής και ΚΟΘ : Άσκηση 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1 - Ορθογώνιο"/>
          <p:cNvSpPr>
            <a:spLocks noChangeArrowheads="1"/>
          </p:cNvSpPr>
          <p:nvPr/>
        </p:nvSpPr>
        <p:spPr bwMode="auto">
          <a:xfrm>
            <a:off x="1042988" y="1196975"/>
            <a:ext cx="6697662" cy="5324475"/>
          </a:xfrm>
          <a:prstGeom prst="rect">
            <a:avLst/>
          </a:prstGeom>
          <a:noFill/>
          <a:ln w="9525">
            <a:noFill/>
            <a:miter lim="800000"/>
            <a:headEnd/>
            <a:tailEnd/>
          </a:ln>
        </p:spPr>
        <p:txBody>
          <a:bodyPr>
            <a:spAutoFit/>
          </a:bodyPr>
          <a:lstStyle/>
          <a:p>
            <a:pPr algn="just"/>
            <a:r>
              <a:rPr lang="el-GR" sz="2000">
                <a:solidFill>
                  <a:schemeClr val="accent2"/>
                </a:solidFill>
              </a:rPr>
              <a:t>Για να μπορέσουμε να βρούμε το ποσοστό των τιμών μιας κανονικής κατανομής που είναι μεγαλύτερες από μια δοσμένη τιμή, στην περίπτωσή μας 10, πρέπει να μετατρέψουμε τη τιμή αυτή σε τιμή </a:t>
            </a:r>
            <a:r>
              <a:rPr lang="en-US" sz="2000">
                <a:solidFill>
                  <a:schemeClr val="accent2"/>
                </a:solidFill>
              </a:rPr>
              <a:t>z</a:t>
            </a:r>
            <a:r>
              <a:rPr lang="el-GR" sz="2000">
                <a:solidFill>
                  <a:schemeClr val="accent2"/>
                </a:solidFill>
              </a:rPr>
              <a:t>. </a:t>
            </a:r>
          </a:p>
          <a:p>
            <a:pPr algn="just"/>
            <a:endParaRPr lang="el-GR" sz="2000">
              <a:solidFill>
                <a:schemeClr val="accent2"/>
              </a:solidFill>
            </a:endParaRPr>
          </a:p>
          <a:p>
            <a:pPr algn="just"/>
            <a:endParaRPr lang="el-GR" sz="2000">
              <a:solidFill>
                <a:schemeClr val="accent2"/>
              </a:solidFill>
            </a:endParaRPr>
          </a:p>
          <a:p>
            <a:pPr algn="just"/>
            <a:r>
              <a:rPr lang="el-GR" sz="2000">
                <a:solidFill>
                  <a:schemeClr val="accent2"/>
                </a:solidFill>
              </a:rPr>
              <a:t>Στη συνέχεια ανατρέχοντας στον πίνακα της τυπικής κανονικής κατανομής (Πίνακας Β παραρτήματος) βρίσκουμε τη ζητούμενη  πιθανότητα ως εξής :</a:t>
            </a:r>
          </a:p>
          <a:p>
            <a:pPr algn="just"/>
            <a:r>
              <a:rPr lang="el-GR" sz="2000">
                <a:solidFill>
                  <a:schemeClr val="accent2"/>
                </a:solidFill>
              </a:rPr>
              <a:t>Αναζητούμε την αναλογία των τιμών που ξεπερνούν την τιμή 5,25. Παρατηρούμε ότι η μεγαλύτερη τιμή στον πίνακα είναι  η 5, στην οποία αντιστοιχεί η πιθανότητα 0,0000003. </a:t>
            </a:r>
          </a:p>
          <a:p>
            <a:pPr algn="just"/>
            <a:r>
              <a:rPr lang="el-GR" sz="2000">
                <a:solidFill>
                  <a:schemeClr val="accent2"/>
                </a:solidFill>
              </a:rPr>
              <a:t>Συμπεραίνουμε λοιπόν ότι, η πιθανότητα ενός δείγματος 36 μαθητών να έχει μέσο βαθμό πάνω από 10 στο τεστ μαθηματικών, είναι ασήμαντη, δηλαδή μικρότερη από 0,0000003 ή 3 στις 10.000.000 ή 0,00003%. </a:t>
            </a:r>
          </a:p>
          <a:p>
            <a:pPr algn="just"/>
            <a:endParaRPr lang="el-GR" sz="2000">
              <a:solidFill>
                <a:schemeClr val="accent2"/>
              </a:solidFill>
            </a:endParaRPr>
          </a:p>
        </p:txBody>
      </p:sp>
      <p:graphicFrame>
        <p:nvGraphicFramePr>
          <p:cNvPr id="8194" name="Object 2"/>
          <p:cNvGraphicFramePr>
            <a:graphicFrameLocks noChangeAspect="1"/>
          </p:cNvGraphicFramePr>
          <p:nvPr/>
        </p:nvGraphicFramePr>
        <p:xfrm>
          <a:off x="2843213" y="2276475"/>
          <a:ext cx="3544887" cy="815975"/>
        </p:xfrm>
        <a:graphic>
          <a:graphicData uri="http://schemas.openxmlformats.org/presentationml/2006/ole">
            <p:oleObj spid="_x0000_s8194" name="Εξίσωση" r:id="rId3" imgW="2705040" imgH="622080" progId="Equation.3">
              <p:embed/>
            </p:oleObj>
          </a:graphicData>
        </a:graphic>
      </p:graphicFrame>
      <p:sp>
        <p:nvSpPr>
          <p:cNvPr id="8196" name="3 - TextBox"/>
          <p:cNvSpPr txBox="1">
            <a:spLocks noChangeArrowheads="1"/>
          </p:cNvSpPr>
          <p:nvPr/>
        </p:nvSpPr>
        <p:spPr bwMode="auto">
          <a:xfrm>
            <a:off x="684213" y="620713"/>
            <a:ext cx="7848600" cy="461962"/>
          </a:xfrm>
          <a:prstGeom prst="rect">
            <a:avLst/>
          </a:prstGeom>
          <a:noFill/>
          <a:ln w="9525">
            <a:noFill/>
            <a:miter lim="800000"/>
            <a:headEnd/>
            <a:tailEnd/>
          </a:ln>
        </p:spPr>
        <p:txBody>
          <a:bodyPr>
            <a:spAutoFit/>
          </a:bodyPr>
          <a:lstStyle/>
          <a:p>
            <a:r>
              <a:rPr lang="el-GR"/>
              <a:t>Δειγματοληπτική κατανομή μέσης τιμής και ΚΟΘ : Άσκηση 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a:xfrm>
            <a:off x="685800" y="609600"/>
            <a:ext cx="7772400" cy="731838"/>
          </a:xfrm>
        </p:spPr>
        <p:txBody>
          <a:bodyPr/>
          <a:lstStyle/>
          <a:p>
            <a:r>
              <a:rPr lang="el-GR" sz="2800" smtClean="0"/>
              <a:t>Δειγματοληψία</a:t>
            </a:r>
          </a:p>
        </p:txBody>
      </p:sp>
      <p:sp>
        <p:nvSpPr>
          <p:cNvPr id="34819" name="2 - Θέση περιεχομένου"/>
          <p:cNvSpPr>
            <a:spLocks noGrp="1"/>
          </p:cNvSpPr>
          <p:nvPr>
            <p:ph idx="1"/>
          </p:nvPr>
        </p:nvSpPr>
        <p:spPr>
          <a:xfrm>
            <a:off x="684213" y="1412875"/>
            <a:ext cx="7772400" cy="4114800"/>
          </a:xfrm>
        </p:spPr>
        <p:txBody>
          <a:bodyPr/>
          <a:lstStyle/>
          <a:p>
            <a:r>
              <a:rPr lang="el-GR" sz="2000" smtClean="0"/>
              <a:t>Αν ένα </a:t>
            </a:r>
            <a:r>
              <a:rPr lang="el-GR" sz="2000" b="1" smtClean="0"/>
              <a:t>στατιστικό</a:t>
            </a:r>
            <a:r>
              <a:rPr lang="el-GR" sz="2000" smtClean="0"/>
              <a:t>, </a:t>
            </a:r>
            <a:r>
              <a:rPr lang="el-GR" sz="2000" i="1" smtClean="0"/>
              <a:t>δηλ. μια ποσότητα που μπορεί να υπολογιστεί από τα στοιχεία του δείγματος (π.χ. μέση τιμή, τυπική απόκλιση), </a:t>
            </a:r>
            <a:r>
              <a:rPr lang="el-GR" sz="2000" smtClean="0"/>
              <a:t>υπολογιστεί σ’ όλα τα δυνατά τυχαία δείγματα του ίδιου μεγέθους  Ν που μπορεί να ληφθούν από ένα πληθυσμό δημιουργείται μια κατανομή τιμών του που ονομάζεται  δειγματοληπτική κατανομή του στατιστικού</a:t>
            </a:r>
          </a:p>
          <a:p>
            <a:r>
              <a:rPr lang="el-GR" sz="2000" b="1" smtClean="0"/>
              <a:t>Δειγματοληπτική κατανομή της μέσης τιμής </a:t>
            </a:r>
            <a:r>
              <a:rPr lang="el-GR" sz="2000" smtClean="0"/>
              <a:t>είναι ή κατανομή των μέσων τιμών όλων των τυχαίων δειγμάτων ίδιου μεγέθους Ν που μπορεί να ληφθούν από ένα πληθυσμό.</a:t>
            </a:r>
          </a:p>
          <a:p>
            <a:endParaRPr lang="el-G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8"/>
          <p:cNvSpPr>
            <a:spLocks noGrp="1" noChangeArrowheads="1"/>
          </p:cNvSpPr>
          <p:nvPr>
            <p:ph type="title"/>
          </p:nvPr>
        </p:nvSpPr>
        <p:spPr>
          <a:xfrm>
            <a:off x="539750" y="333375"/>
            <a:ext cx="7772400" cy="515938"/>
          </a:xfrm>
        </p:spPr>
        <p:txBody>
          <a:bodyPr/>
          <a:lstStyle/>
          <a:p>
            <a:pPr eaLnBrk="1" hangingPunct="1"/>
            <a:r>
              <a:rPr lang="el-GR" sz="2400" smtClean="0"/>
              <a:t>Παράδειγμα δειγματοληπτικής κατανομής</a:t>
            </a:r>
          </a:p>
        </p:txBody>
      </p:sp>
      <p:graphicFrame>
        <p:nvGraphicFramePr>
          <p:cNvPr id="2050" name="Object 7"/>
          <p:cNvGraphicFramePr>
            <a:graphicFrameLocks noChangeAspect="1"/>
          </p:cNvGraphicFramePr>
          <p:nvPr>
            <p:ph sz="half" idx="1"/>
          </p:nvPr>
        </p:nvGraphicFramePr>
        <p:xfrm>
          <a:off x="1262063" y="982663"/>
          <a:ext cx="6516687" cy="5876925"/>
        </p:xfrm>
        <a:graphic>
          <a:graphicData uri="http://schemas.openxmlformats.org/presentationml/2006/ole">
            <p:oleObj spid="_x0000_s2050" name="Document" r:id="rId3" imgW="8463328" imgH="7630603"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15"/>
          <p:cNvGraphicFramePr>
            <a:graphicFrameLocks noChangeAspect="1"/>
          </p:cNvGraphicFramePr>
          <p:nvPr/>
        </p:nvGraphicFramePr>
        <p:xfrm>
          <a:off x="180975" y="979488"/>
          <a:ext cx="4429125" cy="4237037"/>
        </p:xfrm>
        <a:graphic>
          <a:graphicData uri="http://schemas.openxmlformats.org/presentationml/2006/ole">
            <p:oleObj spid="_x0000_s3074" name="Document" r:id="rId3" imgW="8015501" imgH="7635636" progId="Word.Document.8">
              <p:embed/>
            </p:oleObj>
          </a:graphicData>
        </a:graphic>
      </p:graphicFrame>
      <p:sp>
        <p:nvSpPr>
          <p:cNvPr id="7" name="Rectangle 8"/>
          <p:cNvSpPr txBox="1">
            <a:spLocks noChangeArrowheads="1"/>
          </p:cNvSpPr>
          <p:nvPr/>
        </p:nvSpPr>
        <p:spPr bwMode="auto">
          <a:xfrm>
            <a:off x="539750" y="333375"/>
            <a:ext cx="7772400" cy="515938"/>
          </a:xfrm>
          <a:prstGeom prst="rect">
            <a:avLst/>
          </a:prstGeom>
          <a:noFill/>
          <a:ln w="9525">
            <a:noFill/>
            <a:miter lim="800000"/>
            <a:headEnd/>
            <a:tailEnd/>
          </a:ln>
        </p:spPr>
        <p:txBody>
          <a:bodyPr anchor="ctr"/>
          <a:lstStyle/>
          <a:p>
            <a:pPr algn="ctr">
              <a:defRPr/>
            </a:pPr>
            <a:r>
              <a:rPr lang="el-GR" kern="0" dirty="0">
                <a:solidFill>
                  <a:schemeClr val="tx2"/>
                </a:solidFill>
                <a:latin typeface="+mj-lt"/>
                <a:ea typeface="+mj-ea"/>
                <a:cs typeface="+mj-cs"/>
              </a:rPr>
              <a:t>Παράδειγμα δειγματοληπτικής κατανομής</a:t>
            </a:r>
          </a:p>
        </p:txBody>
      </p:sp>
      <p:graphicFrame>
        <p:nvGraphicFramePr>
          <p:cNvPr id="3075" name="Object 7"/>
          <p:cNvGraphicFramePr>
            <a:graphicFrameLocks noChangeAspect="1"/>
          </p:cNvGraphicFramePr>
          <p:nvPr/>
        </p:nvGraphicFramePr>
        <p:xfrm>
          <a:off x="4716463" y="981075"/>
          <a:ext cx="4754562" cy="5113338"/>
        </p:xfrm>
        <a:graphic>
          <a:graphicData uri="http://schemas.openxmlformats.org/presentationml/2006/ole">
            <p:oleObj spid="_x0000_s3075" name="Document" r:id="rId4" imgW="7815906" imgH="8795611" progId="Word.Document.8">
              <p:embed/>
            </p:oleObj>
          </a:graphicData>
        </a:graphic>
      </p:graphicFrame>
      <p:graphicFrame>
        <p:nvGraphicFramePr>
          <p:cNvPr id="3076" name="Object 5"/>
          <p:cNvGraphicFramePr>
            <a:graphicFrameLocks noChangeAspect="1"/>
          </p:cNvGraphicFramePr>
          <p:nvPr/>
        </p:nvGraphicFramePr>
        <p:xfrm>
          <a:off x="4502150" y="3282950"/>
          <a:ext cx="139700" cy="292100"/>
        </p:xfrm>
        <a:graphic>
          <a:graphicData uri="http://schemas.openxmlformats.org/presentationml/2006/ole">
            <p:oleObj spid="_x0000_s3076" name="Εξίσωση" r:id="rId5" imgW="139680" imgH="291960" progId="Equation.3">
              <p:embed/>
            </p:oleObj>
          </a:graphicData>
        </a:graphic>
      </p:graphicFrame>
      <p:sp>
        <p:nvSpPr>
          <p:cNvPr id="3078"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5"/>
          <p:cNvSpPr>
            <a:spLocks noGrp="1" noChangeArrowheads="1"/>
          </p:cNvSpPr>
          <p:nvPr>
            <p:ph type="title"/>
          </p:nvPr>
        </p:nvSpPr>
        <p:spPr/>
        <p:txBody>
          <a:bodyPr/>
          <a:lstStyle/>
          <a:p>
            <a:pPr eaLnBrk="1" hangingPunct="1"/>
            <a:r>
              <a:rPr lang="el-GR" sz="2800" smtClean="0"/>
              <a:t>Παράδειγμα δειγματοληπτικής κατανομής</a:t>
            </a:r>
          </a:p>
        </p:txBody>
      </p:sp>
      <p:graphicFrame>
        <p:nvGraphicFramePr>
          <p:cNvPr id="4098" name="Object 4"/>
          <p:cNvGraphicFramePr>
            <a:graphicFrameLocks noChangeAspect="1"/>
          </p:cNvGraphicFramePr>
          <p:nvPr>
            <p:ph sz="half" idx="1"/>
          </p:nvPr>
        </p:nvGraphicFramePr>
        <p:xfrm>
          <a:off x="554038" y="1622425"/>
          <a:ext cx="4791075" cy="5395913"/>
        </p:xfrm>
        <a:graphic>
          <a:graphicData uri="http://schemas.openxmlformats.org/presentationml/2006/ole">
            <p:oleObj spid="_x0000_s4098" name="Document" r:id="rId3" imgW="5920114" imgH="6656828" progId="Word.Document.8">
              <p:embed/>
            </p:oleObj>
          </a:graphicData>
        </a:graphic>
      </p:graphicFrame>
      <p:sp>
        <p:nvSpPr>
          <p:cNvPr id="4100" name="20 - Ορθογώνιο"/>
          <p:cNvSpPr>
            <a:spLocks noChangeArrowheads="1"/>
          </p:cNvSpPr>
          <p:nvPr/>
        </p:nvSpPr>
        <p:spPr bwMode="auto">
          <a:xfrm>
            <a:off x="5327650" y="2852738"/>
            <a:ext cx="3816350" cy="2308225"/>
          </a:xfrm>
          <a:prstGeom prst="rect">
            <a:avLst/>
          </a:prstGeom>
          <a:noFill/>
          <a:ln w="9525">
            <a:noFill/>
            <a:miter lim="800000"/>
            <a:headEnd/>
            <a:tailEnd/>
          </a:ln>
        </p:spPr>
        <p:txBody>
          <a:bodyPr>
            <a:spAutoFit/>
          </a:bodyPr>
          <a:lstStyle/>
          <a:p>
            <a:r>
              <a:rPr lang="el-GR" sz="1800">
                <a:solidFill>
                  <a:srgbClr val="0000FF"/>
                </a:solidFill>
              </a:rPr>
              <a:t>Είναι εντυπωσιακή η διαφορά ανάμεσα στο ιστόγραμμα της κατανομής του πληθυσμού και το ιστόγραμμα της δειγματοληπτικής κατανομής του . Ενώ στην πρώτη  οι τιμές  είναι ομοιόμορφα κατανεμημένες, η δεύτερη παρουσιάζει μια κορυφή και είναι απόλυτα συμμετρική</a:t>
            </a:r>
            <a:endParaRPr lang="el-GR"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609600"/>
            <a:ext cx="7772400" cy="658813"/>
          </a:xfrm>
        </p:spPr>
        <p:txBody>
          <a:bodyPr/>
          <a:lstStyle/>
          <a:p>
            <a:pPr eaLnBrk="1" hangingPunct="1"/>
            <a:r>
              <a:rPr lang="el-GR" sz="3200" smtClean="0"/>
              <a:t>Κεντρικό οριακό θεώρημα</a:t>
            </a:r>
          </a:p>
        </p:txBody>
      </p:sp>
      <p:sp>
        <p:nvSpPr>
          <p:cNvPr id="5124" name="Rectangle 4"/>
          <p:cNvSpPr>
            <a:spLocks noChangeArrowheads="1"/>
          </p:cNvSpPr>
          <p:nvPr/>
        </p:nvSpPr>
        <p:spPr bwMode="auto">
          <a:xfrm>
            <a:off x="4859338" y="1916113"/>
            <a:ext cx="3814762" cy="4114800"/>
          </a:xfrm>
          <a:prstGeom prst="rect">
            <a:avLst/>
          </a:prstGeom>
          <a:noFill/>
          <a:ln w="9525">
            <a:noFill/>
            <a:miter lim="800000"/>
            <a:headEnd/>
            <a:tailEnd/>
          </a:ln>
        </p:spPr>
        <p:txBody>
          <a:bodyPr/>
          <a:lstStyle/>
          <a:p>
            <a:pPr marL="457200" indent="-457200">
              <a:lnSpc>
                <a:spcPct val="80000"/>
              </a:lnSpc>
              <a:spcBef>
                <a:spcPct val="20000"/>
              </a:spcBef>
              <a:buFontTx/>
              <a:buChar char="•"/>
            </a:pPr>
            <a:endParaRPr lang="el-GR" sz="2000"/>
          </a:p>
        </p:txBody>
      </p:sp>
      <p:sp>
        <p:nvSpPr>
          <p:cNvPr id="5125" name="Rectangle 5"/>
          <p:cNvSpPr>
            <a:spLocks noChangeArrowheads="1"/>
          </p:cNvSpPr>
          <p:nvPr/>
        </p:nvSpPr>
        <p:spPr bwMode="auto">
          <a:xfrm>
            <a:off x="4572000" y="1484313"/>
            <a:ext cx="3814763" cy="4114800"/>
          </a:xfrm>
          <a:prstGeom prst="rect">
            <a:avLst/>
          </a:prstGeom>
          <a:noFill/>
          <a:ln w="9525">
            <a:noFill/>
            <a:miter lim="800000"/>
            <a:headEnd/>
            <a:tailEnd/>
          </a:ln>
        </p:spPr>
        <p:txBody>
          <a:bodyPr/>
          <a:lstStyle/>
          <a:p>
            <a:pPr marL="457200" indent="-457200">
              <a:lnSpc>
                <a:spcPct val="90000"/>
              </a:lnSpc>
              <a:spcBef>
                <a:spcPct val="20000"/>
              </a:spcBef>
              <a:buFontTx/>
              <a:buChar char="•"/>
            </a:pPr>
            <a:endParaRPr lang="el-GR" sz="2000"/>
          </a:p>
        </p:txBody>
      </p:sp>
      <p:graphicFrame>
        <p:nvGraphicFramePr>
          <p:cNvPr id="5122" name="Object 8"/>
          <p:cNvGraphicFramePr>
            <a:graphicFrameLocks noChangeAspect="1"/>
          </p:cNvGraphicFramePr>
          <p:nvPr>
            <p:ph sz="quarter" idx="3"/>
          </p:nvPr>
        </p:nvGraphicFramePr>
        <p:xfrm>
          <a:off x="755650" y="1343025"/>
          <a:ext cx="7970838" cy="5510213"/>
        </p:xfrm>
        <a:graphic>
          <a:graphicData uri="http://schemas.openxmlformats.org/presentationml/2006/ole">
            <p:oleObj spid="_x0000_s5122" name="Document" r:id="rId3" imgW="11805282" imgH="8161884" progId="Word.Documen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1 - Τίτλος"/>
          <p:cNvSpPr>
            <a:spLocks noGrp="1"/>
          </p:cNvSpPr>
          <p:nvPr>
            <p:ph type="title"/>
          </p:nvPr>
        </p:nvSpPr>
        <p:spPr>
          <a:xfrm>
            <a:off x="684213" y="404813"/>
            <a:ext cx="7772400" cy="587375"/>
          </a:xfrm>
        </p:spPr>
        <p:txBody>
          <a:bodyPr/>
          <a:lstStyle/>
          <a:p>
            <a:r>
              <a:rPr lang="el-GR" sz="3200" smtClean="0"/>
              <a:t>Κεντρικό οριακό θεώρημα</a:t>
            </a:r>
          </a:p>
        </p:txBody>
      </p:sp>
      <p:graphicFrame>
        <p:nvGraphicFramePr>
          <p:cNvPr id="6146" name="Object 8"/>
          <p:cNvGraphicFramePr>
            <a:graphicFrameLocks noChangeAspect="1"/>
          </p:cNvGraphicFramePr>
          <p:nvPr/>
        </p:nvGraphicFramePr>
        <p:xfrm>
          <a:off x="539750" y="1196975"/>
          <a:ext cx="7972425" cy="5526088"/>
        </p:xfrm>
        <a:graphic>
          <a:graphicData uri="http://schemas.openxmlformats.org/presentationml/2006/ole">
            <p:oleObj spid="_x0000_s6146" name="Document" r:id="rId3" imgW="11805282" imgH="8148944" progId="Word.Document.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p:cNvPicPr>
            <a:picLocks noChangeAspect="1" noChangeArrowheads="1"/>
          </p:cNvPicPr>
          <p:nvPr/>
        </p:nvPicPr>
        <p:blipFill>
          <a:blip r:embed="rId2" cstate="print"/>
          <a:srcRect r="22357" b="5067"/>
          <a:stretch>
            <a:fillRect/>
          </a:stretch>
        </p:blipFill>
        <p:spPr bwMode="auto">
          <a:xfrm>
            <a:off x="611188" y="1916113"/>
            <a:ext cx="3816350" cy="3889375"/>
          </a:xfrm>
          <a:prstGeom prst="rect">
            <a:avLst/>
          </a:prstGeom>
          <a:noFill/>
          <a:ln w="9525">
            <a:noFill/>
            <a:miter lim="800000"/>
            <a:headEnd/>
            <a:tailEnd/>
          </a:ln>
        </p:spPr>
      </p:pic>
      <p:sp>
        <p:nvSpPr>
          <p:cNvPr id="10" name="1 - Τίτλος"/>
          <p:cNvSpPr txBox="1">
            <a:spLocks/>
          </p:cNvSpPr>
          <p:nvPr/>
        </p:nvSpPr>
        <p:spPr bwMode="auto">
          <a:xfrm>
            <a:off x="539750" y="0"/>
            <a:ext cx="4030663" cy="1439863"/>
          </a:xfrm>
          <a:prstGeom prst="rect">
            <a:avLst/>
          </a:prstGeom>
          <a:noFill/>
          <a:ln w="9525">
            <a:noFill/>
            <a:miter lim="800000"/>
            <a:headEnd/>
            <a:tailEnd/>
          </a:ln>
        </p:spPr>
        <p:txBody>
          <a:bodyPr anchor="ctr"/>
          <a:lstStyle/>
          <a:p>
            <a:pPr algn="ctr" eaLnBrk="0" hangingPunct="0">
              <a:defRPr/>
            </a:pPr>
            <a:r>
              <a:rPr lang="el-GR" sz="1800" kern="0" dirty="0">
                <a:solidFill>
                  <a:schemeClr val="tx2"/>
                </a:solidFill>
                <a:latin typeface="+mj-lt"/>
                <a:ea typeface="+mj-ea"/>
                <a:cs typeface="+mj-cs"/>
              </a:rPr>
              <a:t>Δειγματοληπτικές κατανομές μέσης τιμής για Ν=2, Ν=5, και Ν=30</a:t>
            </a:r>
            <a:br>
              <a:rPr lang="el-GR" sz="1800" kern="0" dirty="0">
                <a:solidFill>
                  <a:schemeClr val="tx2"/>
                </a:solidFill>
                <a:latin typeface="+mj-lt"/>
                <a:ea typeface="+mj-ea"/>
                <a:cs typeface="+mj-cs"/>
              </a:rPr>
            </a:br>
            <a:r>
              <a:rPr lang="el-GR" sz="1800" kern="0" dirty="0">
                <a:solidFill>
                  <a:schemeClr val="tx2"/>
                </a:solidFill>
                <a:latin typeface="+mj-lt"/>
                <a:ea typeface="+mj-ea"/>
                <a:cs typeface="+mj-cs"/>
              </a:rPr>
              <a:t>Τα δείγματα προέρχονται από πληθυσμό κανονικής κατανομής</a:t>
            </a:r>
            <a:endParaRPr lang="el-GR" sz="4400" kern="0" dirty="0">
              <a:solidFill>
                <a:schemeClr val="tx2"/>
              </a:solidFill>
              <a:latin typeface="+mj-lt"/>
              <a:ea typeface="+mj-ea"/>
              <a:cs typeface="+mj-cs"/>
            </a:endParaRPr>
          </a:p>
        </p:txBody>
      </p:sp>
      <p:pic>
        <p:nvPicPr>
          <p:cNvPr id="35844" name="Picture 6"/>
          <p:cNvPicPr>
            <a:picLocks noChangeAspect="1" noChangeArrowheads="1"/>
          </p:cNvPicPr>
          <p:nvPr/>
        </p:nvPicPr>
        <p:blipFill>
          <a:blip r:embed="rId3" cstate="print"/>
          <a:srcRect/>
          <a:stretch>
            <a:fillRect/>
          </a:stretch>
        </p:blipFill>
        <p:spPr bwMode="auto">
          <a:xfrm>
            <a:off x="4656138" y="1989138"/>
            <a:ext cx="4067175" cy="2219325"/>
          </a:xfrm>
          <a:prstGeom prst="rect">
            <a:avLst/>
          </a:prstGeom>
          <a:noFill/>
          <a:ln w="9525">
            <a:noFill/>
            <a:miter lim="800000"/>
            <a:headEnd/>
            <a:tailEnd/>
          </a:ln>
        </p:spPr>
      </p:pic>
      <p:sp>
        <p:nvSpPr>
          <p:cNvPr id="35845" name="12 - TextBox"/>
          <p:cNvSpPr txBox="1">
            <a:spLocks noChangeArrowheads="1"/>
          </p:cNvSpPr>
          <p:nvPr/>
        </p:nvSpPr>
        <p:spPr bwMode="auto">
          <a:xfrm>
            <a:off x="6588125" y="2852738"/>
            <a:ext cx="863600" cy="461962"/>
          </a:xfrm>
          <a:prstGeom prst="rect">
            <a:avLst/>
          </a:prstGeom>
          <a:noFill/>
          <a:ln w="9525">
            <a:noFill/>
            <a:miter lim="800000"/>
            <a:headEnd/>
            <a:tailEnd/>
          </a:ln>
        </p:spPr>
        <p:txBody>
          <a:bodyPr>
            <a:spAutoFit/>
          </a:bodyPr>
          <a:lstStyle/>
          <a:p>
            <a:r>
              <a:rPr lang="el-GR"/>
              <a:t>Ν=5</a:t>
            </a:r>
          </a:p>
        </p:txBody>
      </p:sp>
      <p:pic>
        <p:nvPicPr>
          <p:cNvPr id="35846" name="Picture 7"/>
          <p:cNvPicPr>
            <a:picLocks noGrp="1" noChangeAspect="1" noChangeArrowheads="1"/>
          </p:cNvPicPr>
          <p:nvPr>
            <p:ph sz="quarter" idx="2"/>
          </p:nvPr>
        </p:nvPicPr>
        <p:blipFill>
          <a:blip r:embed="rId4" cstate="print"/>
          <a:srcRect/>
          <a:stretch>
            <a:fillRect/>
          </a:stretch>
        </p:blipFill>
        <p:spPr>
          <a:xfrm>
            <a:off x="4632325" y="201613"/>
            <a:ext cx="4116388" cy="1989137"/>
          </a:xfrm>
          <a:noFill/>
        </p:spPr>
      </p:pic>
      <p:sp>
        <p:nvSpPr>
          <p:cNvPr id="35847" name="10 - TextBox"/>
          <p:cNvSpPr txBox="1">
            <a:spLocks noChangeArrowheads="1"/>
          </p:cNvSpPr>
          <p:nvPr/>
        </p:nvSpPr>
        <p:spPr bwMode="auto">
          <a:xfrm>
            <a:off x="6659563" y="908050"/>
            <a:ext cx="865187" cy="461963"/>
          </a:xfrm>
          <a:prstGeom prst="rect">
            <a:avLst/>
          </a:prstGeom>
          <a:noFill/>
          <a:ln w="9525">
            <a:noFill/>
            <a:miter lim="800000"/>
            <a:headEnd/>
            <a:tailEnd/>
          </a:ln>
        </p:spPr>
        <p:txBody>
          <a:bodyPr>
            <a:spAutoFit/>
          </a:bodyPr>
          <a:lstStyle/>
          <a:p>
            <a:r>
              <a:rPr lang="el-GR"/>
              <a:t>Ν=2</a:t>
            </a:r>
          </a:p>
        </p:txBody>
      </p:sp>
      <p:pic>
        <p:nvPicPr>
          <p:cNvPr id="35848" name="Picture 8"/>
          <p:cNvPicPr>
            <a:picLocks noChangeAspect="1" noChangeArrowheads="1"/>
          </p:cNvPicPr>
          <p:nvPr/>
        </p:nvPicPr>
        <p:blipFill>
          <a:blip r:embed="rId5" cstate="print"/>
          <a:srcRect/>
          <a:stretch>
            <a:fillRect/>
          </a:stretch>
        </p:blipFill>
        <p:spPr bwMode="auto">
          <a:xfrm>
            <a:off x="4619625" y="4076700"/>
            <a:ext cx="4116388" cy="2160588"/>
          </a:xfrm>
          <a:prstGeom prst="rect">
            <a:avLst/>
          </a:prstGeom>
          <a:noFill/>
          <a:ln w="9525">
            <a:noFill/>
            <a:miter lim="800000"/>
            <a:headEnd/>
            <a:tailEnd/>
          </a:ln>
        </p:spPr>
      </p:pic>
      <p:sp>
        <p:nvSpPr>
          <p:cNvPr id="35849" name="20 - TextBox"/>
          <p:cNvSpPr txBox="1">
            <a:spLocks noChangeArrowheads="1"/>
          </p:cNvSpPr>
          <p:nvPr/>
        </p:nvSpPr>
        <p:spPr bwMode="auto">
          <a:xfrm>
            <a:off x="6516688" y="4797425"/>
            <a:ext cx="935037" cy="461963"/>
          </a:xfrm>
          <a:prstGeom prst="rect">
            <a:avLst/>
          </a:prstGeom>
          <a:noFill/>
          <a:ln w="9525">
            <a:noFill/>
            <a:miter lim="800000"/>
            <a:headEnd/>
            <a:tailEnd/>
          </a:ln>
        </p:spPr>
        <p:txBody>
          <a:bodyPr>
            <a:spAutoFit/>
          </a:bodyPr>
          <a:lstStyle/>
          <a:p>
            <a:r>
              <a:rPr lang="el-GR"/>
              <a:t>Ν=30</a:t>
            </a:r>
          </a:p>
        </p:txBody>
      </p:sp>
      <p:cxnSp>
        <p:nvCxnSpPr>
          <p:cNvPr id="23" name="22 - Ευθεία γραμμή σύνδεσης"/>
          <p:cNvCxnSpPr/>
          <p:nvPr/>
        </p:nvCxnSpPr>
        <p:spPr>
          <a:xfrm>
            <a:off x="6391275" y="333375"/>
            <a:ext cx="0" cy="6335713"/>
          </a:xfrm>
          <a:prstGeom prst="line">
            <a:avLst/>
          </a:prstGeom>
        </p:spPr>
        <p:style>
          <a:lnRef idx="1">
            <a:schemeClr val="accent1"/>
          </a:lnRef>
          <a:fillRef idx="0">
            <a:schemeClr val="accent1"/>
          </a:fillRef>
          <a:effectRef idx="0">
            <a:schemeClr val="accent1"/>
          </a:effectRef>
          <a:fontRef idx="minor">
            <a:schemeClr val="tx1"/>
          </a:fontRef>
        </p:style>
      </p:cxnSp>
      <p:sp>
        <p:nvSpPr>
          <p:cNvPr id="35851" name="32 - TextBox"/>
          <p:cNvSpPr txBox="1">
            <a:spLocks noChangeArrowheads="1"/>
          </p:cNvSpPr>
          <p:nvPr/>
        </p:nvSpPr>
        <p:spPr bwMode="auto">
          <a:xfrm>
            <a:off x="971550" y="1484313"/>
            <a:ext cx="3313113" cy="461962"/>
          </a:xfrm>
          <a:prstGeom prst="rect">
            <a:avLst/>
          </a:prstGeom>
          <a:noFill/>
          <a:ln w="9525">
            <a:noFill/>
            <a:miter lim="800000"/>
            <a:headEnd/>
            <a:tailEnd/>
          </a:ln>
        </p:spPr>
        <p:txBody>
          <a:bodyPr>
            <a:spAutoFit/>
          </a:bodyPr>
          <a:lstStyle/>
          <a:p>
            <a:r>
              <a:rPr lang="el-GR"/>
              <a:t>Κατανομή πληθυσμού</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a:xfrm>
            <a:off x="539750" y="404813"/>
            <a:ext cx="4030663" cy="1439862"/>
          </a:xfrm>
        </p:spPr>
        <p:txBody>
          <a:bodyPr/>
          <a:lstStyle/>
          <a:p>
            <a:r>
              <a:rPr lang="el-GR" sz="1800" smtClean="0"/>
              <a:t>Δειγματοληπτικές κατανομές μέσης τιμής για Ν=2, Ν=5, και Ν=30</a:t>
            </a:r>
            <a:br>
              <a:rPr lang="el-GR" sz="1800" smtClean="0"/>
            </a:br>
            <a:r>
              <a:rPr lang="el-GR" sz="1800" smtClean="0"/>
              <a:t>Τα δείγματα προέρχονται από πληθυσμό ισχυρής θετικής ασυμμετρίας</a:t>
            </a:r>
            <a:endParaRPr lang="el-GR" smtClean="0"/>
          </a:p>
        </p:txBody>
      </p:sp>
      <p:pic>
        <p:nvPicPr>
          <p:cNvPr id="36867" name="Picture 7"/>
          <p:cNvPicPr>
            <a:picLocks noChangeAspect="1" noChangeArrowheads="1"/>
          </p:cNvPicPr>
          <p:nvPr/>
        </p:nvPicPr>
        <p:blipFill>
          <a:blip r:embed="rId2" cstate="print"/>
          <a:srcRect r="9631" b="-6013"/>
          <a:stretch>
            <a:fillRect/>
          </a:stretch>
        </p:blipFill>
        <p:spPr bwMode="auto">
          <a:xfrm>
            <a:off x="684213" y="2371725"/>
            <a:ext cx="3752850" cy="3529013"/>
          </a:xfrm>
          <a:prstGeom prst="rect">
            <a:avLst/>
          </a:prstGeom>
          <a:noFill/>
          <a:ln w="9525">
            <a:noFill/>
            <a:miter lim="800000"/>
            <a:headEnd/>
            <a:tailEnd/>
          </a:ln>
        </p:spPr>
      </p:pic>
      <p:pic>
        <p:nvPicPr>
          <p:cNvPr id="36868" name="Picture 8"/>
          <p:cNvPicPr>
            <a:picLocks noGrp="1" noChangeAspect="1" noChangeArrowheads="1"/>
          </p:cNvPicPr>
          <p:nvPr>
            <p:ph sz="quarter" idx="3"/>
          </p:nvPr>
        </p:nvPicPr>
        <p:blipFill>
          <a:blip r:embed="rId3" cstate="print"/>
          <a:srcRect r="24281" b="5501"/>
          <a:stretch>
            <a:fillRect/>
          </a:stretch>
        </p:blipFill>
        <p:spPr>
          <a:xfrm>
            <a:off x="4643438" y="4292600"/>
            <a:ext cx="3313112" cy="1873250"/>
          </a:xfrm>
          <a:noFill/>
          <a:ln>
            <a:solidFill>
              <a:schemeClr val="tx1"/>
            </a:solidFill>
          </a:ln>
        </p:spPr>
      </p:pic>
      <p:pic>
        <p:nvPicPr>
          <p:cNvPr id="36869" name="Picture 9"/>
          <p:cNvPicPr>
            <a:picLocks noChangeAspect="1" noChangeArrowheads="1"/>
          </p:cNvPicPr>
          <p:nvPr/>
        </p:nvPicPr>
        <p:blipFill>
          <a:blip r:embed="rId4" cstate="print"/>
          <a:srcRect r="25533" b="7063"/>
          <a:stretch>
            <a:fillRect/>
          </a:stretch>
        </p:blipFill>
        <p:spPr bwMode="auto">
          <a:xfrm>
            <a:off x="4643438" y="2349500"/>
            <a:ext cx="3313112" cy="1800225"/>
          </a:xfrm>
          <a:prstGeom prst="rect">
            <a:avLst/>
          </a:prstGeom>
          <a:noFill/>
          <a:ln w="9525">
            <a:solidFill>
              <a:schemeClr val="tx1"/>
            </a:solidFill>
            <a:miter lim="800000"/>
            <a:headEnd/>
            <a:tailEnd/>
          </a:ln>
        </p:spPr>
      </p:pic>
      <p:pic>
        <p:nvPicPr>
          <p:cNvPr id="36870" name="Picture 10"/>
          <p:cNvPicPr>
            <a:picLocks noChangeAspect="1" noChangeArrowheads="1"/>
          </p:cNvPicPr>
          <p:nvPr/>
        </p:nvPicPr>
        <p:blipFill>
          <a:blip r:embed="rId5" cstate="print"/>
          <a:srcRect r="23851" b="7407"/>
          <a:stretch>
            <a:fillRect/>
          </a:stretch>
        </p:blipFill>
        <p:spPr bwMode="auto">
          <a:xfrm>
            <a:off x="4643438" y="404813"/>
            <a:ext cx="3384550" cy="1800225"/>
          </a:xfrm>
          <a:prstGeom prst="rect">
            <a:avLst/>
          </a:prstGeom>
          <a:noFill/>
          <a:ln w="9525">
            <a:solidFill>
              <a:schemeClr val="tx1"/>
            </a:solidFill>
            <a:miter lim="800000"/>
            <a:headEnd/>
            <a:tailEnd/>
          </a:ln>
        </p:spPr>
      </p:pic>
      <p:sp>
        <p:nvSpPr>
          <p:cNvPr id="36871" name="16 - TextBox"/>
          <p:cNvSpPr txBox="1">
            <a:spLocks noChangeArrowheads="1"/>
          </p:cNvSpPr>
          <p:nvPr/>
        </p:nvSpPr>
        <p:spPr bwMode="auto">
          <a:xfrm>
            <a:off x="6948488" y="692150"/>
            <a:ext cx="863600" cy="461963"/>
          </a:xfrm>
          <a:prstGeom prst="rect">
            <a:avLst/>
          </a:prstGeom>
          <a:noFill/>
          <a:ln w="9525">
            <a:noFill/>
            <a:miter lim="800000"/>
            <a:headEnd/>
            <a:tailEnd/>
          </a:ln>
        </p:spPr>
        <p:txBody>
          <a:bodyPr>
            <a:spAutoFit/>
          </a:bodyPr>
          <a:lstStyle/>
          <a:p>
            <a:r>
              <a:rPr lang="el-GR"/>
              <a:t>Ν=2</a:t>
            </a:r>
          </a:p>
        </p:txBody>
      </p:sp>
      <p:sp>
        <p:nvSpPr>
          <p:cNvPr id="36872" name="17 - TextBox"/>
          <p:cNvSpPr txBox="1">
            <a:spLocks noChangeArrowheads="1"/>
          </p:cNvSpPr>
          <p:nvPr/>
        </p:nvSpPr>
        <p:spPr bwMode="auto">
          <a:xfrm>
            <a:off x="6948488" y="2852738"/>
            <a:ext cx="863600" cy="461962"/>
          </a:xfrm>
          <a:prstGeom prst="rect">
            <a:avLst/>
          </a:prstGeom>
          <a:noFill/>
          <a:ln w="9525">
            <a:noFill/>
            <a:miter lim="800000"/>
            <a:headEnd/>
            <a:tailEnd/>
          </a:ln>
        </p:spPr>
        <p:txBody>
          <a:bodyPr>
            <a:spAutoFit/>
          </a:bodyPr>
          <a:lstStyle/>
          <a:p>
            <a:r>
              <a:rPr lang="el-GR"/>
              <a:t>Ν=5</a:t>
            </a:r>
          </a:p>
        </p:txBody>
      </p:sp>
      <p:sp>
        <p:nvSpPr>
          <p:cNvPr id="36873" name="18 - TextBox"/>
          <p:cNvSpPr txBox="1">
            <a:spLocks noChangeArrowheads="1"/>
          </p:cNvSpPr>
          <p:nvPr/>
        </p:nvSpPr>
        <p:spPr bwMode="auto">
          <a:xfrm>
            <a:off x="6875463" y="4581525"/>
            <a:ext cx="1009650" cy="461963"/>
          </a:xfrm>
          <a:prstGeom prst="rect">
            <a:avLst/>
          </a:prstGeom>
          <a:noFill/>
          <a:ln w="9525">
            <a:noFill/>
            <a:miter lim="800000"/>
            <a:headEnd/>
            <a:tailEnd/>
          </a:ln>
        </p:spPr>
        <p:txBody>
          <a:bodyPr>
            <a:spAutoFit/>
          </a:bodyPr>
          <a:lstStyle/>
          <a:p>
            <a:r>
              <a:rPr lang="el-GR"/>
              <a:t>Ν=30</a:t>
            </a:r>
          </a:p>
        </p:txBody>
      </p:sp>
      <p:sp>
        <p:nvSpPr>
          <p:cNvPr id="36874" name="20 - TextBox"/>
          <p:cNvSpPr txBox="1">
            <a:spLocks noChangeArrowheads="1"/>
          </p:cNvSpPr>
          <p:nvPr/>
        </p:nvSpPr>
        <p:spPr bwMode="auto">
          <a:xfrm>
            <a:off x="971550" y="1903413"/>
            <a:ext cx="3313113" cy="461962"/>
          </a:xfrm>
          <a:prstGeom prst="rect">
            <a:avLst/>
          </a:prstGeom>
          <a:noFill/>
          <a:ln w="9525">
            <a:noFill/>
            <a:miter lim="800000"/>
            <a:headEnd/>
            <a:tailEnd/>
          </a:ln>
        </p:spPr>
        <p:txBody>
          <a:bodyPr>
            <a:spAutoFit/>
          </a:bodyPr>
          <a:lstStyle/>
          <a:p>
            <a:r>
              <a:rPr lang="el-GR"/>
              <a:t>Κατανομή πληθυσμού</a:t>
            </a:r>
          </a:p>
        </p:txBody>
      </p:sp>
      <p:cxnSp>
        <p:nvCxnSpPr>
          <p:cNvPr id="11" name="10 - Ευθεία γραμμή σύνδεσης"/>
          <p:cNvCxnSpPr/>
          <p:nvPr/>
        </p:nvCxnSpPr>
        <p:spPr>
          <a:xfrm>
            <a:off x="5761038" y="522288"/>
            <a:ext cx="0" cy="633571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6104</TotalTime>
  <Words>521</Words>
  <Application>Microsoft Office PowerPoint</Application>
  <PresentationFormat>Προβολή στην οθόνη (4:3)</PresentationFormat>
  <Paragraphs>43</Paragraphs>
  <Slides>13</Slides>
  <Notes>0</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13</vt:i4>
      </vt:variant>
    </vt:vector>
  </HeadingPairs>
  <TitlesOfParts>
    <vt:vector size="21" baseType="lpstr">
      <vt:lpstr>Times New Roman</vt:lpstr>
      <vt:lpstr>Arial</vt:lpstr>
      <vt:lpstr>Calibri</vt:lpstr>
      <vt:lpstr>System</vt:lpstr>
      <vt:lpstr>Courier New</vt:lpstr>
      <vt:lpstr>Προεπιλεγμένη σχεδίαση</vt:lpstr>
      <vt:lpstr>Έγγραφο του Microsoft Office Word 97 - 2003</vt:lpstr>
      <vt:lpstr>Microsoft Equation 3.0</vt:lpstr>
      <vt:lpstr>Δειγματοληψία</vt:lpstr>
      <vt:lpstr>Δειγματοληψία</vt:lpstr>
      <vt:lpstr>Παράδειγμα δειγματοληπτικής κατανομής</vt:lpstr>
      <vt:lpstr>Διαφάνεια 4</vt:lpstr>
      <vt:lpstr>Παράδειγμα δειγματοληπτικής κατανομής</vt:lpstr>
      <vt:lpstr>Κεντρικό οριακό θεώρημα</vt:lpstr>
      <vt:lpstr>Κεντρικό οριακό θεώρημα</vt:lpstr>
      <vt:lpstr>Διαφάνεια 8</vt:lpstr>
      <vt:lpstr>Δειγματοληπτικές κατανομές μέσης τιμής για Ν=2, Ν=5, και Ν=30 Τα δείγματα προέρχονται από πληθυσμό ισχυρής θετικής ασυμμετρίας</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Γιαλαμάς Βασίλης</dc:creator>
  <cp:lastModifiedBy>Βασίλης</cp:lastModifiedBy>
  <cp:revision>233</cp:revision>
  <dcterms:created xsi:type="dcterms:W3CDTF">2003-12-02T00:46:16Z</dcterms:created>
  <dcterms:modified xsi:type="dcterms:W3CDTF">2015-04-26T18:45:15Z</dcterms:modified>
</cp:coreProperties>
</file>