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Layouts/slideLayout13.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comments/comment2.xml" ContentType="application/vnd.openxmlformats-officedocument.presentationml.comments+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omments/comment1.xml" ContentType="application/vnd.openxmlformats-officedocument.presentationml.comment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1" r:id="rId2"/>
    <p:sldId id="412" r:id="rId3"/>
    <p:sldId id="352" r:id="rId4"/>
    <p:sldId id="353" r:id="rId5"/>
    <p:sldId id="354" r:id="rId6"/>
    <p:sldId id="400" r:id="rId7"/>
    <p:sldId id="399" r:id="rId8"/>
    <p:sldId id="355" r:id="rId9"/>
    <p:sldId id="402" r:id="rId10"/>
    <p:sldId id="404" r:id="rId11"/>
    <p:sldId id="405" r:id="rId12"/>
    <p:sldId id="401" r:id="rId13"/>
    <p:sldId id="406" r:id="rId14"/>
    <p:sldId id="413" r:id="rId15"/>
    <p:sldId id="409" r:id="rId16"/>
    <p:sldId id="414" r:id="rId17"/>
    <p:sldId id="415" r:id="rId18"/>
    <p:sldId id="410" r:id="rId19"/>
    <p:sldId id="411" r:id="rId20"/>
    <p:sldId id="403" r:id="rId21"/>
    <p:sldId id="416" r:id="rId22"/>
    <p:sldId id="417" r:id="rId23"/>
    <p:sldId id="356" r:id="rId24"/>
    <p:sldId id="357" r:id="rId25"/>
    <p:sldId id="358" r:id="rId26"/>
    <p:sldId id="418" r:id="rId27"/>
    <p:sldId id="419" r:id="rId28"/>
    <p:sldId id="359" r:id="rId29"/>
    <p:sldId id="360" r:id="rId30"/>
    <p:sldId id="407" r:id="rId31"/>
    <p:sldId id="420" r:id="rId32"/>
    <p:sldId id="408" r:id="rId33"/>
    <p:sldId id="361" r:id="rId34"/>
    <p:sldId id="362" r:id="rId35"/>
    <p:sldId id="363" r:id="rId36"/>
    <p:sldId id="423" r:id="rId37"/>
    <p:sldId id="422" r:id="rId38"/>
    <p:sldId id="421" r:id="rId39"/>
    <p:sldId id="425" r:id="rId40"/>
    <p:sldId id="424" r:id="rId41"/>
    <p:sldId id="364" r:id="rId42"/>
    <p:sldId id="365" r:id="rId43"/>
    <p:sldId id="366" r:id="rId44"/>
    <p:sldId id="367" r:id="rId45"/>
    <p:sldId id="368" r:id="rId46"/>
    <p:sldId id="369" r:id="rId47"/>
    <p:sldId id="370" r:id="rId48"/>
    <p:sldId id="371" r:id="rId49"/>
    <p:sldId id="372" r:id="rId50"/>
    <p:sldId id="373" r:id="rId51"/>
    <p:sldId id="374" r:id="rId52"/>
    <p:sldId id="375" r:id="rId53"/>
    <p:sldId id="376" r:id="rId54"/>
    <p:sldId id="377" r:id="rId55"/>
    <p:sldId id="378" r:id="rId56"/>
    <p:sldId id="379" r:id="rId57"/>
    <p:sldId id="380" r:id="rId58"/>
    <p:sldId id="381" r:id="rId59"/>
    <p:sldId id="382" r:id="rId60"/>
    <p:sldId id="383" r:id="rId61"/>
    <p:sldId id="384" r:id="rId62"/>
    <p:sldId id="385" r:id="rId63"/>
    <p:sldId id="386" r:id="rId64"/>
    <p:sldId id="387" r:id="rId65"/>
    <p:sldId id="388" r:id="rId66"/>
    <p:sldId id="389" r:id="rId67"/>
    <p:sldId id="390" r:id="rId68"/>
    <p:sldId id="391" r:id="rId69"/>
    <p:sldId id="392" r:id="rId70"/>
    <p:sldId id="393" r:id="rId71"/>
    <p:sldId id="395" r:id="rId72"/>
    <p:sldId id="396" r:id="rId73"/>
    <p:sldId id="397" r:id="rId74"/>
    <p:sldId id="394" r:id="rId75"/>
  </p:sldIdLst>
  <p:sldSz cx="9144000" cy="6858000" type="screen4x3"/>
  <p:notesSz cx="6858000" cy="9144000"/>
  <p:defaultTextStyle>
    <a:defPPr>
      <a:defRPr lang="el-G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ALAMAS BILL" initials="GB" lastIdx="2"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5" autoAdjust="0"/>
    <p:restoredTop sz="90057" autoAdjust="0"/>
  </p:normalViewPr>
  <p:slideViewPr>
    <p:cSldViewPr>
      <p:cViewPr>
        <p:scale>
          <a:sx n="75" d="100"/>
          <a:sy n="75" d="100"/>
        </p:scale>
        <p:origin x="-1146" y="-8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4-12-02T07:25:17.005" idx="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04-12-02T07:25:17.005" idx="2">
    <p:pos x="10" y="10"/>
    <p:text/>
  </p:cm>
</p:cmLst>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5" Type="http://schemas.openxmlformats.org/officeDocument/2006/relationships/image" Target="../media/image33.wmf"/><Relationship Id="rId4"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D84E0B88-4502-4E84-95B0-308726AD0974}"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DD231775-6C45-46B9-879B-1B6A481A3E5C}"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15100" y="609600"/>
            <a:ext cx="1943100" cy="54864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685800" y="609600"/>
            <a:ext cx="5676900" cy="54864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BF43C298-6AAE-4ADF-840A-447B1F67439C}"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Τίτλος, Κείμενο και Γράφη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γραφήματος"/>
          <p:cNvSpPr>
            <a:spLocks noGrp="1"/>
          </p:cNvSpPr>
          <p:nvPr>
            <p:ph type="chart" sz="half" idx="2"/>
          </p:nvPr>
        </p:nvSpPr>
        <p:spPr>
          <a:xfrm>
            <a:off x="4648200" y="1981200"/>
            <a:ext cx="3810000" cy="4114800"/>
          </a:xfrm>
        </p:spPr>
        <p:txBody>
          <a:bodyPr/>
          <a:lstStyle/>
          <a:p>
            <a:pPr lvl="0"/>
            <a:endParaRPr lang="el-G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3525F54A-8EA1-4A07-92CF-A9CFAA7A7633}"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Τίτλος και Γράφη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γραφήματος"/>
          <p:cNvSpPr>
            <a:spLocks noGrp="1"/>
          </p:cNvSpPr>
          <p:nvPr>
            <p:ph type="chart" idx="1"/>
          </p:nvPr>
        </p:nvSpPr>
        <p:spPr>
          <a:xfrm>
            <a:off x="685800" y="1981200"/>
            <a:ext cx="7772400" cy="4114800"/>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8C997818-0343-4471-BCE2-FEE581ABE448}"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ADDBA478-0789-4073-89D6-462022894471}"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F5F0D672-8D4C-40E7-B87E-0C5E1CE43BB0}"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6DCACE2D-988F-4517-BC54-4128525ADF0A}"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83C70ABB-0E61-42CC-9AD1-035374D1F6A0}"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7E136892-603C-466A-B135-70C281E6C868}"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FC88C1F7-C74D-4E3E-B541-3FCFEC335809}"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608F230B-5CA3-4BF6-BD3A-8F65AD5C7EA8}"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10DC0B6B-3A79-469C-BB05-BCFC3F92C517}"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να επεξεργαστείτε τον τίτλο</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l-G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l-G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313E0E3-30E3-47A8-82F8-930138144824}"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package" Target="../embeddings/____________Microsoft_Office_Word1.docx"/><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package" Target="../embeddings/____________Microsoft_Office_Word2.docx"/><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6.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____________Microsoft_Office_Word_97_-_20032.doc"/><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package" Target="../embeddings/____________Microsoft_Office_Word3.docx"/></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____________Microsoft_Office_Word_97_-_20033.doc"/><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11.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28.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23.bin"/></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package" Target="../embeddings/____________Microsoft_Office_Word4.docx"/><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package" Target="../embeddings/____________Microsoft_Office_Word5.docx"/></Relationships>
</file>

<file path=ppt/slides/_rels/slide38.xml.rels><?xml version="1.0" encoding="UTF-8" standalone="yes"?>
<Relationships xmlns="http://schemas.openxmlformats.org/package/2006/relationships"><Relationship Id="rId3" Type="http://schemas.openxmlformats.org/officeDocument/2006/relationships/package" Target="../embeddings/____________Microsoft_Office_Word6.docx"/><Relationship Id="rId2" Type="http://schemas.openxmlformats.org/officeDocument/2006/relationships/slideLayout" Target="../slideLayouts/slideLayout6.xml"/><Relationship Id="rId1" Type="http://schemas.openxmlformats.org/officeDocument/2006/relationships/vmlDrawing" Target="../drawings/vmlDrawing18.v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19.vml"/></Relationships>
</file>

<file path=ppt/slides/_rels/slide45.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slideLayout" Target="../slideLayouts/slideLayout6.xml"/><Relationship Id="rId1" Type="http://schemas.openxmlformats.org/officeDocument/2006/relationships/vmlDrawing" Target="../drawings/vmlDrawing20.vml"/><Relationship Id="rId4" Type="http://schemas.openxmlformats.org/officeDocument/2006/relationships/oleObject" Target="../embeddings/oleObject27.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____________Microsoft_Office_Word_97_-_20034.doc"/><Relationship Id="rId2" Type="http://schemas.openxmlformats.org/officeDocument/2006/relationships/slideLayout" Target="../slideLayouts/slideLayout6.xml"/><Relationship Id="rId1" Type="http://schemas.openxmlformats.org/officeDocument/2006/relationships/vmlDrawing" Target="../drawings/vmlDrawing21.vml"/><Relationship Id="rId4" Type="http://schemas.openxmlformats.org/officeDocument/2006/relationships/oleObject" Target="../embeddings/____________Microsoft_Office_Word_97_-_20035.doc"/></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____________Microsoft_Office_Word_97_-_20036.doc"/><Relationship Id="rId7" Type="http://schemas.openxmlformats.org/officeDocument/2006/relationships/oleObject" Target="../embeddings/____________Microsoft_Office_Word_97_-_20037.doc"/><Relationship Id="rId2" Type="http://schemas.openxmlformats.org/officeDocument/2006/relationships/slideLayout" Target="../slideLayouts/slideLayout6.xml"/><Relationship Id="rId1" Type="http://schemas.openxmlformats.org/officeDocument/2006/relationships/vmlDrawing" Target="../drawings/vmlDrawing22.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49.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____________Microsoft_Office_Word_97_-_20038.doc"/><Relationship Id="rId2" Type="http://schemas.openxmlformats.org/officeDocument/2006/relationships/slideLayout" Target="../slideLayouts/slideLayout6.xml"/><Relationship Id="rId1" Type="http://schemas.openxmlformats.org/officeDocument/2006/relationships/vmlDrawing" Target="../drawings/vmlDrawing23.vml"/><Relationship Id="rId4" Type="http://schemas.openxmlformats.org/officeDocument/2006/relationships/image" Target="../media/image63.wmf"/></Relationships>
</file>

<file path=ppt/slides/_rels/slide55.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slideLayout" Target="../slideLayouts/slideLayout6.xml"/><Relationship Id="rId4" Type="http://schemas.openxmlformats.org/officeDocument/2006/relationships/image" Target="../media/image67.wmf"/></Relationships>
</file>

<file path=ppt/slides/_rels/slide57.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____________Microsoft_Office_Word_97_-_20039.doc"/><Relationship Id="rId2" Type="http://schemas.openxmlformats.org/officeDocument/2006/relationships/slideLayout" Target="../slideLayouts/slideLayout6.xml"/><Relationship Id="rId1" Type="http://schemas.openxmlformats.org/officeDocument/2006/relationships/vmlDrawing" Target="../drawings/vmlDrawing24.vml"/><Relationship Id="rId4" Type="http://schemas.openxmlformats.org/officeDocument/2006/relationships/oleObject" Target="../embeddings/____________Microsoft_Office_Word_97_-_200310.doc"/></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____________Microsoft_Office_Word_97_-_200311.doc"/><Relationship Id="rId2" Type="http://schemas.openxmlformats.org/officeDocument/2006/relationships/slideLayout" Target="../slideLayouts/slideLayout6.xml"/><Relationship Id="rId1" Type="http://schemas.openxmlformats.org/officeDocument/2006/relationships/vmlDrawing" Target="../drawings/vmlDrawing25.vml"/><Relationship Id="rId4" Type="http://schemas.openxmlformats.org/officeDocument/2006/relationships/oleObject" Target="../embeddings/oleObject31.bin"/></Relationships>
</file>

<file path=ppt/slides/_rels/slide6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____________Microsoft_Office_Word_97_-_200312.doc"/><Relationship Id="rId2" Type="http://schemas.openxmlformats.org/officeDocument/2006/relationships/slideLayout" Target="../slideLayouts/slideLayout6.xml"/><Relationship Id="rId1" Type="http://schemas.openxmlformats.org/officeDocument/2006/relationships/vmlDrawing" Target="../drawings/vmlDrawing26.vml"/></Relationships>
</file>

<file path=ppt/slides/_rels/slide74.x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____________Microsoft_Office_Word_97_-_20031.doc"/><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55576" y="260648"/>
            <a:ext cx="7772400" cy="936104"/>
          </a:xfrm>
        </p:spPr>
        <p:txBody>
          <a:bodyPr/>
          <a:lstStyle/>
          <a:p>
            <a:pPr eaLnBrk="1" hangingPunct="1"/>
            <a:r>
              <a:rPr lang="el-GR" sz="3200" dirty="0" smtClean="0"/>
              <a:t>Γραμμική παλινδρόμηση και Συσχέτιση: έλεγχοι με τον συντελεστή συσχέτισης </a:t>
            </a:r>
            <a:r>
              <a:rPr lang="en-US" sz="3200" dirty="0" smtClean="0"/>
              <a:t>r</a:t>
            </a:r>
            <a:endParaRPr lang="el-GR" sz="3200" dirty="0" smtClean="0"/>
          </a:p>
        </p:txBody>
      </p:sp>
      <p:sp>
        <p:nvSpPr>
          <p:cNvPr id="22531" name="Text Box 3"/>
          <p:cNvSpPr txBox="1">
            <a:spLocks noChangeArrowheads="1"/>
          </p:cNvSpPr>
          <p:nvPr/>
        </p:nvSpPr>
        <p:spPr bwMode="auto">
          <a:xfrm>
            <a:off x="1403648" y="1268760"/>
            <a:ext cx="6408712" cy="4247317"/>
          </a:xfrm>
          <a:prstGeom prst="rect">
            <a:avLst/>
          </a:prstGeom>
          <a:noFill/>
          <a:ln w="9525">
            <a:noFill/>
            <a:miter lim="800000"/>
            <a:headEnd/>
            <a:tailEnd/>
          </a:ln>
        </p:spPr>
        <p:txBody>
          <a:bodyPr wrap="square">
            <a:spAutoFit/>
          </a:bodyPr>
          <a:lstStyle/>
          <a:p>
            <a:pPr>
              <a:spcBef>
                <a:spcPct val="50000"/>
              </a:spcBef>
            </a:pPr>
            <a:r>
              <a:rPr lang="el-GR" sz="2000" dirty="0" smtClean="0"/>
              <a:t>Στην ενότητα αυτή μελετάται η σχέση ανάμεσα σε δυο ποσοτικά χαρακτηριστικά (μεταβλητές). </a:t>
            </a:r>
          </a:p>
          <a:p>
            <a:pPr>
              <a:spcBef>
                <a:spcPct val="50000"/>
              </a:spcBef>
            </a:pPr>
            <a:r>
              <a:rPr lang="el-GR" sz="2000" dirty="0" smtClean="0"/>
              <a:t>Για το σκοπό αυτό κατασκευάζουμε </a:t>
            </a:r>
            <a:r>
              <a:rPr lang="el-GR" sz="2000" dirty="0"/>
              <a:t>ένα </a:t>
            </a:r>
            <a:r>
              <a:rPr lang="el-GR" sz="2000" b="1" dirty="0"/>
              <a:t>διάγραμμα σκεδασμού</a:t>
            </a:r>
            <a:r>
              <a:rPr lang="el-GR" sz="2000" dirty="0"/>
              <a:t> </a:t>
            </a:r>
            <a:r>
              <a:rPr lang="el-GR" sz="2000" dirty="0" smtClean="0"/>
              <a:t>στο οποίο τα άτομα ενός δείγματος παριστάνονται ως σημεία με συντεταγμένες τις τιμές τους στις δυο μελετώμενες μεταβλητής.</a:t>
            </a:r>
          </a:p>
          <a:p>
            <a:pPr>
              <a:spcBef>
                <a:spcPct val="50000"/>
              </a:spcBef>
            </a:pPr>
            <a:r>
              <a:rPr lang="el-GR" sz="2000" dirty="0" smtClean="0"/>
              <a:t>Το διάγραμμα σκεδασμού επιτρέπει να διαπιστώσουμε κατά πόσο το σχήμα του «νέφους» των ατόμων-σημείων   μπορεί </a:t>
            </a:r>
            <a:r>
              <a:rPr lang="el-GR" sz="2000" dirty="0"/>
              <a:t>ή όχι να περιγραφεί από ένα μαθηματικό μοντέλο</a:t>
            </a:r>
            <a:r>
              <a:rPr lang="el-GR" sz="2000" dirty="0" smtClean="0"/>
              <a:t>.</a:t>
            </a:r>
          </a:p>
          <a:p>
            <a:pPr>
              <a:spcBef>
                <a:spcPct val="50000"/>
              </a:spcBef>
            </a:pPr>
            <a:r>
              <a:rPr lang="el-GR" sz="2000" dirty="0" smtClean="0"/>
              <a:t>Στην παρούσα ενότητα θα μελετήσουμε μόνο περιπτώσεις που το σχήμα του νέφους προσομοιώνεται επαρκώς από μια ευθεία γραμμή.</a:t>
            </a:r>
            <a:endParaRPr lang="el-GR"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a:xfrm>
            <a:off x="0" y="1124744"/>
            <a:ext cx="7772400" cy="504056"/>
          </a:xfrm>
        </p:spPr>
        <p:txBody>
          <a:bodyPr/>
          <a:lstStyle/>
          <a:p>
            <a:pPr eaLnBrk="1" hangingPunct="1"/>
            <a:r>
              <a:rPr lang="el-GR" sz="2400" dirty="0" smtClean="0"/>
              <a:t>Υπολογισμός συντελεστή</a:t>
            </a:r>
            <a:r>
              <a:rPr lang="en-US" sz="2400" dirty="0" smtClean="0"/>
              <a:t> </a:t>
            </a:r>
            <a:r>
              <a:rPr lang="el-GR" sz="2400" dirty="0" smtClean="0"/>
              <a:t>γραμμικής συσχέτισης </a:t>
            </a:r>
            <a:r>
              <a:rPr lang="en-US" sz="2400" dirty="0" smtClean="0"/>
              <a:t>(Pearson</a:t>
            </a:r>
            <a:r>
              <a:rPr lang="en-US" sz="3600" dirty="0" smtClean="0"/>
              <a:t>)</a:t>
            </a:r>
            <a:r>
              <a:rPr lang="en-US" dirty="0" smtClean="0"/>
              <a:t> </a:t>
            </a:r>
            <a:endParaRPr lang="el-GR" dirty="0" smtClean="0"/>
          </a:p>
        </p:txBody>
      </p:sp>
      <p:sp>
        <p:nvSpPr>
          <p:cNvPr id="410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aphicFrame>
        <p:nvGraphicFramePr>
          <p:cNvPr id="4098" name="Object 4"/>
          <p:cNvGraphicFramePr>
            <a:graphicFrameLocks noChangeAspect="1"/>
          </p:cNvGraphicFramePr>
          <p:nvPr/>
        </p:nvGraphicFramePr>
        <p:xfrm>
          <a:off x="683568" y="1700808"/>
          <a:ext cx="6696075" cy="792162"/>
        </p:xfrm>
        <a:graphic>
          <a:graphicData uri="http://schemas.openxmlformats.org/presentationml/2006/ole">
            <p:oleObj spid="_x0000_s4098" name="MathType Equation" r:id="rId3" imgW="2844800" imgH="419100" progId="Equation">
              <p:embed/>
            </p:oleObj>
          </a:graphicData>
        </a:graphic>
      </p:graphicFrame>
      <p:sp>
        <p:nvSpPr>
          <p:cNvPr id="410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410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4106" name="Rectangle 1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l-GR"/>
          </a:p>
        </p:txBody>
      </p:sp>
      <p:sp>
        <p:nvSpPr>
          <p:cNvPr id="4107" name="Text Box 9"/>
          <p:cNvSpPr txBox="1">
            <a:spLocks noChangeArrowheads="1"/>
          </p:cNvSpPr>
          <p:nvPr/>
        </p:nvSpPr>
        <p:spPr bwMode="auto">
          <a:xfrm>
            <a:off x="827584" y="2636912"/>
            <a:ext cx="7127875" cy="708025"/>
          </a:xfrm>
          <a:prstGeom prst="rect">
            <a:avLst/>
          </a:prstGeom>
          <a:noFill/>
          <a:ln w="9525">
            <a:noFill/>
            <a:miter lim="800000"/>
            <a:headEnd/>
            <a:tailEnd/>
          </a:ln>
        </p:spPr>
        <p:txBody>
          <a:bodyPr>
            <a:spAutoFit/>
          </a:bodyPr>
          <a:lstStyle/>
          <a:p>
            <a:pPr>
              <a:spcBef>
                <a:spcPct val="50000"/>
              </a:spcBef>
              <a:buFontTx/>
              <a:buChar char="•"/>
            </a:pPr>
            <a:r>
              <a:rPr lang="el-GR" sz="2000" dirty="0"/>
              <a:t> Ο Βαθμός </a:t>
            </a:r>
            <a:r>
              <a:rPr lang="el-GR" sz="2000" dirty="0" err="1"/>
              <a:t>συμμεταβολής</a:t>
            </a:r>
            <a:r>
              <a:rPr lang="el-GR" sz="2000" dirty="0"/>
              <a:t> εκφράζεται από </a:t>
            </a:r>
            <a:r>
              <a:rPr lang="el-GR" sz="2000" b="1" i="1" dirty="0"/>
              <a:t>Το άθροισμα των γινομένων των αποκλίσεων</a:t>
            </a:r>
            <a:r>
              <a:rPr lang="el-GR" sz="2000" dirty="0"/>
              <a:t> :</a:t>
            </a:r>
          </a:p>
        </p:txBody>
      </p:sp>
      <p:sp>
        <p:nvSpPr>
          <p:cNvPr id="4108" name="Rectangle 1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l-GR"/>
          </a:p>
        </p:txBody>
      </p:sp>
      <p:sp>
        <p:nvSpPr>
          <p:cNvPr id="4110" name="Rectangle 20"/>
          <p:cNvSpPr>
            <a:spLocks noChangeArrowheads="1"/>
          </p:cNvSpPr>
          <p:nvPr/>
        </p:nvSpPr>
        <p:spPr bwMode="auto">
          <a:xfrm>
            <a:off x="0" y="962025"/>
            <a:ext cx="9144000" cy="457200"/>
          </a:xfrm>
          <a:prstGeom prst="rect">
            <a:avLst/>
          </a:prstGeom>
          <a:noFill/>
          <a:ln w="9525">
            <a:noFill/>
            <a:miter lim="800000"/>
            <a:headEnd/>
            <a:tailEnd/>
          </a:ln>
        </p:spPr>
        <p:txBody>
          <a:bodyPr wrap="none" anchor="ctr">
            <a:spAutoFit/>
          </a:bodyPr>
          <a:lstStyle/>
          <a:p>
            <a:endParaRPr lang="el-GR"/>
          </a:p>
        </p:txBody>
      </p:sp>
      <p:sp>
        <p:nvSpPr>
          <p:cNvPr id="4111" name="Rectangle 2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4112" name="Rectangle 23"/>
          <p:cNvSpPr>
            <a:spLocks noChangeArrowheads="1"/>
          </p:cNvSpPr>
          <p:nvPr/>
        </p:nvSpPr>
        <p:spPr bwMode="auto">
          <a:xfrm>
            <a:off x="0" y="209550"/>
            <a:ext cx="9144000" cy="0"/>
          </a:xfrm>
          <a:prstGeom prst="rect">
            <a:avLst/>
          </a:prstGeom>
          <a:noFill/>
          <a:ln w="9525">
            <a:noFill/>
            <a:miter lim="800000"/>
            <a:headEnd/>
            <a:tailEnd/>
          </a:ln>
        </p:spPr>
        <p:txBody>
          <a:bodyPr wrap="none" anchor="ctr">
            <a:spAutoFit/>
          </a:bodyPr>
          <a:lstStyle/>
          <a:p>
            <a:r>
              <a:rPr lang="el-GR" sz="1100">
                <a:latin typeface="Calibri" pitchFamily="34" charset="0"/>
                <a:cs typeface="Times New Roman" pitchFamily="18" charset="0"/>
              </a:rPr>
              <a:t> </a:t>
            </a:r>
            <a:r>
              <a:rPr lang="el-GR" sz="800"/>
              <a:t> </a:t>
            </a:r>
            <a:endParaRPr lang="el-GR"/>
          </a:p>
        </p:txBody>
      </p:sp>
      <p:graphicFrame>
        <p:nvGraphicFramePr>
          <p:cNvPr id="4099" name="Object 24"/>
          <p:cNvGraphicFramePr>
            <a:graphicFrameLocks noChangeAspect="1"/>
          </p:cNvGraphicFramePr>
          <p:nvPr/>
        </p:nvGraphicFramePr>
        <p:xfrm>
          <a:off x="4489450" y="3365500"/>
          <a:ext cx="165100" cy="127000"/>
        </p:xfrm>
        <a:graphic>
          <a:graphicData uri="http://schemas.openxmlformats.org/presentationml/2006/ole">
            <p:oleObj spid="_x0000_s4099" name="Εξίσωση" r:id="rId4" imgW="164880" imgH="126720" progId="Equation.3">
              <p:embed/>
            </p:oleObj>
          </a:graphicData>
        </a:graphic>
      </p:graphicFrame>
      <p:sp>
        <p:nvSpPr>
          <p:cNvPr id="4113" name="Text Box 13"/>
          <p:cNvSpPr txBox="1">
            <a:spLocks noChangeArrowheads="1"/>
          </p:cNvSpPr>
          <p:nvPr/>
        </p:nvSpPr>
        <p:spPr bwMode="auto">
          <a:xfrm>
            <a:off x="539750" y="4149725"/>
            <a:ext cx="7632700" cy="461665"/>
          </a:xfrm>
          <a:prstGeom prst="rect">
            <a:avLst/>
          </a:prstGeom>
          <a:noFill/>
          <a:ln w="9525">
            <a:noFill/>
            <a:miter lim="800000"/>
            <a:headEnd/>
            <a:tailEnd/>
          </a:ln>
        </p:spPr>
        <p:txBody>
          <a:bodyPr>
            <a:spAutoFit/>
          </a:bodyPr>
          <a:lstStyle/>
          <a:p>
            <a:pPr>
              <a:spcBef>
                <a:spcPct val="50000"/>
              </a:spcBef>
              <a:buFontTx/>
              <a:buChar char="•"/>
            </a:pPr>
            <a:r>
              <a:rPr lang="el-GR" dirty="0"/>
              <a:t> </a:t>
            </a:r>
            <a:r>
              <a:rPr lang="el-GR" sz="2000" dirty="0"/>
              <a:t>και τα  </a:t>
            </a:r>
            <a:r>
              <a:rPr lang="en-US" sz="2000" i="1" dirty="0"/>
              <a:t>SSX</a:t>
            </a:r>
            <a:r>
              <a:rPr lang="el-GR" sz="2000" dirty="0"/>
              <a:t>, </a:t>
            </a:r>
            <a:r>
              <a:rPr lang="en-US" sz="2000" i="1" dirty="0"/>
              <a:t>SSY</a:t>
            </a:r>
            <a:r>
              <a:rPr lang="el-GR" sz="2000" dirty="0"/>
              <a:t> ως μέτρα της μεταβολής των μεταβλητών </a:t>
            </a:r>
            <a:r>
              <a:rPr lang="en-US" sz="2000" i="1" dirty="0"/>
              <a:t>X</a:t>
            </a:r>
            <a:r>
              <a:rPr lang="el-GR" sz="2000" dirty="0"/>
              <a:t> και </a:t>
            </a:r>
            <a:r>
              <a:rPr lang="en-US" sz="2000" i="1" dirty="0"/>
              <a:t>Y</a:t>
            </a:r>
            <a:r>
              <a:rPr lang="el-GR" sz="2000" i="1" dirty="0"/>
              <a:t>.</a:t>
            </a:r>
            <a:r>
              <a:rPr lang="el-GR" sz="2000" dirty="0"/>
              <a:t> </a:t>
            </a:r>
            <a:endParaRPr lang="el-GR" dirty="0"/>
          </a:p>
        </p:txBody>
      </p:sp>
      <p:sp>
        <p:nvSpPr>
          <p:cNvPr id="4114" name="Rectangle 2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l-GR"/>
          </a:p>
        </p:txBody>
      </p:sp>
      <p:sp>
        <p:nvSpPr>
          <p:cNvPr id="4116" name="Rectangle 30"/>
          <p:cNvSpPr>
            <a:spLocks noChangeArrowheads="1"/>
          </p:cNvSpPr>
          <p:nvPr/>
        </p:nvSpPr>
        <p:spPr bwMode="auto">
          <a:xfrm>
            <a:off x="0" y="962025"/>
            <a:ext cx="9144000" cy="457200"/>
          </a:xfrm>
          <a:prstGeom prst="rect">
            <a:avLst/>
          </a:prstGeom>
          <a:noFill/>
          <a:ln w="9525">
            <a:noFill/>
            <a:miter lim="800000"/>
            <a:headEnd/>
            <a:tailEnd/>
          </a:ln>
        </p:spPr>
        <p:txBody>
          <a:bodyPr wrap="none" anchor="ctr">
            <a:spAutoFit/>
          </a:bodyPr>
          <a:lstStyle/>
          <a:p>
            <a:endParaRPr lang="el-GR"/>
          </a:p>
        </p:txBody>
      </p:sp>
      <p:graphicFrame>
        <p:nvGraphicFramePr>
          <p:cNvPr id="4100" name="Object 31"/>
          <p:cNvGraphicFramePr>
            <a:graphicFrameLocks noChangeAspect="1"/>
          </p:cNvGraphicFramePr>
          <p:nvPr/>
        </p:nvGraphicFramePr>
        <p:xfrm>
          <a:off x="1835697" y="4653137"/>
          <a:ext cx="3528392" cy="1388244"/>
        </p:xfrm>
        <a:graphic>
          <a:graphicData uri="http://schemas.openxmlformats.org/presentationml/2006/ole">
            <p:oleObj spid="_x0000_s4100" name="Εξίσωση" r:id="rId5" imgW="1460160" imgH="647640" progId="Equation.3">
              <p:embed/>
            </p:oleObj>
          </a:graphicData>
        </a:graphic>
      </p:graphicFrame>
      <p:graphicFrame>
        <p:nvGraphicFramePr>
          <p:cNvPr id="4101" name="Object 5"/>
          <p:cNvGraphicFramePr>
            <a:graphicFrameLocks noChangeAspect="1"/>
          </p:cNvGraphicFramePr>
          <p:nvPr/>
        </p:nvGraphicFramePr>
        <p:xfrm>
          <a:off x="1043608" y="3284984"/>
          <a:ext cx="7639050" cy="793750"/>
        </p:xfrm>
        <a:graphic>
          <a:graphicData uri="http://schemas.openxmlformats.org/presentationml/2006/ole">
            <p:oleObj spid="_x0000_s4101" name="Έγγραφο" r:id="rId6" imgW="5407122" imgH="524272" progId="Word.Document.12">
              <p:embed/>
            </p:oleObj>
          </a:graphicData>
        </a:graphic>
      </p:graphicFrame>
      <p:sp>
        <p:nvSpPr>
          <p:cNvPr id="22" name="Rectangle 2"/>
          <p:cNvSpPr txBox="1">
            <a:spLocks noChangeArrowheads="1"/>
          </p:cNvSpPr>
          <p:nvPr/>
        </p:nvSpPr>
        <p:spPr bwMode="auto">
          <a:xfrm>
            <a:off x="755576" y="260648"/>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b="0" i="0" u="none" strike="noStrike" kern="0" cap="none" spc="0" normalizeH="0" baseline="0" noProof="0" dirty="0" smtClean="0">
                <a:ln>
                  <a:noFill/>
                </a:ln>
                <a:solidFill>
                  <a:schemeClr val="tx2"/>
                </a:solidFill>
                <a:effectLst/>
                <a:uLnTx/>
                <a:uFillTx/>
                <a:latin typeface="+mj-lt"/>
                <a:ea typeface="+mj-ea"/>
                <a:cs typeface="+mj-cs"/>
              </a:rPr>
              <a:t>Γραμμική παλινδρόμηση και Συσχέτιση: έλεγχοι με τον συντελεστή συσχέτισης </a:t>
            </a:r>
            <a:r>
              <a:rPr kumimoji="0" lang="en-US" b="0" i="0" u="none" strike="noStrike" kern="0" cap="none" spc="0" normalizeH="0" baseline="0" noProof="0" dirty="0" smtClean="0">
                <a:ln>
                  <a:noFill/>
                </a:ln>
                <a:solidFill>
                  <a:schemeClr val="tx2"/>
                </a:solidFill>
                <a:effectLst/>
                <a:uLnTx/>
                <a:uFillTx/>
                <a:latin typeface="+mj-lt"/>
                <a:ea typeface="+mj-ea"/>
                <a:cs typeface="+mj-cs"/>
              </a:rPr>
              <a:t>r</a:t>
            </a:r>
            <a:endParaRPr kumimoji="0" lang="el-GR"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body" idx="1"/>
          </p:nvPr>
        </p:nvSpPr>
        <p:spPr/>
        <p:txBody>
          <a:bodyPr/>
          <a:lstStyle/>
          <a:p>
            <a:pPr eaLnBrk="1" hangingPunct="1"/>
            <a:endParaRPr lang="en-US" sz="2400" smtClean="0"/>
          </a:p>
          <a:p>
            <a:pPr eaLnBrk="1" hangingPunct="1"/>
            <a:endParaRPr lang="en-US" sz="2400" smtClean="0"/>
          </a:p>
          <a:p>
            <a:pPr eaLnBrk="1" hangingPunct="1">
              <a:buFontTx/>
              <a:buNone/>
            </a:pPr>
            <a:endParaRPr lang="el-GR" sz="2400" smtClean="0"/>
          </a:p>
        </p:txBody>
      </p:sp>
      <p:sp>
        <p:nvSpPr>
          <p:cNvPr id="512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512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aphicFrame>
        <p:nvGraphicFramePr>
          <p:cNvPr id="5122" name="Object 9"/>
          <p:cNvGraphicFramePr>
            <a:graphicFrameLocks noChangeAspect="1"/>
          </p:cNvGraphicFramePr>
          <p:nvPr/>
        </p:nvGraphicFramePr>
        <p:xfrm>
          <a:off x="971600" y="2132856"/>
          <a:ext cx="7128792" cy="4267200"/>
        </p:xfrm>
        <a:graphic>
          <a:graphicData uri="http://schemas.openxmlformats.org/presentationml/2006/ole">
            <p:oleObj spid="_x0000_s5122" name="Έγγραφο" r:id="rId3" imgW="5278457" imgH="2674018" progId="Word.Document.12">
              <p:embed/>
            </p:oleObj>
          </a:graphicData>
        </a:graphic>
      </p:graphicFrame>
      <p:sp>
        <p:nvSpPr>
          <p:cNvPr id="7" name="Rectangle 2"/>
          <p:cNvSpPr txBox="1">
            <a:spLocks noChangeArrowheads="1"/>
          </p:cNvSpPr>
          <p:nvPr/>
        </p:nvSpPr>
        <p:spPr bwMode="auto">
          <a:xfrm>
            <a:off x="755576" y="260648"/>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b="0" i="0" u="none" strike="noStrike" kern="0" cap="none" spc="0" normalizeH="0" baseline="0" noProof="0" dirty="0" smtClean="0">
                <a:ln>
                  <a:noFill/>
                </a:ln>
                <a:solidFill>
                  <a:schemeClr val="tx2"/>
                </a:solidFill>
                <a:effectLst/>
                <a:uLnTx/>
                <a:uFillTx/>
                <a:latin typeface="+mj-lt"/>
                <a:ea typeface="+mj-ea"/>
                <a:cs typeface="+mj-cs"/>
              </a:rPr>
              <a:t>Γραμμική παλινδρόμηση και Συσχέτιση: έλεγχοι με τον συντελεστή συσχέτισης </a:t>
            </a:r>
            <a:r>
              <a:rPr kumimoji="0" lang="en-US" b="0" i="0" u="none" strike="noStrike" kern="0" cap="none" spc="0" normalizeH="0" baseline="0" noProof="0" dirty="0" smtClean="0">
                <a:ln>
                  <a:noFill/>
                </a:ln>
                <a:solidFill>
                  <a:schemeClr val="tx2"/>
                </a:solidFill>
                <a:effectLst/>
                <a:uLnTx/>
                <a:uFillTx/>
                <a:latin typeface="+mj-lt"/>
                <a:ea typeface="+mj-ea"/>
                <a:cs typeface="+mj-cs"/>
              </a:rPr>
              <a:t>r</a:t>
            </a:r>
            <a:endParaRPr kumimoji="0" lang="el-GR"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11" name="Rectangle 2"/>
          <p:cNvSpPr>
            <a:spLocks noGrp="1" noChangeArrowheads="1"/>
          </p:cNvSpPr>
          <p:nvPr>
            <p:ph type="title"/>
          </p:nvPr>
        </p:nvSpPr>
        <p:spPr>
          <a:xfrm>
            <a:off x="0" y="1124744"/>
            <a:ext cx="8604448" cy="936104"/>
          </a:xfrm>
        </p:spPr>
        <p:txBody>
          <a:bodyPr>
            <a:normAutofit fontScale="90000"/>
          </a:bodyPr>
          <a:lstStyle/>
          <a:p>
            <a:pPr eaLnBrk="1" hangingPunct="1"/>
            <a:r>
              <a:rPr lang="el-GR" sz="2000" dirty="0" smtClean="0"/>
              <a:t>Υπολογισμός συντελεστή</a:t>
            </a:r>
            <a:r>
              <a:rPr lang="en-US" sz="2000" dirty="0" smtClean="0"/>
              <a:t> </a:t>
            </a:r>
            <a:r>
              <a:rPr lang="el-GR" sz="2000" dirty="0" smtClean="0"/>
              <a:t>γραμμικής συσχέτισης </a:t>
            </a:r>
            <a:r>
              <a:rPr lang="en-US" sz="2000" dirty="0" smtClean="0"/>
              <a:t>(Pearson)</a:t>
            </a:r>
            <a:r>
              <a:rPr lang="el-GR" sz="2000" dirty="0" smtClean="0"/>
              <a:t> με τη βοήθεια των αθροισμάτων και αθροισμάτων των τετραγώνων των τιμών των δύο μεταβλητών Χ και Υ</a:t>
            </a:r>
            <a:r>
              <a:rPr lang="en-US" sz="2000" dirty="0" smtClean="0"/>
              <a:t> </a:t>
            </a:r>
            <a:endParaRPr lang="el-GR"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ph idx="1"/>
          </p:nvPr>
        </p:nvGraphicFramePr>
        <p:xfrm>
          <a:off x="1547813" y="2205038"/>
          <a:ext cx="5111750" cy="3341687"/>
        </p:xfrm>
        <a:graphic>
          <a:graphicData uri="http://schemas.openxmlformats.org/presentationml/2006/ole">
            <p:oleObj spid="_x0000_s2050" name="Γράφημα" r:id="rId3" imgW="3438390" imgH="2248021" progId="MSGraph.Chart.8">
              <p:embed/>
            </p:oleObj>
          </a:graphicData>
        </a:graphic>
      </p:graphicFrame>
      <p:sp>
        <p:nvSpPr>
          <p:cNvPr id="4" name="Rectangle 2"/>
          <p:cNvSpPr txBox="1">
            <a:spLocks noChangeArrowheads="1"/>
          </p:cNvSpPr>
          <p:nvPr/>
        </p:nvSpPr>
        <p:spPr bwMode="auto">
          <a:xfrm>
            <a:off x="755576" y="260648"/>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b="0" i="0" u="none" strike="noStrike" kern="0" cap="none" spc="0" normalizeH="0" baseline="0" noProof="0" dirty="0" smtClean="0">
                <a:ln>
                  <a:noFill/>
                </a:ln>
                <a:solidFill>
                  <a:schemeClr val="tx2"/>
                </a:solidFill>
                <a:effectLst/>
                <a:uLnTx/>
                <a:uFillTx/>
                <a:latin typeface="+mj-lt"/>
                <a:ea typeface="+mj-ea"/>
                <a:cs typeface="+mj-cs"/>
              </a:rPr>
              <a:t>Γραμμική παλινδρόμηση και Συσχέτιση: έλεγχοι με τον συντελεστή συσχέτισης </a:t>
            </a:r>
            <a:r>
              <a:rPr kumimoji="0" lang="en-US" b="0" i="0" u="none" strike="noStrike" kern="0" cap="none" spc="0" normalizeH="0" baseline="0" noProof="0" dirty="0" smtClean="0">
                <a:ln>
                  <a:noFill/>
                </a:ln>
                <a:solidFill>
                  <a:schemeClr val="tx2"/>
                </a:solidFill>
                <a:effectLst/>
                <a:uLnTx/>
                <a:uFillTx/>
                <a:latin typeface="+mj-lt"/>
                <a:ea typeface="+mj-ea"/>
                <a:cs typeface="+mj-cs"/>
              </a:rPr>
              <a:t>r</a:t>
            </a:r>
            <a:endParaRPr kumimoji="0" lang="el-GR"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5" name="4 - Ορθογώνιο"/>
          <p:cNvSpPr/>
          <p:nvPr/>
        </p:nvSpPr>
        <p:spPr>
          <a:xfrm>
            <a:off x="971600" y="980728"/>
            <a:ext cx="7128792" cy="1015663"/>
          </a:xfrm>
          <a:prstGeom prst="rect">
            <a:avLst/>
          </a:prstGeom>
        </p:spPr>
        <p:txBody>
          <a:bodyPr wrap="square">
            <a:spAutoFit/>
          </a:bodyPr>
          <a:lstStyle/>
          <a:p>
            <a:r>
              <a:rPr lang="el-GR" sz="2000" dirty="0" smtClean="0">
                <a:solidFill>
                  <a:schemeClr val="accent2"/>
                </a:solidFill>
              </a:rPr>
              <a:t>Διάγραμμα σκεδασμού</a:t>
            </a:r>
            <a:br>
              <a:rPr lang="el-GR" sz="2000" dirty="0" smtClean="0">
                <a:solidFill>
                  <a:schemeClr val="accent2"/>
                </a:solidFill>
              </a:rPr>
            </a:br>
            <a:r>
              <a:rPr lang="el-GR" sz="2000" dirty="0" smtClean="0">
                <a:solidFill>
                  <a:schemeClr val="accent2"/>
                </a:solidFill>
              </a:rPr>
              <a:t>τιμές α/φ </a:t>
            </a:r>
            <a:r>
              <a:rPr lang="el-GR" sz="2000" dirty="0" err="1" smtClean="0">
                <a:solidFill>
                  <a:schemeClr val="accent2"/>
                </a:solidFill>
              </a:rPr>
              <a:t>test</a:t>
            </a:r>
            <a:r>
              <a:rPr lang="el-GR" sz="2000" dirty="0" smtClean="0">
                <a:solidFill>
                  <a:schemeClr val="accent2"/>
                </a:solidFill>
              </a:rPr>
              <a:t> πριν τη διδασκαλία (Χ) και βαθμολογία</a:t>
            </a:r>
            <a:br>
              <a:rPr lang="el-GR" sz="2000" dirty="0" smtClean="0">
                <a:solidFill>
                  <a:schemeClr val="accent2"/>
                </a:solidFill>
              </a:rPr>
            </a:br>
            <a:r>
              <a:rPr lang="el-GR" sz="2000" dirty="0" smtClean="0">
                <a:solidFill>
                  <a:schemeClr val="accent2"/>
                </a:solidFill>
              </a:rPr>
              <a:t>εξέτασης στο αρμόνιο (Υ) για 14 νήπια</a:t>
            </a:r>
            <a:endParaRPr lang="el-GR" dirty="0">
              <a:solidFill>
                <a:schemeClr val="accent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611560" y="836712"/>
            <a:ext cx="7920880" cy="936104"/>
          </a:xfrm>
        </p:spPr>
        <p:txBody>
          <a:bodyPr/>
          <a:lstStyle/>
          <a:p>
            <a:pPr algn="l" eaLnBrk="1" hangingPunct="1"/>
            <a:r>
              <a:rPr lang="el-GR" sz="2000" dirty="0" smtClean="0">
                <a:solidFill>
                  <a:schemeClr val="accent2"/>
                </a:solidFill>
              </a:rPr>
              <a:t>Υπολογισμός συντελεστή </a:t>
            </a:r>
            <a:r>
              <a:rPr lang="el-GR" sz="2000" dirty="0" err="1" smtClean="0">
                <a:solidFill>
                  <a:schemeClr val="accent2"/>
                </a:solidFill>
              </a:rPr>
              <a:t>Pearson</a:t>
            </a:r>
            <a:r>
              <a:rPr lang="el-GR" sz="2000" dirty="0" smtClean="0">
                <a:solidFill>
                  <a:schemeClr val="accent2"/>
                </a:solidFill>
              </a:rPr>
              <a:t> (R) για </a:t>
            </a:r>
            <a:r>
              <a:rPr lang="en-US" sz="2000" dirty="0" smtClean="0">
                <a:solidFill>
                  <a:schemeClr val="accent2"/>
                </a:solidFill>
              </a:rPr>
              <a:t>“</a:t>
            </a:r>
            <a:r>
              <a:rPr lang="el-GR" sz="2000" dirty="0" smtClean="0">
                <a:solidFill>
                  <a:schemeClr val="accent2"/>
                </a:solidFill>
              </a:rPr>
              <a:t>τιμές α/φ </a:t>
            </a:r>
            <a:r>
              <a:rPr lang="el-GR" sz="2000" dirty="0" err="1" smtClean="0">
                <a:solidFill>
                  <a:schemeClr val="accent2"/>
                </a:solidFill>
              </a:rPr>
              <a:t>test</a:t>
            </a:r>
            <a:r>
              <a:rPr lang="el-GR" sz="2000" dirty="0" smtClean="0">
                <a:solidFill>
                  <a:schemeClr val="accent2"/>
                </a:solidFill>
              </a:rPr>
              <a:t> πριν τη διδασκαλία (Χ)</a:t>
            </a:r>
            <a:r>
              <a:rPr lang="en-US" sz="2000" dirty="0" smtClean="0">
                <a:solidFill>
                  <a:schemeClr val="accent2"/>
                </a:solidFill>
              </a:rPr>
              <a:t>”</a:t>
            </a:r>
            <a:r>
              <a:rPr lang="el-GR" sz="2000" dirty="0" smtClean="0">
                <a:solidFill>
                  <a:schemeClr val="accent2"/>
                </a:solidFill>
              </a:rPr>
              <a:t> και </a:t>
            </a:r>
            <a:r>
              <a:rPr lang="en-US" sz="2000" dirty="0" smtClean="0">
                <a:solidFill>
                  <a:schemeClr val="accent2"/>
                </a:solidFill>
              </a:rPr>
              <a:t>“</a:t>
            </a:r>
            <a:r>
              <a:rPr lang="el-GR" sz="2000" dirty="0" smtClean="0">
                <a:solidFill>
                  <a:schemeClr val="accent2"/>
                </a:solidFill>
              </a:rPr>
              <a:t>βαθμολογία εξέτασης στο αρμόνιο (Υ)</a:t>
            </a:r>
            <a:r>
              <a:rPr lang="en-US" sz="2000" dirty="0" smtClean="0">
                <a:solidFill>
                  <a:schemeClr val="accent2"/>
                </a:solidFill>
              </a:rPr>
              <a:t>”</a:t>
            </a:r>
            <a:r>
              <a:rPr lang="el-GR" sz="2000" dirty="0" smtClean="0">
                <a:solidFill>
                  <a:schemeClr val="accent2"/>
                </a:solidFill>
              </a:rPr>
              <a:t> για 14 νήπια</a:t>
            </a:r>
            <a:endParaRPr lang="el-GR" sz="2000" b="1" dirty="0" smtClean="0">
              <a:solidFill>
                <a:schemeClr val="accent2"/>
              </a:solidFill>
            </a:endParaRPr>
          </a:p>
        </p:txBody>
      </p:sp>
      <p:graphicFrame>
        <p:nvGraphicFramePr>
          <p:cNvPr id="6146" name="Object 3"/>
          <p:cNvGraphicFramePr>
            <a:graphicFrameLocks noChangeAspect="1"/>
          </p:cNvGraphicFramePr>
          <p:nvPr>
            <p:ph sz="half" idx="1"/>
          </p:nvPr>
        </p:nvGraphicFramePr>
        <p:xfrm>
          <a:off x="250825" y="1989138"/>
          <a:ext cx="4537075" cy="4535487"/>
        </p:xfrm>
        <a:graphic>
          <a:graphicData uri="http://schemas.openxmlformats.org/presentationml/2006/ole">
            <p:oleObj spid="_x0000_s6146" name="Έγγραφο" r:id="rId3" imgW="4836986" imgH="3279138" progId="Word.Document.8">
              <p:embed/>
            </p:oleObj>
          </a:graphicData>
        </a:graphic>
      </p:graphicFrame>
      <p:graphicFrame>
        <p:nvGraphicFramePr>
          <p:cNvPr id="6147" name="Object 5"/>
          <p:cNvGraphicFramePr>
            <a:graphicFrameLocks noChangeAspect="1"/>
          </p:cNvGraphicFramePr>
          <p:nvPr/>
        </p:nvGraphicFramePr>
        <p:xfrm>
          <a:off x="4572000" y="1844675"/>
          <a:ext cx="4392613" cy="4392613"/>
        </p:xfrm>
        <a:graphic>
          <a:graphicData uri="http://schemas.openxmlformats.org/presentationml/2006/ole">
            <p:oleObj spid="_x0000_s6147" name="Έγγραφο" r:id="rId4" imgW="3783724" imgH="2321362" progId="Word.Document.12">
              <p:embed/>
            </p:oleObj>
          </a:graphicData>
        </a:graphic>
      </p:graphicFrame>
      <p:sp>
        <p:nvSpPr>
          <p:cNvPr id="5" name="4 - Έλλειψη"/>
          <p:cNvSpPr/>
          <p:nvPr/>
        </p:nvSpPr>
        <p:spPr>
          <a:xfrm>
            <a:off x="1691680" y="5949280"/>
            <a:ext cx="360040" cy="288032"/>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Έλλειψη"/>
          <p:cNvSpPr/>
          <p:nvPr/>
        </p:nvSpPr>
        <p:spPr>
          <a:xfrm>
            <a:off x="6948264" y="1844824"/>
            <a:ext cx="360040" cy="288032"/>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Έλλειψη"/>
          <p:cNvSpPr/>
          <p:nvPr/>
        </p:nvSpPr>
        <p:spPr>
          <a:xfrm>
            <a:off x="2555776" y="5949280"/>
            <a:ext cx="360040" cy="288032"/>
          </a:xfrm>
          <a:prstGeom prst="ellipse">
            <a:avLst/>
          </a:prstGeom>
          <a:solidFill>
            <a:schemeClr val="accent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Έλλειψη"/>
          <p:cNvSpPr/>
          <p:nvPr/>
        </p:nvSpPr>
        <p:spPr>
          <a:xfrm>
            <a:off x="6444208" y="1844824"/>
            <a:ext cx="432048" cy="288032"/>
          </a:xfrm>
          <a:prstGeom prst="ellipse">
            <a:avLst/>
          </a:prstGeom>
          <a:solidFill>
            <a:schemeClr val="accent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2"/>
          <p:cNvSpPr txBox="1">
            <a:spLocks noChangeArrowheads="1"/>
          </p:cNvSpPr>
          <p:nvPr/>
        </p:nvSpPr>
        <p:spPr bwMode="auto">
          <a:xfrm>
            <a:off x="755576" y="260648"/>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b="0" i="0" u="none" strike="noStrike" kern="0" cap="none" spc="0" normalizeH="0" baseline="0" noProof="0" dirty="0" smtClean="0">
                <a:ln>
                  <a:noFill/>
                </a:ln>
                <a:solidFill>
                  <a:schemeClr val="tx2"/>
                </a:solidFill>
                <a:effectLst/>
                <a:uLnTx/>
                <a:uFillTx/>
                <a:latin typeface="+mj-lt"/>
                <a:ea typeface="+mj-ea"/>
                <a:cs typeface="+mj-cs"/>
              </a:rPr>
              <a:t>Γραμμική παλινδρόμηση και Συσχέτιση: έλεγχοι με τον συντελεστή συσχέτισης </a:t>
            </a:r>
            <a:r>
              <a:rPr kumimoji="0" lang="en-US" b="0" i="0" u="none" strike="noStrike" kern="0" cap="none" spc="0" normalizeH="0" baseline="0" noProof="0" dirty="0" smtClean="0">
                <a:ln>
                  <a:noFill/>
                </a:ln>
                <a:solidFill>
                  <a:schemeClr val="tx2"/>
                </a:solidFill>
                <a:effectLst/>
                <a:uLnTx/>
                <a:uFillTx/>
                <a:latin typeface="+mj-lt"/>
                <a:ea typeface="+mj-ea"/>
                <a:cs typeface="+mj-cs"/>
              </a:rPr>
              <a:t>r</a:t>
            </a:r>
            <a:endParaRPr kumimoji="0" lang="el-GR"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16" name="15 - Έλλειψη"/>
          <p:cNvSpPr/>
          <p:nvPr/>
        </p:nvSpPr>
        <p:spPr>
          <a:xfrm>
            <a:off x="5868144" y="2420888"/>
            <a:ext cx="360040" cy="288032"/>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Έλλειψη"/>
          <p:cNvSpPr/>
          <p:nvPr/>
        </p:nvSpPr>
        <p:spPr>
          <a:xfrm>
            <a:off x="3059832" y="5949280"/>
            <a:ext cx="360040" cy="288032"/>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755576" y="260648"/>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b="0" i="0" u="none" strike="noStrike" kern="0" cap="none" spc="0" normalizeH="0" baseline="0" noProof="0" dirty="0" smtClean="0">
                <a:ln>
                  <a:noFill/>
                </a:ln>
                <a:solidFill>
                  <a:schemeClr val="tx2"/>
                </a:solidFill>
                <a:effectLst/>
                <a:uLnTx/>
                <a:uFillTx/>
                <a:latin typeface="+mj-lt"/>
                <a:ea typeface="+mj-ea"/>
                <a:cs typeface="+mj-cs"/>
              </a:rPr>
              <a:t>Γραμμική παλινδρόμηση και Συσχέτιση: έλεγχοι με τον συντελεστή συσχέτισης </a:t>
            </a:r>
            <a:r>
              <a:rPr kumimoji="0" lang="en-US" b="0" i="0" u="none" strike="noStrike" kern="0" cap="none" spc="0" normalizeH="0" baseline="0" noProof="0" dirty="0" smtClean="0">
                <a:ln>
                  <a:noFill/>
                </a:ln>
                <a:solidFill>
                  <a:schemeClr val="tx2"/>
                </a:solidFill>
                <a:effectLst/>
                <a:uLnTx/>
                <a:uFillTx/>
                <a:latin typeface="+mj-lt"/>
                <a:ea typeface="+mj-ea"/>
                <a:cs typeface="+mj-cs"/>
              </a:rPr>
              <a:t>r</a:t>
            </a:r>
            <a:endParaRPr kumimoji="0" lang="el-GR"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6" name="5 - TextBox"/>
          <p:cNvSpPr txBox="1"/>
          <p:nvPr/>
        </p:nvSpPr>
        <p:spPr>
          <a:xfrm>
            <a:off x="827584" y="1268761"/>
            <a:ext cx="7848872" cy="5632311"/>
          </a:xfrm>
          <a:prstGeom prst="rect">
            <a:avLst/>
          </a:prstGeom>
          <a:noFill/>
        </p:spPr>
        <p:txBody>
          <a:bodyPr wrap="square" rtlCol="0">
            <a:spAutoFit/>
          </a:bodyPr>
          <a:lstStyle/>
          <a:p>
            <a:pPr>
              <a:lnSpc>
                <a:spcPct val="150000"/>
              </a:lnSpc>
            </a:pPr>
            <a:r>
              <a:rPr lang="el-GR" sz="2000" dirty="0" smtClean="0"/>
              <a:t>Οι τιμές του συντελεστή </a:t>
            </a:r>
            <a:r>
              <a:rPr lang="en-US" sz="2000" dirty="0" smtClean="0"/>
              <a:t>r </a:t>
            </a:r>
            <a:r>
              <a:rPr lang="el-GR" sz="2000" dirty="0" smtClean="0"/>
              <a:t>κυμαίνονται στο διάστημα [-1, 1]</a:t>
            </a:r>
          </a:p>
          <a:p>
            <a:pPr lvl="2">
              <a:lnSpc>
                <a:spcPct val="150000"/>
              </a:lnSpc>
              <a:buFont typeface="Arial" pitchFamily="34" charset="0"/>
              <a:buChar char="•"/>
            </a:pPr>
            <a:r>
              <a:rPr lang="el-GR" sz="2000" dirty="0" smtClean="0"/>
              <a:t> Η τιμή </a:t>
            </a:r>
            <a:r>
              <a:rPr lang="el-GR" sz="2000" b="1" dirty="0" smtClean="0"/>
              <a:t>1</a:t>
            </a:r>
            <a:r>
              <a:rPr lang="el-GR" sz="2000" dirty="0" smtClean="0"/>
              <a:t> εκφράζει την απόλυτη θετική συσχέτιση </a:t>
            </a:r>
          </a:p>
          <a:p>
            <a:pPr lvl="2">
              <a:lnSpc>
                <a:spcPct val="150000"/>
              </a:lnSpc>
              <a:buFont typeface="Arial" pitchFamily="34" charset="0"/>
              <a:buChar char="•"/>
            </a:pPr>
            <a:r>
              <a:rPr lang="el-GR" sz="2000" dirty="0" smtClean="0"/>
              <a:t> Η τιμή </a:t>
            </a:r>
            <a:r>
              <a:rPr lang="el-GR" sz="2000" b="1" dirty="0" smtClean="0"/>
              <a:t>-1 </a:t>
            </a:r>
            <a:r>
              <a:rPr lang="el-GR" sz="2000" dirty="0" smtClean="0"/>
              <a:t>εκφράζει την απόλυτη θετική συσχέτιση</a:t>
            </a:r>
          </a:p>
          <a:p>
            <a:pPr lvl="2">
              <a:lnSpc>
                <a:spcPct val="150000"/>
              </a:lnSpc>
              <a:buFont typeface="Arial" pitchFamily="34" charset="0"/>
              <a:buChar char="•"/>
            </a:pPr>
            <a:r>
              <a:rPr lang="el-GR" sz="2000" dirty="0" smtClean="0"/>
              <a:t> Η τιμή </a:t>
            </a:r>
            <a:r>
              <a:rPr lang="el-GR" sz="2000" b="1" dirty="0" smtClean="0"/>
              <a:t>0 </a:t>
            </a:r>
            <a:r>
              <a:rPr lang="el-GR" sz="2000" dirty="0" smtClean="0"/>
              <a:t>εκφράζει την πλήρη έλλειψη σχέσης  </a:t>
            </a:r>
          </a:p>
          <a:p>
            <a:pPr>
              <a:lnSpc>
                <a:spcPct val="150000"/>
              </a:lnSpc>
            </a:pPr>
            <a:r>
              <a:rPr lang="el-GR" sz="2000" dirty="0" smtClean="0"/>
              <a:t>Η ένταση της σχέσης χαρακτηρίζεται την απόλυτη τιμή του </a:t>
            </a:r>
            <a:r>
              <a:rPr lang="en-US" sz="2000" dirty="0" smtClean="0"/>
              <a:t>r </a:t>
            </a:r>
            <a:r>
              <a:rPr lang="el-GR" sz="2000" dirty="0" smtClean="0"/>
              <a:t>ως εξής:</a:t>
            </a:r>
          </a:p>
          <a:p>
            <a:pPr lvl="4">
              <a:lnSpc>
                <a:spcPct val="150000"/>
              </a:lnSpc>
            </a:pPr>
            <a:r>
              <a:rPr lang="el-GR" sz="2000" dirty="0" smtClean="0"/>
              <a:t>|</a:t>
            </a:r>
            <a:r>
              <a:rPr lang="en-US" sz="2000" dirty="0" smtClean="0"/>
              <a:t>r</a:t>
            </a:r>
            <a:r>
              <a:rPr lang="el-GR" sz="2000" dirty="0" smtClean="0"/>
              <a:t>|</a:t>
            </a:r>
            <a:r>
              <a:rPr lang="en-US" sz="2000" dirty="0" smtClean="0"/>
              <a:t> ≤ 0,2 </a:t>
            </a:r>
            <a:r>
              <a:rPr lang="el-GR" sz="2000" dirty="0" smtClean="0"/>
              <a:t>χαμηλή </a:t>
            </a:r>
          </a:p>
          <a:p>
            <a:pPr lvl="4">
              <a:lnSpc>
                <a:spcPct val="150000"/>
              </a:lnSpc>
            </a:pPr>
            <a:r>
              <a:rPr lang="en-US" sz="2000" dirty="0" smtClean="0"/>
              <a:t>0,2 &lt; </a:t>
            </a:r>
            <a:r>
              <a:rPr lang="el-GR" sz="2000" dirty="0" smtClean="0"/>
              <a:t>|</a:t>
            </a:r>
            <a:r>
              <a:rPr lang="en-US" sz="2000" dirty="0" smtClean="0"/>
              <a:t>r</a:t>
            </a:r>
            <a:r>
              <a:rPr lang="el-GR" sz="2000" dirty="0" smtClean="0"/>
              <a:t>|</a:t>
            </a:r>
            <a:r>
              <a:rPr lang="en-US" sz="2000" dirty="0" smtClean="0"/>
              <a:t> ≤ 0,5 </a:t>
            </a:r>
            <a:r>
              <a:rPr lang="el-GR" sz="2000" dirty="0" smtClean="0"/>
              <a:t>μέτρια </a:t>
            </a:r>
            <a:endParaRPr lang="en-US" sz="2000" dirty="0" smtClean="0"/>
          </a:p>
          <a:p>
            <a:pPr lvl="4">
              <a:lnSpc>
                <a:spcPct val="150000"/>
              </a:lnSpc>
            </a:pPr>
            <a:r>
              <a:rPr lang="en-US" sz="2000" dirty="0" smtClean="0"/>
              <a:t>0,5 &lt; </a:t>
            </a:r>
            <a:r>
              <a:rPr lang="el-GR" sz="2000" dirty="0" smtClean="0"/>
              <a:t>|</a:t>
            </a:r>
            <a:r>
              <a:rPr lang="en-US" sz="2000" dirty="0" smtClean="0"/>
              <a:t>r</a:t>
            </a:r>
            <a:r>
              <a:rPr lang="el-GR" sz="2000" dirty="0" smtClean="0"/>
              <a:t>|</a:t>
            </a:r>
            <a:r>
              <a:rPr lang="en-US" sz="2000" dirty="0" smtClean="0"/>
              <a:t> ≤ 0,</a:t>
            </a:r>
            <a:r>
              <a:rPr lang="el-GR" sz="2000" dirty="0" smtClean="0"/>
              <a:t>8</a:t>
            </a:r>
            <a:r>
              <a:rPr lang="en-US" sz="2000" dirty="0" smtClean="0"/>
              <a:t> </a:t>
            </a:r>
            <a:r>
              <a:rPr lang="el-GR" sz="2000" dirty="0" smtClean="0"/>
              <a:t>ισχυρή</a:t>
            </a:r>
          </a:p>
          <a:p>
            <a:pPr lvl="4">
              <a:lnSpc>
                <a:spcPct val="150000"/>
              </a:lnSpc>
            </a:pPr>
            <a:r>
              <a:rPr lang="en-US" sz="2000" dirty="0" smtClean="0"/>
              <a:t>0,</a:t>
            </a:r>
            <a:r>
              <a:rPr lang="el-GR" sz="2000" dirty="0" smtClean="0"/>
              <a:t>8</a:t>
            </a:r>
            <a:r>
              <a:rPr lang="en-US" sz="2000" dirty="0" smtClean="0"/>
              <a:t> &lt; </a:t>
            </a:r>
            <a:r>
              <a:rPr lang="el-GR" sz="2000" dirty="0" smtClean="0"/>
              <a:t>|</a:t>
            </a:r>
            <a:r>
              <a:rPr lang="en-US" sz="2000" dirty="0" smtClean="0"/>
              <a:t>r</a:t>
            </a:r>
            <a:r>
              <a:rPr lang="el-GR" sz="2000" dirty="0" smtClean="0"/>
              <a:t>|</a:t>
            </a:r>
            <a:r>
              <a:rPr lang="en-US" sz="2000" dirty="0" smtClean="0"/>
              <a:t> ≤ </a:t>
            </a:r>
            <a:r>
              <a:rPr lang="el-GR" sz="2000" dirty="0" smtClean="0"/>
              <a:t>1 πολύ</a:t>
            </a:r>
            <a:r>
              <a:rPr lang="en-US" sz="2000" dirty="0" smtClean="0"/>
              <a:t> </a:t>
            </a:r>
            <a:r>
              <a:rPr lang="el-GR" sz="2000" dirty="0" smtClean="0"/>
              <a:t>ισχυρή</a:t>
            </a:r>
          </a:p>
          <a:p>
            <a:pPr algn="ctr">
              <a:lnSpc>
                <a:spcPct val="150000"/>
              </a:lnSpc>
            </a:pPr>
            <a:endParaRPr lang="el-GR" sz="2000" dirty="0" smtClean="0"/>
          </a:p>
          <a:p>
            <a:pPr algn="ctr">
              <a:lnSpc>
                <a:spcPct val="150000"/>
              </a:lnSpc>
            </a:pPr>
            <a:endParaRPr lang="el-GR" sz="2000" dirty="0" smtClean="0"/>
          </a:p>
          <a:p>
            <a:pPr algn="ctr">
              <a:lnSpc>
                <a:spcPct val="150000"/>
              </a:lnSpc>
            </a:pPr>
            <a:endParaRPr lang="en-US" sz="2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395536" y="1052736"/>
            <a:ext cx="7990656" cy="1143000"/>
          </a:xfrm>
        </p:spPr>
        <p:txBody>
          <a:bodyPr/>
          <a:lstStyle/>
          <a:p>
            <a:pPr algn="l" eaLnBrk="1" hangingPunct="1"/>
            <a:r>
              <a:rPr lang="el-GR" sz="2000" dirty="0" smtClean="0"/>
              <a:t>Οι στατιστικές υποθέσεις αναφορικά με την ύπαρξη σχέσης μεταξύ δυο ποσοτικών μεταβλητών ισοδυναμούν με τις παρακάτω υποθέσεις για τον  συντελεστή συσχέτισης </a:t>
            </a:r>
            <a:r>
              <a:rPr lang="en-US" sz="2000" dirty="0" smtClean="0"/>
              <a:t>Pearson</a:t>
            </a:r>
            <a:r>
              <a:rPr lang="el-GR" sz="2000" dirty="0" smtClean="0"/>
              <a:t>:</a:t>
            </a:r>
            <a:r>
              <a:rPr lang="en-US" sz="2000" dirty="0" smtClean="0"/>
              <a:t> </a:t>
            </a:r>
            <a:endParaRPr lang="el-GR" sz="3200" dirty="0" smtClean="0"/>
          </a:p>
        </p:txBody>
      </p:sp>
      <p:sp>
        <p:nvSpPr>
          <p:cNvPr id="922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aphicFrame>
        <p:nvGraphicFramePr>
          <p:cNvPr id="9218" name="Object 4"/>
          <p:cNvGraphicFramePr>
            <a:graphicFrameLocks noChangeAspect="1"/>
          </p:cNvGraphicFramePr>
          <p:nvPr/>
        </p:nvGraphicFramePr>
        <p:xfrm>
          <a:off x="3347864" y="2348880"/>
          <a:ext cx="1296987" cy="885825"/>
        </p:xfrm>
        <a:graphic>
          <a:graphicData uri="http://schemas.openxmlformats.org/presentationml/2006/ole">
            <p:oleObj spid="_x0000_s9218" name="MathType Equation" r:id="rId3" imgW="596641" imgH="406224" progId="Equation">
              <p:embed/>
            </p:oleObj>
          </a:graphicData>
        </a:graphic>
      </p:graphicFrame>
      <p:sp>
        <p:nvSpPr>
          <p:cNvPr id="9223" name="Rectangle 8"/>
          <p:cNvSpPr>
            <a:spLocks noChangeArrowheads="1"/>
          </p:cNvSpPr>
          <p:nvPr/>
        </p:nvSpPr>
        <p:spPr bwMode="auto">
          <a:xfrm>
            <a:off x="611188" y="3434781"/>
            <a:ext cx="7417196" cy="2862322"/>
          </a:xfrm>
          <a:prstGeom prst="rect">
            <a:avLst/>
          </a:prstGeom>
          <a:noFill/>
          <a:ln w="9525">
            <a:noFill/>
            <a:miter lim="800000"/>
            <a:headEnd/>
            <a:tailEnd/>
          </a:ln>
        </p:spPr>
        <p:txBody>
          <a:bodyPr wrap="square" anchor="ctr">
            <a:spAutoFit/>
          </a:bodyPr>
          <a:lstStyle/>
          <a:p>
            <a:pPr marL="457200" indent="-457200" algn="just">
              <a:buFontTx/>
              <a:buChar char="•"/>
            </a:pPr>
            <a:r>
              <a:rPr lang="el-GR" sz="2000" dirty="0">
                <a:cs typeface="Times New Roman" pitchFamily="18" charset="0"/>
              </a:rPr>
              <a:t>Το κατάλληλο κριτήριο ελέγχου της μηδενικής υπόθεσης το οποίο ακολουθεί την </a:t>
            </a:r>
            <a:r>
              <a:rPr lang="el-GR" sz="2000" b="1" dirty="0">
                <a:cs typeface="Times New Roman" pitchFamily="18" charset="0"/>
              </a:rPr>
              <a:t>κατανομή </a:t>
            </a:r>
            <a:r>
              <a:rPr lang="en-US" sz="2000" b="1" dirty="0">
                <a:cs typeface="Times New Roman" pitchFamily="18" charset="0"/>
              </a:rPr>
              <a:t>student</a:t>
            </a:r>
            <a:r>
              <a:rPr lang="el-GR" sz="2000" b="1" dirty="0">
                <a:cs typeface="Times New Roman" pitchFamily="18" charset="0"/>
              </a:rPr>
              <a:t> </a:t>
            </a:r>
            <a:r>
              <a:rPr lang="el-GR" sz="2000" b="1" dirty="0" smtClean="0">
                <a:cs typeface="Times New Roman" pitchFamily="18" charset="0"/>
              </a:rPr>
              <a:t> </a:t>
            </a:r>
            <a:r>
              <a:rPr lang="el-GR" sz="2000" dirty="0">
                <a:cs typeface="Times New Roman" pitchFamily="18" charset="0"/>
              </a:rPr>
              <a:t>με </a:t>
            </a:r>
            <a:r>
              <a:rPr lang="en-US" sz="2000" i="1" dirty="0">
                <a:cs typeface="Times New Roman" pitchFamily="18" charset="0"/>
              </a:rPr>
              <a:t>N</a:t>
            </a:r>
            <a:r>
              <a:rPr lang="el-GR" sz="2000" dirty="0">
                <a:cs typeface="Times New Roman" pitchFamily="18" charset="0"/>
              </a:rPr>
              <a:t> – 2 βαθμούς ελευθερίας, είναι</a:t>
            </a:r>
            <a:r>
              <a:rPr lang="el-GR" sz="2000" dirty="0" smtClean="0">
                <a:cs typeface="Times New Roman" pitchFamily="18" charset="0"/>
              </a:rPr>
              <a:t>:</a:t>
            </a:r>
          </a:p>
          <a:p>
            <a:pPr marL="457200" indent="-457200" algn="just">
              <a:buFontTx/>
              <a:buChar char="•"/>
            </a:pPr>
            <a:endParaRPr lang="el-GR" dirty="0" smtClean="0">
              <a:cs typeface="Times New Roman" pitchFamily="18" charset="0"/>
            </a:endParaRPr>
          </a:p>
          <a:p>
            <a:pPr marL="457200" indent="-457200" algn="just">
              <a:buFontTx/>
              <a:buChar char="•"/>
            </a:pPr>
            <a:endParaRPr lang="el-GR" dirty="0" smtClean="0">
              <a:cs typeface="Times New Roman" pitchFamily="18" charset="0"/>
            </a:endParaRPr>
          </a:p>
          <a:p>
            <a:pPr marL="457200" indent="-457200" algn="just">
              <a:buFontTx/>
              <a:buChar char="•"/>
            </a:pPr>
            <a:endParaRPr lang="el-GR" dirty="0" smtClean="0">
              <a:cs typeface="Times New Roman" pitchFamily="18" charset="0"/>
            </a:endParaRPr>
          </a:p>
          <a:p>
            <a:pPr marL="457200" indent="-457200" algn="just"/>
            <a:r>
              <a:rPr lang="el-GR" sz="2800" dirty="0" smtClean="0">
                <a:cs typeface="Times New Roman" pitchFamily="18" charset="0"/>
              </a:rPr>
              <a:t>* </a:t>
            </a:r>
            <a:r>
              <a:rPr lang="el-GR" sz="2000" b="1" dirty="0" smtClean="0">
                <a:cs typeface="Times New Roman" pitchFamily="18" charset="0"/>
              </a:rPr>
              <a:t>ρ</a:t>
            </a:r>
            <a:r>
              <a:rPr lang="el-GR" sz="2000" dirty="0" smtClean="0">
                <a:cs typeface="Times New Roman" pitchFamily="18" charset="0"/>
              </a:rPr>
              <a:t> και </a:t>
            </a:r>
            <a:r>
              <a:rPr lang="en-US" sz="2000" b="1" dirty="0" smtClean="0">
                <a:cs typeface="Times New Roman" pitchFamily="18" charset="0"/>
              </a:rPr>
              <a:t>r</a:t>
            </a:r>
            <a:r>
              <a:rPr lang="en-US" sz="2000" dirty="0" smtClean="0">
                <a:cs typeface="Times New Roman" pitchFamily="18" charset="0"/>
              </a:rPr>
              <a:t> </a:t>
            </a:r>
            <a:r>
              <a:rPr lang="el-GR" sz="2000" dirty="0" smtClean="0">
                <a:cs typeface="Times New Roman" pitchFamily="18" charset="0"/>
              </a:rPr>
              <a:t>οι συντελεστές συσχέτισης </a:t>
            </a:r>
            <a:r>
              <a:rPr lang="en-US" sz="2000" dirty="0" smtClean="0">
                <a:cs typeface="Times New Roman" pitchFamily="18" charset="0"/>
              </a:rPr>
              <a:t>Pearson</a:t>
            </a:r>
            <a:r>
              <a:rPr lang="el-GR" sz="2000" dirty="0" smtClean="0">
                <a:cs typeface="Times New Roman" pitchFamily="18" charset="0"/>
              </a:rPr>
              <a:t> στον πληθυσμό και στο δείγμα αντίστοιχα</a:t>
            </a:r>
            <a:endParaRPr lang="el-GR" sz="2800" dirty="0"/>
          </a:p>
        </p:txBody>
      </p:sp>
      <p:graphicFrame>
        <p:nvGraphicFramePr>
          <p:cNvPr id="9219" name="Object 7"/>
          <p:cNvGraphicFramePr>
            <a:graphicFrameLocks noChangeAspect="1"/>
          </p:cNvGraphicFramePr>
          <p:nvPr/>
        </p:nvGraphicFramePr>
        <p:xfrm>
          <a:off x="3275856" y="4293096"/>
          <a:ext cx="1944688" cy="1101725"/>
        </p:xfrm>
        <a:graphic>
          <a:graphicData uri="http://schemas.openxmlformats.org/presentationml/2006/ole">
            <p:oleObj spid="_x0000_s9219" name="MathType Equation" r:id="rId4" imgW="787058" imgH="444307" progId="Equation">
              <p:embed/>
            </p:oleObj>
          </a:graphicData>
        </a:graphic>
      </p:graphicFrame>
      <p:sp>
        <p:nvSpPr>
          <p:cNvPr id="9224" name="Rectangle 9"/>
          <p:cNvSpPr>
            <a:spLocks noChangeArrowheads="1"/>
          </p:cNvSpPr>
          <p:nvPr/>
        </p:nvSpPr>
        <p:spPr bwMode="auto">
          <a:xfrm>
            <a:off x="638175" y="3546475"/>
            <a:ext cx="263525" cy="473075"/>
          </a:xfrm>
          <a:prstGeom prst="rect">
            <a:avLst/>
          </a:prstGeom>
          <a:noFill/>
          <a:ln w="9525">
            <a:noFill/>
            <a:miter lim="800000"/>
            <a:headEnd/>
            <a:tailEnd/>
          </a:ln>
        </p:spPr>
        <p:txBody>
          <a:bodyPr wrap="none" anchor="ctr">
            <a:spAutoFit/>
          </a:bodyPr>
          <a:lstStyle/>
          <a:p>
            <a:endParaRPr lang="el-GR" sz="1100">
              <a:cs typeface="Times New Roman" pitchFamily="18" charset="0"/>
            </a:endParaRPr>
          </a:p>
          <a:p>
            <a:pPr eaLnBrk="0" hangingPunct="0"/>
            <a:r>
              <a:rPr lang="el-GR" sz="1100">
                <a:cs typeface="Times New Roman" pitchFamily="18" charset="0"/>
              </a:rPr>
              <a:t> </a:t>
            </a:r>
            <a:r>
              <a:rPr lang="el-GR" sz="1400"/>
              <a:t> </a:t>
            </a:r>
            <a:endParaRPr lang="el-GR"/>
          </a:p>
        </p:txBody>
      </p:sp>
      <p:sp>
        <p:nvSpPr>
          <p:cNvPr id="9" name="Rectangle 2"/>
          <p:cNvSpPr txBox="1">
            <a:spLocks noChangeArrowheads="1"/>
          </p:cNvSpPr>
          <p:nvPr/>
        </p:nvSpPr>
        <p:spPr bwMode="auto">
          <a:xfrm>
            <a:off x="755576" y="260648"/>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b="0" i="0" u="none" strike="noStrike" kern="0" cap="none" spc="0" normalizeH="0" baseline="0" noProof="0" dirty="0" smtClean="0">
                <a:ln>
                  <a:noFill/>
                </a:ln>
                <a:solidFill>
                  <a:schemeClr val="tx2"/>
                </a:solidFill>
                <a:effectLst/>
                <a:uLnTx/>
                <a:uFillTx/>
                <a:latin typeface="+mj-lt"/>
                <a:ea typeface="+mj-ea"/>
                <a:cs typeface="+mj-cs"/>
              </a:rPr>
              <a:t>Γραμμική παλινδρόμηση και Συσχέτιση: έλεγχοι με τον συντελεστή συσχέτισης </a:t>
            </a:r>
            <a:r>
              <a:rPr kumimoji="0" lang="en-US" b="0" i="0" u="none" strike="noStrike" kern="0" cap="none" spc="0" normalizeH="0" baseline="0" noProof="0" dirty="0" smtClean="0">
                <a:ln>
                  <a:noFill/>
                </a:ln>
                <a:solidFill>
                  <a:schemeClr val="tx2"/>
                </a:solidFill>
                <a:effectLst/>
                <a:uLnTx/>
                <a:uFillTx/>
                <a:latin typeface="+mj-lt"/>
                <a:ea typeface="+mj-ea"/>
                <a:cs typeface="+mj-cs"/>
              </a:rPr>
              <a:t>r</a:t>
            </a:r>
            <a:endParaRPr kumimoji="0" lang="el-GR"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55576" y="260648"/>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b="0" i="0" u="none" strike="noStrike" kern="0" cap="none" spc="0" normalizeH="0" baseline="0" noProof="0" dirty="0" smtClean="0">
                <a:ln>
                  <a:noFill/>
                </a:ln>
                <a:solidFill>
                  <a:schemeClr val="tx2"/>
                </a:solidFill>
                <a:effectLst/>
                <a:uLnTx/>
                <a:uFillTx/>
                <a:latin typeface="+mj-lt"/>
                <a:ea typeface="+mj-ea"/>
                <a:cs typeface="+mj-cs"/>
              </a:rPr>
              <a:t>Γραμμική παλινδρόμηση και Συσχέτιση: έλεγχοι με τον συντελεστή συσχέτισης </a:t>
            </a:r>
            <a:r>
              <a:rPr kumimoji="0" lang="en-US" b="0" i="0" u="none" strike="noStrike" kern="0" cap="none" spc="0" normalizeH="0" baseline="0" noProof="0" dirty="0" smtClean="0">
                <a:ln>
                  <a:noFill/>
                </a:ln>
                <a:solidFill>
                  <a:schemeClr val="tx2"/>
                </a:solidFill>
                <a:effectLst/>
                <a:uLnTx/>
                <a:uFillTx/>
                <a:latin typeface="+mj-lt"/>
                <a:ea typeface="+mj-ea"/>
                <a:cs typeface="+mj-cs"/>
              </a:rPr>
              <a:t>r</a:t>
            </a:r>
            <a:endParaRPr kumimoji="0" lang="el-GR"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6" name="5 - TextBox"/>
          <p:cNvSpPr txBox="1"/>
          <p:nvPr/>
        </p:nvSpPr>
        <p:spPr>
          <a:xfrm>
            <a:off x="827584" y="1268760"/>
            <a:ext cx="7920880" cy="4862870"/>
          </a:xfrm>
          <a:prstGeom prst="rect">
            <a:avLst/>
          </a:prstGeom>
          <a:noFill/>
        </p:spPr>
        <p:txBody>
          <a:bodyPr wrap="square" rtlCol="0">
            <a:spAutoFit/>
          </a:bodyPr>
          <a:lstStyle/>
          <a:p>
            <a:pPr>
              <a:spcAft>
                <a:spcPts val="600"/>
              </a:spcAft>
            </a:pPr>
            <a:r>
              <a:rPr lang="el-GR" sz="2000" dirty="0" smtClean="0"/>
              <a:t>Αφού όπως φαίνεται από το στατιστικό του ελέγχου η τιμή του </a:t>
            </a:r>
            <a:r>
              <a:rPr lang="en-US" sz="2000" dirty="0" smtClean="0"/>
              <a:t>t </a:t>
            </a:r>
            <a:r>
              <a:rPr lang="el-GR" sz="2000" dirty="0" smtClean="0"/>
              <a:t>εξαρτάται από την τιμή </a:t>
            </a:r>
            <a:r>
              <a:rPr lang="en-US" sz="2000" dirty="0" smtClean="0"/>
              <a:t>r </a:t>
            </a:r>
            <a:r>
              <a:rPr lang="el-GR" sz="2000" dirty="0" smtClean="0"/>
              <a:t>και οι κρίσιμες τιμές </a:t>
            </a:r>
            <a:r>
              <a:rPr lang="en-US" sz="2000" b="1" dirty="0" smtClean="0"/>
              <a:t>t</a:t>
            </a:r>
            <a:r>
              <a:rPr lang="el-GR" sz="2000" b="1" baseline="-25000" dirty="0" err="1" smtClean="0"/>
              <a:t>κρ</a:t>
            </a:r>
            <a:r>
              <a:rPr lang="en-US" sz="2000" b="1" dirty="0" smtClean="0"/>
              <a:t> </a:t>
            </a:r>
            <a:r>
              <a:rPr lang="el-GR" sz="2000" dirty="0" smtClean="0"/>
              <a:t>του πίνακα της κατανομής </a:t>
            </a:r>
            <a:r>
              <a:rPr lang="en-US" sz="2000" dirty="0" smtClean="0"/>
              <a:t>student </a:t>
            </a:r>
            <a:r>
              <a:rPr lang="el-GR" sz="2000" dirty="0" smtClean="0"/>
              <a:t>μπορεί να αντικατασταθούν με τιμές </a:t>
            </a:r>
            <a:r>
              <a:rPr lang="en-US" sz="2000" b="1" dirty="0" smtClean="0"/>
              <a:t>r</a:t>
            </a:r>
            <a:r>
              <a:rPr lang="el-GR" sz="2000" b="1" baseline="-25000" dirty="0" err="1" smtClean="0"/>
              <a:t>κρ</a:t>
            </a:r>
            <a:r>
              <a:rPr lang="el-GR" sz="2000" baseline="-25000" dirty="0" smtClean="0"/>
              <a:t>.</a:t>
            </a:r>
            <a:r>
              <a:rPr lang="el-GR" sz="2000" dirty="0" smtClean="0"/>
              <a:t>   </a:t>
            </a:r>
          </a:p>
          <a:p>
            <a:pPr>
              <a:spcAft>
                <a:spcPts val="600"/>
              </a:spcAft>
            </a:pPr>
            <a:r>
              <a:rPr lang="el-GR" sz="2000" dirty="0" smtClean="0"/>
              <a:t>Μ’ αυτό τον τρόπο μας αρκεί η τιμή </a:t>
            </a:r>
            <a:r>
              <a:rPr lang="en-US" sz="2000" dirty="0" smtClean="0"/>
              <a:t>r </a:t>
            </a:r>
            <a:r>
              <a:rPr lang="el-GR" sz="2000" dirty="0" smtClean="0"/>
              <a:t>του δείγματος και δεν απαιτείται ο υπολογισμός του </a:t>
            </a:r>
            <a:r>
              <a:rPr lang="en-US" sz="2000" dirty="0" smtClean="0"/>
              <a:t>t</a:t>
            </a:r>
            <a:endParaRPr lang="el-GR" sz="2000" dirty="0" smtClean="0">
              <a:solidFill>
                <a:schemeClr val="accent2"/>
              </a:solidFill>
            </a:endParaRPr>
          </a:p>
          <a:p>
            <a:pPr>
              <a:spcBef>
                <a:spcPts val="600"/>
              </a:spcBef>
            </a:pPr>
            <a:r>
              <a:rPr lang="el-GR" sz="2000" dirty="0" smtClean="0">
                <a:solidFill>
                  <a:schemeClr val="accent2"/>
                </a:solidFill>
              </a:rPr>
              <a:t>Στο παράδειγμα της διαφάνειας 2 για τον έλεγχο της σχέσης μεταξύ «αριθμού γεννήσεων» και «προσδόκιμου επιβίωσης των γυναικών» μιας χώρας  ο συντελεστής συσχέτισης είναι </a:t>
            </a:r>
            <a:r>
              <a:rPr lang="en-US" sz="2000" dirty="0" smtClean="0">
                <a:solidFill>
                  <a:schemeClr val="accent2"/>
                </a:solidFill>
              </a:rPr>
              <a:t>r</a:t>
            </a:r>
            <a:r>
              <a:rPr lang="el-GR" sz="2000" dirty="0" smtClean="0">
                <a:solidFill>
                  <a:schemeClr val="accent2"/>
                </a:solidFill>
              </a:rPr>
              <a:t>=</a:t>
            </a:r>
            <a:r>
              <a:rPr lang="en-US" sz="2000" dirty="0" smtClean="0">
                <a:solidFill>
                  <a:schemeClr val="accent2"/>
                </a:solidFill>
              </a:rPr>
              <a:t> </a:t>
            </a:r>
            <a:r>
              <a:rPr lang="el-GR" sz="2000" dirty="0" smtClean="0">
                <a:solidFill>
                  <a:schemeClr val="accent2"/>
                </a:solidFill>
              </a:rPr>
              <a:t>-0,97  δείγμα.</a:t>
            </a:r>
          </a:p>
          <a:p>
            <a:pPr>
              <a:spcBef>
                <a:spcPts val="600"/>
              </a:spcBef>
            </a:pPr>
            <a:r>
              <a:rPr lang="el-GR" sz="2000" dirty="0" smtClean="0">
                <a:solidFill>
                  <a:schemeClr val="accent2"/>
                </a:solidFill>
              </a:rPr>
              <a:t>Οι κρίσιμες τιμές για επίπεδο σημαντικότητας α=0,05 και αμφίπλευρο έλεγχο με  15-2=13,  Βαθμούς ελευθερίας είναι 0,532 και -0,532</a:t>
            </a:r>
          </a:p>
          <a:p>
            <a:pPr>
              <a:spcBef>
                <a:spcPts val="600"/>
              </a:spcBef>
            </a:pPr>
            <a:r>
              <a:rPr lang="el-GR" sz="2000" dirty="0" smtClean="0">
                <a:solidFill>
                  <a:schemeClr val="accent2"/>
                </a:solidFill>
              </a:rPr>
              <a:t>Κανόνας απόφασης:  Αν </a:t>
            </a:r>
            <a:r>
              <a:rPr lang="en-US" sz="2000" dirty="0" smtClean="0">
                <a:solidFill>
                  <a:schemeClr val="accent2"/>
                </a:solidFill>
              </a:rPr>
              <a:t>r ≥0,532 </a:t>
            </a:r>
            <a:r>
              <a:rPr lang="el-GR" sz="2000" dirty="0" smtClean="0">
                <a:solidFill>
                  <a:schemeClr val="accent2"/>
                </a:solidFill>
              </a:rPr>
              <a:t>ή </a:t>
            </a:r>
            <a:r>
              <a:rPr lang="en-US" sz="2000" dirty="0" smtClean="0">
                <a:solidFill>
                  <a:schemeClr val="accent2"/>
                </a:solidFill>
              </a:rPr>
              <a:t>r≤</a:t>
            </a:r>
            <a:r>
              <a:rPr lang="el-GR" sz="2000" dirty="0" smtClean="0">
                <a:solidFill>
                  <a:schemeClr val="accent2"/>
                </a:solidFill>
              </a:rPr>
              <a:t>-0,532 απορρίπτεται η μηδενική</a:t>
            </a:r>
          </a:p>
          <a:p>
            <a:pPr>
              <a:spcBef>
                <a:spcPts val="600"/>
              </a:spcBef>
            </a:pPr>
            <a:r>
              <a:rPr lang="el-GR" sz="2000" dirty="0" smtClean="0">
                <a:solidFill>
                  <a:schemeClr val="accent2"/>
                </a:solidFill>
              </a:rPr>
              <a:t>Επειδή </a:t>
            </a:r>
            <a:r>
              <a:rPr lang="en-US" sz="2000" dirty="0" smtClean="0">
                <a:solidFill>
                  <a:schemeClr val="accent2"/>
                </a:solidFill>
              </a:rPr>
              <a:t>r=-0,97&lt; -0,532 </a:t>
            </a:r>
            <a:r>
              <a:rPr lang="el-GR" sz="2000" dirty="0" smtClean="0">
                <a:solidFill>
                  <a:schemeClr val="accent2"/>
                </a:solidFill>
              </a:rPr>
              <a:t>συμπεραίνουμε ότι υπάρχει στατιστικά σημαντική αρνητική σχέση μεταξύ «αριθμού γεννήσεων» και «προσδόκιμου επιβίωσης των γυναικών»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55576" y="260648"/>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b="0" i="0" u="none" strike="noStrike" kern="0" cap="none" spc="0" normalizeH="0" baseline="0" noProof="0" dirty="0" smtClean="0">
                <a:ln>
                  <a:noFill/>
                </a:ln>
                <a:solidFill>
                  <a:schemeClr val="tx2"/>
                </a:solidFill>
                <a:effectLst/>
                <a:uLnTx/>
                <a:uFillTx/>
                <a:latin typeface="+mj-lt"/>
                <a:ea typeface="+mj-ea"/>
                <a:cs typeface="+mj-cs"/>
              </a:rPr>
              <a:t>Γραμμική παλινδρόμηση και Συσχέτιση: έλεγχοι με τον συντελεστή συσχέτισης </a:t>
            </a:r>
            <a:r>
              <a:rPr kumimoji="0" lang="en-US" b="0" i="0" u="none" strike="noStrike" kern="0" cap="none" spc="0" normalizeH="0" baseline="0" noProof="0" dirty="0" smtClean="0">
                <a:ln>
                  <a:noFill/>
                </a:ln>
                <a:solidFill>
                  <a:schemeClr val="tx2"/>
                </a:solidFill>
                <a:effectLst/>
                <a:uLnTx/>
                <a:uFillTx/>
                <a:latin typeface="+mj-lt"/>
                <a:ea typeface="+mj-ea"/>
                <a:cs typeface="+mj-cs"/>
              </a:rPr>
              <a:t>r</a:t>
            </a:r>
            <a:endParaRPr kumimoji="0" lang="el-GR"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5" name="4 - Ορθογώνιο"/>
          <p:cNvSpPr/>
          <p:nvPr/>
        </p:nvSpPr>
        <p:spPr>
          <a:xfrm>
            <a:off x="755576" y="1196752"/>
            <a:ext cx="7920880" cy="1015663"/>
          </a:xfrm>
          <a:prstGeom prst="rect">
            <a:avLst/>
          </a:prstGeom>
        </p:spPr>
        <p:txBody>
          <a:bodyPr wrap="square">
            <a:spAutoFit/>
          </a:bodyPr>
          <a:lstStyle/>
          <a:p>
            <a:r>
              <a:rPr lang="el-GR" sz="2000" dirty="0" smtClean="0">
                <a:solidFill>
                  <a:schemeClr val="accent2"/>
                </a:solidFill>
              </a:rPr>
              <a:t>Ο συντελεστής συσχέτισης του </a:t>
            </a:r>
            <a:r>
              <a:rPr lang="en-US" sz="2000" dirty="0" smtClean="0">
                <a:solidFill>
                  <a:schemeClr val="accent2"/>
                </a:solidFill>
              </a:rPr>
              <a:t>Pearson </a:t>
            </a:r>
            <a:r>
              <a:rPr lang="el-GR" sz="2000" dirty="0" smtClean="0">
                <a:solidFill>
                  <a:schemeClr val="accent2"/>
                </a:solidFill>
              </a:rPr>
              <a:t>δεν βρέθηκε στατιστικά σημαντικός για τη σχέση τιμών α/φ </a:t>
            </a:r>
            <a:r>
              <a:rPr lang="el-GR" sz="2000" dirty="0" err="1" smtClean="0">
                <a:solidFill>
                  <a:schemeClr val="accent2"/>
                </a:solidFill>
              </a:rPr>
              <a:t>test</a:t>
            </a:r>
            <a:r>
              <a:rPr lang="el-GR" sz="2000" dirty="0" smtClean="0">
                <a:solidFill>
                  <a:schemeClr val="accent2"/>
                </a:solidFill>
              </a:rPr>
              <a:t> πριν τη διδασκαλία (Χ)</a:t>
            </a:r>
            <a:r>
              <a:rPr lang="en-US" sz="2000" dirty="0" smtClean="0">
                <a:solidFill>
                  <a:schemeClr val="accent2"/>
                </a:solidFill>
              </a:rPr>
              <a:t>”</a:t>
            </a:r>
            <a:r>
              <a:rPr lang="el-GR" sz="2000" dirty="0" smtClean="0">
                <a:solidFill>
                  <a:schemeClr val="accent2"/>
                </a:solidFill>
              </a:rPr>
              <a:t> και </a:t>
            </a:r>
            <a:r>
              <a:rPr lang="en-US" sz="2000" dirty="0" smtClean="0">
                <a:solidFill>
                  <a:schemeClr val="accent2"/>
                </a:solidFill>
              </a:rPr>
              <a:t>“</a:t>
            </a:r>
            <a:r>
              <a:rPr lang="el-GR" sz="2000" dirty="0" smtClean="0">
                <a:solidFill>
                  <a:schemeClr val="accent2"/>
                </a:solidFill>
              </a:rPr>
              <a:t>βαθμολογία εξέτασης στο αρμόνιο (Υ)</a:t>
            </a:r>
            <a:r>
              <a:rPr lang="en-US" sz="2000" dirty="0" smtClean="0">
                <a:solidFill>
                  <a:schemeClr val="accent2"/>
                </a:solidFill>
              </a:rPr>
              <a:t>”</a:t>
            </a:r>
            <a:endParaRPr lang="el-GR" sz="2000" dirty="0">
              <a:solidFill>
                <a:schemeClr val="accent2"/>
              </a:solidFill>
            </a:endParaRPr>
          </a:p>
        </p:txBody>
      </p:sp>
      <p:sp>
        <p:nvSpPr>
          <p:cNvPr id="6" name="Rectangle 3"/>
          <p:cNvSpPr txBox="1">
            <a:spLocks noChangeArrowheads="1"/>
          </p:cNvSpPr>
          <p:nvPr/>
        </p:nvSpPr>
        <p:spPr bwMode="auto">
          <a:xfrm>
            <a:off x="683568" y="234888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8900" lvl="0" indent="12700">
              <a:spcBef>
                <a:spcPct val="20000"/>
              </a:spcBef>
            </a:pPr>
            <a:r>
              <a:rPr kumimoji="0" lang="el-GR" sz="2000" b="0" i="0" u="none" strike="noStrike" kern="0" cap="none" spc="0" normalizeH="0" baseline="0" noProof="0" dirty="0" smtClean="0">
                <a:ln>
                  <a:noFill/>
                </a:ln>
                <a:solidFill>
                  <a:schemeClr val="accent2"/>
                </a:solidFill>
                <a:effectLst/>
                <a:uLnTx/>
                <a:uFillTx/>
                <a:latin typeface="+mn-lt"/>
                <a:ea typeface="+mn-ea"/>
                <a:cs typeface="+mn-cs"/>
              </a:rPr>
              <a:t>Πράγματι,</a:t>
            </a:r>
            <a:r>
              <a:rPr kumimoji="0" lang="el-GR" sz="2000" b="0" i="0" u="none" strike="noStrike" kern="0" cap="none" spc="0" normalizeH="0" noProof="0" dirty="0" smtClean="0">
                <a:ln>
                  <a:noFill/>
                </a:ln>
                <a:solidFill>
                  <a:schemeClr val="accent2"/>
                </a:solidFill>
                <a:effectLst/>
                <a:uLnTx/>
                <a:uFillTx/>
                <a:latin typeface="+mn-lt"/>
                <a:ea typeface="+mn-ea"/>
                <a:cs typeface="+mn-cs"/>
              </a:rPr>
              <a:t> </a:t>
            </a:r>
            <a:r>
              <a:rPr kumimoji="0" lang="el-GR" sz="2000" b="0" i="0" u="none" strike="noStrike" kern="0" cap="none" spc="0" normalizeH="0" baseline="0" noProof="0" dirty="0" smtClean="0">
                <a:ln>
                  <a:noFill/>
                </a:ln>
                <a:solidFill>
                  <a:schemeClr val="accent2"/>
                </a:solidFill>
                <a:effectLst/>
                <a:uLnTx/>
                <a:uFillTx/>
                <a:latin typeface="+mn-lt"/>
                <a:ea typeface="+mn-ea"/>
                <a:cs typeface="+mn-cs"/>
              </a:rPr>
              <a:t>η κρίσιμη τιμή για α </a:t>
            </a:r>
            <a:r>
              <a:rPr lang="el-GR" sz="2000" kern="0" dirty="0" smtClean="0">
                <a:solidFill>
                  <a:schemeClr val="accent2"/>
                </a:solidFill>
                <a:latin typeface="+mn-lt"/>
              </a:rPr>
              <a:t>= 0,05 σε αμφίπλευρο έλεγχο </a:t>
            </a:r>
            <a:r>
              <a:rPr kumimoji="0" lang="el-GR" sz="2000" b="0" i="0" u="none" strike="noStrike" kern="0" cap="none" spc="0" normalizeH="0" baseline="0" noProof="0" dirty="0" smtClean="0">
                <a:ln>
                  <a:noFill/>
                </a:ln>
                <a:solidFill>
                  <a:schemeClr val="accent2"/>
                </a:solidFill>
                <a:effectLst/>
                <a:uLnTx/>
                <a:uFillTx/>
                <a:latin typeface="+mn-lt"/>
                <a:ea typeface="+mn-ea"/>
                <a:cs typeface="+mn-cs"/>
              </a:rPr>
              <a:t>και βαθμούς ελευθερίας </a:t>
            </a:r>
            <a:r>
              <a:rPr kumimoji="0" lang="el-GR" sz="2000" b="0" i="1" u="none" strike="noStrike" kern="0" cap="none" spc="0" normalizeH="0" baseline="0" noProof="0" dirty="0" smtClean="0">
                <a:ln>
                  <a:noFill/>
                </a:ln>
                <a:solidFill>
                  <a:schemeClr val="accent2"/>
                </a:solidFill>
                <a:effectLst/>
                <a:uLnTx/>
                <a:uFillTx/>
                <a:latin typeface="+mn-lt"/>
                <a:ea typeface="+mn-ea"/>
                <a:cs typeface="+mn-cs"/>
              </a:rPr>
              <a:t>Ν</a:t>
            </a:r>
            <a:r>
              <a:rPr kumimoji="0" lang="el-GR" sz="2000" b="0" i="0" u="none" strike="noStrike" kern="0" cap="none" spc="0" normalizeH="0" baseline="0" noProof="0" dirty="0" smtClean="0">
                <a:ln>
                  <a:noFill/>
                </a:ln>
                <a:solidFill>
                  <a:schemeClr val="accent2"/>
                </a:solidFill>
                <a:effectLst/>
                <a:uLnTx/>
                <a:uFillTx/>
                <a:latin typeface="+mn-lt"/>
                <a:ea typeface="+mn-ea"/>
                <a:cs typeface="+mn-cs"/>
              </a:rPr>
              <a:t> – 2 = 14 – 2 = 12 είναι 0,532. Από τα δεδομένα (διαφάνεια 14) έχει υπολογιστεί </a:t>
            </a:r>
            <a:r>
              <a:rPr kumimoji="0" lang="en-US" sz="2000" b="0" i="1" u="none" strike="noStrike" kern="0" cap="none" spc="0" normalizeH="0" baseline="0" noProof="0" dirty="0" smtClean="0">
                <a:ln>
                  <a:noFill/>
                </a:ln>
                <a:solidFill>
                  <a:schemeClr val="accent2"/>
                </a:solidFill>
                <a:effectLst/>
                <a:uLnTx/>
                <a:uFillTx/>
                <a:latin typeface="+mn-lt"/>
                <a:ea typeface="+mn-ea"/>
                <a:cs typeface="+mn-cs"/>
              </a:rPr>
              <a:t>r </a:t>
            </a:r>
            <a:r>
              <a:rPr kumimoji="0" lang="el-GR" sz="2000" b="0" i="0" u="none" strike="noStrike" kern="0" cap="none" spc="0" normalizeH="0" baseline="0" noProof="0" dirty="0" smtClean="0">
                <a:ln>
                  <a:noFill/>
                </a:ln>
                <a:solidFill>
                  <a:schemeClr val="accent2"/>
                </a:solidFill>
                <a:effectLst/>
                <a:uLnTx/>
                <a:uFillTx/>
                <a:latin typeface="+mn-lt"/>
                <a:ea typeface="+mn-ea"/>
                <a:cs typeface="+mn-cs"/>
              </a:rPr>
              <a:t>= 0,31. Επειδή η συσχέτιση του δείγματος είναι </a:t>
            </a:r>
            <a:r>
              <a:rPr kumimoji="0" lang="en-US" sz="2000" b="0" i="1" u="none" strike="noStrike" kern="0" cap="none" spc="0" normalizeH="0" baseline="0" noProof="0" dirty="0" smtClean="0">
                <a:ln>
                  <a:noFill/>
                </a:ln>
                <a:solidFill>
                  <a:schemeClr val="accent2"/>
                </a:solidFill>
                <a:effectLst/>
                <a:uLnTx/>
                <a:uFillTx/>
                <a:latin typeface="+mn-lt"/>
                <a:ea typeface="+mn-ea"/>
                <a:cs typeface="+mn-cs"/>
              </a:rPr>
              <a:t>r</a:t>
            </a:r>
            <a:r>
              <a:rPr kumimoji="0" lang="el-GR" sz="2000" b="0" i="0" u="none" strike="noStrike" kern="0" cap="none" spc="0" normalizeH="0" baseline="0" noProof="0" dirty="0" smtClean="0">
                <a:ln>
                  <a:noFill/>
                </a:ln>
                <a:solidFill>
                  <a:schemeClr val="accent2"/>
                </a:solidFill>
                <a:effectLst/>
                <a:uLnTx/>
                <a:uFillTx/>
                <a:latin typeface="+mn-lt"/>
                <a:ea typeface="+mn-ea"/>
                <a:cs typeface="+mn-cs"/>
              </a:rPr>
              <a:t> = 0,31&lt;  0,532, δεν απορρίπτεται η μηδενική υπόθεση.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7"/>
          <p:cNvGraphicFramePr>
            <a:graphicFrameLocks noGrp="1" noChangeAspect="1"/>
          </p:cNvGraphicFramePr>
          <p:nvPr>
            <p:ph idx="1"/>
          </p:nvPr>
        </p:nvGraphicFramePr>
        <p:xfrm>
          <a:off x="827584" y="980728"/>
          <a:ext cx="6481763" cy="5616575"/>
        </p:xfrm>
        <a:graphic>
          <a:graphicData uri="http://schemas.openxmlformats.org/presentationml/2006/ole">
            <p:oleObj spid="_x0000_s10242" name="Έγγραφο" r:id="rId3" imgW="4718879" imgH="3471732" progId="Word.Document.8">
              <p:embed/>
            </p:oleObj>
          </a:graphicData>
        </a:graphic>
      </p:graphicFrame>
      <p:sp>
        <p:nvSpPr>
          <p:cNvPr id="4" name="3 - TextBox"/>
          <p:cNvSpPr txBox="1"/>
          <p:nvPr/>
        </p:nvSpPr>
        <p:spPr>
          <a:xfrm>
            <a:off x="899592" y="260648"/>
            <a:ext cx="7200800" cy="461665"/>
          </a:xfrm>
          <a:prstGeom prst="rect">
            <a:avLst/>
          </a:prstGeom>
          <a:noFill/>
        </p:spPr>
        <p:txBody>
          <a:bodyPr wrap="square" rtlCol="0">
            <a:spAutoFit/>
          </a:bodyPr>
          <a:lstStyle/>
          <a:p>
            <a:r>
              <a:rPr lang="el-GR" dirty="0" smtClean="0"/>
              <a:t>Κρίσιμες τιμές του συντελεστή συσχέτισης </a:t>
            </a:r>
            <a:r>
              <a:rPr lang="en-US" dirty="0" smtClean="0"/>
              <a:t>Pearson</a:t>
            </a:r>
            <a:r>
              <a:rPr lang="el-GR" dirty="0" smtClean="0"/>
              <a:t> </a:t>
            </a:r>
            <a:endParaRPr lang="el-GR" dirty="0"/>
          </a:p>
        </p:txBody>
      </p:sp>
      <p:sp>
        <p:nvSpPr>
          <p:cNvPr id="5" name="4 - Έλλειψη"/>
          <p:cNvSpPr/>
          <p:nvPr/>
        </p:nvSpPr>
        <p:spPr>
          <a:xfrm>
            <a:off x="1763688" y="4869160"/>
            <a:ext cx="288032" cy="288032"/>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Έλλειψη"/>
          <p:cNvSpPr/>
          <p:nvPr/>
        </p:nvSpPr>
        <p:spPr>
          <a:xfrm>
            <a:off x="3419872" y="1844824"/>
            <a:ext cx="432048" cy="36004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 name="7 - Ευθεία γραμμή σύνδεσης"/>
          <p:cNvCxnSpPr>
            <a:stCxn id="6" idx="4"/>
          </p:cNvCxnSpPr>
          <p:nvPr/>
        </p:nvCxnSpPr>
        <p:spPr>
          <a:xfrm>
            <a:off x="3635896" y="2204864"/>
            <a:ext cx="0" cy="2664296"/>
          </a:xfrm>
          <a:prstGeom prst="line">
            <a:avLst/>
          </a:prstGeom>
        </p:spPr>
        <p:style>
          <a:lnRef idx="2">
            <a:schemeClr val="accent1"/>
          </a:lnRef>
          <a:fillRef idx="0">
            <a:schemeClr val="accent1"/>
          </a:fillRef>
          <a:effectRef idx="1">
            <a:schemeClr val="accent1"/>
          </a:effectRef>
          <a:fontRef idx="minor">
            <a:schemeClr val="tx1"/>
          </a:fontRef>
        </p:style>
      </p:cxnSp>
      <p:sp>
        <p:nvSpPr>
          <p:cNvPr id="9" name="8 - Έλλειψη"/>
          <p:cNvSpPr/>
          <p:nvPr/>
        </p:nvSpPr>
        <p:spPr>
          <a:xfrm>
            <a:off x="3419872" y="4869160"/>
            <a:ext cx="432048" cy="21602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 name="10 - Ευθεία γραμμή σύνδεσης"/>
          <p:cNvCxnSpPr>
            <a:stCxn id="5" idx="6"/>
            <a:endCxn id="9" idx="2"/>
          </p:cNvCxnSpPr>
          <p:nvPr/>
        </p:nvCxnSpPr>
        <p:spPr>
          <a:xfrm flipV="1">
            <a:off x="2051720" y="4977172"/>
            <a:ext cx="1368152" cy="36004"/>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609600"/>
            <a:ext cx="7989888" cy="1235075"/>
          </a:xfrm>
        </p:spPr>
        <p:txBody>
          <a:bodyPr/>
          <a:lstStyle/>
          <a:p>
            <a:pPr eaLnBrk="1" hangingPunct="1"/>
            <a:r>
              <a:rPr lang="el-GR" sz="2800" dirty="0" smtClean="0"/>
              <a:t>Έλεγχος σημαντικότητας του </a:t>
            </a:r>
            <a:r>
              <a:rPr lang="en-US" sz="2800" dirty="0" smtClean="0"/>
              <a:t>Pearson r</a:t>
            </a:r>
            <a:r>
              <a:rPr lang="el-GR" sz="2800" dirty="0" smtClean="0"/>
              <a:t> </a:t>
            </a:r>
            <a:br>
              <a:rPr lang="el-GR" sz="2800" dirty="0" smtClean="0"/>
            </a:br>
            <a:r>
              <a:rPr lang="el-GR" sz="2800" dirty="0" smtClean="0"/>
              <a:t>για τη σχέση τελικής επίδοσης και επίδοσης στο ακουστικό-φωνητικό </a:t>
            </a:r>
            <a:r>
              <a:rPr lang="en-US" sz="2800" dirty="0" smtClean="0"/>
              <a:t>test</a:t>
            </a:r>
            <a:r>
              <a:rPr lang="el-GR" sz="2400" dirty="0" smtClean="0"/>
              <a:t> </a:t>
            </a:r>
          </a:p>
        </p:txBody>
      </p:sp>
      <p:sp>
        <p:nvSpPr>
          <p:cNvPr id="29699" name="Rectangle 3"/>
          <p:cNvSpPr>
            <a:spLocks noGrp="1" noChangeArrowheads="1"/>
          </p:cNvSpPr>
          <p:nvPr>
            <p:ph type="body" idx="1"/>
          </p:nvPr>
        </p:nvSpPr>
        <p:spPr>
          <a:xfrm>
            <a:off x="755650" y="2276475"/>
            <a:ext cx="7772400" cy="4114800"/>
          </a:xfrm>
        </p:spPr>
        <p:txBody>
          <a:bodyPr/>
          <a:lstStyle/>
          <a:p>
            <a:pPr eaLnBrk="1" hangingPunct="1"/>
            <a:r>
              <a:rPr lang="el-GR" sz="2800" dirty="0" smtClean="0"/>
              <a:t>Η κρίσιμη τιμή για α = 0,05 και βαθμούς ελευθερίας </a:t>
            </a:r>
            <a:r>
              <a:rPr lang="el-GR" sz="2800" i="1" dirty="0" smtClean="0"/>
              <a:t>Ν</a:t>
            </a:r>
            <a:r>
              <a:rPr lang="el-GR" sz="2800" dirty="0" smtClean="0"/>
              <a:t> – 2 = 14 – 2 = 12 είναι 0,532 για αμφίπλευρο έλεγχο (). Από τα δεδομένα έχει υπολογιστεί </a:t>
            </a:r>
            <a:r>
              <a:rPr lang="en-US" sz="2800" i="1" dirty="0" smtClean="0"/>
              <a:t>r </a:t>
            </a:r>
            <a:r>
              <a:rPr lang="el-GR" sz="2800" dirty="0" smtClean="0"/>
              <a:t>= 0,31. Επειδή η συσχέτιση του δείγματος είναι </a:t>
            </a:r>
            <a:r>
              <a:rPr lang="en-US" sz="2800" i="1" dirty="0" smtClean="0"/>
              <a:t>r</a:t>
            </a:r>
            <a:r>
              <a:rPr lang="el-GR" sz="2800" dirty="0" smtClean="0"/>
              <a:t> = 0,31&lt;  0,532, δεν απορρίπτεται η μηδενική υπόθεση.</a:t>
            </a:r>
            <a:r>
              <a:rPr lang="el-GR" dirty="0"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755576" y="260648"/>
            <a:ext cx="7772400"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b="0" i="0" u="none" strike="noStrike" kern="0" cap="none" spc="0" normalizeH="0" baseline="0" noProof="0" dirty="0" smtClean="0">
                <a:ln>
                  <a:noFill/>
                </a:ln>
                <a:solidFill>
                  <a:schemeClr val="tx2"/>
                </a:solidFill>
                <a:effectLst/>
                <a:uLnTx/>
                <a:uFillTx/>
                <a:latin typeface="+mj-lt"/>
                <a:ea typeface="+mj-ea"/>
                <a:cs typeface="+mj-cs"/>
              </a:rPr>
              <a:t>Γραμμική παλινδρόμηση και Συσχέτιση: έλεγχοι με τον συντελεστή συσχέτισης </a:t>
            </a:r>
            <a:r>
              <a:rPr kumimoji="0" lang="en-US" b="0" i="0" u="none" strike="noStrike" kern="0" cap="none" spc="0" normalizeH="0" baseline="0" noProof="0" dirty="0" smtClean="0">
                <a:ln>
                  <a:noFill/>
                </a:ln>
                <a:solidFill>
                  <a:schemeClr val="tx2"/>
                </a:solidFill>
                <a:effectLst/>
                <a:uLnTx/>
                <a:uFillTx/>
                <a:latin typeface="+mj-lt"/>
                <a:ea typeface="+mj-ea"/>
                <a:cs typeface="+mj-cs"/>
              </a:rPr>
              <a:t>r</a:t>
            </a:r>
            <a:endParaRPr kumimoji="0" lang="el-GR"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4" name="3 - TextBox"/>
          <p:cNvSpPr txBox="1"/>
          <p:nvPr/>
        </p:nvSpPr>
        <p:spPr>
          <a:xfrm>
            <a:off x="1187624" y="1484784"/>
            <a:ext cx="7056784" cy="4093428"/>
          </a:xfrm>
          <a:prstGeom prst="rect">
            <a:avLst/>
          </a:prstGeom>
          <a:noFill/>
        </p:spPr>
        <p:txBody>
          <a:bodyPr wrap="square" rtlCol="0">
            <a:spAutoFit/>
          </a:bodyPr>
          <a:lstStyle/>
          <a:p>
            <a:pPr marL="914400" lvl="1" indent="-457200"/>
            <a:r>
              <a:rPr lang="el-GR" sz="2000" dirty="0" smtClean="0"/>
              <a:t>Ερευνητικό ερώτημα:  </a:t>
            </a:r>
            <a:r>
              <a:rPr lang="el-GR" sz="2000" dirty="0" smtClean="0">
                <a:solidFill>
                  <a:schemeClr val="accent6"/>
                </a:solidFill>
              </a:rPr>
              <a:t>Υπάρχει σχέση ανάμεσα στον «αριθμό γεννήσεων» και το «προσδόκιμο επιβίωσης των γυναικών» σε μια χώρα;</a:t>
            </a:r>
          </a:p>
          <a:p>
            <a:pPr marL="914400" lvl="1" indent="-457200"/>
            <a:r>
              <a:rPr lang="el-GR" sz="2000" dirty="0" smtClean="0"/>
              <a:t>Μέτρηση: </a:t>
            </a:r>
            <a:r>
              <a:rPr lang="el-GR" sz="2000" dirty="0" smtClean="0">
                <a:solidFill>
                  <a:schemeClr val="accent6"/>
                </a:solidFill>
              </a:rPr>
              <a:t>καταγράφεται ο αριθμός των γεννήσεων  ανά 1000 κατοίκους μιας χώρας καθώς και το προσδόκιμο επιβίωσης, σε έτη, των γυναικών της χώρας.</a:t>
            </a:r>
          </a:p>
          <a:p>
            <a:pPr marL="914400" lvl="1" indent="-457200"/>
            <a:r>
              <a:rPr lang="el-GR" sz="2000" dirty="0" smtClean="0"/>
              <a:t>Στατιστικές υποθέσεις :</a:t>
            </a:r>
          </a:p>
          <a:p>
            <a:pPr marL="914400" lvl="1" indent="-457200"/>
            <a:r>
              <a:rPr lang="el-GR" sz="2000" dirty="0" smtClean="0"/>
              <a:t>	Η</a:t>
            </a:r>
            <a:r>
              <a:rPr lang="el-GR" sz="2000" baseline="-25000" dirty="0" smtClean="0"/>
              <a:t>0</a:t>
            </a:r>
            <a:r>
              <a:rPr lang="el-GR" sz="2000" dirty="0" smtClean="0"/>
              <a:t> : </a:t>
            </a:r>
            <a:r>
              <a:rPr lang="el-GR" sz="2000" dirty="0" smtClean="0">
                <a:solidFill>
                  <a:schemeClr val="accent6"/>
                </a:solidFill>
              </a:rPr>
              <a:t>δεν υπάρχει συσχέτιση μεταξύ «αριθμού γεννήσεων» και «προσδόκιμου επιβίωσης των γυναικών» μιας χώρας</a:t>
            </a:r>
          </a:p>
          <a:p>
            <a:pPr marL="914400" lvl="1" indent="-457200"/>
            <a:r>
              <a:rPr lang="el-GR" sz="2000" dirty="0" smtClean="0">
                <a:solidFill>
                  <a:schemeClr val="accent6"/>
                </a:solidFill>
              </a:rPr>
              <a:t>	</a:t>
            </a:r>
          </a:p>
          <a:p>
            <a:pPr marL="914400" lvl="1" indent="-457200"/>
            <a:r>
              <a:rPr lang="el-GR" sz="2000" dirty="0" smtClean="0"/>
              <a:t>	Η</a:t>
            </a:r>
            <a:r>
              <a:rPr lang="el-GR" sz="2000" baseline="-25000" dirty="0" smtClean="0"/>
              <a:t>Α</a:t>
            </a:r>
            <a:r>
              <a:rPr lang="el-GR" sz="2000" dirty="0" smtClean="0"/>
              <a:t>: </a:t>
            </a:r>
            <a:r>
              <a:rPr lang="el-GR" sz="2000" dirty="0" smtClean="0">
                <a:solidFill>
                  <a:schemeClr val="accent6"/>
                </a:solidFill>
              </a:rPr>
              <a:t>Υπάρχει συσχέτιση</a:t>
            </a:r>
          </a:p>
          <a:p>
            <a:pPr marL="914400" lvl="1" indent="-457200"/>
            <a:r>
              <a:rPr lang="el-GR" sz="2000" dirty="0" smtClean="0"/>
              <a:t>Δείγμα : </a:t>
            </a:r>
            <a:r>
              <a:rPr lang="en-US" sz="2000" dirty="0" smtClean="0">
                <a:solidFill>
                  <a:schemeClr val="accent2"/>
                </a:solidFill>
              </a:rPr>
              <a:t>O </a:t>
            </a:r>
            <a:r>
              <a:rPr lang="el-GR" sz="2000" dirty="0" smtClean="0">
                <a:solidFill>
                  <a:schemeClr val="accent2"/>
                </a:solidFill>
              </a:rPr>
              <a:t>έλεγχος θα εκτελεστεί με ένα τυχαίο δείγμα Ν=15 χωρών</a:t>
            </a:r>
          </a:p>
        </p:txBody>
      </p:sp>
      <p:graphicFrame>
        <p:nvGraphicFramePr>
          <p:cNvPr id="5" name="4 - Αντικείμενο"/>
          <p:cNvGraphicFramePr>
            <a:graphicFrameLocks noChangeAspect="1"/>
          </p:cNvGraphicFramePr>
          <p:nvPr/>
        </p:nvGraphicFramePr>
        <p:xfrm>
          <a:off x="2915816" y="4293096"/>
          <a:ext cx="939800" cy="292100"/>
        </p:xfrm>
        <a:graphic>
          <a:graphicData uri="http://schemas.openxmlformats.org/presentationml/2006/ole">
            <p:oleObj spid="_x0000_s75779" name="Εξίσωση" r:id="rId3" imgW="939600" imgH="291960" progId="Equation.3">
              <p:embed/>
            </p:oleObj>
          </a:graphicData>
        </a:graphic>
      </p:graphicFrame>
      <p:graphicFrame>
        <p:nvGraphicFramePr>
          <p:cNvPr id="6" name="5 - Αντικείμενο"/>
          <p:cNvGraphicFramePr>
            <a:graphicFrameLocks noChangeAspect="1"/>
          </p:cNvGraphicFramePr>
          <p:nvPr/>
        </p:nvGraphicFramePr>
        <p:xfrm>
          <a:off x="4716016" y="4581128"/>
          <a:ext cx="939800" cy="292100"/>
        </p:xfrm>
        <a:graphic>
          <a:graphicData uri="http://schemas.openxmlformats.org/presentationml/2006/ole">
            <p:oleObj spid="_x0000_s75780" name="Εξίσωση" r:id="rId4" imgW="939600" imgH="291960" progId="Equation.3">
              <p:embed/>
            </p:oleObj>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32656"/>
            <a:ext cx="7772400" cy="1080120"/>
          </a:xfrm>
        </p:spPr>
        <p:txBody>
          <a:bodyPr/>
          <a:lstStyle/>
          <a:p>
            <a:pPr eaLnBrk="1" hangingPunct="1"/>
            <a:r>
              <a:rPr lang="el-GR" sz="3200" dirty="0" smtClean="0"/>
              <a:t>Πού χρησιμοποιείται ο συντελεστής συσχέτισης</a:t>
            </a:r>
            <a:r>
              <a:rPr lang="en-US" sz="3200" dirty="0" smtClean="0"/>
              <a:t> (r) </a:t>
            </a:r>
            <a:r>
              <a:rPr lang="el-GR" sz="3200" dirty="0" smtClean="0"/>
              <a:t> </a:t>
            </a:r>
            <a:r>
              <a:rPr lang="en-US" sz="3200" dirty="0" err="1" smtClean="0"/>
              <a:t>pearson</a:t>
            </a:r>
            <a:r>
              <a:rPr lang="en-US" sz="3200" dirty="0" smtClean="0"/>
              <a:t> </a:t>
            </a:r>
            <a:r>
              <a:rPr lang="el-GR" sz="3200" dirty="0" smtClean="0"/>
              <a:t/>
            </a:r>
            <a:br>
              <a:rPr lang="el-GR" sz="3200" dirty="0" smtClean="0"/>
            </a:br>
            <a:endParaRPr lang="el-GR" sz="3200" dirty="0" smtClean="0"/>
          </a:p>
        </p:txBody>
      </p:sp>
      <p:sp>
        <p:nvSpPr>
          <p:cNvPr id="28675" name="Rectangle 3"/>
          <p:cNvSpPr>
            <a:spLocks noGrp="1" noChangeArrowheads="1"/>
          </p:cNvSpPr>
          <p:nvPr>
            <p:ph type="body" idx="1"/>
          </p:nvPr>
        </p:nvSpPr>
        <p:spPr>
          <a:xfrm>
            <a:off x="611560" y="1556792"/>
            <a:ext cx="7772400" cy="4464496"/>
          </a:xfrm>
        </p:spPr>
        <p:txBody>
          <a:bodyPr/>
          <a:lstStyle/>
          <a:p>
            <a:pPr eaLnBrk="1" hangingPunct="1"/>
            <a:r>
              <a:rPr lang="el-GR" sz="2400" b="1" dirty="0" smtClean="0"/>
              <a:t>Εγκυρότητα</a:t>
            </a:r>
          </a:p>
          <a:p>
            <a:pPr lvl="1" eaLnBrk="1" hangingPunct="1"/>
            <a:r>
              <a:rPr lang="el-GR" sz="2000" dirty="0" smtClean="0">
                <a:solidFill>
                  <a:schemeClr val="accent6"/>
                </a:solidFill>
              </a:rPr>
              <a:t>Η συσχέτιση ανάμεσα σε δυο διαφορετικές κλίμακες στάσεων απέναντι στα Μαθηματικά πρέπει να είναι θετική και ισχυρή αφού  και οι δύο κλίμακες αναφέρονται στην ίδια έννοια</a:t>
            </a:r>
            <a:r>
              <a:rPr lang="el-GR" sz="1800" b="1" dirty="0" smtClean="0">
                <a:solidFill>
                  <a:schemeClr val="accent6"/>
                </a:solidFill>
              </a:rPr>
              <a:t>.</a:t>
            </a:r>
            <a:endParaRPr lang="el-GR" sz="1600" b="1" dirty="0" smtClean="0">
              <a:solidFill>
                <a:schemeClr val="accent6"/>
              </a:solidFill>
            </a:endParaRPr>
          </a:p>
          <a:p>
            <a:pPr eaLnBrk="1" hangingPunct="1"/>
            <a:r>
              <a:rPr lang="el-GR" sz="2400" b="1" dirty="0" smtClean="0"/>
              <a:t>Αξιοπιστία</a:t>
            </a:r>
            <a:r>
              <a:rPr lang="el-GR" sz="2400" dirty="0" smtClean="0"/>
              <a:t> </a:t>
            </a:r>
          </a:p>
          <a:p>
            <a:pPr lvl="1" eaLnBrk="1" hangingPunct="1"/>
            <a:r>
              <a:rPr lang="el-GR" sz="2000" dirty="0" smtClean="0">
                <a:solidFill>
                  <a:schemeClr val="accent6"/>
                </a:solidFill>
              </a:rPr>
              <a:t>Μια από τις απαραίτητες  μορφές της αξιοπιστίας ενός εργαλείου μέτρησης  αναφέρεται στην Προ-τεστ μετά-τεστ αξιοπιστία.</a:t>
            </a:r>
          </a:p>
          <a:p>
            <a:pPr lvl="1" eaLnBrk="1" hangingPunct="1">
              <a:buNone/>
            </a:pPr>
            <a:r>
              <a:rPr lang="el-GR" sz="2000" dirty="0" smtClean="0">
                <a:solidFill>
                  <a:schemeClr val="accent6"/>
                </a:solidFill>
              </a:rPr>
              <a:t>	Η αξιοπιστία αυτή ελέγχεται, στην ίδια ομάδα περιπτώσεων, με τον υπολογισμό του συντελεστή συσχέτισης των δύο μετρήσεων με την ίδια κλίμακα (εργαλείο) σε δύο διαφορετικές χρονικές στιγμές (π.χ. με διαφορά 6 μηνών).  Η τιμή του συντελεστή οφείλει να είναι θετική και ισχυρή</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683568" y="1340768"/>
            <a:ext cx="7772400" cy="5184576"/>
          </a:xfrm>
        </p:spPr>
        <p:txBody>
          <a:bodyPr/>
          <a:lstStyle/>
          <a:p>
            <a:pPr eaLnBrk="1" hangingPunct="1"/>
            <a:r>
              <a:rPr lang="el-GR" sz="2400" b="1" dirty="0" smtClean="0"/>
              <a:t>Επαλήθευση της θεωρίας</a:t>
            </a:r>
            <a:r>
              <a:rPr lang="el-GR" sz="2400" dirty="0" smtClean="0"/>
              <a:t> </a:t>
            </a:r>
          </a:p>
          <a:p>
            <a:pPr eaLnBrk="1" hangingPunct="1">
              <a:buNone/>
            </a:pPr>
            <a:r>
              <a:rPr lang="el-GR" sz="2400" dirty="0" smtClean="0"/>
              <a:t>	</a:t>
            </a:r>
            <a:r>
              <a:rPr lang="el-GR" sz="2000" dirty="0" smtClean="0">
                <a:solidFill>
                  <a:schemeClr val="accent6"/>
                </a:solidFill>
              </a:rPr>
              <a:t>Οι ερευνητικές υποθέσεις που αναφέρονται στη σχέση δυο ποσοτικών μεταβλητών εξετάζονται με τη βοήθεια του στατιστικού ελέγχου υποθέσεων για τον συντελεστή συσχέτισης  (</a:t>
            </a:r>
            <a:r>
              <a:rPr lang="en-US" sz="2000" dirty="0" smtClean="0">
                <a:solidFill>
                  <a:schemeClr val="accent6"/>
                </a:solidFill>
              </a:rPr>
              <a:t>                                 </a:t>
            </a:r>
            <a:r>
              <a:rPr lang="el-GR" sz="2000" dirty="0" smtClean="0">
                <a:solidFill>
                  <a:schemeClr val="accent6"/>
                </a:solidFill>
              </a:rPr>
              <a:t>) όπως είδαμε στα παραδείγματα των διαφανειών 16 και 17.</a:t>
            </a:r>
          </a:p>
          <a:p>
            <a:pPr eaLnBrk="1" hangingPunct="1">
              <a:buNone/>
            </a:pPr>
            <a:r>
              <a:rPr lang="el-GR" sz="2000" dirty="0" smtClean="0">
                <a:solidFill>
                  <a:schemeClr val="accent6"/>
                </a:solidFill>
              </a:rPr>
              <a:t>	Για παράδειγμα η συσχέτιση μεταξύ «Άγχους» και «Γονικού Ελέγχου Συμπεριφοράς»  επαληθεύεται στους εφήβους αφού βρέθηκε στατιστικά σημαντική (</a:t>
            </a:r>
            <a:r>
              <a:rPr lang="en-US" sz="2000" dirty="0" smtClean="0">
                <a:solidFill>
                  <a:schemeClr val="accent6"/>
                </a:solidFill>
              </a:rPr>
              <a:t>r=</a:t>
            </a:r>
            <a:r>
              <a:rPr lang="el-GR" sz="2000" dirty="0" smtClean="0">
                <a:solidFill>
                  <a:schemeClr val="accent6"/>
                </a:solidFill>
              </a:rPr>
              <a:t>-</a:t>
            </a:r>
            <a:r>
              <a:rPr lang="en-US" sz="2000" dirty="0" smtClean="0">
                <a:solidFill>
                  <a:schemeClr val="accent6"/>
                </a:solidFill>
              </a:rPr>
              <a:t>0,4 </a:t>
            </a:r>
            <a:r>
              <a:rPr lang="el-GR" sz="2000" dirty="0" smtClean="0">
                <a:solidFill>
                  <a:schemeClr val="accent6"/>
                </a:solidFill>
              </a:rPr>
              <a:t>, </a:t>
            </a:r>
            <a:r>
              <a:rPr lang="en-US" sz="2000" dirty="0" smtClean="0">
                <a:solidFill>
                  <a:schemeClr val="accent6"/>
                </a:solidFill>
              </a:rPr>
              <a:t> p</a:t>
            </a:r>
            <a:r>
              <a:rPr lang="el-GR" sz="2000" dirty="0" smtClean="0">
                <a:solidFill>
                  <a:schemeClr val="accent6"/>
                </a:solidFill>
              </a:rPr>
              <a:t>&lt;</a:t>
            </a:r>
            <a:r>
              <a:rPr lang="en-US" sz="2000" dirty="0" smtClean="0">
                <a:solidFill>
                  <a:schemeClr val="accent6"/>
                </a:solidFill>
              </a:rPr>
              <a:t>0</a:t>
            </a:r>
            <a:r>
              <a:rPr lang="el-GR" sz="2000" dirty="0" smtClean="0">
                <a:solidFill>
                  <a:schemeClr val="accent6"/>
                </a:solidFill>
              </a:rPr>
              <a:t>.001, Ν=240). Όσο υψηλότερο το επίπεδο του ελέγχου από τον γονέα τόσο χαμηλότερο το επίπεδο άγχους του εφήβου.</a:t>
            </a:r>
          </a:p>
        </p:txBody>
      </p:sp>
      <p:graphicFrame>
        <p:nvGraphicFramePr>
          <p:cNvPr id="4" name="3 - Αντικείμενο"/>
          <p:cNvGraphicFramePr>
            <a:graphicFrameLocks noChangeAspect="1"/>
          </p:cNvGraphicFramePr>
          <p:nvPr/>
        </p:nvGraphicFramePr>
        <p:xfrm>
          <a:off x="5796136" y="2492896"/>
          <a:ext cx="1800200" cy="333755"/>
        </p:xfrm>
        <a:graphic>
          <a:graphicData uri="http://schemas.openxmlformats.org/presentationml/2006/ole">
            <p:oleObj spid="_x0000_s134146" name="Εξίσωση" r:id="rId3" imgW="1993680" imgH="291960" progId="Equation.3">
              <p:embed/>
            </p:oleObj>
          </a:graphicData>
        </a:graphic>
      </p:graphicFrame>
      <p:sp>
        <p:nvSpPr>
          <p:cNvPr id="6" name="Rectangle 2"/>
          <p:cNvSpPr txBox="1">
            <a:spLocks noChangeArrowheads="1"/>
          </p:cNvSpPr>
          <p:nvPr/>
        </p:nvSpPr>
        <p:spPr bwMode="auto">
          <a:xfrm>
            <a:off x="685800" y="332656"/>
            <a:ext cx="7772400" cy="10801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3200" b="0" i="0" u="none" strike="noStrike" kern="0" cap="none" spc="0" normalizeH="0" baseline="0" noProof="0" dirty="0" smtClean="0">
                <a:ln>
                  <a:noFill/>
                </a:ln>
                <a:solidFill>
                  <a:schemeClr val="tx2"/>
                </a:solidFill>
                <a:effectLst/>
                <a:uLnTx/>
                <a:uFillTx/>
                <a:latin typeface="+mj-lt"/>
                <a:ea typeface="+mj-ea"/>
                <a:cs typeface="+mj-cs"/>
              </a:rPr>
              <a:t>Πού χρησιμοποιείται ο συντελεστής συσχέτισης</a:t>
            </a:r>
            <a:r>
              <a:rPr kumimoji="0" lang="en-US" sz="3200" b="0" i="0" u="none" strike="noStrike" kern="0" cap="none" spc="0" normalizeH="0" baseline="0" noProof="0" dirty="0" smtClean="0">
                <a:ln>
                  <a:noFill/>
                </a:ln>
                <a:solidFill>
                  <a:schemeClr val="tx2"/>
                </a:solidFill>
                <a:effectLst/>
                <a:uLnTx/>
                <a:uFillTx/>
                <a:latin typeface="+mj-lt"/>
                <a:ea typeface="+mj-ea"/>
                <a:cs typeface="+mj-cs"/>
              </a:rPr>
              <a:t> (r) </a:t>
            </a:r>
            <a:r>
              <a:rPr kumimoji="0" lang="el-GR" sz="3200" b="0" i="0" u="none" strike="noStrike" kern="0" cap="none" spc="0" normalizeH="0" baseline="0" noProof="0" dirty="0" smtClean="0">
                <a:ln>
                  <a:noFill/>
                </a:ln>
                <a:solidFill>
                  <a:schemeClr val="tx2"/>
                </a:solidFill>
                <a:effectLst/>
                <a:uLnTx/>
                <a:uFillTx/>
                <a:latin typeface="+mj-lt"/>
                <a:ea typeface="+mj-ea"/>
                <a:cs typeface="+mj-cs"/>
              </a:rPr>
              <a:t> </a:t>
            </a:r>
            <a:r>
              <a:rPr kumimoji="0" lang="en-US" sz="3200" b="0" i="0" u="none" strike="noStrike" kern="0" cap="none" spc="0" normalizeH="0" baseline="0" noProof="0" dirty="0" err="1" smtClean="0">
                <a:ln>
                  <a:noFill/>
                </a:ln>
                <a:solidFill>
                  <a:schemeClr val="tx2"/>
                </a:solidFill>
                <a:effectLst/>
                <a:uLnTx/>
                <a:uFillTx/>
                <a:latin typeface="+mj-lt"/>
                <a:ea typeface="+mj-ea"/>
                <a:cs typeface="+mj-cs"/>
              </a:rPr>
              <a:t>pearson</a:t>
            </a:r>
            <a:r>
              <a:rPr kumimoji="0" lang="en-US" sz="3200" b="0" i="0" u="none" strike="noStrike" kern="0" cap="none" spc="0" normalizeH="0" baseline="0" noProof="0" dirty="0" smtClean="0">
                <a:ln>
                  <a:noFill/>
                </a:ln>
                <a:solidFill>
                  <a:schemeClr val="tx2"/>
                </a:solidFill>
                <a:effectLst/>
                <a:uLnTx/>
                <a:uFillTx/>
                <a:latin typeface="+mj-lt"/>
                <a:ea typeface="+mj-ea"/>
                <a:cs typeface="+mj-cs"/>
              </a:rPr>
              <a:t> </a:t>
            </a:r>
            <a:r>
              <a:rPr kumimoji="0" lang="el-GR" sz="3200" b="0" i="0" u="none" strike="noStrike" kern="0" cap="none" spc="0" normalizeH="0" baseline="0" noProof="0" dirty="0" smtClean="0">
                <a:ln>
                  <a:noFill/>
                </a:ln>
                <a:solidFill>
                  <a:schemeClr val="tx2"/>
                </a:solidFill>
                <a:effectLst/>
                <a:uLnTx/>
                <a:uFillTx/>
                <a:latin typeface="+mj-lt"/>
                <a:ea typeface="+mj-ea"/>
                <a:cs typeface="+mj-cs"/>
              </a:rPr>
              <a:t/>
            </a:r>
            <a:br>
              <a:rPr kumimoji="0" lang="el-GR" sz="3200" b="0" i="0" u="none" strike="noStrike" kern="0" cap="none" spc="0" normalizeH="0" baseline="0" noProof="0" dirty="0" smtClean="0">
                <a:ln>
                  <a:noFill/>
                </a:ln>
                <a:solidFill>
                  <a:schemeClr val="tx2"/>
                </a:solidFill>
                <a:effectLst/>
                <a:uLnTx/>
                <a:uFillTx/>
                <a:latin typeface="+mj-lt"/>
                <a:ea typeface="+mj-ea"/>
                <a:cs typeface="+mj-cs"/>
              </a:rPr>
            </a:br>
            <a:endParaRPr kumimoji="0" lang="el-GR" sz="32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11560" y="1484784"/>
            <a:ext cx="7772400" cy="4114800"/>
          </a:xfrm>
        </p:spPr>
        <p:txBody>
          <a:bodyPr/>
          <a:lstStyle/>
          <a:p>
            <a:pPr eaLnBrk="1" hangingPunct="1">
              <a:spcBef>
                <a:spcPts val="0"/>
              </a:spcBef>
            </a:pPr>
            <a:r>
              <a:rPr lang="el-GR" sz="2800" b="1" dirty="0" smtClean="0"/>
              <a:t>Πρόβλεψη</a:t>
            </a:r>
            <a:r>
              <a:rPr lang="el-GR" sz="4000" b="1" dirty="0" smtClean="0"/>
              <a:t> </a:t>
            </a:r>
            <a:endParaRPr lang="en-US" sz="4000" b="1" dirty="0" smtClean="0"/>
          </a:p>
          <a:p>
            <a:pPr indent="12700" eaLnBrk="1" hangingPunct="1">
              <a:buNone/>
            </a:pPr>
            <a:r>
              <a:rPr lang="el-GR" sz="2000" dirty="0" smtClean="0">
                <a:solidFill>
                  <a:schemeClr val="accent6"/>
                </a:solidFill>
              </a:rPr>
              <a:t>Όπως θα δούμε παρακάτω μπορούμε να προβλέψουμε την τιμή μιας μεταβλητής με την τιμή μιας άλλης όταν διαπιστωθεί γραμμική και στατιστικά σημαντική συσχέτιση μεταξύ δύο ποσοτικών μεταβλητών. Πχ. Μπορεί να προβλέψουμε την επίδοση ενός μαθητή στην πρώτη δημοτικού από τον βαθμό αναγνωστικής ετοιμότητας  που παρουσίασε (μέτρηση με κατάλληλη κλίμακας ) στο νηπιαγωγείο</a:t>
            </a:r>
          </a:p>
          <a:p>
            <a:pPr indent="12700" eaLnBrk="1" hangingPunct="1">
              <a:buNone/>
            </a:pPr>
            <a:r>
              <a:rPr lang="el-GR" sz="2000" dirty="0" smtClean="0">
                <a:solidFill>
                  <a:schemeClr val="accent6"/>
                </a:solidFill>
              </a:rPr>
              <a:t>Αυτό γίνεται με τη βοήθεια </a:t>
            </a:r>
            <a:r>
              <a:rPr lang="el-GR" sz="2000" b="1" dirty="0" smtClean="0">
                <a:solidFill>
                  <a:schemeClr val="accent6"/>
                </a:solidFill>
              </a:rPr>
              <a:t>της εξίσωσης παλινδρόμησης </a:t>
            </a:r>
            <a:r>
              <a:rPr lang="el-GR" sz="2000" dirty="0" smtClean="0">
                <a:solidFill>
                  <a:schemeClr val="accent6"/>
                </a:solidFill>
              </a:rPr>
              <a:t>που μπορεί να υπολογιστεί από τα δεδομένα ενός δείγματος μαθητών για τους οποίους υπολογίστηκε η αναγνωστική  ετοιμότητα στο νηπιαγωγείο και η επίδοσή στο τέλος της πρώτης δημοτικού</a:t>
            </a:r>
          </a:p>
        </p:txBody>
      </p:sp>
      <p:sp>
        <p:nvSpPr>
          <p:cNvPr id="4" name="Rectangle 2"/>
          <p:cNvSpPr txBox="1">
            <a:spLocks noChangeArrowheads="1"/>
          </p:cNvSpPr>
          <p:nvPr/>
        </p:nvSpPr>
        <p:spPr bwMode="auto">
          <a:xfrm>
            <a:off x="685800" y="332656"/>
            <a:ext cx="7772400" cy="10801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3200" b="0" i="0" u="none" strike="noStrike" kern="0" cap="none" spc="0" normalizeH="0" baseline="0" noProof="0" dirty="0" smtClean="0">
                <a:ln>
                  <a:noFill/>
                </a:ln>
                <a:solidFill>
                  <a:schemeClr val="tx2"/>
                </a:solidFill>
                <a:effectLst/>
                <a:uLnTx/>
                <a:uFillTx/>
                <a:latin typeface="+mj-lt"/>
                <a:ea typeface="+mj-ea"/>
                <a:cs typeface="+mj-cs"/>
              </a:rPr>
              <a:t>Πού χρησιμοποιείται ο συντελεστής συσχέτισης</a:t>
            </a:r>
            <a:r>
              <a:rPr kumimoji="0" lang="en-US" sz="3200" b="0" i="0" u="none" strike="noStrike" kern="0" cap="none" spc="0" normalizeH="0" baseline="0" noProof="0" dirty="0" smtClean="0">
                <a:ln>
                  <a:noFill/>
                </a:ln>
                <a:solidFill>
                  <a:schemeClr val="tx2"/>
                </a:solidFill>
                <a:effectLst/>
                <a:uLnTx/>
                <a:uFillTx/>
                <a:latin typeface="+mj-lt"/>
                <a:ea typeface="+mj-ea"/>
                <a:cs typeface="+mj-cs"/>
              </a:rPr>
              <a:t> (r) </a:t>
            </a:r>
            <a:r>
              <a:rPr kumimoji="0" lang="el-GR" sz="3200" b="0" i="0" u="none" strike="noStrike" kern="0" cap="none" spc="0" normalizeH="0" baseline="0" noProof="0" dirty="0" smtClean="0">
                <a:ln>
                  <a:noFill/>
                </a:ln>
                <a:solidFill>
                  <a:schemeClr val="tx2"/>
                </a:solidFill>
                <a:effectLst/>
                <a:uLnTx/>
                <a:uFillTx/>
                <a:latin typeface="+mj-lt"/>
                <a:ea typeface="+mj-ea"/>
                <a:cs typeface="+mj-cs"/>
              </a:rPr>
              <a:t> </a:t>
            </a:r>
            <a:r>
              <a:rPr kumimoji="0" lang="en-US" sz="3200" b="0" i="0" u="none" strike="noStrike" kern="0" cap="none" spc="0" normalizeH="0" baseline="0" noProof="0" dirty="0" err="1" smtClean="0">
                <a:ln>
                  <a:noFill/>
                </a:ln>
                <a:solidFill>
                  <a:schemeClr val="tx2"/>
                </a:solidFill>
                <a:effectLst/>
                <a:uLnTx/>
                <a:uFillTx/>
                <a:latin typeface="+mj-lt"/>
                <a:ea typeface="+mj-ea"/>
                <a:cs typeface="+mj-cs"/>
              </a:rPr>
              <a:t>pearson</a:t>
            </a:r>
            <a:r>
              <a:rPr kumimoji="0" lang="en-US" sz="3200" b="0" i="0" u="none" strike="noStrike" kern="0" cap="none" spc="0" normalizeH="0" baseline="0" noProof="0" dirty="0" smtClean="0">
                <a:ln>
                  <a:noFill/>
                </a:ln>
                <a:solidFill>
                  <a:schemeClr val="tx2"/>
                </a:solidFill>
                <a:effectLst/>
                <a:uLnTx/>
                <a:uFillTx/>
                <a:latin typeface="+mj-lt"/>
                <a:ea typeface="+mj-ea"/>
                <a:cs typeface="+mj-cs"/>
              </a:rPr>
              <a:t> </a:t>
            </a:r>
            <a:r>
              <a:rPr kumimoji="0" lang="el-GR" sz="3200" b="0" i="0" u="none" strike="noStrike" kern="0" cap="none" spc="0" normalizeH="0" baseline="0" noProof="0" dirty="0" smtClean="0">
                <a:ln>
                  <a:noFill/>
                </a:ln>
                <a:solidFill>
                  <a:schemeClr val="tx2"/>
                </a:solidFill>
                <a:effectLst/>
                <a:uLnTx/>
                <a:uFillTx/>
                <a:latin typeface="+mj-lt"/>
                <a:ea typeface="+mj-ea"/>
                <a:cs typeface="+mj-cs"/>
              </a:rPr>
              <a:t/>
            </a:r>
            <a:br>
              <a:rPr kumimoji="0" lang="el-GR" sz="3200" b="0" i="0" u="none" strike="noStrike" kern="0" cap="none" spc="0" normalizeH="0" baseline="0" noProof="0" dirty="0" smtClean="0">
                <a:ln>
                  <a:noFill/>
                </a:ln>
                <a:solidFill>
                  <a:schemeClr val="tx2"/>
                </a:solidFill>
                <a:effectLst/>
                <a:uLnTx/>
                <a:uFillTx/>
                <a:latin typeface="+mj-lt"/>
                <a:ea typeface="+mj-ea"/>
                <a:cs typeface="+mj-cs"/>
              </a:rPr>
            </a:br>
            <a:endParaRPr kumimoji="0" lang="el-GR" sz="32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l-GR" sz="3600" dirty="0" smtClean="0"/>
              <a:t>Τρεις πιθανές γραμμές</a:t>
            </a:r>
          </a:p>
        </p:txBody>
      </p:sp>
      <p:sp>
        <p:nvSpPr>
          <p:cNvPr id="30723" name="Rectangle 4"/>
          <p:cNvSpPr>
            <a:spLocks noChangeArrowheads="1"/>
          </p:cNvSpPr>
          <p:nvPr/>
        </p:nvSpPr>
        <p:spPr bwMode="auto">
          <a:xfrm>
            <a:off x="4014788" y="2871788"/>
            <a:ext cx="9144000" cy="0"/>
          </a:xfrm>
          <a:prstGeom prst="rect">
            <a:avLst/>
          </a:prstGeom>
          <a:noFill/>
          <a:ln w="9525">
            <a:noFill/>
            <a:miter lim="800000"/>
            <a:headEnd/>
            <a:tailEnd/>
          </a:ln>
        </p:spPr>
        <p:txBody>
          <a:bodyPr>
            <a:spAutoFit/>
          </a:bodyPr>
          <a:lstStyle/>
          <a:p>
            <a:endParaRPr lang="el-GR"/>
          </a:p>
        </p:txBody>
      </p:sp>
      <p:pic>
        <p:nvPicPr>
          <p:cNvPr id="30724" name="Picture 3"/>
          <p:cNvPicPr>
            <a:picLocks noChangeAspect="1" noChangeArrowheads="1"/>
          </p:cNvPicPr>
          <p:nvPr/>
        </p:nvPicPr>
        <p:blipFill>
          <a:blip r:embed="rId2" cstate="print"/>
          <a:srcRect/>
          <a:stretch>
            <a:fillRect/>
          </a:stretch>
        </p:blipFill>
        <p:spPr bwMode="auto">
          <a:xfrm>
            <a:off x="1828800" y="1676400"/>
            <a:ext cx="4572000" cy="4572000"/>
          </a:xfrm>
          <a:prstGeom prst="rect">
            <a:avLst/>
          </a:prstGeom>
          <a:noFill/>
          <a:ln w="9525">
            <a:noFill/>
            <a:miter lim="800000"/>
            <a:headEnd/>
            <a:tailEnd/>
          </a:ln>
        </p:spPr>
      </p:pic>
      <p:sp>
        <p:nvSpPr>
          <p:cNvPr id="30725" name="Line 5"/>
          <p:cNvSpPr>
            <a:spLocks noChangeShapeType="1"/>
          </p:cNvSpPr>
          <p:nvPr/>
        </p:nvSpPr>
        <p:spPr bwMode="auto">
          <a:xfrm>
            <a:off x="2667000" y="2362200"/>
            <a:ext cx="3505200" cy="3048000"/>
          </a:xfrm>
          <a:prstGeom prst="line">
            <a:avLst/>
          </a:prstGeom>
          <a:noFill/>
          <a:ln w="9525">
            <a:solidFill>
              <a:schemeClr val="tx1"/>
            </a:solidFill>
            <a:round/>
            <a:headEnd/>
            <a:tailEnd/>
          </a:ln>
        </p:spPr>
        <p:txBody>
          <a:bodyPr/>
          <a:lstStyle/>
          <a:p>
            <a:endParaRPr lang="el-GR"/>
          </a:p>
        </p:txBody>
      </p:sp>
      <p:sp>
        <p:nvSpPr>
          <p:cNvPr id="30726" name="Line 6"/>
          <p:cNvSpPr>
            <a:spLocks noChangeShapeType="1"/>
          </p:cNvSpPr>
          <p:nvPr/>
        </p:nvSpPr>
        <p:spPr bwMode="auto">
          <a:xfrm>
            <a:off x="2667000" y="3048000"/>
            <a:ext cx="3505200" cy="1524000"/>
          </a:xfrm>
          <a:prstGeom prst="line">
            <a:avLst/>
          </a:prstGeom>
          <a:noFill/>
          <a:ln w="9525">
            <a:solidFill>
              <a:schemeClr val="tx1"/>
            </a:solidFill>
            <a:round/>
            <a:headEnd/>
            <a:tailEnd/>
          </a:ln>
        </p:spPr>
        <p:txBody>
          <a:bodyPr/>
          <a:lstStyle/>
          <a:p>
            <a:endParaRPr lang="el-GR"/>
          </a:p>
        </p:txBody>
      </p:sp>
      <p:sp>
        <p:nvSpPr>
          <p:cNvPr id="30727" name="Text Box 7"/>
          <p:cNvSpPr txBox="1">
            <a:spLocks noChangeArrowheads="1"/>
          </p:cNvSpPr>
          <p:nvPr/>
        </p:nvSpPr>
        <p:spPr bwMode="auto">
          <a:xfrm>
            <a:off x="2743200" y="2057400"/>
            <a:ext cx="457200" cy="457200"/>
          </a:xfrm>
          <a:prstGeom prst="rect">
            <a:avLst/>
          </a:prstGeom>
          <a:noFill/>
          <a:ln w="9525">
            <a:noFill/>
            <a:miter lim="800000"/>
            <a:headEnd/>
            <a:tailEnd/>
          </a:ln>
        </p:spPr>
        <p:txBody>
          <a:bodyPr>
            <a:spAutoFit/>
          </a:bodyPr>
          <a:lstStyle/>
          <a:p>
            <a:pPr>
              <a:spcBef>
                <a:spcPct val="50000"/>
              </a:spcBef>
            </a:pPr>
            <a:r>
              <a:rPr lang="el-GR"/>
              <a:t>Α</a:t>
            </a:r>
          </a:p>
        </p:txBody>
      </p:sp>
      <p:sp>
        <p:nvSpPr>
          <p:cNvPr id="30728" name="Text Box 8"/>
          <p:cNvSpPr txBox="1">
            <a:spLocks noChangeArrowheads="1"/>
          </p:cNvSpPr>
          <p:nvPr/>
        </p:nvSpPr>
        <p:spPr bwMode="auto">
          <a:xfrm>
            <a:off x="2819400" y="3200400"/>
            <a:ext cx="457200" cy="457200"/>
          </a:xfrm>
          <a:prstGeom prst="rect">
            <a:avLst/>
          </a:prstGeom>
          <a:noFill/>
          <a:ln w="9525">
            <a:noFill/>
            <a:miter lim="800000"/>
            <a:headEnd/>
            <a:tailEnd/>
          </a:ln>
        </p:spPr>
        <p:txBody>
          <a:bodyPr>
            <a:spAutoFit/>
          </a:bodyPr>
          <a:lstStyle/>
          <a:p>
            <a:pPr>
              <a:spcBef>
                <a:spcPct val="50000"/>
              </a:spcBef>
            </a:pPr>
            <a:r>
              <a:rPr lang="el-GR"/>
              <a:t>Γ</a:t>
            </a:r>
          </a:p>
        </p:txBody>
      </p:sp>
      <p:sp>
        <p:nvSpPr>
          <p:cNvPr id="30729" name="Text Box 9"/>
          <p:cNvSpPr txBox="1">
            <a:spLocks noChangeArrowheads="1"/>
          </p:cNvSpPr>
          <p:nvPr/>
        </p:nvSpPr>
        <p:spPr bwMode="auto">
          <a:xfrm>
            <a:off x="2667000" y="2667000"/>
            <a:ext cx="457200" cy="457200"/>
          </a:xfrm>
          <a:prstGeom prst="rect">
            <a:avLst/>
          </a:prstGeom>
          <a:noFill/>
          <a:ln w="9525">
            <a:noFill/>
            <a:miter lim="800000"/>
            <a:headEnd/>
            <a:tailEnd/>
          </a:ln>
        </p:spPr>
        <p:txBody>
          <a:bodyPr>
            <a:spAutoFit/>
          </a:bodyPr>
          <a:lstStyle/>
          <a:p>
            <a:pPr>
              <a:spcBef>
                <a:spcPct val="50000"/>
              </a:spcBef>
            </a:pPr>
            <a:r>
              <a:rPr lang="el-GR"/>
              <a:t>Β</a:t>
            </a:r>
          </a:p>
        </p:txBody>
      </p:sp>
      <p:sp>
        <p:nvSpPr>
          <p:cNvPr id="30730" name="Line 11"/>
          <p:cNvSpPr>
            <a:spLocks noChangeShapeType="1"/>
          </p:cNvSpPr>
          <p:nvPr/>
        </p:nvSpPr>
        <p:spPr bwMode="auto">
          <a:xfrm flipH="1">
            <a:off x="4752975" y="3400425"/>
            <a:ext cx="1600200" cy="1066800"/>
          </a:xfrm>
          <a:prstGeom prst="line">
            <a:avLst/>
          </a:prstGeom>
          <a:noFill/>
          <a:ln w="57150">
            <a:solidFill>
              <a:srgbClr val="FFFF00"/>
            </a:solidFill>
            <a:round/>
            <a:headEnd/>
            <a:tailEnd type="triangle" w="med" len="med"/>
          </a:ln>
        </p:spPr>
        <p:txBody>
          <a:bodyPr/>
          <a:lstStyle/>
          <a:p>
            <a:endParaRPr lang="el-GR"/>
          </a:p>
        </p:txBody>
      </p:sp>
      <p:sp>
        <p:nvSpPr>
          <p:cNvPr id="104458" name="Comment 10"/>
          <p:cNvSpPr>
            <a:spLocks noChangeArrowheads="1"/>
          </p:cNvSpPr>
          <p:nvPr/>
        </p:nvSpPr>
        <p:spPr bwMode="auto">
          <a:xfrm>
            <a:off x="6324600" y="2819400"/>
            <a:ext cx="1828800" cy="1446213"/>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defRPr/>
            </a:pPr>
            <a:r>
              <a:rPr lang="el-GR" sz="1600" b="1" dirty="0">
                <a:solidFill>
                  <a:srgbClr val="000000"/>
                </a:solidFill>
                <a:latin typeface="Arial" charset="0"/>
              </a:rPr>
              <a:t>Η γραμμή Β προσαρμόζεται καλύτερα στα δεδομένα</a:t>
            </a:r>
            <a:endParaRPr lang="el-GR" sz="1600" dirty="0">
              <a:solidFill>
                <a:srgbClr val="000000"/>
              </a:solidFill>
              <a:latin typeface="Arial" charset="0"/>
            </a:endParaRPr>
          </a:p>
          <a:p>
            <a:pPr>
              <a:spcBef>
                <a:spcPct val="50000"/>
              </a:spcBef>
              <a:defRPr/>
            </a:pPr>
            <a:endParaRPr lang="el-GR" sz="1600"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l-GR" sz="2800" dirty="0" smtClean="0"/>
              <a:t>Γραμμή παλινδρόμησης με τη μέθοδο των ελαχίστων τετραγώνων</a:t>
            </a:r>
          </a:p>
        </p:txBody>
      </p:sp>
      <p:sp>
        <p:nvSpPr>
          <p:cNvPr id="31747" name="Rectangle 5"/>
          <p:cNvSpPr>
            <a:spLocks noChangeArrowheads="1"/>
          </p:cNvSpPr>
          <p:nvPr/>
        </p:nvSpPr>
        <p:spPr bwMode="auto">
          <a:xfrm>
            <a:off x="4014788" y="2871788"/>
            <a:ext cx="9144000" cy="0"/>
          </a:xfrm>
          <a:prstGeom prst="rect">
            <a:avLst/>
          </a:prstGeom>
          <a:noFill/>
          <a:ln w="9525">
            <a:noFill/>
            <a:miter lim="800000"/>
            <a:headEnd/>
            <a:tailEnd/>
          </a:ln>
        </p:spPr>
        <p:txBody>
          <a:bodyPr>
            <a:spAutoFit/>
          </a:bodyPr>
          <a:lstStyle/>
          <a:p>
            <a:endParaRPr lang="el-GR"/>
          </a:p>
        </p:txBody>
      </p:sp>
      <p:pic>
        <p:nvPicPr>
          <p:cNvPr id="31748" name="Picture 4"/>
          <p:cNvPicPr>
            <a:picLocks noChangeAspect="1" noChangeArrowheads="1"/>
          </p:cNvPicPr>
          <p:nvPr/>
        </p:nvPicPr>
        <p:blipFill>
          <a:blip r:embed="rId2" cstate="print"/>
          <a:srcRect/>
          <a:stretch>
            <a:fillRect/>
          </a:stretch>
        </p:blipFill>
        <p:spPr bwMode="auto">
          <a:xfrm>
            <a:off x="1362075" y="1828800"/>
            <a:ext cx="5715000" cy="4495800"/>
          </a:xfrm>
          <a:prstGeom prst="rect">
            <a:avLst/>
          </a:prstGeom>
          <a:noFill/>
          <a:ln w="9525">
            <a:noFill/>
            <a:miter lim="800000"/>
            <a:headEnd/>
            <a:tailEnd/>
          </a:ln>
        </p:spPr>
      </p:pic>
      <p:sp>
        <p:nvSpPr>
          <p:cNvPr id="31749" name="Line 6"/>
          <p:cNvSpPr>
            <a:spLocks noChangeShapeType="1"/>
          </p:cNvSpPr>
          <p:nvPr/>
        </p:nvSpPr>
        <p:spPr bwMode="auto">
          <a:xfrm flipV="1">
            <a:off x="3257550" y="3200400"/>
            <a:ext cx="0" cy="533400"/>
          </a:xfrm>
          <a:prstGeom prst="line">
            <a:avLst/>
          </a:prstGeom>
          <a:noFill/>
          <a:ln w="9525">
            <a:solidFill>
              <a:schemeClr val="tx1"/>
            </a:solidFill>
            <a:prstDash val="sysDot"/>
            <a:round/>
            <a:headEnd/>
            <a:tailEnd type="triangle" w="med" len="med"/>
          </a:ln>
        </p:spPr>
        <p:txBody>
          <a:bodyPr/>
          <a:lstStyle/>
          <a:p>
            <a:endParaRPr lang="el-GR"/>
          </a:p>
        </p:txBody>
      </p:sp>
      <p:sp>
        <p:nvSpPr>
          <p:cNvPr id="31750" name="Line 7"/>
          <p:cNvSpPr>
            <a:spLocks noChangeShapeType="1"/>
          </p:cNvSpPr>
          <p:nvPr/>
        </p:nvSpPr>
        <p:spPr bwMode="auto">
          <a:xfrm>
            <a:off x="3048000" y="3733800"/>
            <a:ext cx="457200" cy="0"/>
          </a:xfrm>
          <a:prstGeom prst="line">
            <a:avLst/>
          </a:prstGeom>
          <a:noFill/>
          <a:ln w="9525">
            <a:solidFill>
              <a:schemeClr val="tx1"/>
            </a:solidFill>
            <a:round/>
            <a:headEnd/>
            <a:tailEnd/>
          </a:ln>
        </p:spPr>
        <p:txBody>
          <a:bodyPr/>
          <a:lstStyle/>
          <a:p>
            <a:endParaRPr lang="el-GR"/>
          </a:p>
        </p:txBody>
      </p:sp>
      <p:sp>
        <p:nvSpPr>
          <p:cNvPr id="31751" name="Line 8"/>
          <p:cNvSpPr>
            <a:spLocks noChangeShapeType="1"/>
          </p:cNvSpPr>
          <p:nvPr/>
        </p:nvSpPr>
        <p:spPr bwMode="auto">
          <a:xfrm>
            <a:off x="3048000" y="3276600"/>
            <a:ext cx="457200" cy="0"/>
          </a:xfrm>
          <a:prstGeom prst="line">
            <a:avLst/>
          </a:prstGeom>
          <a:noFill/>
          <a:ln w="9525">
            <a:solidFill>
              <a:schemeClr val="tx1"/>
            </a:solidFill>
            <a:round/>
            <a:headEnd/>
            <a:tailEnd/>
          </a:ln>
        </p:spPr>
        <p:txBody>
          <a:bodyPr/>
          <a:lstStyle/>
          <a:p>
            <a:endParaRPr lang="el-GR"/>
          </a:p>
        </p:txBody>
      </p:sp>
      <p:sp>
        <p:nvSpPr>
          <p:cNvPr id="31752" name="Line 12"/>
          <p:cNvSpPr>
            <a:spLocks noChangeShapeType="1"/>
          </p:cNvSpPr>
          <p:nvPr/>
        </p:nvSpPr>
        <p:spPr bwMode="auto">
          <a:xfrm flipH="1">
            <a:off x="3276600" y="2895600"/>
            <a:ext cx="2438400" cy="533400"/>
          </a:xfrm>
          <a:prstGeom prst="line">
            <a:avLst/>
          </a:prstGeom>
          <a:noFill/>
          <a:ln w="38100">
            <a:solidFill>
              <a:srgbClr val="FFFF00"/>
            </a:solidFill>
            <a:round/>
            <a:headEnd/>
            <a:tailEnd type="triangle" w="med" len="med"/>
          </a:ln>
        </p:spPr>
        <p:txBody>
          <a:bodyPr/>
          <a:lstStyle/>
          <a:p>
            <a:endParaRPr lang="el-GR"/>
          </a:p>
        </p:txBody>
      </p:sp>
      <p:sp>
        <p:nvSpPr>
          <p:cNvPr id="105482" name="Comment 10"/>
          <p:cNvSpPr>
            <a:spLocks noChangeArrowheads="1"/>
          </p:cNvSpPr>
          <p:nvPr/>
        </p:nvSpPr>
        <p:spPr bwMode="auto">
          <a:xfrm>
            <a:off x="5715000" y="2362200"/>
            <a:ext cx="2457400" cy="1200329"/>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wrap="square">
            <a:spAutoFit/>
          </a:bodyPr>
          <a:lstStyle/>
          <a:p>
            <a:pPr>
              <a:spcBef>
                <a:spcPct val="50000"/>
              </a:spcBef>
              <a:defRPr/>
            </a:pPr>
            <a:r>
              <a:rPr lang="el-GR" sz="1600" b="1" dirty="0" smtClean="0">
                <a:solidFill>
                  <a:srgbClr val="000000"/>
                </a:solidFill>
                <a:latin typeface="Arial" charset="0"/>
              </a:rPr>
              <a:t>«Απόκλιση σημείου»</a:t>
            </a:r>
          </a:p>
          <a:p>
            <a:pPr>
              <a:spcBef>
                <a:spcPct val="50000"/>
              </a:spcBef>
              <a:defRPr/>
            </a:pPr>
            <a:r>
              <a:rPr lang="en-US" sz="1600" b="1" dirty="0" smtClean="0">
                <a:solidFill>
                  <a:srgbClr val="000000"/>
                </a:solidFill>
                <a:latin typeface="Arial" charset="0"/>
              </a:rPr>
              <a:t>d</a:t>
            </a:r>
            <a:r>
              <a:rPr lang="el-GR" sz="1600" b="1" dirty="0" smtClean="0">
                <a:solidFill>
                  <a:srgbClr val="000000"/>
                </a:solidFill>
                <a:latin typeface="Arial" charset="0"/>
              </a:rPr>
              <a:t>= Απόσταση </a:t>
            </a:r>
            <a:r>
              <a:rPr lang="el-GR" sz="1600" b="1" dirty="0">
                <a:solidFill>
                  <a:srgbClr val="000000"/>
                </a:solidFill>
                <a:latin typeface="Arial" charset="0"/>
              </a:rPr>
              <a:t>μεταξύ σημείου και γραμμής παλινδρόμησης</a:t>
            </a:r>
            <a:endParaRPr lang="el-GR" sz="1600" dirty="0">
              <a:solidFill>
                <a:srgbClr val="000000"/>
              </a:solidFill>
              <a:latin typeface="Arial" charset="0"/>
            </a:endParaRPr>
          </a:p>
        </p:txBody>
      </p:sp>
      <p:sp>
        <p:nvSpPr>
          <p:cNvPr id="10" name="Comment 12"/>
          <p:cNvSpPr>
            <a:spLocks noChangeArrowheads="1"/>
          </p:cNvSpPr>
          <p:nvPr/>
        </p:nvSpPr>
        <p:spPr bwMode="auto">
          <a:xfrm>
            <a:off x="0" y="1772816"/>
            <a:ext cx="2411760" cy="1815882"/>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wrap="square">
            <a:spAutoFit/>
          </a:bodyPr>
          <a:lstStyle/>
          <a:p>
            <a:pPr>
              <a:spcBef>
                <a:spcPct val="50000"/>
              </a:spcBef>
              <a:defRPr/>
            </a:pPr>
            <a:r>
              <a:rPr lang="el-GR" sz="1600" b="1" dirty="0" smtClean="0">
                <a:solidFill>
                  <a:srgbClr val="000000"/>
                </a:solidFill>
                <a:latin typeface="Arial" charset="0"/>
              </a:rPr>
              <a:t>Η γραμμή παλινδρόμησης είναι αυτή για την οποία το άθροισμα των τετραγώνων των αποκλίσεων</a:t>
            </a:r>
            <a:r>
              <a:rPr lang="en-US" sz="1600" b="1" dirty="0" smtClean="0">
                <a:solidFill>
                  <a:srgbClr val="000000"/>
                </a:solidFill>
                <a:latin typeface="Arial" charset="0"/>
              </a:rPr>
              <a:t> ( </a:t>
            </a:r>
            <a:r>
              <a:rPr lang="el-GR" sz="1600" b="1" dirty="0" smtClean="0">
                <a:solidFill>
                  <a:srgbClr val="000000"/>
                </a:solidFill>
                <a:latin typeface="Arial" charset="0"/>
              </a:rPr>
              <a:t>Σ</a:t>
            </a:r>
            <a:r>
              <a:rPr lang="en-US" sz="1600" b="1" dirty="0" smtClean="0">
                <a:solidFill>
                  <a:srgbClr val="000000"/>
                </a:solidFill>
                <a:latin typeface="Arial" charset="0"/>
              </a:rPr>
              <a:t>d</a:t>
            </a:r>
            <a:r>
              <a:rPr lang="en-US" sz="1600" b="1" baseline="30000" dirty="0" smtClean="0">
                <a:solidFill>
                  <a:srgbClr val="000000"/>
                </a:solidFill>
                <a:latin typeface="Arial" charset="0"/>
              </a:rPr>
              <a:t>2</a:t>
            </a:r>
            <a:r>
              <a:rPr lang="el-GR" sz="1600" b="1" dirty="0" smtClean="0">
                <a:solidFill>
                  <a:srgbClr val="000000"/>
                </a:solidFill>
                <a:latin typeface="Arial" charset="0"/>
              </a:rPr>
              <a:t> </a:t>
            </a:r>
            <a:r>
              <a:rPr lang="en-US" sz="1600" b="1" dirty="0" smtClean="0">
                <a:solidFill>
                  <a:srgbClr val="000000"/>
                </a:solidFill>
                <a:latin typeface="Arial" charset="0"/>
              </a:rPr>
              <a:t>) </a:t>
            </a:r>
            <a:r>
              <a:rPr lang="el-GR" sz="1600" b="1" dirty="0" smtClean="0">
                <a:solidFill>
                  <a:srgbClr val="000000"/>
                </a:solidFill>
                <a:latin typeface="Arial" charset="0"/>
              </a:rPr>
              <a:t>γίνεται ελάχιστο</a:t>
            </a:r>
            <a:endParaRPr lang="en-US" sz="1600" b="1" dirty="0" smtClean="0">
              <a:solidFill>
                <a:srgbClr val="000000"/>
              </a:solidFill>
              <a:latin typeface="Arial" charset="0"/>
            </a:endParaRPr>
          </a:p>
        </p:txBody>
      </p:sp>
      <p:sp>
        <p:nvSpPr>
          <p:cNvPr id="11" name="Text Box 7"/>
          <p:cNvSpPr txBox="1">
            <a:spLocks noChangeArrowheads="1"/>
          </p:cNvSpPr>
          <p:nvPr/>
        </p:nvSpPr>
        <p:spPr bwMode="auto">
          <a:xfrm>
            <a:off x="539552" y="3861048"/>
            <a:ext cx="1752600" cy="831850"/>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el-GR"/>
              <a:t>Εξαρτημένη μεταβλητή</a:t>
            </a:r>
          </a:p>
        </p:txBody>
      </p:sp>
      <p:sp>
        <p:nvSpPr>
          <p:cNvPr id="12" name="Text Box 11"/>
          <p:cNvSpPr txBox="1">
            <a:spLocks noChangeArrowheads="1"/>
          </p:cNvSpPr>
          <p:nvPr/>
        </p:nvSpPr>
        <p:spPr bwMode="auto">
          <a:xfrm>
            <a:off x="2915816" y="5733256"/>
            <a:ext cx="3600400" cy="461665"/>
          </a:xfrm>
          <a:prstGeom prst="rect">
            <a:avLst/>
          </a:prstGeom>
          <a:solidFill>
            <a:schemeClr val="accent1"/>
          </a:solidFill>
          <a:ln w="9525">
            <a:solidFill>
              <a:schemeClr val="tx1">
                <a:alpha val="90000"/>
              </a:schemeClr>
            </a:solidFill>
            <a:miter lim="800000"/>
            <a:headEnd/>
            <a:tailEnd/>
          </a:ln>
        </p:spPr>
        <p:txBody>
          <a:bodyPr wrap="square">
            <a:spAutoFit/>
          </a:bodyPr>
          <a:lstStyle/>
          <a:p>
            <a:pPr>
              <a:spcBef>
                <a:spcPct val="50000"/>
              </a:spcBef>
            </a:pPr>
            <a:r>
              <a:rPr lang="el-GR" dirty="0"/>
              <a:t>Ανεξάρτητη μεταβλητή</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539552" y="188640"/>
            <a:ext cx="7772400" cy="1143000"/>
          </a:xfrm>
        </p:spPr>
        <p:txBody>
          <a:bodyPr/>
          <a:lstStyle/>
          <a:p>
            <a:pPr eaLnBrk="1" hangingPunct="1"/>
            <a:r>
              <a:rPr lang="el-GR" sz="2800" dirty="0" smtClean="0"/>
              <a:t>Η εξίσωση της  (ευθείας) γραμμής παλινδρόμησης</a:t>
            </a:r>
          </a:p>
        </p:txBody>
      </p:sp>
      <p:sp>
        <p:nvSpPr>
          <p:cNvPr id="11268" name="Rectangle 4"/>
          <p:cNvSpPr>
            <a:spLocks noChangeArrowheads="1"/>
          </p:cNvSpPr>
          <p:nvPr/>
        </p:nvSpPr>
        <p:spPr bwMode="auto">
          <a:xfrm>
            <a:off x="4243388" y="3328988"/>
            <a:ext cx="9144000" cy="0"/>
          </a:xfrm>
          <a:prstGeom prst="rect">
            <a:avLst/>
          </a:prstGeom>
          <a:noFill/>
          <a:ln w="9525">
            <a:noFill/>
            <a:miter lim="800000"/>
            <a:headEnd/>
            <a:tailEnd/>
          </a:ln>
        </p:spPr>
        <p:txBody>
          <a:bodyPr>
            <a:spAutoFit/>
          </a:bodyPr>
          <a:lstStyle/>
          <a:p>
            <a:endParaRPr lang="el-GR"/>
          </a:p>
        </p:txBody>
      </p:sp>
      <p:graphicFrame>
        <p:nvGraphicFramePr>
          <p:cNvPr id="11266" name="Object 3"/>
          <p:cNvGraphicFramePr>
            <a:graphicFrameLocks noChangeAspect="1"/>
          </p:cNvGraphicFramePr>
          <p:nvPr/>
        </p:nvGraphicFramePr>
        <p:xfrm>
          <a:off x="1908175" y="1125538"/>
          <a:ext cx="3581400" cy="1090612"/>
        </p:xfrm>
        <a:graphic>
          <a:graphicData uri="http://schemas.openxmlformats.org/presentationml/2006/ole">
            <p:oleObj spid="_x0000_s11266" name="Εξίσωση" r:id="rId3" imgW="660113" imgH="203112" progId="Equation.3">
              <p:embed/>
            </p:oleObj>
          </a:graphicData>
        </a:graphic>
      </p:graphicFrame>
      <p:sp>
        <p:nvSpPr>
          <p:cNvPr id="11269" name="Text Box 5"/>
          <p:cNvSpPr txBox="1">
            <a:spLocks noChangeArrowheads="1"/>
          </p:cNvSpPr>
          <p:nvPr/>
        </p:nvSpPr>
        <p:spPr bwMode="auto">
          <a:xfrm>
            <a:off x="2915816" y="2420888"/>
            <a:ext cx="1447800" cy="466725"/>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el-GR"/>
              <a:t>σταθερά</a:t>
            </a:r>
          </a:p>
        </p:txBody>
      </p:sp>
      <p:sp>
        <p:nvSpPr>
          <p:cNvPr id="11270" name="Line 6"/>
          <p:cNvSpPr>
            <a:spLocks noChangeShapeType="1"/>
          </p:cNvSpPr>
          <p:nvPr/>
        </p:nvSpPr>
        <p:spPr bwMode="auto">
          <a:xfrm flipV="1">
            <a:off x="3419872" y="1916832"/>
            <a:ext cx="152400" cy="504056"/>
          </a:xfrm>
          <a:prstGeom prst="line">
            <a:avLst/>
          </a:prstGeom>
          <a:noFill/>
          <a:ln w="9525">
            <a:solidFill>
              <a:schemeClr val="tx1"/>
            </a:solidFill>
            <a:round/>
            <a:headEnd/>
            <a:tailEnd/>
          </a:ln>
        </p:spPr>
        <p:txBody>
          <a:bodyPr/>
          <a:lstStyle/>
          <a:p>
            <a:endParaRPr lang="el-GR"/>
          </a:p>
        </p:txBody>
      </p:sp>
      <p:sp>
        <p:nvSpPr>
          <p:cNvPr id="11271" name="Text Box 7"/>
          <p:cNvSpPr txBox="1">
            <a:spLocks noChangeArrowheads="1"/>
          </p:cNvSpPr>
          <p:nvPr/>
        </p:nvSpPr>
        <p:spPr bwMode="auto">
          <a:xfrm>
            <a:off x="827584" y="2348880"/>
            <a:ext cx="1752600" cy="831850"/>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el-GR"/>
              <a:t>Εξαρτημένη μεταβλητή</a:t>
            </a:r>
          </a:p>
        </p:txBody>
      </p:sp>
      <p:sp>
        <p:nvSpPr>
          <p:cNvPr id="11272" name="Line 8"/>
          <p:cNvSpPr>
            <a:spLocks noChangeShapeType="1"/>
          </p:cNvSpPr>
          <p:nvPr/>
        </p:nvSpPr>
        <p:spPr bwMode="auto">
          <a:xfrm flipV="1">
            <a:off x="1979712" y="2132856"/>
            <a:ext cx="144016" cy="216024"/>
          </a:xfrm>
          <a:prstGeom prst="line">
            <a:avLst/>
          </a:prstGeom>
          <a:noFill/>
          <a:ln w="9525">
            <a:solidFill>
              <a:schemeClr val="tx1"/>
            </a:solidFill>
            <a:round/>
            <a:headEnd/>
            <a:tailEnd/>
          </a:ln>
        </p:spPr>
        <p:txBody>
          <a:bodyPr/>
          <a:lstStyle/>
          <a:p>
            <a:endParaRPr lang="el-GR"/>
          </a:p>
        </p:txBody>
      </p:sp>
      <p:sp>
        <p:nvSpPr>
          <p:cNvPr id="11273" name="Text Box 9"/>
          <p:cNvSpPr txBox="1">
            <a:spLocks noChangeArrowheads="1"/>
          </p:cNvSpPr>
          <p:nvPr/>
        </p:nvSpPr>
        <p:spPr bwMode="auto">
          <a:xfrm>
            <a:off x="4427984" y="2996952"/>
            <a:ext cx="1447800" cy="466725"/>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el-GR"/>
              <a:t>κλίση</a:t>
            </a:r>
          </a:p>
        </p:txBody>
      </p:sp>
      <p:sp>
        <p:nvSpPr>
          <p:cNvPr id="11274" name="Line 10"/>
          <p:cNvSpPr>
            <a:spLocks noChangeShapeType="1"/>
          </p:cNvSpPr>
          <p:nvPr/>
        </p:nvSpPr>
        <p:spPr bwMode="auto">
          <a:xfrm flipH="1" flipV="1">
            <a:off x="4716016" y="1844824"/>
            <a:ext cx="360040" cy="1152128"/>
          </a:xfrm>
          <a:prstGeom prst="line">
            <a:avLst/>
          </a:prstGeom>
          <a:noFill/>
          <a:ln w="9525">
            <a:solidFill>
              <a:schemeClr val="tx1"/>
            </a:solidFill>
            <a:round/>
            <a:headEnd/>
            <a:tailEnd/>
          </a:ln>
        </p:spPr>
        <p:txBody>
          <a:bodyPr/>
          <a:lstStyle/>
          <a:p>
            <a:endParaRPr lang="el-GR"/>
          </a:p>
        </p:txBody>
      </p:sp>
      <p:sp>
        <p:nvSpPr>
          <p:cNvPr id="11275" name="Text Box 11"/>
          <p:cNvSpPr txBox="1">
            <a:spLocks noChangeArrowheads="1"/>
          </p:cNvSpPr>
          <p:nvPr/>
        </p:nvSpPr>
        <p:spPr bwMode="auto">
          <a:xfrm>
            <a:off x="5724128" y="2132856"/>
            <a:ext cx="1752600" cy="831850"/>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el-GR"/>
              <a:t>Ανεξάρτητη μεταβλητή</a:t>
            </a:r>
          </a:p>
        </p:txBody>
      </p:sp>
      <p:sp>
        <p:nvSpPr>
          <p:cNvPr id="11276" name="Line 12"/>
          <p:cNvSpPr>
            <a:spLocks noChangeShapeType="1"/>
          </p:cNvSpPr>
          <p:nvPr/>
        </p:nvSpPr>
        <p:spPr bwMode="auto">
          <a:xfrm flipH="1" flipV="1">
            <a:off x="5148064" y="1844824"/>
            <a:ext cx="576064" cy="288032"/>
          </a:xfrm>
          <a:prstGeom prst="line">
            <a:avLst/>
          </a:prstGeom>
          <a:noFill/>
          <a:ln w="9525">
            <a:solidFill>
              <a:schemeClr val="tx1"/>
            </a:solidFill>
            <a:round/>
            <a:headEnd/>
            <a:tailEnd/>
          </a:ln>
        </p:spPr>
        <p:txBody>
          <a:bodyPr/>
          <a:lstStyle/>
          <a:p>
            <a:endParaRPr lang="el-GR"/>
          </a:p>
        </p:txBody>
      </p:sp>
      <p:sp>
        <p:nvSpPr>
          <p:cNvPr id="11277" name="Text Box 13"/>
          <p:cNvSpPr txBox="1">
            <a:spLocks noChangeArrowheads="1"/>
          </p:cNvSpPr>
          <p:nvPr/>
        </p:nvSpPr>
        <p:spPr bwMode="auto">
          <a:xfrm>
            <a:off x="611560" y="3573016"/>
            <a:ext cx="7543800" cy="457200"/>
          </a:xfrm>
          <a:prstGeom prst="rect">
            <a:avLst/>
          </a:prstGeom>
          <a:noFill/>
          <a:ln w="9525">
            <a:noFill/>
            <a:miter lim="800000"/>
            <a:headEnd/>
            <a:tailEnd/>
          </a:ln>
        </p:spPr>
        <p:txBody>
          <a:bodyPr>
            <a:spAutoFit/>
          </a:bodyPr>
          <a:lstStyle/>
          <a:p>
            <a:pPr>
              <a:spcBef>
                <a:spcPct val="50000"/>
              </a:spcBef>
            </a:pPr>
            <a:r>
              <a:rPr lang="el-GR" sz="2000" b="1" dirty="0"/>
              <a:t>Προσδόκιμο επιβίωσης </a:t>
            </a:r>
            <a:r>
              <a:rPr lang="el-GR" sz="2000" dirty="0"/>
              <a:t>= </a:t>
            </a:r>
            <a:r>
              <a:rPr lang="el-GR" sz="2000" b="1" dirty="0"/>
              <a:t>90</a:t>
            </a:r>
            <a:r>
              <a:rPr lang="el-GR" sz="2000" dirty="0"/>
              <a:t> – (</a:t>
            </a:r>
            <a:r>
              <a:rPr lang="el-GR" sz="2000" b="1" dirty="0"/>
              <a:t>0.70</a:t>
            </a:r>
            <a:r>
              <a:rPr lang="en-US" sz="2000" dirty="0"/>
              <a:t> x </a:t>
            </a:r>
            <a:r>
              <a:rPr lang="el-GR" sz="2000" b="1" dirty="0"/>
              <a:t>αριθμός γεννήσεων</a:t>
            </a:r>
            <a:r>
              <a:rPr lang="el-GR" dirty="0"/>
              <a:t>)</a:t>
            </a:r>
          </a:p>
        </p:txBody>
      </p:sp>
      <p:sp>
        <p:nvSpPr>
          <p:cNvPr id="11278" name="Text Box 14"/>
          <p:cNvSpPr txBox="1">
            <a:spLocks noChangeArrowheads="1"/>
          </p:cNvSpPr>
          <p:nvPr/>
        </p:nvSpPr>
        <p:spPr bwMode="auto">
          <a:xfrm>
            <a:off x="838200" y="5181600"/>
            <a:ext cx="2743200" cy="457200"/>
          </a:xfrm>
          <a:prstGeom prst="rect">
            <a:avLst/>
          </a:prstGeom>
          <a:noFill/>
          <a:ln w="9525">
            <a:noFill/>
            <a:miter lim="800000"/>
            <a:headEnd/>
            <a:tailEnd/>
          </a:ln>
        </p:spPr>
        <p:txBody>
          <a:bodyPr>
            <a:spAutoFit/>
          </a:bodyPr>
          <a:lstStyle/>
          <a:p>
            <a:pPr>
              <a:spcBef>
                <a:spcPct val="50000"/>
              </a:spcBef>
            </a:pPr>
            <a:endParaRPr lang="el-GR"/>
          </a:p>
        </p:txBody>
      </p:sp>
      <p:sp>
        <p:nvSpPr>
          <p:cNvPr id="11279" name="Text Box 15"/>
          <p:cNvSpPr txBox="1">
            <a:spLocks noChangeArrowheads="1"/>
          </p:cNvSpPr>
          <p:nvPr/>
        </p:nvSpPr>
        <p:spPr bwMode="auto">
          <a:xfrm>
            <a:off x="611560" y="3933056"/>
            <a:ext cx="7416824" cy="2708434"/>
          </a:xfrm>
          <a:prstGeom prst="rect">
            <a:avLst/>
          </a:prstGeom>
          <a:noFill/>
          <a:ln w="9525">
            <a:noFill/>
            <a:miter lim="800000"/>
            <a:headEnd/>
            <a:tailEnd/>
          </a:ln>
        </p:spPr>
        <p:txBody>
          <a:bodyPr wrap="square">
            <a:spAutoFit/>
          </a:bodyPr>
          <a:lstStyle/>
          <a:p>
            <a:pPr>
              <a:spcBef>
                <a:spcPct val="50000"/>
              </a:spcBef>
            </a:pPr>
            <a:r>
              <a:rPr lang="el-GR" sz="2000" dirty="0"/>
              <a:t>Η κλίση είναι –0.70  Όταν αριθμός γεννήσεων αυξάνει κατά </a:t>
            </a:r>
            <a:r>
              <a:rPr lang="el-GR" sz="2000" dirty="0" smtClean="0"/>
              <a:t>ένα παιδί  </a:t>
            </a:r>
            <a:r>
              <a:rPr lang="el-GR" sz="2000" dirty="0"/>
              <a:t>(στους 1000 κατοίκους) τότε το προσδόκιμο επιβίωσης ελαττώνεται κατά 0.7 </a:t>
            </a:r>
            <a:r>
              <a:rPr lang="el-GR" sz="2000" dirty="0" smtClean="0"/>
              <a:t>έτη.  </a:t>
            </a:r>
          </a:p>
          <a:p>
            <a:pPr>
              <a:spcBef>
                <a:spcPct val="50000"/>
              </a:spcBef>
            </a:pPr>
            <a:r>
              <a:rPr lang="el-GR" sz="2000" dirty="0" smtClean="0"/>
              <a:t>Μπορούμε να προβλέψουμε για μια χώρα που δεν ανήκει στο δείγμα που χρησιμοποιήθηκε για τον υπολογισμό του α και </a:t>
            </a:r>
            <a:r>
              <a:rPr lang="en-US" sz="2000" dirty="0" smtClean="0"/>
              <a:t>b </a:t>
            </a:r>
            <a:r>
              <a:rPr lang="el-GR" sz="2000" dirty="0" smtClean="0"/>
              <a:t>το προσδόκιμο επιβίωσης των γυναικών αν γνωρίζουμε τον αριθμό των γεννήσεων.</a:t>
            </a:r>
            <a:r>
              <a:rPr lang="el-GR" sz="2000" dirty="0"/>
              <a:t> </a:t>
            </a:r>
            <a:r>
              <a:rPr lang="el-GR" sz="2000" dirty="0" smtClean="0">
                <a:solidFill>
                  <a:schemeClr val="accent6"/>
                </a:solidFill>
              </a:rPr>
              <a:t>Αν ο </a:t>
            </a:r>
            <a:r>
              <a:rPr lang="el-GR" sz="2000" dirty="0" err="1" smtClean="0">
                <a:solidFill>
                  <a:schemeClr val="accent6"/>
                </a:solidFill>
              </a:rPr>
              <a:t>ο</a:t>
            </a:r>
            <a:r>
              <a:rPr lang="el-GR" sz="2000" dirty="0" smtClean="0">
                <a:solidFill>
                  <a:schemeClr val="accent6"/>
                </a:solidFill>
              </a:rPr>
              <a:t> αριθ. γεννήσεων είναι 10 τότε το προσδόκιμο επιβίωσης προβλέπεται 90-0,7</a:t>
            </a:r>
            <a:r>
              <a:rPr lang="en-US" sz="2000" dirty="0" smtClean="0">
                <a:solidFill>
                  <a:schemeClr val="accent6"/>
                </a:solidFill>
              </a:rPr>
              <a:t>x10=90-7=83 </a:t>
            </a:r>
            <a:r>
              <a:rPr lang="el-GR" sz="2000" dirty="0" smtClean="0">
                <a:solidFill>
                  <a:schemeClr val="accent6"/>
                </a:solidFill>
              </a:rPr>
              <a:t>χρόνια</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39552" y="18864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0" cap="none" spc="0" normalizeH="0" baseline="0" noProof="0" dirty="0" smtClean="0">
                <a:ln>
                  <a:noFill/>
                </a:ln>
                <a:solidFill>
                  <a:schemeClr val="tx2"/>
                </a:solidFill>
                <a:effectLst/>
                <a:uLnTx/>
                <a:uFillTx/>
                <a:latin typeface="+mj-lt"/>
                <a:ea typeface="+mj-ea"/>
                <a:cs typeface="+mj-cs"/>
              </a:rPr>
              <a:t>Η εξίσωση της  (ευθείας) γραμμής παλινδρόμησης</a:t>
            </a:r>
          </a:p>
        </p:txBody>
      </p:sp>
      <p:graphicFrame>
        <p:nvGraphicFramePr>
          <p:cNvPr id="135170" name="Object 10"/>
          <p:cNvGraphicFramePr>
            <a:graphicFrameLocks noChangeAspect="1"/>
          </p:cNvGraphicFramePr>
          <p:nvPr/>
        </p:nvGraphicFramePr>
        <p:xfrm>
          <a:off x="1187624" y="2636912"/>
          <a:ext cx="3276600" cy="1050925"/>
        </p:xfrm>
        <a:graphic>
          <a:graphicData uri="http://schemas.openxmlformats.org/presentationml/2006/ole">
            <p:oleObj spid="_x0000_s135170" name="Εξίσωση" r:id="rId3" imgW="1384200" imgH="444240" progId="Equation.3">
              <p:embed/>
            </p:oleObj>
          </a:graphicData>
        </a:graphic>
      </p:graphicFrame>
      <p:graphicFrame>
        <p:nvGraphicFramePr>
          <p:cNvPr id="135171" name="Object 11"/>
          <p:cNvGraphicFramePr>
            <a:graphicFrameLocks noChangeAspect="1"/>
          </p:cNvGraphicFramePr>
          <p:nvPr/>
        </p:nvGraphicFramePr>
        <p:xfrm>
          <a:off x="5364088" y="2708920"/>
          <a:ext cx="1905000" cy="585788"/>
        </p:xfrm>
        <a:graphic>
          <a:graphicData uri="http://schemas.openxmlformats.org/presentationml/2006/ole">
            <p:oleObj spid="_x0000_s135171" name="Εξίσωση" r:id="rId4" imgW="660240" imgH="203040" progId="Equation.3">
              <p:embed/>
            </p:oleObj>
          </a:graphicData>
        </a:graphic>
      </p:graphicFrame>
      <p:sp>
        <p:nvSpPr>
          <p:cNvPr id="6" name="5 - TextBox"/>
          <p:cNvSpPr txBox="1"/>
          <p:nvPr/>
        </p:nvSpPr>
        <p:spPr>
          <a:xfrm>
            <a:off x="827584" y="1268760"/>
            <a:ext cx="7200800" cy="1200329"/>
          </a:xfrm>
          <a:prstGeom prst="rect">
            <a:avLst/>
          </a:prstGeom>
          <a:noFill/>
        </p:spPr>
        <p:txBody>
          <a:bodyPr wrap="square" rtlCol="0">
            <a:spAutoFit/>
          </a:bodyPr>
          <a:lstStyle/>
          <a:p>
            <a:r>
              <a:rPr lang="el-GR" dirty="0" smtClean="0"/>
              <a:t>Η συντελεστές της εξίσωσης παλινδρόμησης που προκύπτουν με τη μέθοδο των ελαχίστων τετραγώνων υπολογίζονται με του παρακάτω τύπους:</a:t>
            </a:r>
            <a:endParaRPr lang="el-GR" dirty="0"/>
          </a:p>
        </p:txBody>
      </p:sp>
      <p:graphicFrame>
        <p:nvGraphicFramePr>
          <p:cNvPr id="135172" name="Object 10"/>
          <p:cNvGraphicFramePr>
            <a:graphicFrameLocks noChangeAspect="1"/>
          </p:cNvGraphicFramePr>
          <p:nvPr/>
        </p:nvGraphicFramePr>
        <p:xfrm>
          <a:off x="1125538" y="3789363"/>
          <a:ext cx="3294062" cy="1335087"/>
        </p:xfrm>
        <a:graphic>
          <a:graphicData uri="http://schemas.openxmlformats.org/presentationml/2006/ole">
            <p:oleObj spid="_x0000_s135172" name="Εξίσωση" r:id="rId5" imgW="2031840" imgH="825480" progId="Equation.3">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332656"/>
            <a:ext cx="7992888" cy="864096"/>
          </a:xfrm>
        </p:spPr>
        <p:txBody>
          <a:bodyPr/>
          <a:lstStyle/>
          <a:p>
            <a:pPr algn="l"/>
            <a:r>
              <a:rPr lang="el-GR" sz="2800" dirty="0" smtClean="0"/>
              <a:t>Υπολογισμός συντελεστών γραμμής παλινδρόμησης: «</a:t>
            </a:r>
            <a:r>
              <a:rPr lang="el-GR" sz="2400" dirty="0" smtClean="0"/>
              <a:t>Προσδόκιμο επιβίωσης Γυναικών» και «Αριθμός γεννήσεων»</a:t>
            </a:r>
            <a:endParaRPr lang="el-GR" sz="2800" dirty="0"/>
          </a:p>
        </p:txBody>
      </p:sp>
      <p:graphicFrame>
        <p:nvGraphicFramePr>
          <p:cNvPr id="136194" name="Object 2"/>
          <p:cNvGraphicFramePr>
            <a:graphicFrameLocks noChangeAspect="1"/>
          </p:cNvGraphicFramePr>
          <p:nvPr/>
        </p:nvGraphicFramePr>
        <p:xfrm>
          <a:off x="4788024" y="1988840"/>
          <a:ext cx="3312368" cy="1486898"/>
        </p:xfrm>
        <a:graphic>
          <a:graphicData uri="http://schemas.openxmlformats.org/presentationml/2006/ole">
            <p:oleObj spid="_x0000_s136194" name="Εξίσωση" r:id="rId3" imgW="2603160" imgH="1460160" progId="Equation.3">
              <p:embed/>
            </p:oleObj>
          </a:graphicData>
        </a:graphic>
      </p:graphicFrame>
      <p:graphicFrame>
        <p:nvGraphicFramePr>
          <p:cNvPr id="7" name="6 - Πίνακας"/>
          <p:cNvGraphicFramePr>
            <a:graphicFrameLocks noGrp="1"/>
          </p:cNvGraphicFramePr>
          <p:nvPr/>
        </p:nvGraphicFramePr>
        <p:xfrm>
          <a:off x="899592" y="1484784"/>
          <a:ext cx="3384375" cy="4608515"/>
        </p:xfrm>
        <a:graphic>
          <a:graphicData uri="http://schemas.openxmlformats.org/drawingml/2006/table">
            <a:tbl>
              <a:tblPr/>
              <a:tblGrid>
                <a:gridCol w="676875"/>
                <a:gridCol w="676875"/>
                <a:gridCol w="676875"/>
                <a:gridCol w="676875"/>
                <a:gridCol w="676875"/>
              </a:tblGrid>
              <a:tr h="301491">
                <a:tc>
                  <a:txBody>
                    <a:bodyPr/>
                    <a:lstStyle/>
                    <a:p>
                      <a:pPr algn="ctr" fontAlgn="b"/>
                      <a:r>
                        <a:rPr lang="el-GR" sz="1400" b="0" i="0" u="none" strike="noStrike" dirty="0" smtClean="0">
                          <a:solidFill>
                            <a:srgbClr val="000000"/>
                          </a:solidFill>
                          <a:latin typeface="Calibri"/>
                        </a:rPr>
                        <a:t>Υ</a:t>
                      </a:r>
                      <a:endParaRPr lang="fr-FR" sz="1400" b="0" i="0" u="none" strike="noStrike" dirty="0">
                        <a:solidFill>
                          <a:srgbClr val="000000"/>
                        </a:solidFill>
                        <a:latin typeface="Calibri"/>
                      </a:endParaRPr>
                    </a:p>
                  </a:txBody>
                  <a:tcPr marL="9495" marR="9495" marT="94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smtClean="0">
                          <a:solidFill>
                            <a:srgbClr val="000000"/>
                          </a:solidFill>
                          <a:latin typeface="Calibri"/>
                        </a:rPr>
                        <a:t>Χ</a:t>
                      </a:r>
                      <a:endParaRPr lang="fr-FR" sz="1400" b="0" i="0" u="none" strike="noStrike" dirty="0">
                        <a:solidFill>
                          <a:srgbClr val="000000"/>
                        </a:solidFill>
                        <a:latin typeface="Calibri"/>
                      </a:endParaRPr>
                    </a:p>
                  </a:txBody>
                  <a:tcPr marL="9495" marR="9495" marT="94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baseline="0" dirty="0" smtClean="0">
                          <a:solidFill>
                            <a:srgbClr val="000000"/>
                          </a:solidFill>
                          <a:latin typeface="Calibri"/>
                        </a:rPr>
                        <a:t>Υ</a:t>
                      </a:r>
                      <a:r>
                        <a:rPr lang="fr-FR" sz="1400" b="0" i="0" u="none" strike="noStrike" baseline="30000" dirty="0" smtClean="0">
                          <a:solidFill>
                            <a:srgbClr val="000000"/>
                          </a:solidFill>
                          <a:latin typeface="Calibri"/>
                        </a:rPr>
                        <a:t>2</a:t>
                      </a:r>
                      <a:endParaRPr lang="fr-FR" sz="1400" b="0" i="0" u="none" strike="noStrike" dirty="0">
                        <a:solidFill>
                          <a:srgbClr val="000000"/>
                        </a:solidFill>
                        <a:latin typeface="Calibri"/>
                      </a:endParaRPr>
                    </a:p>
                  </a:txBody>
                  <a:tcPr marL="9495" marR="9495" marT="94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baseline="0" dirty="0" smtClean="0">
                          <a:solidFill>
                            <a:srgbClr val="000000"/>
                          </a:solidFill>
                          <a:latin typeface="Calibri"/>
                        </a:rPr>
                        <a:t>Χ</a:t>
                      </a:r>
                      <a:r>
                        <a:rPr lang="fr-FR" sz="1400" b="0" i="0" u="none" strike="noStrike" baseline="30000" dirty="0" smtClean="0">
                          <a:solidFill>
                            <a:srgbClr val="000000"/>
                          </a:solidFill>
                          <a:latin typeface="Calibri"/>
                        </a:rPr>
                        <a:t>2</a:t>
                      </a:r>
                      <a:endParaRPr lang="fr-FR" sz="1400" b="0" i="0" u="none" strike="noStrike" dirty="0">
                        <a:solidFill>
                          <a:srgbClr val="000000"/>
                        </a:solidFill>
                        <a:latin typeface="Calibri"/>
                      </a:endParaRPr>
                    </a:p>
                  </a:txBody>
                  <a:tcPr marL="9495" marR="9495" marT="94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XY</a:t>
                      </a:r>
                    </a:p>
                  </a:txBody>
                  <a:tcPr marL="9495" marR="9495" marT="9495" marB="0" anchor="b">
                    <a:lnL>
                      <a:noFill/>
                    </a:lnL>
                    <a:lnR>
                      <a:noFill/>
                    </a:lnR>
                    <a:lnT>
                      <a:noFill/>
                    </a:lnT>
                    <a:lnB w="6350" cap="flat" cmpd="sng" algn="ctr">
                      <a:solidFill>
                        <a:srgbClr val="000000"/>
                      </a:solidFill>
                      <a:prstDash val="solid"/>
                      <a:round/>
                      <a:headEnd type="none" w="med" len="med"/>
                      <a:tailEnd type="none" w="med" len="med"/>
                    </a:lnB>
                  </a:tcPr>
                </a:tc>
              </a:tr>
              <a:tr h="269189">
                <a:tc>
                  <a:txBody>
                    <a:bodyPr/>
                    <a:lstStyle/>
                    <a:p>
                      <a:pPr algn="r" fontAlgn="b"/>
                      <a:r>
                        <a:rPr lang="el-GR" sz="1400" b="0" i="0" u="none" strike="noStrike">
                          <a:solidFill>
                            <a:srgbClr val="000000"/>
                          </a:solidFill>
                          <a:latin typeface="Calibri"/>
                        </a:rPr>
                        <a:t>68</a:t>
                      </a:r>
                    </a:p>
                  </a:txBody>
                  <a:tcPr marL="9495" marR="9495" marT="94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l-GR" sz="1400" b="0" i="0" u="none" strike="noStrike">
                          <a:solidFill>
                            <a:srgbClr val="000000"/>
                          </a:solidFill>
                          <a:latin typeface="Calibri"/>
                        </a:rPr>
                        <a:t>31</a:t>
                      </a:r>
                    </a:p>
                  </a:txBody>
                  <a:tcPr marL="9495" marR="9495" marT="94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l-GR" sz="1400" b="0" i="0" u="none" strike="noStrike">
                          <a:solidFill>
                            <a:srgbClr val="000000"/>
                          </a:solidFill>
                          <a:latin typeface="Calibri"/>
                        </a:rPr>
                        <a:t>4624</a:t>
                      </a:r>
                    </a:p>
                  </a:txBody>
                  <a:tcPr marL="9495" marR="9495" marT="94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l-GR" sz="1400" b="0" i="0" u="none" strike="noStrike">
                          <a:solidFill>
                            <a:srgbClr val="000000"/>
                          </a:solidFill>
                          <a:latin typeface="Calibri"/>
                        </a:rPr>
                        <a:t>961</a:t>
                      </a:r>
                    </a:p>
                  </a:txBody>
                  <a:tcPr marL="9495" marR="9495" marT="94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l-GR" sz="1400" b="0" i="0" u="none" strike="noStrike">
                          <a:solidFill>
                            <a:srgbClr val="000000"/>
                          </a:solidFill>
                          <a:latin typeface="Calibri"/>
                        </a:rPr>
                        <a:t>2108</a:t>
                      </a:r>
                    </a:p>
                  </a:txBody>
                  <a:tcPr marL="9495" marR="9495" marT="9495" marB="0" anchor="b">
                    <a:lnL>
                      <a:noFill/>
                    </a:lnL>
                    <a:lnR>
                      <a:noFill/>
                    </a:lnR>
                    <a:lnT w="6350" cap="flat" cmpd="sng" algn="ctr">
                      <a:solidFill>
                        <a:srgbClr val="000000"/>
                      </a:solidFill>
                      <a:prstDash val="solid"/>
                      <a:round/>
                      <a:headEnd type="none" w="med" len="med"/>
                      <a:tailEnd type="none" w="med" len="med"/>
                    </a:lnT>
                    <a:lnB>
                      <a:noFill/>
                    </a:lnB>
                  </a:tcPr>
                </a:tc>
              </a:tr>
              <a:tr h="269189">
                <a:tc>
                  <a:txBody>
                    <a:bodyPr/>
                    <a:lstStyle/>
                    <a:p>
                      <a:pPr algn="r" fontAlgn="b"/>
                      <a:r>
                        <a:rPr lang="el-GR" sz="1400" b="0" i="0" u="none" strike="noStrike">
                          <a:solidFill>
                            <a:srgbClr val="000000"/>
                          </a:solidFill>
                          <a:latin typeface="Calibri"/>
                        </a:rPr>
                        <a:t>53</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50</a:t>
                      </a:r>
                    </a:p>
                  </a:txBody>
                  <a:tcPr marL="9495" marR="9495" marT="9495" marB="0" anchor="b">
                    <a:lnL>
                      <a:noFill/>
                    </a:lnL>
                    <a:lnR>
                      <a:noFill/>
                    </a:lnR>
                    <a:lnT>
                      <a:noFill/>
                    </a:lnT>
                    <a:lnB>
                      <a:noFill/>
                    </a:lnB>
                  </a:tcPr>
                </a:tc>
                <a:tc>
                  <a:txBody>
                    <a:bodyPr/>
                    <a:lstStyle/>
                    <a:p>
                      <a:pPr algn="r" fontAlgn="b"/>
                      <a:r>
                        <a:rPr lang="el-GR" sz="1400" b="0" i="0" u="none" strike="noStrike" dirty="0">
                          <a:solidFill>
                            <a:srgbClr val="000000"/>
                          </a:solidFill>
                          <a:latin typeface="Calibri"/>
                        </a:rPr>
                        <a:t>2809</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2500</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2650</a:t>
                      </a:r>
                    </a:p>
                  </a:txBody>
                  <a:tcPr marL="9495" marR="9495" marT="9495" marB="0" anchor="b">
                    <a:lnL>
                      <a:noFill/>
                    </a:lnL>
                    <a:lnR>
                      <a:noFill/>
                    </a:lnR>
                    <a:lnT>
                      <a:noFill/>
                    </a:lnT>
                    <a:lnB>
                      <a:noFill/>
                    </a:lnB>
                  </a:tcPr>
                </a:tc>
              </a:tr>
              <a:tr h="269189">
                <a:tc>
                  <a:txBody>
                    <a:bodyPr/>
                    <a:lstStyle/>
                    <a:p>
                      <a:pPr algn="r" fontAlgn="b"/>
                      <a:r>
                        <a:rPr lang="el-GR" sz="1400" b="0" i="0" u="none" strike="noStrike">
                          <a:solidFill>
                            <a:srgbClr val="000000"/>
                          </a:solidFill>
                          <a:latin typeface="Calibri"/>
                        </a:rPr>
                        <a:t>79</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18</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6241</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324</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1422</a:t>
                      </a:r>
                    </a:p>
                  </a:txBody>
                  <a:tcPr marL="9495" marR="9495" marT="9495" marB="0" anchor="b">
                    <a:lnL>
                      <a:noFill/>
                    </a:lnL>
                    <a:lnR>
                      <a:noFill/>
                    </a:lnR>
                    <a:lnT>
                      <a:noFill/>
                    </a:lnT>
                    <a:lnB>
                      <a:noFill/>
                    </a:lnB>
                  </a:tcPr>
                </a:tc>
              </a:tr>
              <a:tr h="269189">
                <a:tc>
                  <a:txBody>
                    <a:bodyPr/>
                    <a:lstStyle/>
                    <a:p>
                      <a:pPr algn="r" fontAlgn="b"/>
                      <a:r>
                        <a:rPr lang="el-GR" sz="1400" b="0" i="0" u="none" strike="noStrike">
                          <a:solidFill>
                            <a:srgbClr val="000000"/>
                          </a:solidFill>
                          <a:latin typeface="Calibri"/>
                        </a:rPr>
                        <a:t>72</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28</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5184</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784</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2016</a:t>
                      </a:r>
                    </a:p>
                  </a:txBody>
                  <a:tcPr marL="9495" marR="9495" marT="9495" marB="0" anchor="b">
                    <a:lnL>
                      <a:noFill/>
                    </a:lnL>
                    <a:lnR>
                      <a:noFill/>
                    </a:lnR>
                    <a:lnT>
                      <a:noFill/>
                    </a:lnT>
                    <a:lnB>
                      <a:noFill/>
                    </a:lnB>
                  </a:tcPr>
                </a:tc>
              </a:tr>
              <a:tr h="269189">
                <a:tc>
                  <a:txBody>
                    <a:bodyPr/>
                    <a:lstStyle/>
                    <a:p>
                      <a:pPr algn="r" fontAlgn="b"/>
                      <a:r>
                        <a:rPr lang="el-GR" sz="1400" b="0" i="0" u="none" strike="noStrike">
                          <a:solidFill>
                            <a:srgbClr val="000000"/>
                          </a:solidFill>
                          <a:latin typeface="Calibri"/>
                        </a:rPr>
                        <a:t>82</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13</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6724</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169</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1066</a:t>
                      </a:r>
                    </a:p>
                  </a:txBody>
                  <a:tcPr marL="9495" marR="9495" marT="9495" marB="0" anchor="b">
                    <a:lnL>
                      <a:noFill/>
                    </a:lnL>
                    <a:lnR>
                      <a:noFill/>
                    </a:lnR>
                    <a:lnT>
                      <a:noFill/>
                    </a:lnT>
                    <a:lnB>
                      <a:noFill/>
                    </a:lnB>
                  </a:tcPr>
                </a:tc>
              </a:tr>
              <a:tr h="269189">
                <a:tc>
                  <a:txBody>
                    <a:bodyPr/>
                    <a:lstStyle/>
                    <a:p>
                      <a:pPr algn="r" fontAlgn="b"/>
                      <a:r>
                        <a:rPr lang="el-GR" sz="1400" b="0" i="0" u="none" strike="noStrike">
                          <a:solidFill>
                            <a:srgbClr val="000000"/>
                          </a:solidFill>
                          <a:latin typeface="Calibri"/>
                        </a:rPr>
                        <a:t>68</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34</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4624</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1156</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2312</a:t>
                      </a:r>
                    </a:p>
                  </a:txBody>
                  <a:tcPr marL="9495" marR="9495" marT="9495" marB="0" anchor="b">
                    <a:lnL>
                      <a:noFill/>
                    </a:lnL>
                    <a:lnR>
                      <a:noFill/>
                    </a:lnR>
                    <a:lnT>
                      <a:noFill/>
                    </a:lnT>
                    <a:lnB>
                      <a:noFill/>
                    </a:lnB>
                  </a:tcPr>
                </a:tc>
              </a:tr>
              <a:tr h="269189">
                <a:tc>
                  <a:txBody>
                    <a:bodyPr/>
                    <a:lstStyle/>
                    <a:p>
                      <a:pPr algn="r" fontAlgn="b"/>
                      <a:r>
                        <a:rPr lang="el-GR" sz="1400" b="0" i="0" u="none" strike="noStrike">
                          <a:solidFill>
                            <a:srgbClr val="000000"/>
                          </a:solidFill>
                          <a:latin typeface="Calibri"/>
                        </a:rPr>
                        <a:t>63</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45</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3969</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2025</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2835</a:t>
                      </a:r>
                    </a:p>
                  </a:txBody>
                  <a:tcPr marL="9495" marR="9495" marT="9495" marB="0" anchor="b">
                    <a:lnL>
                      <a:noFill/>
                    </a:lnL>
                    <a:lnR>
                      <a:noFill/>
                    </a:lnR>
                    <a:lnT>
                      <a:noFill/>
                    </a:lnT>
                    <a:lnB>
                      <a:noFill/>
                    </a:lnB>
                  </a:tcPr>
                </a:tc>
              </a:tr>
              <a:tr h="269189">
                <a:tc>
                  <a:txBody>
                    <a:bodyPr/>
                    <a:lstStyle/>
                    <a:p>
                      <a:pPr algn="r" fontAlgn="b"/>
                      <a:r>
                        <a:rPr lang="el-GR" sz="1400" b="0" i="0" u="none" strike="noStrike">
                          <a:solidFill>
                            <a:srgbClr val="000000"/>
                          </a:solidFill>
                          <a:latin typeface="Calibri"/>
                        </a:rPr>
                        <a:t>81</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13</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6561</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169</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1053</a:t>
                      </a:r>
                    </a:p>
                  </a:txBody>
                  <a:tcPr marL="9495" marR="9495" marT="9495" marB="0" anchor="b">
                    <a:lnL>
                      <a:noFill/>
                    </a:lnL>
                    <a:lnR>
                      <a:noFill/>
                    </a:lnR>
                    <a:lnT>
                      <a:noFill/>
                    </a:lnT>
                    <a:lnB>
                      <a:noFill/>
                    </a:lnB>
                  </a:tcPr>
                </a:tc>
              </a:tr>
              <a:tr h="269189">
                <a:tc>
                  <a:txBody>
                    <a:bodyPr/>
                    <a:lstStyle/>
                    <a:p>
                      <a:pPr algn="r" fontAlgn="b"/>
                      <a:r>
                        <a:rPr lang="el-GR" sz="1400" b="0" i="0" u="none" strike="noStrike">
                          <a:solidFill>
                            <a:srgbClr val="000000"/>
                          </a:solidFill>
                          <a:latin typeface="Calibri"/>
                        </a:rPr>
                        <a:t>72</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24</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5184</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576</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1728</a:t>
                      </a:r>
                    </a:p>
                  </a:txBody>
                  <a:tcPr marL="9495" marR="9495" marT="9495" marB="0" anchor="b">
                    <a:lnL>
                      <a:noFill/>
                    </a:lnL>
                    <a:lnR>
                      <a:noFill/>
                    </a:lnR>
                    <a:lnT>
                      <a:noFill/>
                    </a:lnT>
                    <a:lnB>
                      <a:noFill/>
                    </a:lnB>
                  </a:tcPr>
                </a:tc>
              </a:tr>
              <a:tr h="269189">
                <a:tc>
                  <a:txBody>
                    <a:bodyPr/>
                    <a:lstStyle/>
                    <a:p>
                      <a:pPr algn="r" fontAlgn="b"/>
                      <a:r>
                        <a:rPr lang="el-GR" sz="1400" b="0" i="0" u="none" strike="noStrike">
                          <a:solidFill>
                            <a:srgbClr val="000000"/>
                          </a:solidFill>
                          <a:latin typeface="Calibri"/>
                        </a:rPr>
                        <a:t>55</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46</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3025</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2116</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2530</a:t>
                      </a:r>
                    </a:p>
                  </a:txBody>
                  <a:tcPr marL="9495" marR="9495" marT="9495" marB="0" anchor="b">
                    <a:lnL>
                      <a:noFill/>
                    </a:lnL>
                    <a:lnR>
                      <a:noFill/>
                    </a:lnR>
                    <a:lnT>
                      <a:noFill/>
                    </a:lnT>
                    <a:lnB>
                      <a:noFill/>
                    </a:lnB>
                  </a:tcPr>
                </a:tc>
              </a:tr>
              <a:tr h="269189">
                <a:tc>
                  <a:txBody>
                    <a:bodyPr/>
                    <a:lstStyle/>
                    <a:p>
                      <a:pPr algn="r" fontAlgn="b"/>
                      <a:r>
                        <a:rPr lang="el-GR" sz="1400" b="0" i="0" u="none" strike="noStrike">
                          <a:solidFill>
                            <a:srgbClr val="000000"/>
                          </a:solidFill>
                          <a:latin typeface="Calibri"/>
                        </a:rPr>
                        <a:t>55</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50</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3025</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2500</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2750</a:t>
                      </a:r>
                    </a:p>
                  </a:txBody>
                  <a:tcPr marL="9495" marR="9495" marT="9495" marB="0" anchor="b">
                    <a:lnL>
                      <a:noFill/>
                    </a:lnL>
                    <a:lnR>
                      <a:noFill/>
                    </a:lnR>
                    <a:lnT>
                      <a:noFill/>
                    </a:lnT>
                    <a:lnB>
                      <a:noFill/>
                    </a:lnB>
                  </a:tcPr>
                </a:tc>
              </a:tr>
              <a:tr h="269189">
                <a:tc>
                  <a:txBody>
                    <a:bodyPr/>
                    <a:lstStyle/>
                    <a:p>
                      <a:pPr algn="r" fontAlgn="b"/>
                      <a:r>
                        <a:rPr lang="el-GR" sz="1400" b="0" i="0" u="none" strike="noStrike">
                          <a:solidFill>
                            <a:srgbClr val="000000"/>
                          </a:solidFill>
                          <a:latin typeface="Calibri"/>
                        </a:rPr>
                        <a:t>71</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20</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5041</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400</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1420</a:t>
                      </a:r>
                    </a:p>
                  </a:txBody>
                  <a:tcPr marL="9495" marR="9495" marT="9495" marB="0" anchor="b">
                    <a:lnL>
                      <a:noFill/>
                    </a:lnL>
                    <a:lnR>
                      <a:noFill/>
                    </a:lnR>
                    <a:lnT>
                      <a:noFill/>
                    </a:lnT>
                    <a:lnB>
                      <a:noFill/>
                    </a:lnB>
                  </a:tcPr>
                </a:tc>
              </a:tr>
              <a:tr h="269189">
                <a:tc>
                  <a:txBody>
                    <a:bodyPr/>
                    <a:lstStyle/>
                    <a:p>
                      <a:pPr algn="r" fontAlgn="b"/>
                      <a:r>
                        <a:rPr lang="el-GR" sz="1400" b="0" i="0" u="none" strike="noStrike">
                          <a:solidFill>
                            <a:srgbClr val="000000"/>
                          </a:solidFill>
                          <a:latin typeface="Calibri"/>
                        </a:rPr>
                        <a:t>72</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28</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5184</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784</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2016</a:t>
                      </a:r>
                    </a:p>
                  </a:txBody>
                  <a:tcPr marL="9495" marR="9495" marT="9495" marB="0" anchor="b">
                    <a:lnL>
                      <a:noFill/>
                    </a:lnL>
                    <a:lnR>
                      <a:noFill/>
                    </a:lnR>
                    <a:lnT>
                      <a:noFill/>
                    </a:lnT>
                    <a:lnB>
                      <a:noFill/>
                    </a:lnB>
                  </a:tcPr>
                </a:tc>
              </a:tr>
              <a:tr h="269189">
                <a:tc>
                  <a:txBody>
                    <a:bodyPr/>
                    <a:lstStyle/>
                    <a:p>
                      <a:pPr algn="r" fontAlgn="b"/>
                      <a:r>
                        <a:rPr lang="el-GR" sz="1400" b="0" i="0" u="none" strike="noStrike">
                          <a:solidFill>
                            <a:srgbClr val="000000"/>
                          </a:solidFill>
                          <a:latin typeface="Calibri"/>
                        </a:rPr>
                        <a:t>56</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45</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3136</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2025</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2520</a:t>
                      </a:r>
                    </a:p>
                  </a:txBody>
                  <a:tcPr marL="9495" marR="9495" marT="9495" marB="0" anchor="b">
                    <a:lnL>
                      <a:noFill/>
                    </a:lnL>
                    <a:lnR>
                      <a:noFill/>
                    </a:lnR>
                    <a:lnT>
                      <a:noFill/>
                    </a:lnT>
                    <a:lnB>
                      <a:noFill/>
                    </a:lnB>
                  </a:tcPr>
                </a:tc>
              </a:tr>
              <a:tr h="269189">
                <a:tc>
                  <a:txBody>
                    <a:bodyPr/>
                    <a:lstStyle/>
                    <a:p>
                      <a:pPr algn="r" fontAlgn="b"/>
                      <a:r>
                        <a:rPr lang="el-GR" sz="1400" b="0" i="0" u="none" strike="noStrike">
                          <a:solidFill>
                            <a:srgbClr val="000000"/>
                          </a:solidFill>
                          <a:latin typeface="Calibri"/>
                        </a:rPr>
                        <a:t>59</a:t>
                      </a:r>
                    </a:p>
                  </a:txBody>
                  <a:tcPr marL="9495" marR="9495" marT="94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l-GR" sz="1400" b="0" i="0" u="none" strike="noStrike">
                          <a:solidFill>
                            <a:srgbClr val="000000"/>
                          </a:solidFill>
                          <a:latin typeface="Calibri"/>
                        </a:rPr>
                        <a:t>48</a:t>
                      </a:r>
                    </a:p>
                  </a:txBody>
                  <a:tcPr marL="9495" marR="9495" marT="94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l-GR" sz="1400" b="0" i="0" u="none" strike="noStrike">
                          <a:solidFill>
                            <a:srgbClr val="000000"/>
                          </a:solidFill>
                          <a:latin typeface="Calibri"/>
                        </a:rPr>
                        <a:t>3481</a:t>
                      </a:r>
                    </a:p>
                  </a:txBody>
                  <a:tcPr marL="9495" marR="9495" marT="94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l-GR" sz="1400" b="0" i="0" u="none" strike="noStrike">
                          <a:solidFill>
                            <a:srgbClr val="000000"/>
                          </a:solidFill>
                          <a:latin typeface="Calibri"/>
                        </a:rPr>
                        <a:t>2304</a:t>
                      </a:r>
                    </a:p>
                  </a:txBody>
                  <a:tcPr marL="9495" marR="9495" marT="94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l-GR" sz="1400" b="0" i="0" u="none" strike="noStrike">
                          <a:solidFill>
                            <a:srgbClr val="000000"/>
                          </a:solidFill>
                          <a:latin typeface="Calibri"/>
                        </a:rPr>
                        <a:t>2832</a:t>
                      </a:r>
                    </a:p>
                  </a:txBody>
                  <a:tcPr marL="9495" marR="9495" marT="9495" marB="0" anchor="b">
                    <a:lnL>
                      <a:noFill/>
                    </a:lnL>
                    <a:lnR>
                      <a:noFill/>
                    </a:lnR>
                    <a:lnT>
                      <a:noFill/>
                    </a:lnT>
                    <a:lnB w="6350" cap="flat" cmpd="sng" algn="ctr">
                      <a:solidFill>
                        <a:srgbClr val="000000"/>
                      </a:solidFill>
                      <a:prstDash val="solid"/>
                      <a:round/>
                      <a:headEnd type="none" w="med" len="med"/>
                      <a:tailEnd type="none" w="med" len="med"/>
                    </a:lnB>
                  </a:tcPr>
                </a:tc>
              </a:tr>
              <a:tr h="269189">
                <a:tc>
                  <a:txBody>
                    <a:bodyPr/>
                    <a:lstStyle/>
                    <a:p>
                      <a:pPr algn="r" fontAlgn="b"/>
                      <a:r>
                        <a:rPr lang="el-GR" sz="1400" b="0" i="0" u="none" strike="noStrike" dirty="0">
                          <a:solidFill>
                            <a:srgbClr val="000000"/>
                          </a:solidFill>
                          <a:latin typeface="Calibri"/>
                        </a:rPr>
                        <a:t>1006</a:t>
                      </a:r>
                    </a:p>
                  </a:txBody>
                  <a:tcPr marL="9495" marR="9495" marT="94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l-GR" sz="1400" b="0" i="0" u="none" strike="noStrike">
                          <a:solidFill>
                            <a:srgbClr val="000000"/>
                          </a:solidFill>
                          <a:latin typeface="Calibri"/>
                        </a:rPr>
                        <a:t>493</a:t>
                      </a:r>
                    </a:p>
                  </a:txBody>
                  <a:tcPr marL="9495" marR="9495" marT="94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l-GR" sz="1400" b="0" i="0" u="none" strike="noStrike">
                          <a:solidFill>
                            <a:srgbClr val="000000"/>
                          </a:solidFill>
                          <a:latin typeface="Calibri"/>
                        </a:rPr>
                        <a:t>68812</a:t>
                      </a:r>
                    </a:p>
                  </a:txBody>
                  <a:tcPr marL="9495" marR="9495" marT="94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l-GR" sz="1400" b="0" i="0" u="none" strike="noStrike" dirty="0">
                          <a:solidFill>
                            <a:srgbClr val="000000"/>
                          </a:solidFill>
                          <a:latin typeface="Calibri"/>
                        </a:rPr>
                        <a:t>18793</a:t>
                      </a:r>
                    </a:p>
                  </a:txBody>
                  <a:tcPr marL="9495" marR="9495" marT="94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l-GR" sz="1400" b="0" i="0" u="none" strike="noStrike" dirty="0">
                          <a:solidFill>
                            <a:srgbClr val="000000"/>
                          </a:solidFill>
                          <a:latin typeface="Calibri"/>
                        </a:rPr>
                        <a:t>31258</a:t>
                      </a:r>
                    </a:p>
                  </a:txBody>
                  <a:tcPr marL="9495" marR="9495" marT="949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136195" name="Object 3"/>
          <p:cNvGraphicFramePr>
            <a:graphicFrameLocks noChangeAspect="1"/>
          </p:cNvGraphicFramePr>
          <p:nvPr/>
        </p:nvGraphicFramePr>
        <p:xfrm>
          <a:off x="4788024" y="3645024"/>
          <a:ext cx="3686175" cy="1608137"/>
        </p:xfrm>
        <a:graphic>
          <a:graphicData uri="http://schemas.openxmlformats.org/presentationml/2006/ole">
            <p:oleObj spid="_x0000_s136195" name="Εξίσωση" r:id="rId4" imgW="3365280" imgH="1473120" progId="Equation.3">
              <p:embed/>
            </p:oleObj>
          </a:graphicData>
        </a:graphic>
      </p:graphicFrame>
      <p:graphicFrame>
        <p:nvGraphicFramePr>
          <p:cNvPr id="9" name="8 - Αντικείμενο"/>
          <p:cNvGraphicFramePr>
            <a:graphicFrameLocks noChangeAspect="1"/>
          </p:cNvGraphicFramePr>
          <p:nvPr/>
        </p:nvGraphicFramePr>
        <p:xfrm>
          <a:off x="4565650" y="1341438"/>
          <a:ext cx="1562100" cy="558800"/>
        </p:xfrm>
        <a:graphic>
          <a:graphicData uri="http://schemas.openxmlformats.org/presentationml/2006/ole">
            <p:oleObj spid="_x0000_s136196" name="Εξίσωση" r:id="rId5" imgW="1562040" imgH="558720" progId="Equation.3">
              <p:embed/>
            </p:oleObj>
          </a:graphicData>
        </a:graphic>
      </p:graphicFrame>
      <p:graphicFrame>
        <p:nvGraphicFramePr>
          <p:cNvPr id="10" name="9 - Αντικείμενο"/>
          <p:cNvGraphicFramePr>
            <a:graphicFrameLocks noChangeAspect="1"/>
          </p:cNvGraphicFramePr>
          <p:nvPr/>
        </p:nvGraphicFramePr>
        <p:xfrm>
          <a:off x="6327775" y="1341438"/>
          <a:ext cx="1638300" cy="558800"/>
        </p:xfrm>
        <a:graphic>
          <a:graphicData uri="http://schemas.openxmlformats.org/presentationml/2006/ole">
            <p:oleObj spid="_x0000_s136197" name="Εξίσωση" r:id="rId6" imgW="1638000" imgH="558720" progId="Equation.3">
              <p:embed/>
            </p:oleObj>
          </a:graphicData>
        </a:graphic>
      </p:graphicFrame>
      <p:graphicFrame>
        <p:nvGraphicFramePr>
          <p:cNvPr id="136198" name="Object 11"/>
          <p:cNvGraphicFramePr>
            <a:graphicFrameLocks noChangeAspect="1"/>
          </p:cNvGraphicFramePr>
          <p:nvPr/>
        </p:nvGraphicFramePr>
        <p:xfrm>
          <a:off x="4860032" y="5373216"/>
          <a:ext cx="2641600" cy="1058862"/>
        </p:xfrm>
        <a:graphic>
          <a:graphicData uri="http://schemas.openxmlformats.org/presentationml/2006/ole">
            <p:oleObj spid="_x0000_s136198" name="Εξίσωση" r:id="rId7" imgW="2374560" imgH="952200" progId="Equation.3">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0"/>
            <a:ext cx="7772400" cy="1143000"/>
          </a:xfrm>
        </p:spPr>
        <p:txBody>
          <a:bodyPr/>
          <a:lstStyle/>
          <a:p>
            <a:pPr eaLnBrk="1" hangingPunct="1"/>
            <a:r>
              <a:rPr lang="el-GR" sz="2800" dirty="0" smtClean="0"/>
              <a:t>Γραμμή παλινδρόμησης</a:t>
            </a:r>
          </a:p>
        </p:txBody>
      </p:sp>
      <p:sp>
        <p:nvSpPr>
          <p:cNvPr id="32771" name="Rectangle 4"/>
          <p:cNvSpPr>
            <a:spLocks noChangeArrowheads="1"/>
          </p:cNvSpPr>
          <p:nvPr/>
        </p:nvSpPr>
        <p:spPr bwMode="auto">
          <a:xfrm>
            <a:off x="4014788" y="2871788"/>
            <a:ext cx="9144000" cy="0"/>
          </a:xfrm>
          <a:prstGeom prst="rect">
            <a:avLst/>
          </a:prstGeom>
          <a:noFill/>
          <a:ln w="9525">
            <a:noFill/>
            <a:miter lim="800000"/>
            <a:headEnd/>
            <a:tailEnd/>
          </a:ln>
        </p:spPr>
        <p:txBody>
          <a:bodyPr>
            <a:spAutoFit/>
          </a:bodyPr>
          <a:lstStyle/>
          <a:p>
            <a:endParaRPr lang="el-GR"/>
          </a:p>
        </p:txBody>
      </p:sp>
      <p:pic>
        <p:nvPicPr>
          <p:cNvPr id="32772" name="Picture 3"/>
          <p:cNvPicPr>
            <a:picLocks noChangeAspect="1" noChangeArrowheads="1"/>
          </p:cNvPicPr>
          <p:nvPr/>
        </p:nvPicPr>
        <p:blipFill>
          <a:blip r:embed="rId2" cstate="print"/>
          <a:srcRect/>
          <a:stretch>
            <a:fillRect/>
          </a:stretch>
        </p:blipFill>
        <p:spPr bwMode="auto">
          <a:xfrm>
            <a:off x="1828800" y="1143000"/>
            <a:ext cx="5181600" cy="5181600"/>
          </a:xfrm>
          <a:prstGeom prst="rect">
            <a:avLst/>
          </a:prstGeom>
          <a:noFill/>
          <a:ln w="9525">
            <a:noFill/>
            <a:miter lim="800000"/>
            <a:headEnd/>
            <a:tailEnd/>
          </a:ln>
        </p:spPr>
      </p:pic>
      <p:sp>
        <p:nvSpPr>
          <p:cNvPr id="32773" name="Line 5"/>
          <p:cNvSpPr>
            <a:spLocks noChangeShapeType="1"/>
          </p:cNvSpPr>
          <p:nvPr/>
        </p:nvSpPr>
        <p:spPr bwMode="auto">
          <a:xfrm>
            <a:off x="2743200" y="4543425"/>
            <a:ext cx="2438400" cy="0"/>
          </a:xfrm>
          <a:prstGeom prst="line">
            <a:avLst/>
          </a:prstGeom>
          <a:noFill/>
          <a:ln w="9525">
            <a:solidFill>
              <a:schemeClr val="tx1"/>
            </a:solidFill>
            <a:round/>
            <a:headEnd/>
            <a:tailEnd/>
          </a:ln>
        </p:spPr>
        <p:txBody>
          <a:bodyPr/>
          <a:lstStyle/>
          <a:p>
            <a:endParaRPr lang="el-GR"/>
          </a:p>
        </p:txBody>
      </p:sp>
      <p:sp>
        <p:nvSpPr>
          <p:cNvPr id="32774" name="Line 7"/>
          <p:cNvSpPr>
            <a:spLocks noChangeShapeType="1"/>
          </p:cNvSpPr>
          <p:nvPr/>
        </p:nvSpPr>
        <p:spPr bwMode="auto">
          <a:xfrm>
            <a:off x="2743200" y="4267200"/>
            <a:ext cx="1981200" cy="0"/>
          </a:xfrm>
          <a:prstGeom prst="line">
            <a:avLst/>
          </a:prstGeom>
          <a:noFill/>
          <a:ln w="9525">
            <a:solidFill>
              <a:schemeClr val="tx1"/>
            </a:solidFill>
            <a:round/>
            <a:headEnd/>
            <a:tailEnd/>
          </a:ln>
        </p:spPr>
        <p:txBody>
          <a:bodyPr/>
          <a:lstStyle/>
          <a:p>
            <a:endParaRPr lang="el-GR"/>
          </a:p>
        </p:txBody>
      </p:sp>
      <p:sp>
        <p:nvSpPr>
          <p:cNvPr id="32775" name="Line 8"/>
          <p:cNvSpPr>
            <a:spLocks noChangeShapeType="1"/>
          </p:cNvSpPr>
          <p:nvPr/>
        </p:nvSpPr>
        <p:spPr bwMode="auto">
          <a:xfrm flipV="1">
            <a:off x="5181600" y="4191000"/>
            <a:ext cx="0" cy="381000"/>
          </a:xfrm>
          <a:prstGeom prst="line">
            <a:avLst/>
          </a:prstGeom>
          <a:noFill/>
          <a:ln w="9525">
            <a:solidFill>
              <a:schemeClr val="tx1"/>
            </a:solidFill>
            <a:round/>
            <a:headEnd/>
            <a:tailEnd/>
          </a:ln>
        </p:spPr>
        <p:txBody>
          <a:bodyPr/>
          <a:lstStyle/>
          <a:p>
            <a:endParaRPr lang="el-GR"/>
          </a:p>
        </p:txBody>
      </p:sp>
      <p:sp>
        <p:nvSpPr>
          <p:cNvPr id="32776" name="Line 9"/>
          <p:cNvSpPr>
            <a:spLocks noChangeShapeType="1"/>
          </p:cNvSpPr>
          <p:nvPr/>
        </p:nvSpPr>
        <p:spPr bwMode="auto">
          <a:xfrm>
            <a:off x="4724400" y="4267200"/>
            <a:ext cx="457200" cy="0"/>
          </a:xfrm>
          <a:prstGeom prst="line">
            <a:avLst/>
          </a:prstGeom>
          <a:noFill/>
          <a:ln w="9525">
            <a:solidFill>
              <a:schemeClr val="tx1"/>
            </a:solidFill>
            <a:round/>
            <a:headEnd/>
            <a:tailEnd/>
          </a:ln>
        </p:spPr>
        <p:txBody>
          <a:bodyPr/>
          <a:lstStyle/>
          <a:p>
            <a:endParaRPr lang="el-GR"/>
          </a:p>
        </p:txBody>
      </p:sp>
      <p:sp>
        <p:nvSpPr>
          <p:cNvPr id="32777" name="Line 10"/>
          <p:cNvSpPr>
            <a:spLocks noChangeShapeType="1"/>
          </p:cNvSpPr>
          <p:nvPr/>
        </p:nvSpPr>
        <p:spPr bwMode="auto">
          <a:xfrm flipV="1">
            <a:off x="4724400" y="4267200"/>
            <a:ext cx="0" cy="1219200"/>
          </a:xfrm>
          <a:prstGeom prst="line">
            <a:avLst/>
          </a:prstGeom>
          <a:noFill/>
          <a:ln w="9525">
            <a:solidFill>
              <a:schemeClr val="tx1"/>
            </a:solidFill>
            <a:round/>
            <a:headEnd/>
            <a:tailEnd/>
          </a:ln>
        </p:spPr>
        <p:txBody>
          <a:bodyPr/>
          <a:lstStyle/>
          <a:p>
            <a:endParaRPr lang="el-GR"/>
          </a:p>
        </p:txBody>
      </p:sp>
      <p:sp>
        <p:nvSpPr>
          <p:cNvPr id="32778" name="Line 11"/>
          <p:cNvSpPr>
            <a:spLocks noChangeShapeType="1"/>
          </p:cNvSpPr>
          <p:nvPr/>
        </p:nvSpPr>
        <p:spPr bwMode="auto">
          <a:xfrm flipV="1">
            <a:off x="5162550" y="4572000"/>
            <a:ext cx="0" cy="914400"/>
          </a:xfrm>
          <a:prstGeom prst="line">
            <a:avLst/>
          </a:prstGeom>
          <a:noFill/>
          <a:ln w="9525">
            <a:solidFill>
              <a:schemeClr val="tx1"/>
            </a:solidFill>
            <a:round/>
            <a:headEnd/>
            <a:tailEnd/>
          </a:ln>
        </p:spPr>
        <p:txBody>
          <a:bodyPr/>
          <a:lstStyle/>
          <a:p>
            <a:endParaRPr lang="el-GR"/>
          </a:p>
        </p:txBody>
      </p:sp>
      <p:sp>
        <p:nvSpPr>
          <p:cNvPr id="32780" name="Text Box 14"/>
          <p:cNvSpPr txBox="1">
            <a:spLocks noChangeArrowheads="1"/>
          </p:cNvSpPr>
          <p:nvPr/>
        </p:nvSpPr>
        <p:spPr bwMode="auto">
          <a:xfrm>
            <a:off x="4648200" y="3810000"/>
            <a:ext cx="533400" cy="457200"/>
          </a:xfrm>
          <a:prstGeom prst="rect">
            <a:avLst/>
          </a:prstGeom>
          <a:noFill/>
          <a:ln w="9525">
            <a:noFill/>
            <a:miter lim="800000"/>
            <a:headEnd/>
            <a:tailEnd/>
          </a:ln>
        </p:spPr>
        <p:txBody>
          <a:bodyPr>
            <a:spAutoFit/>
          </a:bodyPr>
          <a:lstStyle/>
          <a:p>
            <a:pPr>
              <a:spcBef>
                <a:spcPct val="50000"/>
              </a:spcBef>
            </a:pPr>
            <a:r>
              <a:rPr lang="el-GR"/>
              <a:t>+1</a:t>
            </a:r>
          </a:p>
        </p:txBody>
      </p:sp>
      <p:sp>
        <p:nvSpPr>
          <p:cNvPr id="32782" name="Text Box 16"/>
          <p:cNvSpPr txBox="1">
            <a:spLocks noChangeArrowheads="1"/>
          </p:cNvSpPr>
          <p:nvPr/>
        </p:nvSpPr>
        <p:spPr bwMode="auto">
          <a:xfrm>
            <a:off x="5219700" y="4200525"/>
            <a:ext cx="685800" cy="457200"/>
          </a:xfrm>
          <a:prstGeom prst="rect">
            <a:avLst/>
          </a:prstGeom>
          <a:noFill/>
          <a:ln w="9525">
            <a:noFill/>
            <a:miter lim="800000"/>
            <a:headEnd/>
            <a:tailEnd/>
          </a:ln>
        </p:spPr>
        <p:txBody>
          <a:bodyPr>
            <a:spAutoFit/>
          </a:bodyPr>
          <a:lstStyle/>
          <a:p>
            <a:pPr>
              <a:spcBef>
                <a:spcPct val="50000"/>
              </a:spcBef>
            </a:pPr>
            <a:r>
              <a:rPr lang="el-GR" dirty="0"/>
              <a:t>-0.7</a:t>
            </a:r>
          </a:p>
        </p:txBody>
      </p:sp>
      <p:sp>
        <p:nvSpPr>
          <p:cNvPr id="107532" name="Comment 12"/>
          <p:cNvSpPr>
            <a:spLocks noChangeArrowheads="1"/>
          </p:cNvSpPr>
          <p:nvPr/>
        </p:nvSpPr>
        <p:spPr bwMode="auto">
          <a:xfrm>
            <a:off x="6400800" y="2438400"/>
            <a:ext cx="2133600" cy="1323975"/>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defRPr/>
            </a:pPr>
            <a:r>
              <a:rPr lang="el-GR" sz="1600" b="1">
                <a:solidFill>
                  <a:srgbClr val="000000"/>
                </a:solidFill>
                <a:latin typeface="Arial" charset="0"/>
              </a:rPr>
              <a:t>Καθώς ο αριθμός γεννήσεων αυξάνει κατά 1, η επιβίωση ελαττώνεται κατά 0.7 έτη.</a:t>
            </a:r>
            <a:endParaRPr lang="el-GR" sz="1600">
              <a:solidFill>
                <a:srgbClr val="000000"/>
              </a:solidFill>
              <a:latin typeface="Arial" charset="0"/>
            </a:endParaRPr>
          </a:p>
        </p:txBody>
      </p:sp>
      <p:sp>
        <p:nvSpPr>
          <p:cNvPr id="16" name="Comment 12"/>
          <p:cNvSpPr>
            <a:spLocks noChangeArrowheads="1"/>
          </p:cNvSpPr>
          <p:nvPr/>
        </p:nvSpPr>
        <p:spPr bwMode="auto">
          <a:xfrm>
            <a:off x="6588224" y="4077072"/>
            <a:ext cx="2133600" cy="338554"/>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defRPr/>
            </a:pPr>
            <a:r>
              <a:rPr lang="el-GR" sz="1600" b="1" dirty="0" smtClean="0">
                <a:solidFill>
                  <a:srgbClr val="000000"/>
                </a:solidFill>
                <a:latin typeface="Arial" charset="0"/>
              </a:rPr>
              <a:t>κλίση</a:t>
            </a:r>
            <a:endParaRPr lang="el-GR" sz="1600" dirty="0">
              <a:solidFill>
                <a:srgbClr val="000000"/>
              </a:solidFill>
              <a:latin typeface="Arial" charset="0"/>
            </a:endParaRPr>
          </a:p>
        </p:txBody>
      </p:sp>
      <p:sp>
        <p:nvSpPr>
          <p:cNvPr id="17" name="Line 12"/>
          <p:cNvSpPr>
            <a:spLocks noChangeShapeType="1"/>
          </p:cNvSpPr>
          <p:nvPr/>
        </p:nvSpPr>
        <p:spPr bwMode="auto">
          <a:xfrm flipH="1">
            <a:off x="5796136" y="4221088"/>
            <a:ext cx="792088" cy="216024"/>
          </a:xfrm>
          <a:prstGeom prst="line">
            <a:avLst/>
          </a:prstGeom>
          <a:noFill/>
          <a:ln w="38100">
            <a:solidFill>
              <a:srgbClr val="FFFF00"/>
            </a:solidFill>
            <a:round/>
            <a:headEnd/>
            <a:tailEnd type="triangle" w="med" len="med"/>
          </a:ln>
        </p:spPr>
        <p:txBody>
          <a:bodyPr/>
          <a:lstStyle/>
          <a:p>
            <a:endParaRPr lang="el-GR"/>
          </a:p>
        </p:txBody>
      </p:sp>
      <p:sp>
        <p:nvSpPr>
          <p:cNvPr id="18" name="Line 12"/>
          <p:cNvSpPr>
            <a:spLocks noChangeShapeType="1"/>
          </p:cNvSpPr>
          <p:nvPr/>
        </p:nvSpPr>
        <p:spPr bwMode="auto">
          <a:xfrm flipH="1">
            <a:off x="5220072" y="3212976"/>
            <a:ext cx="1152128" cy="936104"/>
          </a:xfrm>
          <a:prstGeom prst="line">
            <a:avLst/>
          </a:prstGeom>
          <a:noFill/>
          <a:ln w="38100">
            <a:solidFill>
              <a:srgbClr val="FFFF00"/>
            </a:solidFill>
            <a:round/>
            <a:headEnd/>
            <a:tailEnd type="triangle" w="med" len="med"/>
          </a:ln>
        </p:spPr>
        <p:txBody>
          <a:bodyPr/>
          <a:lstStyle/>
          <a:p>
            <a:endParaRPr lang="el-GR"/>
          </a:p>
        </p:txBody>
      </p:sp>
      <p:sp>
        <p:nvSpPr>
          <p:cNvPr id="19" name="Comment 12"/>
          <p:cNvSpPr>
            <a:spLocks noChangeArrowheads="1"/>
          </p:cNvSpPr>
          <p:nvPr/>
        </p:nvSpPr>
        <p:spPr bwMode="auto">
          <a:xfrm>
            <a:off x="0" y="2780928"/>
            <a:ext cx="2133600" cy="338554"/>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defRPr/>
            </a:pPr>
            <a:r>
              <a:rPr lang="el-GR" sz="1600" b="1" dirty="0" smtClean="0">
                <a:solidFill>
                  <a:srgbClr val="000000"/>
                </a:solidFill>
                <a:latin typeface="Arial" charset="0"/>
              </a:rPr>
              <a:t>σταθερά</a:t>
            </a:r>
            <a:endParaRPr lang="el-GR" sz="1600" dirty="0">
              <a:solidFill>
                <a:srgbClr val="000000"/>
              </a:solidFill>
              <a:latin typeface="Arial" charset="0"/>
            </a:endParaRPr>
          </a:p>
        </p:txBody>
      </p:sp>
      <p:sp>
        <p:nvSpPr>
          <p:cNvPr id="20" name="Line 12"/>
          <p:cNvSpPr>
            <a:spLocks noChangeShapeType="1"/>
          </p:cNvSpPr>
          <p:nvPr/>
        </p:nvSpPr>
        <p:spPr bwMode="auto">
          <a:xfrm flipV="1">
            <a:off x="2123728" y="2852936"/>
            <a:ext cx="648072" cy="72008"/>
          </a:xfrm>
          <a:prstGeom prst="line">
            <a:avLst/>
          </a:prstGeom>
          <a:noFill/>
          <a:ln w="38100">
            <a:solidFill>
              <a:srgbClr val="FFFF00"/>
            </a:solidFill>
            <a:round/>
            <a:headEnd/>
            <a:tailEnd type="triangle" w="med" len="med"/>
          </a:ln>
        </p:spPr>
        <p:txBody>
          <a:bodyPr/>
          <a:lstStyle/>
          <a:p>
            <a:endParaRPr lang="el-G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l-GR" sz="3200" smtClean="0"/>
              <a:t>Μη γραμμική σχέση (κλίση=0)</a:t>
            </a:r>
          </a:p>
        </p:txBody>
      </p:sp>
      <p:sp>
        <p:nvSpPr>
          <p:cNvPr id="33795" name="Rectangle 4"/>
          <p:cNvSpPr>
            <a:spLocks noChangeArrowheads="1"/>
          </p:cNvSpPr>
          <p:nvPr/>
        </p:nvSpPr>
        <p:spPr bwMode="auto">
          <a:xfrm>
            <a:off x="4019550" y="2876550"/>
            <a:ext cx="9144000" cy="0"/>
          </a:xfrm>
          <a:prstGeom prst="rect">
            <a:avLst/>
          </a:prstGeom>
          <a:noFill/>
          <a:ln w="9525">
            <a:noFill/>
            <a:miter lim="800000"/>
            <a:headEnd/>
            <a:tailEnd/>
          </a:ln>
        </p:spPr>
        <p:txBody>
          <a:bodyPr>
            <a:spAutoFit/>
          </a:bodyPr>
          <a:lstStyle/>
          <a:p>
            <a:endParaRPr lang="el-GR"/>
          </a:p>
        </p:txBody>
      </p:sp>
      <p:pic>
        <p:nvPicPr>
          <p:cNvPr id="33796" name="Picture 3"/>
          <p:cNvPicPr>
            <a:picLocks noChangeAspect="1" noChangeArrowheads="1"/>
          </p:cNvPicPr>
          <p:nvPr/>
        </p:nvPicPr>
        <p:blipFill>
          <a:blip r:embed="rId2" cstate="print"/>
          <a:srcRect/>
          <a:stretch>
            <a:fillRect/>
          </a:stretch>
        </p:blipFill>
        <p:spPr bwMode="auto">
          <a:xfrm>
            <a:off x="2286000" y="1905000"/>
            <a:ext cx="4343400" cy="4343400"/>
          </a:xfrm>
          <a:prstGeom prst="rect">
            <a:avLst/>
          </a:prstGeom>
          <a:noFill/>
          <a:ln w="9525">
            <a:noFill/>
            <a:miter lim="800000"/>
            <a:headEnd/>
            <a:tailEnd/>
          </a:ln>
        </p:spPr>
      </p:pic>
      <p:sp>
        <p:nvSpPr>
          <p:cNvPr id="33797" name="Line 5"/>
          <p:cNvSpPr>
            <a:spLocks noChangeShapeType="1"/>
          </p:cNvSpPr>
          <p:nvPr/>
        </p:nvSpPr>
        <p:spPr bwMode="auto">
          <a:xfrm>
            <a:off x="3152775" y="3276600"/>
            <a:ext cx="3235325" cy="0"/>
          </a:xfrm>
          <a:prstGeom prst="line">
            <a:avLst/>
          </a:prstGeom>
          <a:noFill/>
          <a:ln w="9525">
            <a:solidFill>
              <a:schemeClr val="tx1"/>
            </a:solidFill>
            <a:round/>
            <a:headEnd/>
            <a:tailEnd/>
          </a:ln>
        </p:spPr>
        <p:txBody>
          <a:bodyPr/>
          <a:lstStyle/>
          <a:p>
            <a:endParaRPr lang="el-GR"/>
          </a:p>
        </p:txBody>
      </p:sp>
      <p:sp>
        <p:nvSpPr>
          <p:cNvPr id="33798" name="Line 7"/>
          <p:cNvSpPr>
            <a:spLocks noChangeShapeType="1"/>
          </p:cNvSpPr>
          <p:nvPr/>
        </p:nvSpPr>
        <p:spPr bwMode="auto">
          <a:xfrm flipH="1" flipV="1">
            <a:off x="4953000" y="3276600"/>
            <a:ext cx="1905000" cy="533400"/>
          </a:xfrm>
          <a:prstGeom prst="line">
            <a:avLst/>
          </a:prstGeom>
          <a:noFill/>
          <a:ln w="38100">
            <a:solidFill>
              <a:srgbClr val="FFFF00"/>
            </a:solidFill>
            <a:round/>
            <a:headEnd/>
            <a:tailEnd type="triangle" w="med" len="med"/>
          </a:ln>
        </p:spPr>
        <p:txBody>
          <a:bodyPr/>
          <a:lstStyle/>
          <a:p>
            <a:endParaRPr lang="el-GR"/>
          </a:p>
        </p:txBody>
      </p:sp>
      <p:sp>
        <p:nvSpPr>
          <p:cNvPr id="108550" name="Comment 6"/>
          <p:cNvSpPr>
            <a:spLocks noChangeArrowheads="1"/>
          </p:cNvSpPr>
          <p:nvPr/>
        </p:nvSpPr>
        <p:spPr bwMode="auto">
          <a:xfrm>
            <a:off x="6858000" y="3429000"/>
            <a:ext cx="1828800" cy="107950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defRPr/>
            </a:pPr>
            <a:r>
              <a:rPr lang="el-GR" sz="1600" b="1">
                <a:solidFill>
                  <a:srgbClr val="000000"/>
                </a:solidFill>
                <a:latin typeface="Arial" charset="0"/>
              </a:rPr>
              <a:t>Αλλαγές της </a:t>
            </a:r>
            <a:r>
              <a:rPr lang="en-US" sz="1600" b="1">
                <a:solidFill>
                  <a:srgbClr val="000000"/>
                </a:solidFill>
                <a:latin typeface="Arial" charset="0"/>
              </a:rPr>
              <a:t>x </a:t>
            </a:r>
            <a:r>
              <a:rPr lang="el-GR" sz="1600" b="1">
                <a:solidFill>
                  <a:srgbClr val="000000"/>
                </a:solidFill>
                <a:latin typeface="Arial" charset="0"/>
              </a:rPr>
              <a:t>δεν έχουν επίδραση στη μεταβλητή </a:t>
            </a:r>
            <a:r>
              <a:rPr lang="en-US" sz="1600" b="1">
                <a:solidFill>
                  <a:srgbClr val="000000"/>
                </a:solidFill>
                <a:latin typeface="Arial" charset="0"/>
              </a:rPr>
              <a:t>y</a:t>
            </a:r>
            <a:endParaRPr lang="el-GR" sz="1600">
              <a:solidFill>
                <a:srgbClr val="000000"/>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endParaRPr lang="el-GR"/>
          </a:p>
        </p:txBody>
      </p:sp>
      <p:sp>
        <p:nvSpPr>
          <p:cNvPr id="5" name="4 - Θέση περιεχομένου"/>
          <p:cNvSpPr>
            <a:spLocks noGrp="1"/>
          </p:cNvSpPr>
          <p:nvPr>
            <p:ph idx="1"/>
          </p:nvPr>
        </p:nvSpPr>
        <p:spPr/>
        <p:txBody>
          <a:bodyPr/>
          <a:lstStyle/>
          <a:p>
            <a:endParaRPr lang="el-GR"/>
          </a:p>
        </p:txBody>
      </p:sp>
      <p:sp>
        <p:nvSpPr>
          <p:cNvPr id="6" name="5 - Θέση κειμένου"/>
          <p:cNvSpPr>
            <a:spLocks noGrp="1"/>
          </p:cNvSpPr>
          <p:nvPr>
            <p:ph type="body" sz="half" idx="2"/>
          </p:nvPr>
        </p:nvSpPr>
        <p:spPr/>
        <p:txBody>
          <a:bodyPr/>
          <a:lstStyle/>
          <a:p>
            <a:endParaRPr lang="el-GR"/>
          </a:p>
        </p:txBody>
      </p:sp>
      <p:pic>
        <p:nvPicPr>
          <p:cNvPr id="23555"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11188" y="0"/>
            <a:ext cx="7772400" cy="731838"/>
          </a:xfrm>
        </p:spPr>
        <p:txBody>
          <a:bodyPr/>
          <a:lstStyle/>
          <a:p>
            <a:pPr eaLnBrk="1" hangingPunct="1"/>
            <a:r>
              <a:rPr lang="el-GR" sz="2800" smtClean="0"/>
              <a:t>Προβλήματα ερμηνείας του συντελεστή συσχέτισης</a:t>
            </a:r>
          </a:p>
        </p:txBody>
      </p:sp>
      <p:sp>
        <p:nvSpPr>
          <p:cNvPr id="7172" name="Rectangle 3"/>
          <p:cNvSpPr>
            <a:spLocks noGrp="1" noChangeArrowheads="1"/>
          </p:cNvSpPr>
          <p:nvPr>
            <p:ph type="body" idx="1"/>
          </p:nvPr>
        </p:nvSpPr>
        <p:spPr>
          <a:xfrm>
            <a:off x="1331913" y="620713"/>
            <a:ext cx="6911975" cy="5544591"/>
          </a:xfrm>
        </p:spPr>
        <p:txBody>
          <a:bodyPr/>
          <a:lstStyle/>
          <a:p>
            <a:pPr eaLnBrk="1" hangingPunct="1"/>
            <a:r>
              <a:rPr lang="el-GR" sz="2000" dirty="0" smtClean="0"/>
              <a:t>Το συμπέρασμα ότι υπάρχει μια σχέση αίτιου-αποτελέσματος ανάμεσα στις δυο μεταβλητές πρέπει να εξάγεται μετά από τεκμηρίωση. Π.χ. </a:t>
            </a:r>
            <a:r>
              <a:rPr lang="el-GR" sz="2000" dirty="0" smtClean="0">
                <a:solidFill>
                  <a:schemeClr val="accent6"/>
                </a:solidFill>
              </a:rPr>
              <a:t>η σχέση «αριθμού γεννήσεων» και «ποσοστού αστικοποίησης» μιας χώρας είναι πιθανό να οφείλεται στην ισχυρή  συσχέτιση και των δυο με το επίπεδο ανάπτυξης της χώρας ή/και το επίπεδο του εθνικού συστήματος υγείας</a:t>
            </a:r>
            <a:endParaRPr lang="el-GR" sz="2000" dirty="0" smtClean="0"/>
          </a:p>
        </p:txBody>
      </p:sp>
      <p:sp>
        <p:nvSpPr>
          <p:cNvPr id="7173" name="Rectangle 5"/>
          <p:cNvSpPr>
            <a:spLocks noChangeArrowheads="1"/>
          </p:cNvSpPr>
          <p:nvPr/>
        </p:nvSpPr>
        <p:spPr bwMode="auto">
          <a:xfrm>
            <a:off x="0" y="2457450"/>
            <a:ext cx="9144000" cy="0"/>
          </a:xfrm>
          <a:prstGeom prst="rect">
            <a:avLst/>
          </a:prstGeom>
          <a:noFill/>
          <a:ln w="9525">
            <a:noFill/>
            <a:miter lim="800000"/>
            <a:headEnd/>
            <a:tailEnd/>
          </a:ln>
        </p:spPr>
        <p:txBody>
          <a:bodyPr wrap="none" anchor="ctr">
            <a:spAutoFit/>
          </a:bodyPr>
          <a:lstStyle/>
          <a:p>
            <a:endParaRPr lang="el-GR"/>
          </a:p>
        </p:txBody>
      </p:sp>
      <p:pic>
        <p:nvPicPr>
          <p:cNvPr id="3" name="Picture 4"/>
          <p:cNvPicPr>
            <a:picLocks noChangeAspect="1" noChangeArrowheads="1"/>
          </p:cNvPicPr>
          <p:nvPr/>
        </p:nvPicPr>
        <p:blipFill>
          <a:blip r:embed="rId2" cstate="print"/>
          <a:srcRect/>
          <a:stretch>
            <a:fillRect/>
          </a:stretch>
        </p:blipFill>
        <p:spPr bwMode="auto">
          <a:xfrm>
            <a:off x="3347864" y="2957552"/>
            <a:ext cx="4867821" cy="3900448"/>
          </a:xfrm>
          <a:prstGeom prst="rect">
            <a:avLst/>
          </a:prstGeom>
          <a:noFill/>
          <a:ln w="9525">
            <a:noFill/>
            <a:miter lim="800000"/>
            <a:headEnd/>
            <a:tailEnd/>
          </a:ln>
          <a:effectLst/>
        </p:spPr>
      </p:pic>
      <p:sp>
        <p:nvSpPr>
          <p:cNvPr id="10" name="9 - TextBox"/>
          <p:cNvSpPr txBox="1"/>
          <p:nvPr/>
        </p:nvSpPr>
        <p:spPr>
          <a:xfrm>
            <a:off x="323528" y="3284984"/>
            <a:ext cx="2880320"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l-GR" sz="2000" dirty="0" smtClean="0">
                <a:solidFill>
                  <a:schemeClr val="tx1"/>
                </a:solidFill>
              </a:rPr>
              <a:t>Μπορεί να υποστηριχτεί ότι υφίσταται αιτιατή συσχέτιση θρησκευτικότητας και εγκληματικότητας μιας πόλης;</a:t>
            </a:r>
            <a:endParaRPr lang="el-GR" sz="2000" dirty="0">
              <a:solidFill>
                <a:schemeClr val="tx1"/>
              </a:solidFill>
            </a:endParaRPr>
          </a:p>
        </p:txBody>
      </p:sp>
      <p:cxnSp>
        <p:nvCxnSpPr>
          <p:cNvPr id="12" name="11 - Ευθύγραμμο βέλος σύνδεσης"/>
          <p:cNvCxnSpPr/>
          <p:nvPr/>
        </p:nvCxnSpPr>
        <p:spPr>
          <a:xfrm>
            <a:off x="3131840" y="4149080"/>
            <a:ext cx="1872208" cy="57606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 name="7 - TextBox"/>
          <p:cNvSpPr txBox="1"/>
          <p:nvPr/>
        </p:nvSpPr>
        <p:spPr>
          <a:xfrm>
            <a:off x="7703840" y="4797152"/>
            <a:ext cx="2880320" cy="255454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l-GR" sz="2000" dirty="0" smtClean="0">
                <a:solidFill>
                  <a:schemeClr val="tx1"/>
                </a:solidFill>
              </a:rPr>
              <a:t>Είναι πιθανό η πλαστή αυτή θετική συσχέτιση να οφείλεται στο γεγονός ότι το μέγεθος της πόλης λογικά συνδέεται τόσο με την εγκληματικότητα όσο και με τον αριθμό των εκκλησιών</a:t>
            </a:r>
            <a:endParaRPr lang="el-GR" sz="2000"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11188" y="0"/>
            <a:ext cx="7772400" cy="731838"/>
          </a:xfrm>
        </p:spPr>
        <p:txBody>
          <a:bodyPr/>
          <a:lstStyle/>
          <a:p>
            <a:pPr eaLnBrk="1" hangingPunct="1"/>
            <a:r>
              <a:rPr lang="el-GR" sz="2800" smtClean="0"/>
              <a:t>Προβλήματα ερμηνείας του συντελεστή συσχέτισης</a:t>
            </a:r>
          </a:p>
        </p:txBody>
      </p:sp>
      <p:sp>
        <p:nvSpPr>
          <p:cNvPr id="7172" name="Rectangle 3"/>
          <p:cNvSpPr>
            <a:spLocks noGrp="1" noChangeArrowheads="1"/>
          </p:cNvSpPr>
          <p:nvPr>
            <p:ph type="body" idx="1"/>
          </p:nvPr>
        </p:nvSpPr>
        <p:spPr>
          <a:xfrm>
            <a:off x="1331913" y="620713"/>
            <a:ext cx="6911975" cy="5544591"/>
          </a:xfrm>
        </p:spPr>
        <p:txBody>
          <a:bodyPr/>
          <a:lstStyle/>
          <a:p>
            <a:pPr eaLnBrk="1" hangingPunct="1"/>
            <a:r>
              <a:rPr lang="el-GR" sz="2000" dirty="0" smtClean="0"/>
              <a:t>Το συμπέρασμα ότι υπάρχει μια σχέση αίτιου-αποτελέσματος ανάμεσα στις δυο μεταβλητές πρέπει να εξάγεται μετά από τεκμηρίωση. Π.χ. </a:t>
            </a:r>
            <a:r>
              <a:rPr lang="el-GR" sz="2000" dirty="0" smtClean="0">
                <a:solidFill>
                  <a:schemeClr val="accent6"/>
                </a:solidFill>
              </a:rPr>
              <a:t>η σχέση «αριθμού γεννήσεων» και «ποσοστού αστικοποίησης» μιας χώρας είναι πιθανό να οφείλεται στην ισχυρή  συσχέτιση και των δυο με το επίπεδο ανάπτυξης της χώρας ή/και το επίπεδο του εθνικού συστήματος υγείας</a:t>
            </a:r>
            <a:endParaRPr lang="el-GR" sz="2000" dirty="0" smtClean="0"/>
          </a:p>
          <a:p>
            <a:pPr eaLnBrk="1" hangingPunct="1"/>
            <a:r>
              <a:rPr lang="el-GR" sz="2000" dirty="0" smtClean="0"/>
              <a:t>Η τιμή του συντελεστή συσχέτισης μπορεί να αλλοιώνεται από το εύρος των τιμών.</a:t>
            </a:r>
          </a:p>
        </p:txBody>
      </p:sp>
      <p:sp>
        <p:nvSpPr>
          <p:cNvPr id="7173" name="Rectangle 5"/>
          <p:cNvSpPr>
            <a:spLocks noChangeArrowheads="1"/>
          </p:cNvSpPr>
          <p:nvPr/>
        </p:nvSpPr>
        <p:spPr bwMode="auto">
          <a:xfrm>
            <a:off x="0" y="2457450"/>
            <a:ext cx="9144000" cy="0"/>
          </a:xfrm>
          <a:prstGeom prst="rect">
            <a:avLst/>
          </a:prstGeom>
          <a:noFill/>
          <a:ln w="9525">
            <a:noFill/>
            <a:miter lim="800000"/>
            <a:headEnd/>
            <a:tailEnd/>
          </a:ln>
        </p:spPr>
        <p:txBody>
          <a:bodyPr wrap="none" anchor="ctr">
            <a:spAutoFit/>
          </a:bodyPr>
          <a:lstStyle/>
          <a:p>
            <a:endParaRPr lang="el-GR"/>
          </a:p>
        </p:txBody>
      </p:sp>
      <p:graphicFrame>
        <p:nvGraphicFramePr>
          <p:cNvPr id="7170" name="Object 4"/>
          <p:cNvGraphicFramePr>
            <a:graphicFrameLocks noChangeAspect="1"/>
          </p:cNvGraphicFramePr>
          <p:nvPr/>
        </p:nvGraphicFramePr>
        <p:xfrm>
          <a:off x="2267744" y="3645024"/>
          <a:ext cx="4857750" cy="2800350"/>
        </p:xfrm>
        <a:graphic>
          <a:graphicData uri="http://schemas.openxmlformats.org/presentationml/2006/ole">
            <p:oleObj spid="_x0000_s172034" name="Γράφημα" r:id="rId3" imgW="2904990" imgH="1943100" progId="MSGraph.Chart.8">
              <p:embed/>
            </p:oleObj>
          </a:graphicData>
        </a:graphic>
      </p:graphicFrame>
      <p:sp>
        <p:nvSpPr>
          <p:cNvPr id="7174" name="Freeform 7"/>
          <p:cNvSpPr>
            <a:spLocks/>
          </p:cNvSpPr>
          <p:nvPr/>
        </p:nvSpPr>
        <p:spPr bwMode="auto">
          <a:xfrm>
            <a:off x="3059832" y="3856732"/>
            <a:ext cx="1727200" cy="1441450"/>
          </a:xfrm>
          <a:custGeom>
            <a:avLst/>
            <a:gdLst>
              <a:gd name="T0" fmla="*/ 2147483647 w 1515"/>
              <a:gd name="T1" fmla="*/ 2147483647 h 1353"/>
              <a:gd name="T2" fmla="*/ 2147483647 w 1515"/>
              <a:gd name="T3" fmla="*/ 2147483647 h 1353"/>
              <a:gd name="T4" fmla="*/ 0 w 1515"/>
              <a:gd name="T5" fmla="*/ 2147483647 h 1353"/>
              <a:gd name="T6" fmla="*/ 2147483647 w 1515"/>
              <a:gd name="T7" fmla="*/ 2147483647 h 1353"/>
              <a:gd name="T8" fmla="*/ 2147483647 w 1515"/>
              <a:gd name="T9" fmla="*/ 2147483647 h 1353"/>
              <a:gd name="T10" fmla="*/ 2147483647 w 1515"/>
              <a:gd name="T11" fmla="*/ 2147483647 h 1353"/>
              <a:gd name="T12" fmla="*/ 2147483647 w 1515"/>
              <a:gd name="T13" fmla="*/ 2147483647 h 1353"/>
              <a:gd name="T14" fmla="*/ 2147483647 w 1515"/>
              <a:gd name="T15" fmla="*/ 2147483647 h 1353"/>
              <a:gd name="T16" fmla="*/ 2147483647 w 1515"/>
              <a:gd name="T17" fmla="*/ 2147483647 h 1353"/>
              <a:gd name="T18" fmla="*/ 2147483647 w 1515"/>
              <a:gd name="T19" fmla="*/ 2147483647 h 1353"/>
              <a:gd name="T20" fmla="*/ 2147483647 w 1515"/>
              <a:gd name="T21" fmla="*/ 2147483647 h 1353"/>
              <a:gd name="T22" fmla="*/ 2147483647 w 1515"/>
              <a:gd name="T23" fmla="*/ 2147483647 h 1353"/>
              <a:gd name="T24" fmla="*/ 2147483647 w 1515"/>
              <a:gd name="T25" fmla="*/ 2147483647 h 1353"/>
              <a:gd name="T26" fmla="*/ 2147483647 w 1515"/>
              <a:gd name="T27" fmla="*/ 2147483647 h 1353"/>
              <a:gd name="T28" fmla="*/ 2147483647 w 1515"/>
              <a:gd name="T29" fmla="*/ 2147483647 h 1353"/>
              <a:gd name="T30" fmla="*/ 2147483647 w 1515"/>
              <a:gd name="T31" fmla="*/ 2147483647 h 1353"/>
              <a:gd name="T32" fmla="*/ 2147483647 w 1515"/>
              <a:gd name="T33" fmla="*/ 2147483647 h 1353"/>
              <a:gd name="T34" fmla="*/ 2147483647 w 1515"/>
              <a:gd name="T35" fmla="*/ 2147483647 h 1353"/>
              <a:gd name="T36" fmla="*/ 2147483647 w 1515"/>
              <a:gd name="T37" fmla="*/ 2147483647 h 1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5"/>
              <a:gd name="T58" fmla="*/ 0 h 1353"/>
              <a:gd name="T59" fmla="*/ 1515 w 1515"/>
              <a:gd name="T60" fmla="*/ 1353 h 1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5" h="1353">
                <a:moveTo>
                  <a:pt x="90" y="198"/>
                </a:moveTo>
                <a:cubicBezTo>
                  <a:pt x="23" y="265"/>
                  <a:pt x="52" y="223"/>
                  <a:pt x="15" y="333"/>
                </a:cubicBezTo>
                <a:cubicBezTo>
                  <a:pt x="10" y="348"/>
                  <a:pt x="0" y="378"/>
                  <a:pt x="0" y="378"/>
                </a:cubicBezTo>
                <a:cubicBezTo>
                  <a:pt x="5" y="463"/>
                  <a:pt x="7" y="548"/>
                  <a:pt x="15" y="633"/>
                </a:cubicBezTo>
                <a:cubicBezTo>
                  <a:pt x="27" y="749"/>
                  <a:pt x="132" y="797"/>
                  <a:pt x="225" y="828"/>
                </a:cubicBezTo>
                <a:cubicBezTo>
                  <a:pt x="340" y="943"/>
                  <a:pt x="280" y="894"/>
                  <a:pt x="405" y="978"/>
                </a:cubicBezTo>
                <a:cubicBezTo>
                  <a:pt x="458" y="1014"/>
                  <a:pt x="466" y="1058"/>
                  <a:pt x="525" y="1098"/>
                </a:cubicBezTo>
                <a:cubicBezTo>
                  <a:pt x="685" y="1338"/>
                  <a:pt x="475" y="1048"/>
                  <a:pt x="675" y="1248"/>
                </a:cubicBezTo>
                <a:cubicBezTo>
                  <a:pt x="690" y="1263"/>
                  <a:pt x="702" y="1281"/>
                  <a:pt x="720" y="1293"/>
                </a:cubicBezTo>
                <a:cubicBezTo>
                  <a:pt x="802" y="1348"/>
                  <a:pt x="1085" y="1350"/>
                  <a:pt x="1140" y="1353"/>
                </a:cubicBezTo>
                <a:cubicBezTo>
                  <a:pt x="1260" y="1323"/>
                  <a:pt x="1270" y="1273"/>
                  <a:pt x="1320" y="1173"/>
                </a:cubicBezTo>
                <a:cubicBezTo>
                  <a:pt x="1355" y="1103"/>
                  <a:pt x="1429" y="1071"/>
                  <a:pt x="1455" y="993"/>
                </a:cubicBezTo>
                <a:cubicBezTo>
                  <a:pt x="1477" y="927"/>
                  <a:pt x="1498" y="865"/>
                  <a:pt x="1515" y="798"/>
                </a:cubicBezTo>
                <a:cubicBezTo>
                  <a:pt x="1510" y="678"/>
                  <a:pt x="1512" y="558"/>
                  <a:pt x="1500" y="438"/>
                </a:cubicBezTo>
                <a:cubicBezTo>
                  <a:pt x="1478" y="217"/>
                  <a:pt x="1237" y="172"/>
                  <a:pt x="1065" y="138"/>
                </a:cubicBezTo>
                <a:cubicBezTo>
                  <a:pt x="969" y="66"/>
                  <a:pt x="851" y="32"/>
                  <a:pt x="735" y="3"/>
                </a:cubicBezTo>
                <a:cubicBezTo>
                  <a:pt x="565" y="8"/>
                  <a:pt x="394" y="0"/>
                  <a:pt x="225" y="18"/>
                </a:cubicBezTo>
                <a:cubicBezTo>
                  <a:pt x="195" y="21"/>
                  <a:pt x="146" y="127"/>
                  <a:pt x="120" y="153"/>
                </a:cubicBezTo>
                <a:cubicBezTo>
                  <a:pt x="71" y="202"/>
                  <a:pt x="54" y="198"/>
                  <a:pt x="90" y="198"/>
                </a:cubicBezTo>
                <a:close/>
              </a:path>
            </a:pathLst>
          </a:custGeom>
          <a:noFill/>
          <a:ln w="9525">
            <a:solidFill>
              <a:srgbClr val="000000"/>
            </a:solidFill>
            <a:round/>
            <a:headEnd/>
            <a:tailEnd/>
          </a:ln>
        </p:spPr>
        <p:txBody>
          <a:bodyPr/>
          <a:lstStyle/>
          <a:p>
            <a:endParaRPr lang="el-GR"/>
          </a:p>
        </p:txBody>
      </p:sp>
      <p:sp>
        <p:nvSpPr>
          <p:cNvPr id="7175" name="Line 8"/>
          <p:cNvSpPr>
            <a:spLocks noChangeShapeType="1"/>
          </p:cNvSpPr>
          <p:nvPr/>
        </p:nvSpPr>
        <p:spPr bwMode="auto">
          <a:xfrm>
            <a:off x="4716016" y="3695576"/>
            <a:ext cx="0" cy="2016125"/>
          </a:xfrm>
          <a:prstGeom prst="line">
            <a:avLst/>
          </a:prstGeom>
          <a:noFill/>
          <a:ln w="9525">
            <a:solidFill>
              <a:srgbClr val="000000"/>
            </a:solidFill>
            <a:round/>
            <a:headEnd/>
            <a:tailEnd/>
          </a:ln>
        </p:spPr>
        <p:txBody>
          <a:bodyPr/>
          <a:lstStyle/>
          <a:p>
            <a:endParaRPr lang="el-G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684213" y="333375"/>
            <a:ext cx="7772400" cy="371475"/>
          </a:xfrm>
        </p:spPr>
        <p:txBody>
          <a:bodyPr/>
          <a:lstStyle/>
          <a:p>
            <a:pPr eaLnBrk="1" hangingPunct="1"/>
            <a:r>
              <a:rPr lang="el-GR" sz="2800" smtClean="0"/>
              <a:t>Προβλήματα ερμηνείας του συντελεστή συσχέτισης</a:t>
            </a:r>
          </a:p>
        </p:txBody>
      </p:sp>
      <p:sp>
        <p:nvSpPr>
          <p:cNvPr id="8197" name="Rectangle 4"/>
          <p:cNvSpPr>
            <a:spLocks noGrp="1" noChangeArrowheads="1"/>
          </p:cNvSpPr>
          <p:nvPr>
            <p:ph type="body" idx="1"/>
          </p:nvPr>
        </p:nvSpPr>
        <p:spPr>
          <a:xfrm>
            <a:off x="539750" y="1125538"/>
            <a:ext cx="7772400" cy="727075"/>
          </a:xfrm>
          <a:noFill/>
        </p:spPr>
        <p:txBody>
          <a:bodyPr/>
          <a:lstStyle/>
          <a:p>
            <a:pPr eaLnBrk="1" hangingPunct="1">
              <a:lnSpc>
                <a:spcPct val="80000"/>
              </a:lnSpc>
            </a:pPr>
            <a:r>
              <a:rPr lang="el-GR" sz="2400" smtClean="0"/>
              <a:t>Η ύπαρξη ακραίων ατόμων-σημείων μπορεί να επιδράσει   έντονα στη τιμή της συσχέτισης. </a:t>
            </a:r>
          </a:p>
        </p:txBody>
      </p:sp>
      <p:sp>
        <p:nvSpPr>
          <p:cNvPr id="8198" name="Rectangle 6"/>
          <p:cNvSpPr>
            <a:spLocks noChangeArrowheads="1"/>
          </p:cNvSpPr>
          <p:nvPr/>
        </p:nvSpPr>
        <p:spPr bwMode="auto">
          <a:xfrm>
            <a:off x="0" y="2614613"/>
            <a:ext cx="9144000" cy="0"/>
          </a:xfrm>
          <a:prstGeom prst="rect">
            <a:avLst/>
          </a:prstGeom>
          <a:noFill/>
          <a:ln w="9525">
            <a:noFill/>
            <a:miter lim="800000"/>
            <a:headEnd/>
            <a:tailEnd/>
          </a:ln>
        </p:spPr>
        <p:txBody>
          <a:bodyPr wrap="none" anchor="ctr">
            <a:spAutoFit/>
          </a:bodyPr>
          <a:lstStyle/>
          <a:p>
            <a:endParaRPr lang="el-GR"/>
          </a:p>
        </p:txBody>
      </p:sp>
      <p:graphicFrame>
        <p:nvGraphicFramePr>
          <p:cNvPr id="8194" name="Object 5"/>
          <p:cNvGraphicFramePr>
            <a:graphicFrameLocks noChangeAspect="1"/>
          </p:cNvGraphicFramePr>
          <p:nvPr/>
        </p:nvGraphicFramePr>
        <p:xfrm>
          <a:off x="900113" y="1700213"/>
          <a:ext cx="3600450" cy="2960687"/>
        </p:xfrm>
        <a:graphic>
          <a:graphicData uri="http://schemas.openxmlformats.org/presentationml/2006/ole">
            <p:oleObj spid="_x0000_s8194" name="Γράφημα" r:id="rId3" imgW="2114460" imgH="1638179" progId="MSGraph.Chart.8">
              <p:embed/>
            </p:oleObj>
          </a:graphicData>
        </a:graphic>
      </p:graphicFrame>
      <p:sp>
        <p:nvSpPr>
          <p:cNvPr id="8199" name="Freeform 7"/>
          <p:cNvSpPr>
            <a:spLocks noChangeAspect="1"/>
          </p:cNvSpPr>
          <p:nvPr/>
        </p:nvSpPr>
        <p:spPr bwMode="auto">
          <a:xfrm>
            <a:off x="1547813" y="2997200"/>
            <a:ext cx="1295400" cy="903288"/>
          </a:xfrm>
          <a:custGeom>
            <a:avLst/>
            <a:gdLst>
              <a:gd name="T0" fmla="*/ 2147483647 w 1540"/>
              <a:gd name="T1" fmla="*/ 2147483647 h 1080"/>
              <a:gd name="T2" fmla="*/ 2147483647 w 1540"/>
              <a:gd name="T3" fmla="*/ 2147483647 h 1080"/>
              <a:gd name="T4" fmla="*/ 2147483647 w 1540"/>
              <a:gd name="T5" fmla="*/ 2147483647 h 1080"/>
              <a:gd name="T6" fmla="*/ 2147483647 w 1540"/>
              <a:gd name="T7" fmla="*/ 2147483647 h 1080"/>
              <a:gd name="T8" fmla="*/ 2147483647 w 1540"/>
              <a:gd name="T9" fmla="*/ 2147483647 h 1080"/>
              <a:gd name="T10" fmla="*/ 0 60000 65536"/>
              <a:gd name="T11" fmla="*/ 0 60000 65536"/>
              <a:gd name="T12" fmla="*/ 0 60000 65536"/>
              <a:gd name="T13" fmla="*/ 0 60000 65536"/>
              <a:gd name="T14" fmla="*/ 0 60000 65536"/>
              <a:gd name="T15" fmla="*/ 0 w 1540"/>
              <a:gd name="T16" fmla="*/ 0 h 1080"/>
              <a:gd name="T17" fmla="*/ 1540 w 1540"/>
              <a:gd name="T18" fmla="*/ 1080 h 1080"/>
            </a:gdLst>
            <a:ahLst/>
            <a:cxnLst>
              <a:cxn ang="T10">
                <a:pos x="T0" y="T1"/>
              </a:cxn>
              <a:cxn ang="T11">
                <a:pos x="T2" y="T3"/>
              </a:cxn>
              <a:cxn ang="T12">
                <a:pos x="T4" y="T5"/>
              </a:cxn>
              <a:cxn ang="T13">
                <a:pos x="T6" y="T7"/>
              </a:cxn>
              <a:cxn ang="T14">
                <a:pos x="T8" y="T9"/>
              </a:cxn>
            </a:cxnLst>
            <a:rect l="T15" t="T16" r="T17" b="T18"/>
            <a:pathLst>
              <a:path w="1540" h="1080">
                <a:moveTo>
                  <a:pt x="200" y="90"/>
                </a:moveTo>
                <a:cubicBezTo>
                  <a:pt x="0" y="180"/>
                  <a:pt x="60" y="660"/>
                  <a:pt x="200" y="810"/>
                </a:cubicBezTo>
                <a:cubicBezTo>
                  <a:pt x="340" y="960"/>
                  <a:pt x="840" y="1080"/>
                  <a:pt x="1040" y="990"/>
                </a:cubicBezTo>
                <a:cubicBezTo>
                  <a:pt x="1240" y="900"/>
                  <a:pt x="1540" y="420"/>
                  <a:pt x="1400" y="270"/>
                </a:cubicBezTo>
                <a:cubicBezTo>
                  <a:pt x="1260" y="120"/>
                  <a:pt x="400" y="0"/>
                  <a:pt x="200" y="90"/>
                </a:cubicBezTo>
                <a:close/>
              </a:path>
            </a:pathLst>
          </a:custGeom>
          <a:noFill/>
          <a:ln w="9525">
            <a:solidFill>
              <a:srgbClr val="000000"/>
            </a:solidFill>
            <a:round/>
            <a:headEnd/>
            <a:tailEnd/>
          </a:ln>
        </p:spPr>
        <p:txBody>
          <a:bodyPr/>
          <a:lstStyle/>
          <a:p>
            <a:endParaRPr lang="el-GR"/>
          </a:p>
        </p:txBody>
      </p:sp>
      <p:sp>
        <p:nvSpPr>
          <p:cNvPr id="8200" name="Rectangle 9"/>
          <p:cNvSpPr>
            <a:spLocks noChangeArrowheads="1"/>
          </p:cNvSpPr>
          <p:nvPr/>
        </p:nvSpPr>
        <p:spPr bwMode="auto">
          <a:xfrm>
            <a:off x="0" y="2614613"/>
            <a:ext cx="9144000" cy="0"/>
          </a:xfrm>
          <a:prstGeom prst="rect">
            <a:avLst/>
          </a:prstGeom>
          <a:noFill/>
          <a:ln w="9525">
            <a:noFill/>
            <a:miter lim="800000"/>
            <a:headEnd/>
            <a:tailEnd/>
          </a:ln>
        </p:spPr>
        <p:txBody>
          <a:bodyPr wrap="none" anchor="ctr">
            <a:spAutoFit/>
          </a:bodyPr>
          <a:lstStyle/>
          <a:p>
            <a:endParaRPr lang="el-GR"/>
          </a:p>
        </p:txBody>
      </p:sp>
      <p:graphicFrame>
        <p:nvGraphicFramePr>
          <p:cNvPr id="8195" name="Object 8"/>
          <p:cNvGraphicFramePr>
            <a:graphicFrameLocks noChangeAspect="1"/>
          </p:cNvGraphicFramePr>
          <p:nvPr/>
        </p:nvGraphicFramePr>
        <p:xfrm>
          <a:off x="4572000" y="1628775"/>
          <a:ext cx="3384550" cy="3024188"/>
        </p:xfrm>
        <a:graphic>
          <a:graphicData uri="http://schemas.openxmlformats.org/presentationml/2006/ole">
            <p:oleObj spid="_x0000_s8195" name="Γράφημα" r:id="rId4" imgW="2286000" imgH="1628775" progId="MSGraph.Chart.8">
              <p:embed/>
            </p:oleObj>
          </a:graphicData>
        </a:graphic>
      </p:graphicFrame>
      <p:sp>
        <p:nvSpPr>
          <p:cNvPr id="8201" name="Rectangle 10"/>
          <p:cNvSpPr>
            <a:spLocks noChangeArrowheads="1"/>
          </p:cNvSpPr>
          <p:nvPr/>
        </p:nvSpPr>
        <p:spPr bwMode="auto">
          <a:xfrm>
            <a:off x="0" y="4570879"/>
            <a:ext cx="7920038" cy="1938992"/>
          </a:xfrm>
          <a:prstGeom prst="rect">
            <a:avLst/>
          </a:prstGeom>
          <a:noFill/>
          <a:ln w="9525">
            <a:noFill/>
            <a:miter lim="800000"/>
            <a:headEnd/>
            <a:tailEnd/>
          </a:ln>
        </p:spPr>
        <p:txBody>
          <a:bodyPr anchor="ctr">
            <a:spAutoFit/>
          </a:bodyPr>
          <a:lstStyle/>
          <a:p>
            <a:pPr marL="914400" lvl="1" indent="-457200">
              <a:buFontTx/>
              <a:buChar char="•"/>
            </a:pPr>
            <a:r>
              <a:rPr lang="el-GR" dirty="0"/>
              <a:t>Η </a:t>
            </a:r>
            <a:r>
              <a:rPr lang="el-GR" b="1" dirty="0"/>
              <a:t>συσχέτιση δεν  πρέπει να ερμηνεύεται ως αναλογία </a:t>
            </a:r>
            <a:r>
              <a:rPr lang="el-GR" dirty="0"/>
              <a:t>Χρησιμοποιείται </a:t>
            </a:r>
            <a:r>
              <a:rPr lang="el-GR" b="1" dirty="0"/>
              <a:t>η τιμή </a:t>
            </a:r>
            <a:r>
              <a:rPr lang="en-US" b="1" i="1" dirty="0"/>
              <a:t>r</a:t>
            </a:r>
            <a:r>
              <a:rPr lang="el-GR" b="1" baseline="30000" dirty="0"/>
              <a:t>2</a:t>
            </a:r>
            <a:r>
              <a:rPr lang="el-GR" b="1" dirty="0"/>
              <a:t> </a:t>
            </a:r>
            <a:r>
              <a:rPr lang="el-GR" dirty="0"/>
              <a:t>(</a:t>
            </a:r>
            <a:r>
              <a:rPr lang="el-GR" b="1" dirty="0"/>
              <a:t>συντελεστής προσδιορισμού)</a:t>
            </a:r>
            <a:r>
              <a:rPr lang="el-GR" dirty="0"/>
              <a:t> που εκφράζει το ποσοστό της μεταβλητότητας της μιας μεταβλητής που ερμηνεύεται από τη σχέση της με την άλλη μεταβλητή. </a:t>
            </a:r>
          </a:p>
        </p:txBody>
      </p:sp>
      <p:sp>
        <p:nvSpPr>
          <p:cNvPr id="8202" name="Freeform 11"/>
          <p:cNvSpPr>
            <a:spLocks/>
          </p:cNvSpPr>
          <p:nvPr/>
        </p:nvSpPr>
        <p:spPr bwMode="auto">
          <a:xfrm>
            <a:off x="4932363" y="2060575"/>
            <a:ext cx="2519362" cy="1800225"/>
          </a:xfrm>
          <a:custGeom>
            <a:avLst/>
            <a:gdLst>
              <a:gd name="T0" fmla="*/ 2147483647 w 2820"/>
              <a:gd name="T1" fmla="*/ 2147483647 h 1770"/>
              <a:gd name="T2" fmla="*/ 2147483647 w 2820"/>
              <a:gd name="T3" fmla="*/ 2147483647 h 1770"/>
              <a:gd name="T4" fmla="*/ 2147483647 w 2820"/>
              <a:gd name="T5" fmla="*/ 2147483647 h 1770"/>
              <a:gd name="T6" fmla="*/ 2147483647 w 2820"/>
              <a:gd name="T7" fmla="*/ 2147483647 h 1770"/>
              <a:gd name="T8" fmla="*/ 2147483647 w 2820"/>
              <a:gd name="T9" fmla="*/ 2147483647 h 1770"/>
              <a:gd name="T10" fmla="*/ 2147483647 w 2820"/>
              <a:gd name="T11" fmla="*/ 2147483647 h 1770"/>
              <a:gd name="T12" fmla="*/ 0 60000 65536"/>
              <a:gd name="T13" fmla="*/ 0 60000 65536"/>
              <a:gd name="T14" fmla="*/ 0 60000 65536"/>
              <a:gd name="T15" fmla="*/ 0 60000 65536"/>
              <a:gd name="T16" fmla="*/ 0 60000 65536"/>
              <a:gd name="T17" fmla="*/ 0 60000 65536"/>
              <a:gd name="T18" fmla="*/ 0 w 2820"/>
              <a:gd name="T19" fmla="*/ 0 h 1770"/>
              <a:gd name="T20" fmla="*/ 2820 w 2820"/>
              <a:gd name="T21" fmla="*/ 1770 h 1770"/>
            </a:gdLst>
            <a:ahLst/>
            <a:cxnLst>
              <a:cxn ang="T12">
                <a:pos x="T0" y="T1"/>
              </a:cxn>
              <a:cxn ang="T13">
                <a:pos x="T2" y="T3"/>
              </a:cxn>
              <a:cxn ang="T14">
                <a:pos x="T4" y="T5"/>
              </a:cxn>
              <a:cxn ang="T15">
                <a:pos x="T6" y="T7"/>
              </a:cxn>
              <a:cxn ang="T16">
                <a:pos x="T8" y="T9"/>
              </a:cxn>
              <a:cxn ang="T17">
                <a:pos x="T10" y="T11"/>
              </a:cxn>
            </a:cxnLst>
            <a:rect l="T18" t="T19" r="T20" b="T21"/>
            <a:pathLst>
              <a:path w="2820" h="1770">
                <a:moveTo>
                  <a:pt x="2360" y="120"/>
                </a:moveTo>
                <a:cubicBezTo>
                  <a:pt x="1980" y="240"/>
                  <a:pt x="640" y="780"/>
                  <a:pt x="320" y="1020"/>
                </a:cubicBezTo>
                <a:cubicBezTo>
                  <a:pt x="0" y="1260"/>
                  <a:pt x="320" y="1470"/>
                  <a:pt x="440" y="1560"/>
                </a:cubicBezTo>
                <a:cubicBezTo>
                  <a:pt x="560" y="1650"/>
                  <a:pt x="680" y="1770"/>
                  <a:pt x="1040" y="1560"/>
                </a:cubicBezTo>
                <a:cubicBezTo>
                  <a:pt x="1400" y="1350"/>
                  <a:pt x="2380" y="540"/>
                  <a:pt x="2600" y="300"/>
                </a:cubicBezTo>
                <a:cubicBezTo>
                  <a:pt x="2820" y="60"/>
                  <a:pt x="2740" y="0"/>
                  <a:pt x="2360" y="120"/>
                </a:cubicBezTo>
                <a:close/>
              </a:path>
            </a:pathLst>
          </a:custGeom>
          <a:noFill/>
          <a:ln w="9525">
            <a:solidFill>
              <a:srgbClr val="000000"/>
            </a:solidFill>
            <a:round/>
            <a:headEnd/>
            <a:tailEnd/>
          </a:ln>
        </p:spPr>
        <p:txBody>
          <a:bodyPr/>
          <a:lstStyle/>
          <a:p>
            <a:endParaRPr lang="el-G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62000" y="0"/>
            <a:ext cx="7772400" cy="533400"/>
          </a:xfrm>
        </p:spPr>
        <p:txBody>
          <a:bodyPr/>
          <a:lstStyle/>
          <a:p>
            <a:pPr eaLnBrk="1" hangingPunct="1"/>
            <a:r>
              <a:rPr lang="el-GR" sz="2800" smtClean="0"/>
              <a:t>Υπολογισμός της γραμμής παλινδρόμησης</a:t>
            </a:r>
          </a:p>
        </p:txBody>
      </p:sp>
      <p:pic>
        <p:nvPicPr>
          <p:cNvPr id="34819" name="Picture 3"/>
          <p:cNvPicPr>
            <a:picLocks noChangeAspect="1" noChangeArrowheads="1"/>
          </p:cNvPicPr>
          <p:nvPr/>
        </p:nvPicPr>
        <p:blipFill>
          <a:blip r:embed="rId2" cstate="print"/>
          <a:srcRect/>
          <a:stretch>
            <a:fillRect/>
          </a:stretch>
        </p:blipFill>
        <p:spPr bwMode="auto">
          <a:xfrm>
            <a:off x="304800" y="533400"/>
            <a:ext cx="8153400" cy="611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endParaRPr lang="el-GR" smtClean="0"/>
          </a:p>
        </p:txBody>
      </p:sp>
      <p:pic>
        <p:nvPicPr>
          <p:cNvPr id="35843"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609600" y="228600"/>
            <a:ext cx="7772400" cy="762000"/>
          </a:xfrm>
        </p:spPr>
        <p:txBody>
          <a:bodyPr/>
          <a:lstStyle/>
          <a:p>
            <a:pPr eaLnBrk="1" hangingPunct="1"/>
            <a:r>
              <a:rPr lang="el-GR" sz="2400" b="1" smtClean="0"/>
              <a:t>Γραμμική παλινδρόμηση του προσδόκιμου επιβίωσης γυναικών και του αριθμού γεννήσεων</a:t>
            </a:r>
          </a:p>
        </p:txBody>
      </p:sp>
      <p:sp>
        <p:nvSpPr>
          <p:cNvPr id="12293" name="Rectangle 4"/>
          <p:cNvSpPr>
            <a:spLocks noChangeArrowheads="1"/>
          </p:cNvSpPr>
          <p:nvPr/>
        </p:nvSpPr>
        <p:spPr bwMode="auto">
          <a:xfrm>
            <a:off x="1824038" y="2624138"/>
            <a:ext cx="9144000" cy="0"/>
          </a:xfrm>
          <a:prstGeom prst="rect">
            <a:avLst/>
          </a:prstGeom>
          <a:noFill/>
          <a:ln w="9525">
            <a:noFill/>
            <a:miter lim="800000"/>
            <a:headEnd/>
            <a:tailEnd/>
          </a:ln>
        </p:spPr>
        <p:txBody>
          <a:bodyPr>
            <a:spAutoFit/>
          </a:bodyPr>
          <a:lstStyle/>
          <a:p>
            <a:endParaRPr lang="el-GR"/>
          </a:p>
        </p:txBody>
      </p:sp>
      <p:pic>
        <p:nvPicPr>
          <p:cNvPr id="12294" name="Picture 3"/>
          <p:cNvPicPr>
            <a:picLocks noChangeAspect="1" noChangeArrowheads="1"/>
          </p:cNvPicPr>
          <p:nvPr/>
        </p:nvPicPr>
        <p:blipFill>
          <a:blip r:embed="rId3" cstate="print"/>
          <a:srcRect/>
          <a:stretch>
            <a:fillRect/>
          </a:stretch>
        </p:blipFill>
        <p:spPr bwMode="auto">
          <a:xfrm>
            <a:off x="0" y="914400"/>
            <a:ext cx="8534400" cy="2871788"/>
          </a:xfrm>
          <a:prstGeom prst="rect">
            <a:avLst/>
          </a:prstGeom>
          <a:noFill/>
          <a:ln w="9525">
            <a:noFill/>
            <a:miter lim="800000"/>
            <a:headEnd/>
            <a:tailEnd/>
          </a:ln>
        </p:spPr>
      </p:pic>
      <p:sp>
        <p:nvSpPr>
          <p:cNvPr id="12295" name="Line 7"/>
          <p:cNvSpPr>
            <a:spLocks noChangeShapeType="1"/>
          </p:cNvSpPr>
          <p:nvPr/>
        </p:nvSpPr>
        <p:spPr bwMode="auto">
          <a:xfrm flipV="1">
            <a:off x="2590800" y="3048000"/>
            <a:ext cx="838200" cy="7620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l-GR"/>
          </a:p>
        </p:txBody>
      </p:sp>
      <p:sp>
        <p:nvSpPr>
          <p:cNvPr id="12296" name="Line 9"/>
          <p:cNvSpPr>
            <a:spLocks noChangeShapeType="1"/>
          </p:cNvSpPr>
          <p:nvPr/>
        </p:nvSpPr>
        <p:spPr bwMode="auto">
          <a:xfrm flipH="1" flipV="1">
            <a:off x="3505200" y="2667000"/>
            <a:ext cx="1219200" cy="12192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l-GR"/>
          </a:p>
        </p:txBody>
      </p:sp>
      <p:graphicFrame>
        <p:nvGraphicFramePr>
          <p:cNvPr id="12290" name="Object 10"/>
          <p:cNvGraphicFramePr>
            <a:graphicFrameLocks noChangeAspect="1"/>
          </p:cNvGraphicFramePr>
          <p:nvPr/>
        </p:nvGraphicFramePr>
        <p:xfrm>
          <a:off x="838200" y="5124450"/>
          <a:ext cx="3276600" cy="1050925"/>
        </p:xfrm>
        <a:graphic>
          <a:graphicData uri="http://schemas.openxmlformats.org/presentationml/2006/ole">
            <p:oleObj spid="_x0000_s12290" name="Εξίσωση" r:id="rId4" imgW="1384200" imgH="444240" progId="Equation.3">
              <p:embed/>
            </p:oleObj>
          </a:graphicData>
        </a:graphic>
      </p:graphicFrame>
      <p:graphicFrame>
        <p:nvGraphicFramePr>
          <p:cNvPr id="12291" name="Object 11"/>
          <p:cNvGraphicFramePr>
            <a:graphicFrameLocks noChangeAspect="1"/>
          </p:cNvGraphicFramePr>
          <p:nvPr/>
        </p:nvGraphicFramePr>
        <p:xfrm>
          <a:off x="5105400" y="5321300"/>
          <a:ext cx="1905000" cy="585788"/>
        </p:xfrm>
        <a:graphic>
          <a:graphicData uri="http://schemas.openxmlformats.org/presentationml/2006/ole">
            <p:oleObj spid="_x0000_s12291" name="Εξίσωση" r:id="rId5" imgW="660240" imgH="203040" progId="Equation.3">
              <p:embed/>
            </p:oleObj>
          </a:graphicData>
        </a:graphic>
      </p:graphicFrame>
      <p:sp>
        <p:nvSpPr>
          <p:cNvPr id="12297" name="Text Box 13"/>
          <p:cNvSpPr txBox="1">
            <a:spLocks noChangeArrowheads="1"/>
          </p:cNvSpPr>
          <p:nvPr/>
        </p:nvSpPr>
        <p:spPr bwMode="auto">
          <a:xfrm>
            <a:off x="228600" y="4343400"/>
            <a:ext cx="8458200" cy="457200"/>
          </a:xfrm>
          <a:prstGeom prst="rect">
            <a:avLst/>
          </a:prstGeom>
          <a:noFill/>
          <a:ln w="9525">
            <a:noFill/>
            <a:miter lim="800000"/>
            <a:headEnd/>
            <a:tailEnd/>
          </a:ln>
        </p:spPr>
        <p:txBody>
          <a:bodyPr>
            <a:spAutoFit/>
          </a:bodyPr>
          <a:lstStyle/>
          <a:p>
            <a:pPr>
              <a:spcBef>
                <a:spcPct val="50000"/>
              </a:spcBef>
            </a:pPr>
            <a:r>
              <a:rPr lang="el-GR"/>
              <a:t>Προσδόκιμο επιβίωσης γυναικών = 89.99-(0.697</a:t>
            </a:r>
            <a:r>
              <a:rPr lang="en-US"/>
              <a:t> x </a:t>
            </a:r>
            <a:r>
              <a:rPr lang="el-GR"/>
              <a:t>αρ. γεννήσεων)</a:t>
            </a:r>
          </a:p>
        </p:txBody>
      </p:sp>
      <p:sp>
        <p:nvSpPr>
          <p:cNvPr id="111621" name="Comment 5"/>
          <p:cNvSpPr>
            <a:spLocks noChangeArrowheads="1"/>
          </p:cNvSpPr>
          <p:nvPr/>
        </p:nvSpPr>
        <p:spPr bwMode="auto">
          <a:xfrm>
            <a:off x="1600200" y="3657600"/>
            <a:ext cx="1143000" cy="346075"/>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lgn="ctr">
              <a:spcBef>
                <a:spcPct val="50000"/>
              </a:spcBef>
              <a:defRPr/>
            </a:pPr>
            <a:r>
              <a:rPr lang="el-GR" sz="1600" b="1">
                <a:solidFill>
                  <a:srgbClr val="000000"/>
                </a:solidFill>
                <a:latin typeface="Arial" charset="0"/>
              </a:rPr>
              <a:t>Κλίση</a:t>
            </a:r>
            <a:endParaRPr lang="el-GR" sz="1600">
              <a:solidFill>
                <a:srgbClr val="000000"/>
              </a:solidFill>
              <a:latin typeface="Arial" charset="0"/>
            </a:endParaRPr>
          </a:p>
        </p:txBody>
      </p:sp>
      <p:sp>
        <p:nvSpPr>
          <p:cNvPr id="111622" name="Comment 6"/>
          <p:cNvSpPr>
            <a:spLocks noChangeArrowheads="1"/>
          </p:cNvSpPr>
          <p:nvPr/>
        </p:nvSpPr>
        <p:spPr bwMode="auto">
          <a:xfrm>
            <a:off x="4648200" y="3733800"/>
            <a:ext cx="1447800" cy="346075"/>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lgn="ctr">
              <a:spcBef>
                <a:spcPct val="50000"/>
              </a:spcBef>
              <a:defRPr/>
            </a:pPr>
            <a:r>
              <a:rPr lang="el-GR" sz="1600" b="1">
                <a:solidFill>
                  <a:srgbClr val="000000"/>
                </a:solidFill>
                <a:latin typeface="Arial" charset="0"/>
              </a:rPr>
              <a:t>Σταθερά</a:t>
            </a:r>
            <a:endParaRPr lang="el-GR" sz="1600">
              <a:solidFill>
                <a:srgbClr val="000000"/>
              </a:solidFill>
              <a:latin typeface="Arial" charset="0"/>
            </a:endParaRPr>
          </a:p>
        </p:txBody>
      </p:sp>
      <p:sp>
        <p:nvSpPr>
          <p:cNvPr id="12" name="11 - Έλλειψη"/>
          <p:cNvSpPr/>
          <p:nvPr/>
        </p:nvSpPr>
        <p:spPr>
          <a:xfrm>
            <a:off x="2843808" y="2420888"/>
            <a:ext cx="792088" cy="288032"/>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Έλλειψη"/>
          <p:cNvSpPr/>
          <p:nvPr/>
        </p:nvSpPr>
        <p:spPr>
          <a:xfrm>
            <a:off x="2915816" y="2780928"/>
            <a:ext cx="792088" cy="288032"/>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Στάσεις μαθητών απέναντι στις φυσικές επιστήμες</a:t>
            </a:r>
            <a:endParaRPr lang="el-GR" sz="3600" dirty="0"/>
          </a:p>
        </p:txBody>
      </p:sp>
      <p:sp>
        <p:nvSpPr>
          <p:cNvPr id="3" name="2 - TextBox"/>
          <p:cNvSpPr txBox="1"/>
          <p:nvPr/>
        </p:nvSpPr>
        <p:spPr>
          <a:xfrm>
            <a:off x="1259632" y="1988840"/>
            <a:ext cx="6624736" cy="4708981"/>
          </a:xfrm>
          <a:prstGeom prst="rect">
            <a:avLst/>
          </a:prstGeom>
          <a:noFill/>
        </p:spPr>
        <p:txBody>
          <a:bodyPr wrap="square" rtlCol="0">
            <a:spAutoFit/>
          </a:bodyPr>
          <a:lstStyle/>
          <a:p>
            <a:r>
              <a:rPr lang="el-GR" sz="2000" dirty="0" smtClean="0"/>
              <a:t>Ποιος από τους παρακάτω ελέγχους είναι καταλληλότερος για την διερεύνηση της σχέσης μεταξύ φύλου και κλιμάκων σχετικών με τις στάσεις των μαθητών απέναντι στις φυσικές επιστήμες (Οι τιμές κάθε κλίμακας στάσεων κυμαίνονται από 12-60) ;</a:t>
            </a:r>
          </a:p>
          <a:p>
            <a:endParaRPr lang="el-GR" sz="2000" dirty="0" smtClean="0"/>
          </a:p>
          <a:p>
            <a:pPr marL="457200" indent="-457200">
              <a:buAutoNum type="arabicPeriod"/>
            </a:pPr>
            <a:r>
              <a:rPr lang="el-GR" sz="2000" dirty="0" smtClean="0"/>
              <a:t>Έλεγχος ανεξαρτησίας με Χι-τετράγωνο κατανομή</a:t>
            </a:r>
          </a:p>
          <a:p>
            <a:pPr marL="457200" indent="-457200">
              <a:buAutoNum type="arabicPeriod"/>
            </a:pPr>
            <a:r>
              <a:rPr lang="el-GR" sz="2000" dirty="0" smtClean="0"/>
              <a:t>Έλεγχος καλής προσαρμογής με Χι-τετράγωνο κατανομή</a:t>
            </a:r>
          </a:p>
          <a:p>
            <a:pPr marL="457200" indent="-457200">
              <a:buAutoNum type="arabicPeriod"/>
            </a:pPr>
            <a:r>
              <a:rPr lang="el-GR" sz="2000" dirty="0" smtClean="0"/>
              <a:t>Έλεγχος </a:t>
            </a:r>
            <a:r>
              <a:rPr lang="en-US" sz="2000" dirty="0" smtClean="0"/>
              <a:t>t</a:t>
            </a:r>
            <a:r>
              <a:rPr lang="el-GR" sz="2000" dirty="0" smtClean="0"/>
              <a:t> ανεξάρτητων δειγμάτων</a:t>
            </a:r>
          </a:p>
          <a:p>
            <a:pPr marL="457200" indent="-457200">
              <a:buAutoNum type="arabicPeriod"/>
            </a:pPr>
            <a:r>
              <a:rPr lang="el-GR" sz="2000" dirty="0" smtClean="0"/>
              <a:t>Έλεγχος </a:t>
            </a:r>
            <a:r>
              <a:rPr lang="en-US" sz="2000" dirty="0" smtClean="0"/>
              <a:t>t </a:t>
            </a:r>
            <a:r>
              <a:rPr lang="el-GR" sz="2000" dirty="0" smtClean="0"/>
              <a:t>σχετιζόμενων δειγμάτων</a:t>
            </a:r>
          </a:p>
          <a:p>
            <a:pPr marL="457200" indent="-457200">
              <a:buAutoNum type="arabicPeriod"/>
            </a:pPr>
            <a:r>
              <a:rPr lang="el-GR" sz="2000" dirty="0" smtClean="0"/>
              <a:t>Με τον έλεγχο του συντελεστή </a:t>
            </a:r>
            <a:r>
              <a:rPr lang="en-US" sz="2000" dirty="0" err="1" smtClean="0"/>
              <a:t>pearson</a:t>
            </a:r>
            <a:endParaRPr lang="en-US" sz="2000" dirty="0" smtClean="0"/>
          </a:p>
          <a:p>
            <a:pPr marL="457200" indent="-457200">
              <a:buFontTx/>
              <a:buAutoNum type="arabicPeriod"/>
            </a:pPr>
            <a:r>
              <a:rPr lang="el-GR" sz="2000" dirty="0" smtClean="0"/>
              <a:t>Έλεγχος Ζ</a:t>
            </a:r>
            <a:r>
              <a:rPr lang="en-US" sz="2000" dirty="0" smtClean="0"/>
              <a:t> </a:t>
            </a:r>
            <a:r>
              <a:rPr lang="el-GR" sz="2000" dirty="0" smtClean="0"/>
              <a:t>για τη μέση τιμή ενός πληθυσμού</a:t>
            </a:r>
          </a:p>
          <a:p>
            <a:pPr marL="457200" indent="-457200">
              <a:buAutoNum type="arabicPeriod"/>
            </a:pPr>
            <a:endParaRPr lang="en-US" sz="2000" dirty="0" smtClean="0"/>
          </a:p>
          <a:p>
            <a:pPr marL="457200" indent="-457200">
              <a:buAutoNum type="arabicPeriod"/>
            </a:pPr>
            <a:endParaRPr lang="el-GR" sz="2000" dirty="0" smtClean="0"/>
          </a:p>
          <a:p>
            <a:pPr marL="457200" indent="-457200">
              <a:buAutoNum type="arabicPeriod"/>
            </a:pPr>
            <a:endParaRPr lang="el-GR"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803176"/>
          </a:xfrm>
        </p:spPr>
        <p:txBody>
          <a:bodyPr/>
          <a:lstStyle/>
          <a:p>
            <a:r>
              <a:rPr lang="el-GR" sz="3200" dirty="0" smtClean="0"/>
              <a:t>Στάσεις απέναντι στις φυσικές επιστήμες και φύλο μαθητών</a:t>
            </a:r>
            <a:endParaRPr lang="el-GR" sz="3200" dirty="0"/>
          </a:p>
        </p:txBody>
      </p:sp>
      <p:graphicFrame>
        <p:nvGraphicFramePr>
          <p:cNvPr id="203779" name="Object 3"/>
          <p:cNvGraphicFramePr>
            <a:graphicFrameLocks noChangeAspect="1"/>
          </p:cNvGraphicFramePr>
          <p:nvPr/>
        </p:nvGraphicFramePr>
        <p:xfrm>
          <a:off x="683568" y="1556792"/>
          <a:ext cx="7251208" cy="1872208"/>
        </p:xfrm>
        <a:graphic>
          <a:graphicData uri="http://schemas.openxmlformats.org/presentationml/2006/ole">
            <p:oleObj spid="_x0000_s203779" name="Έγγραφο" r:id="rId3" imgW="5714395" imgH="1872783" progId="Word.Document.12">
              <p:embed/>
            </p:oleObj>
          </a:graphicData>
        </a:graphic>
      </p:graphicFrame>
      <p:graphicFrame>
        <p:nvGraphicFramePr>
          <p:cNvPr id="203780" name="Object 4"/>
          <p:cNvGraphicFramePr>
            <a:graphicFrameLocks noChangeAspect="1"/>
          </p:cNvGraphicFramePr>
          <p:nvPr/>
        </p:nvGraphicFramePr>
        <p:xfrm>
          <a:off x="611560" y="3501008"/>
          <a:ext cx="7632700" cy="3356992"/>
        </p:xfrm>
        <a:graphic>
          <a:graphicData uri="http://schemas.openxmlformats.org/presentationml/2006/ole">
            <p:oleObj spid="_x0000_s203780" name="Έγγραφο" r:id="rId4" imgW="5910747" imgH="2912699" progId="Word.Document.12">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204802" name="Object 2"/>
          <p:cNvGraphicFramePr>
            <a:graphicFrameLocks noChangeAspect="1"/>
          </p:cNvGraphicFramePr>
          <p:nvPr/>
        </p:nvGraphicFramePr>
        <p:xfrm>
          <a:off x="611560" y="1988840"/>
          <a:ext cx="7631808" cy="3761582"/>
        </p:xfrm>
        <a:graphic>
          <a:graphicData uri="http://schemas.openxmlformats.org/presentationml/2006/ole">
            <p:oleObj spid="_x0000_s204802" name="Έγγραφο" r:id="rId3" imgW="5910747" imgH="2912699" progId="Word.Document.12">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Μορφωτικό </a:t>
            </a:r>
            <a:r>
              <a:rPr lang="el-GR" smtClean="0"/>
              <a:t>επίπεδο οικογενείας </a:t>
            </a:r>
            <a:r>
              <a:rPr lang="el-GR" dirty="0" smtClean="0"/>
              <a:t>και στάσεις απέναντι στις ΦΕ</a:t>
            </a:r>
            <a:endParaRPr lang="el-GR" dirty="0"/>
          </a:p>
        </p:txBody>
      </p:sp>
      <p:pic>
        <p:nvPicPr>
          <p:cNvPr id="206850" name="Picture 2"/>
          <p:cNvPicPr>
            <a:picLocks noChangeAspect="1" noChangeArrowheads="1"/>
          </p:cNvPicPr>
          <p:nvPr/>
        </p:nvPicPr>
        <p:blipFill>
          <a:blip r:embed="rId2" cstate="print"/>
          <a:srcRect/>
          <a:stretch>
            <a:fillRect/>
          </a:stretch>
        </p:blipFill>
        <p:spPr bwMode="auto">
          <a:xfrm>
            <a:off x="1187624" y="1844824"/>
            <a:ext cx="6941569" cy="373776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l-GR" smtClean="0"/>
          </a:p>
        </p:txBody>
      </p:sp>
      <p:pic>
        <p:nvPicPr>
          <p:cNvPr id="24579"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smtClean="0"/>
              <a:t>Συσχέτιση άγχους και χρησιμότητας Φ.Ε</a:t>
            </a:r>
            <a:r>
              <a:rPr lang="el-GR" sz="3600" dirty="0" smtClean="0"/>
              <a:t>.</a:t>
            </a:r>
            <a:endParaRPr lang="el-GR" sz="3600" dirty="0"/>
          </a:p>
        </p:txBody>
      </p:sp>
      <p:pic>
        <p:nvPicPr>
          <p:cNvPr id="205828" name="Picture 4"/>
          <p:cNvPicPr>
            <a:picLocks noChangeAspect="1" noChangeArrowheads="1"/>
          </p:cNvPicPr>
          <p:nvPr/>
        </p:nvPicPr>
        <p:blipFill>
          <a:blip r:embed="rId2" cstate="print"/>
          <a:srcRect/>
          <a:stretch>
            <a:fillRect/>
          </a:stretch>
        </p:blipFill>
        <p:spPr bwMode="auto">
          <a:xfrm>
            <a:off x="1547664" y="1772816"/>
            <a:ext cx="5991225" cy="4416524"/>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el-GR" smtClean="0"/>
          </a:p>
        </p:txBody>
      </p:sp>
      <p:pic>
        <p:nvPicPr>
          <p:cNvPr id="3686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spect="1" noChangeArrowheads="1"/>
          </p:cNvSpPr>
          <p:nvPr>
            <p:ph type="title"/>
          </p:nvPr>
        </p:nvSpPr>
        <p:spPr/>
        <p:txBody>
          <a:bodyPr/>
          <a:lstStyle/>
          <a:p>
            <a:pPr eaLnBrk="1" hangingPunct="1"/>
            <a:endParaRPr lang="el-GR" smtClean="0"/>
          </a:p>
        </p:txBody>
      </p:sp>
      <p:pic>
        <p:nvPicPr>
          <p:cNvPr id="37891" name="Picture 3"/>
          <p:cNvPicPr>
            <a:picLocks noChangeAspect="1" noChangeArrowheads="1"/>
          </p:cNvPicPr>
          <p:nvPr/>
        </p:nvPicPr>
        <p:blipFill>
          <a:blip r:embed="rId2" cstate="print"/>
          <a:srcRect/>
          <a:stretch>
            <a:fillRect/>
          </a:stretch>
        </p:blipFill>
        <p:spPr bwMode="auto">
          <a:xfrm>
            <a:off x="0" y="-304800"/>
            <a:ext cx="9144000" cy="767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228600"/>
            <a:ext cx="7772400" cy="990600"/>
          </a:xfrm>
        </p:spPr>
        <p:txBody>
          <a:bodyPr/>
          <a:lstStyle/>
          <a:p>
            <a:pPr eaLnBrk="1" hangingPunct="1"/>
            <a:r>
              <a:rPr lang="el-GR" sz="2800" smtClean="0"/>
              <a:t>Παρατηρούμενες, προβλεπόμενες τιμές και υπόλοιπα</a:t>
            </a:r>
          </a:p>
        </p:txBody>
      </p:sp>
      <p:sp>
        <p:nvSpPr>
          <p:cNvPr id="38915" name="Rectangle 4"/>
          <p:cNvSpPr>
            <a:spLocks noChangeArrowheads="1"/>
          </p:cNvSpPr>
          <p:nvPr/>
        </p:nvSpPr>
        <p:spPr bwMode="auto">
          <a:xfrm>
            <a:off x="2243138" y="1609725"/>
            <a:ext cx="9144000" cy="0"/>
          </a:xfrm>
          <a:prstGeom prst="rect">
            <a:avLst/>
          </a:prstGeom>
          <a:noFill/>
          <a:ln w="9525">
            <a:noFill/>
            <a:miter lim="800000"/>
            <a:headEnd/>
            <a:tailEnd/>
          </a:ln>
        </p:spPr>
        <p:txBody>
          <a:bodyPr>
            <a:spAutoFit/>
          </a:bodyPr>
          <a:lstStyle/>
          <a:p>
            <a:endParaRPr lang="el-GR"/>
          </a:p>
        </p:txBody>
      </p:sp>
      <p:pic>
        <p:nvPicPr>
          <p:cNvPr id="38916" name="Picture 3"/>
          <p:cNvPicPr>
            <a:picLocks noChangeAspect="1" noChangeArrowheads="1"/>
          </p:cNvPicPr>
          <p:nvPr/>
        </p:nvPicPr>
        <p:blipFill>
          <a:blip r:embed="rId2" cstate="print"/>
          <a:srcRect/>
          <a:stretch>
            <a:fillRect/>
          </a:stretch>
        </p:blipFill>
        <p:spPr bwMode="auto">
          <a:xfrm>
            <a:off x="762000" y="1295400"/>
            <a:ext cx="8001000" cy="5040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685800" y="609600"/>
            <a:ext cx="7772400" cy="762000"/>
          </a:xfrm>
        </p:spPr>
        <p:txBody>
          <a:bodyPr/>
          <a:lstStyle/>
          <a:p>
            <a:pPr eaLnBrk="1" hangingPunct="1"/>
            <a:r>
              <a:rPr lang="el-GR" sz="2800" smtClean="0"/>
              <a:t>Πόσο καλή είναι  η προσαρμογή της γραμμής παλινδρόμησης;</a:t>
            </a:r>
          </a:p>
        </p:txBody>
      </p:sp>
      <p:sp>
        <p:nvSpPr>
          <p:cNvPr id="13316" name="Text Box 3"/>
          <p:cNvSpPr txBox="1">
            <a:spLocks noChangeArrowheads="1"/>
          </p:cNvSpPr>
          <p:nvPr/>
        </p:nvSpPr>
        <p:spPr bwMode="auto">
          <a:xfrm>
            <a:off x="1371600" y="1447800"/>
            <a:ext cx="7239000" cy="3743325"/>
          </a:xfrm>
          <a:prstGeom prst="rect">
            <a:avLst/>
          </a:prstGeom>
          <a:noFill/>
          <a:ln w="9525">
            <a:noFill/>
            <a:miter lim="800000"/>
            <a:headEnd/>
            <a:tailEnd/>
          </a:ln>
        </p:spPr>
        <p:txBody>
          <a:bodyPr>
            <a:spAutoFit/>
          </a:bodyPr>
          <a:lstStyle/>
          <a:p>
            <a:pPr>
              <a:spcBef>
                <a:spcPct val="50000"/>
              </a:spcBef>
              <a:buFontTx/>
              <a:buChar char="•"/>
            </a:pPr>
            <a:r>
              <a:rPr lang="el-GR"/>
              <a:t> Η κλίση της ευθείας δεν απαντά στο ερώτημα επειδή εξαρτάται εξαρτάται και από τις μονάδες μέτρησης των μεταβλητών.</a:t>
            </a:r>
          </a:p>
          <a:p>
            <a:pPr>
              <a:spcBef>
                <a:spcPct val="50000"/>
              </a:spcBef>
              <a:buFontTx/>
              <a:buChar char="•"/>
            </a:pPr>
            <a:r>
              <a:rPr lang="el-GR"/>
              <a:t>Ο συντελεστής συσχέτισης </a:t>
            </a:r>
            <a:r>
              <a:rPr lang="en-US" i="1"/>
              <a:t>Pearson (r) </a:t>
            </a:r>
            <a:r>
              <a:rPr lang="el-GR"/>
              <a:t>με τιμές στο διάστημα [-1, 1] είναι η συνηθέστερη απάντηση στο ερώτημα.  Σε απόλυτα θετική συσχέτιση ο συντελεστής είναι 1. Όταν υπάρχει απόλυτα αρνητική συσχέτιση ο συντελεστής είναι –1.</a:t>
            </a:r>
          </a:p>
          <a:p>
            <a:pPr>
              <a:spcBef>
                <a:spcPct val="50000"/>
              </a:spcBef>
              <a:buFontTx/>
              <a:buChar char="•"/>
            </a:pPr>
            <a:endParaRPr lang="el-GR" i="1"/>
          </a:p>
        </p:txBody>
      </p:sp>
      <p:graphicFrame>
        <p:nvGraphicFramePr>
          <p:cNvPr id="13314" name="Object 4"/>
          <p:cNvGraphicFramePr>
            <a:graphicFrameLocks noChangeAspect="1"/>
          </p:cNvGraphicFramePr>
          <p:nvPr/>
        </p:nvGraphicFramePr>
        <p:xfrm>
          <a:off x="3200400" y="4724400"/>
          <a:ext cx="2362200" cy="1574800"/>
        </p:xfrm>
        <a:graphic>
          <a:graphicData uri="http://schemas.openxmlformats.org/presentationml/2006/ole">
            <p:oleObj spid="_x0000_s13314" name="Εξίσωση" r:id="rId3" imgW="761760" imgH="507960" progId="Equation.3">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609600"/>
            <a:ext cx="7772400" cy="457200"/>
          </a:xfrm>
        </p:spPr>
        <p:txBody>
          <a:bodyPr/>
          <a:lstStyle/>
          <a:p>
            <a:pPr eaLnBrk="1" hangingPunct="1"/>
            <a:r>
              <a:rPr lang="el-GR" sz="2800" smtClean="0"/>
              <a:t>Γραφήματα με ίδια κλίση και σταθερά</a:t>
            </a:r>
          </a:p>
        </p:txBody>
      </p:sp>
      <p:sp>
        <p:nvSpPr>
          <p:cNvPr id="14340" name="Rectangle 4"/>
          <p:cNvSpPr>
            <a:spLocks noChangeArrowheads="1"/>
          </p:cNvSpPr>
          <p:nvPr/>
        </p:nvSpPr>
        <p:spPr bwMode="auto">
          <a:xfrm>
            <a:off x="2971800" y="2247900"/>
            <a:ext cx="9144000" cy="0"/>
          </a:xfrm>
          <a:prstGeom prst="rect">
            <a:avLst/>
          </a:prstGeom>
          <a:noFill/>
          <a:ln w="9525">
            <a:noFill/>
            <a:miter lim="800000"/>
            <a:headEnd/>
            <a:tailEnd/>
          </a:ln>
        </p:spPr>
        <p:txBody>
          <a:bodyPr>
            <a:spAutoFit/>
          </a:bodyPr>
          <a:lstStyle/>
          <a:p>
            <a:endParaRPr lang="el-GR"/>
          </a:p>
        </p:txBody>
      </p:sp>
      <p:pic>
        <p:nvPicPr>
          <p:cNvPr id="14341" name="Picture 3"/>
          <p:cNvPicPr>
            <a:picLocks noChangeAspect="1" noChangeArrowheads="1"/>
          </p:cNvPicPr>
          <p:nvPr/>
        </p:nvPicPr>
        <p:blipFill>
          <a:blip r:embed="rId3" cstate="print"/>
          <a:srcRect/>
          <a:stretch>
            <a:fillRect/>
          </a:stretch>
        </p:blipFill>
        <p:spPr bwMode="auto">
          <a:xfrm>
            <a:off x="2743200" y="1219200"/>
            <a:ext cx="3505200" cy="2362200"/>
          </a:xfrm>
          <a:prstGeom prst="rect">
            <a:avLst/>
          </a:prstGeom>
          <a:noFill/>
          <a:ln w="9525">
            <a:noFill/>
            <a:miter lim="800000"/>
            <a:headEnd/>
            <a:tailEnd/>
          </a:ln>
        </p:spPr>
      </p:pic>
      <p:sp>
        <p:nvSpPr>
          <p:cNvPr id="14342" name="Rectangle 6"/>
          <p:cNvSpPr>
            <a:spLocks noChangeArrowheads="1"/>
          </p:cNvSpPr>
          <p:nvPr/>
        </p:nvSpPr>
        <p:spPr bwMode="auto">
          <a:xfrm>
            <a:off x="2971800" y="2247900"/>
            <a:ext cx="9144000" cy="0"/>
          </a:xfrm>
          <a:prstGeom prst="rect">
            <a:avLst/>
          </a:prstGeom>
          <a:noFill/>
          <a:ln w="9525">
            <a:noFill/>
            <a:miter lim="800000"/>
            <a:headEnd/>
            <a:tailEnd/>
          </a:ln>
        </p:spPr>
        <p:txBody>
          <a:bodyPr>
            <a:spAutoFit/>
          </a:bodyPr>
          <a:lstStyle/>
          <a:p>
            <a:endParaRPr lang="el-GR"/>
          </a:p>
        </p:txBody>
      </p:sp>
      <p:sp>
        <p:nvSpPr>
          <p:cNvPr id="14343" name="Rectangle 8"/>
          <p:cNvSpPr>
            <a:spLocks noChangeArrowheads="1"/>
          </p:cNvSpPr>
          <p:nvPr/>
        </p:nvSpPr>
        <p:spPr bwMode="auto">
          <a:xfrm>
            <a:off x="2971800" y="1752600"/>
            <a:ext cx="9144000" cy="0"/>
          </a:xfrm>
          <a:prstGeom prst="rect">
            <a:avLst/>
          </a:prstGeom>
          <a:noFill/>
          <a:ln w="9525">
            <a:noFill/>
            <a:miter lim="800000"/>
            <a:headEnd/>
            <a:tailEnd/>
          </a:ln>
        </p:spPr>
        <p:txBody>
          <a:bodyPr>
            <a:spAutoFit/>
          </a:bodyPr>
          <a:lstStyle/>
          <a:p>
            <a:endParaRPr lang="el-GR"/>
          </a:p>
        </p:txBody>
      </p:sp>
      <p:graphicFrame>
        <p:nvGraphicFramePr>
          <p:cNvPr id="14338" name="Object 7"/>
          <p:cNvGraphicFramePr>
            <a:graphicFrameLocks noChangeAspect="1"/>
          </p:cNvGraphicFramePr>
          <p:nvPr/>
        </p:nvGraphicFramePr>
        <p:xfrm>
          <a:off x="2819400" y="3657600"/>
          <a:ext cx="3562350" cy="2628900"/>
        </p:xfrm>
        <a:graphic>
          <a:graphicData uri="http://schemas.openxmlformats.org/presentationml/2006/ole">
            <p:oleObj spid="_x0000_s14338" r:id="rId4" imgW="3200000" imgH="2362530" progId="PBrush">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838200" y="304800"/>
            <a:ext cx="7772400" cy="381000"/>
          </a:xfrm>
        </p:spPr>
        <p:txBody>
          <a:bodyPr/>
          <a:lstStyle/>
          <a:p>
            <a:pPr eaLnBrk="1" hangingPunct="1"/>
            <a:r>
              <a:rPr lang="el-GR" sz="2400" b="1" smtClean="0"/>
              <a:t>Ερμηνεία της μεταβλητότητας</a:t>
            </a:r>
          </a:p>
        </p:txBody>
      </p:sp>
      <p:sp>
        <p:nvSpPr>
          <p:cNvPr id="15365" name="Rectangle 5"/>
          <p:cNvSpPr>
            <a:spLocks noChangeArrowheads="1"/>
          </p:cNvSpPr>
          <p:nvPr/>
        </p:nvSpPr>
        <p:spPr bwMode="auto">
          <a:xfrm>
            <a:off x="2771775" y="2971800"/>
            <a:ext cx="9144000" cy="0"/>
          </a:xfrm>
          <a:prstGeom prst="rect">
            <a:avLst/>
          </a:prstGeom>
          <a:noFill/>
          <a:ln w="9525">
            <a:noFill/>
            <a:miter lim="800000"/>
            <a:headEnd/>
            <a:tailEnd/>
          </a:ln>
        </p:spPr>
        <p:txBody>
          <a:bodyPr>
            <a:spAutoFit/>
          </a:bodyPr>
          <a:lstStyle/>
          <a:p>
            <a:endParaRPr lang="el-GR"/>
          </a:p>
        </p:txBody>
      </p:sp>
      <p:graphicFrame>
        <p:nvGraphicFramePr>
          <p:cNvPr id="15362" name="Object 6"/>
          <p:cNvGraphicFramePr>
            <a:graphicFrameLocks noChangeAspect="1"/>
          </p:cNvGraphicFramePr>
          <p:nvPr/>
        </p:nvGraphicFramePr>
        <p:xfrm>
          <a:off x="1143000" y="838200"/>
          <a:ext cx="6781800" cy="1727200"/>
        </p:xfrm>
        <a:graphic>
          <a:graphicData uri="http://schemas.openxmlformats.org/presentationml/2006/ole">
            <p:oleObj spid="_x0000_s15362" name="Έγγραφο" r:id="rId3" imgW="3591720" imgH="914400" progId="Word.Document.8">
              <p:embed/>
            </p:oleObj>
          </a:graphicData>
        </a:graphic>
      </p:graphicFrame>
      <p:graphicFrame>
        <p:nvGraphicFramePr>
          <p:cNvPr id="15363" name="Object 7"/>
          <p:cNvGraphicFramePr>
            <a:graphicFrameLocks noChangeAspect="1"/>
          </p:cNvGraphicFramePr>
          <p:nvPr/>
        </p:nvGraphicFramePr>
        <p:xfrm>
          <a:off x="533400" y="3810000"/>
          <a:ext cx="8305800" cy="2727325"/>
        </p:xfrm>
        <a:graphic>
          <a:graphicData uri="http://schemas.openxmlformats.org/presentationml/2006/ole">
            <p:oleObj spid="_x0000_s15363" name="Έγγραφο" r:id="rId4" imgW="5077440" imgH="1666800" progId="Word.Document.8">
              <p:embed/>
            </p:oleObj>
          </a:graphicData>
        </a:graphic>
      </p:graphicFrame>
      <p:sp>
        <p:nvSpPr>
          <p:cNvPr id="15366" name="Line 10"/>
          <p:cNvSpPr>
            <a:spLocks noChangeShapeType="1"/>
          </p:cNvSpPr>
          <p:nvPr/>
        </p:nvSpPr>
        <p:spPr bwMode="auto">
          <a:xfrm flipV="1">
            <a:off x="2438400" y="2286000"/>
            <a:ext cx="762000" cy="533400"/>
          </a:xfrm>
          <a:prstGeom prst="line">
            <a:avLst/>
          </a:prstGeom>
          <a:noFill/>
          <a:ln w="38100">
            <a:solidFill>
              <a:srgbClr val="FFFF00"/>
            </a:solidFill>
            <a:round/>
            <a:headEnd/>
            <a:tailEnd/>
          </a:ln>
        </p:spPr>
        <p:txBody>
          <a:bodyPr/>
          <a:lstStyle/>
          <a:p>
            <a:endParaRPr lang="el-GR"/>
          </a:p>
        </p:txBody>
      </p:sp>
      <p:sp>
        <p:nvSpPr>
          <p:cNvPr id="15367" name="Line 11"/>
          <p:cNvSpPr>
            <a:spLocks noChangeShapeType="1"/>
          </p:cNvSpPr>
          <p:nvPr/>
        </p:nvSpPr>
        <p:spPr bwMode="auto">
          <a:xfrm flipV="1">
            <a:off x="3962400" y="2286000"/>
            <a:ext cx="457200" cy="457200"/>
          </a:xfrm>
          <a:prstGeom prst="line">
            <a:avLst/>
          </a:prstGeom>
          <a:noFill/>
          <a:ln w="38100">
            <a:solidFill>
              <a:srgbClr val="FFFF00"/>
            </a:solidFill>
            <a:round/>
            <a:headEnd/>
            <a:tailEnd/>
          </a:ln>
        </p:spPr>
        <p:txBody>
          <a:bodyPr/>
          <a:lstStyle/>
          <a:p>
            <a:endParaRPr lang="el-GR"/>
          </a:p>
        </p:txBody>
      </p:sp>
      <p:sp>
        <p:nvSpPr>
          <p:cNvPr id="117768" name="Comment 8"/>
          <p:cNvSpPr>
            <a:spLocks noChangeArrowheads="1"/>
          </p:cNvSpPr>
          <p:nvPr/>
        </p:nvSpPr>
        <p:spPr bwMode="auto">
          <a:xfrm>
            <a:off x="1219200" y="2819400"/>
            <a:ext cx="1828800" cy="835025"/>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defRPr/>
            </a:pPr>
            <a:r>
              <a:rPr lang="el-GR" sz="1600" b="1">
                <a:solidFill>
                  <a:srgbClr val="000000"/>
                </a:solidFill>
                <a:latin typeface="Arial" charset="0"/>
              </a:rPr>
              <a:t>Απόλυτη τιμή του συντελεστή συσχέτισης</a:t>
            </a:r>
            <a:endParaRPr lang="el-GR" sz="1600">
              <a:solidFill>
                <a:srgbClr val="000000"/>
              </a:solidFill>
              <a:latin typeface="Arial" charset="0"/>
            </a:endParaRPr>
          </a:p>
        </p:txBody>
      </p:sp>
      <p:sp>
        <p:nvSpPr>
          <p:cNvPr id="117769" name="Comment 9"/>
          <p:cNvSpPr>
            <a:spLocks noChangeArrowheads="1"/>
          </p:cNvSpPr>
          <p:nvPr/>
        </p:nvSpPr>
        <p:spPr bwMode="auto">
          <a:xfrm>
            <a:off x="3429000" y="2743200"/>
            <a:ext cx="1828800" cy="107950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defRPr/>
            </a:pPr>
            <a:r>
              <a:rPr lang="el-GR" sz="1600" b="1">
                <a:solidFill>
                  <a:srgbClr val="000000"/>
                </a:solidFill>
                <a:latin typeface="Arial" charset="0"/>
              </a:rPr>
              <a:t>Ποσοστό της διακύμανσης που ερμηνεύεται από το μοντέλο</a:t>
            </a:r>
            <a:endParaRPr lang="el-GR" sz="1600">
              <a:solidFill>
                <a:srgbClr val="000000"/>
              </a:solidFill>
              <a:latin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l-GR" sz="3600" smtClean="0"/>
              <a:t>Προϋποθέσεις για τον έλεγχο υπόθεσης</a:t>
            </a:r>
          </a:p>
        </p:txBody>
      </p:sp>
      <p:sp>
        <p:nvSpPr>
          <p:cNvPr id="39939" name="Rectangle 3"/>
          <p:cNvSpPr>
            <a:spLocks noGrp="1" noChangeArrowheads="1"/>
          </p:cNvSpPr>
          <p:nvPr>
            <p:ph type="body" idx="1"/>
          </p:nvPr>
        </p:nvSpPr>
        <p:spPr/>
        <p:txBody>
          <a:bodyPr/>
          <a:lstStyle/>
          <a:p>
            <a:pPr eaLnBrk="1" hangingPunct="1">
              <a:lnSpc>
                <a:spcPct val="90000"/>
              </a:lnSpc>
            </a:pPr>
            <a:r>
              <a:rPr lang="el-GR" sz="2800" smtClean="0"/>
              <a:t>Οι παρατηρήσεις πρέπει να είναι ανεξάρτητες.</a:t>
            </a:r>
          </a:p>
          <a:p>
            <a:pPr eaLnBrk="1" hangingPunct="1">
              <a:lnSpc>
                <a:spcPct val="90000"/>
              </a:lnSpc>
            </a:pPr>
            <a:r>
              <a:rPr lang="el-GR" sz="2800" smtClean="0"/>
              <a:t>Για κάθε τιμή της ανεξάρτητης μεταβλητής η κατανομή των τιμών της εξαρτημένης μεταβλητής πρέπει να είναι κανονική.</a:t>
            </a:r>
          </a:p>
          <a:p>
            <a:pPr eaLnBrk="1" hangingPunct="1">
              <a:lnSpc>
                <a:spcPct val="90000"/>
              </a:lnSpc>
            </a:pPr>
            <a:r>
              <a:rPr lang="el-GR" sz="2800" smtClean="0"/>
              <a:t>Η διακύμανση της κατανομής της εξαρτημένης μεταβλητής είναι ίδια για όλες τις τιμές της ανεξάρτητης μεταβλητής.</a:t>
            </a:r>
          </a:p>
          <a:p>
            <a:pPr eaLnBrk="1" hangingPunct="1">
              <a:lnSpc>
                <a:spcPct val="90000"/>
              </a:lnSpc>
            </a:pPr>
            <a:r>
              <a:rPr lang="el-GR" sz="2800" smtClean="0"/>
              <a:t>Η σχέση εξαρτημένης και ανεξάρτητης μεταβλητής είναι γραμμική στον πληθυσμό.</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2"/>
          <p:cNvSpPr>
            <a:spLocks noGrp="1" noChangeArrowheads="1"/>
          </p:cNvSpPr>
          <p:nvPr>
            <p:ph type="title"/>
          </p:nvPr>
        </p:nvSpPr>
        <p:spPr/>
        <p:txBody>
          <a:bodyPr/>
          <a:lstStyle/>
          <a:p>
            <a:pPr eaLnBrk="1" hangingPunct="1"/>
            <a:endParaRPr lang="el-GR" smtClean="0"/>
          </a:p>
        </p:txBody>
      </p:sp>
      <p:graphicFrame>
        <p:nvGraphicFramePr>
          <p:cNvPr id="16386" name="Object 6"/>
          <p:cNvGraphicFramePr>
            <a:graphicFrameLocks noChangeAspect="1"/>
          </p:cNvGraphicFramePr>
          <p:nvPr/>
        </p:nvGraphicFramePr>
        <p:xfrm>
          <a:off x="685800" y="228600"/>
          <a:ext cx="7848600" cy="2590800"/>
        </p:xfrm>
        <a:graphic>
          <a:graphicData uri="http://schemas.openxmlformats.org/presentationml/2006/ole">
            <p:oleObj spid="_x0000_s16386" name="Έγγραφο" r:id="rId3" imgW="6211080" imgH="1752480" progId="Word.Document.8">
              <p:embed/>
            </p:oleObj>
          </a:graphicData>
        </a:graphic>
      </p:graphicFrame>
      <p:sp>
        <p:nvSpPr>
          <p:cNvPr id="16392" name="Text Box 8"/>
          <p:cNvSpPr txBox="1">
            <a:spLocks noChangeArrowheads="1"/>
          </p:cNvSpPr>
          <p:nvPr/>
        </p:nvSpPr>
        <p:spPr bwMode="auto">
          <a:xfrm>
            <a:off x="914400" y="4800600"/>
            <a:ext cx="3581400" cy="457200"/>
          </a:xfrm>
          <a:prstGeom prst="rect">
            <a:avLst/>
          </a:prstGeom>
          <a:noFill/>
          <a:ln w="9525">
            <a:noFill/>
            <a:miter lim="800000"/>
            <a:headEnd/>
            <a:tailEnd/>
          </a:ln>
        </p:spPr>
        <p:txBody>
          <a:bodyPr>
            <a:spAutoFit/>
          </a:bodyPr>
          <a:lstStyle/>
          <a:p>
            <a:pPr>
              <a:spcBef>
                <a:spcPct val="50000"/>
              </a:spcBef>
            </a:pPr>
            <a:endParaRPr lang="el-GR"/>
          </a:p>
        </p:txBody>
      </p:sp>
      <p:graphicFrame>
        <p:nvGraphicFramePr>
          <p:cNvPr id="16387" name="Object 9"/>
          <p:cNvGraphicFramePr>
            <a:graphicFrameLocks noChangeAspect="1"/>
          </p:cNvGraphicFramePr>
          <p:nvPr/>
        </p:nvGraphicFramePr>
        <p:xfrm>
          <a:off x="762000" y="2971800"/>
          <a:ext cx="4038600" cy="735013"/>
        </p:xfrm>
        <a:graphic>
          <a:graphicData uri="http://schemas.openxmlformats.org/presentationml/2006/ole">
            <p:oleObj spid="_x0000_s16387" name="Εξίσωση" r:id="rId4" imgW="2145960" imgH="419040" progId="Equation.3">
              <p:embed/>
            </p:oleObj>
          </a:graphicData>
        </a:graphic>
      </p:graphicFrame>
      <p:graphicFrame>
        <p:nvGraphicFramePr>
          <p:cNvPr id="16388" name="Object 17"/>
          <p:cNvGraphicFramePr>
            <a:graphicFrameLocks noChangeAspect="1"/>
          </p:cNvGraphicFramePr>
          <p:nvPr/>
        </p:nvGraphicFramePr>
        <p:xfrm>
          <a:off x="0" y="3475038"/>
          <a:ext cx="114300" cy="219075"/>
        </p:xfrm>
        <a:graphic>
          <a:graphicData uri="http://schemas.openxmlformats.org/presentationml/2006/ole">
            <p:oleObj spid="_x0000_s16388" r:id="rId5" imgW="114151" imgH="215619" progId="Equation.3">
              <p:embed/>
            </p:oleObj>
          </a:graphicData>
        </a:graphic>
      </p:graphicFrame>
      <p:graphicFrame>
        <p:nvGraphicFramePr>
          <p:cNvPr id="16389" name="Object 22"/>
          <p:cNvGraphicFramePr>
            <a:graphicFrameLocks noChangeAspect="1"/>
          </p:cNvGraphicFramePr>
          <p:nvPr/>
        </p:nvGraphicFramePr>
        <p:xfrm>
          <a:off x="0" y="3475038"/>
          <a:ext cx="114300" cy="219075"/>
        </p:xfrm>
        <a:graphic>
          <a:graphicData uri="http://schemas.openxmlformats.org/presentationml/2006/ole">
            <p:oleObj spid="_x0000_s16389" r:id="rId6" imgW="114151" imgH="215619" progId="Equation.3">
              <p:embed/>
            </p:oleObj>
          </a:graphicData>
        </a:graphic>
      </p:graphicFrame>
      <p:graphicFrame>
        <p:nvGraphicFramePr>
          <p:cNvPr id="16390" name="Object 24"/>
          <p:cNvGraphicFramePr>
            <a:graphicFrameLocks noChangeAspect="1"/>
          </p:cNvGraphicFramePr>
          <p:nvPr/>
        </p:nvGraphicFramePr>
        <p:xfrm>
          <a:off x="533400" y="4495800"/>
          <a:ext cx="8305800" cy="1603375"/>
        </p:xfrm>
        <a:graphic>
          <a:graphicData uri="http://schemas.openxmlformats.org/presentationml/2006/ole">
            <p:oleObj spid="_x0000_s16390" name="Έγγραφο" r:id="rId7" imgW="5277960" imgH="922320" progId="Word.Document.8">
              <p:embed/>
            </p:oleObj>
          </a:graphicData>
        </a:graphic>
      </p:graphicFrame>
      <p:grpSp>
        <p:nvGrpSpPr>
          <p:cNvPr id="16393" name="Group 13"/>
          <p:cNvGrpSpPr>
            <a:grpSpLocks/>
          </p:cNvGrpSpPr>
          <p:nvPr/>
        </p:nvGrpSpPr>
        <p:grpSpPr bwMode="auto">
          <a:xfrm>
            <a:off x="5562600" y="1905000"/>
            <a:ext cx="2667000" cy="2314575"/>
            <a:chOff x="3504" y="2112"/>
            <a:chExt cx="1680" cy="1458"/>
          </a:xfrm>
        </p:grpSpPr>
        <p:sp>
          <p:nvSpPr>
            <p:cNvPr id="120839" name="Comment 7"/>
            <p:cNvSpPr>
              <a:spLocks noChangeArrowheads="1"/>
            </p:cNvSpPr>
            <p:nvPr/>
          </p:nvSpPr>
          <p:spPr bwMode="auto">
            <a:xfrm>
              <a:off x="3504" y="2736"/>
              <a:ext cx="1680" cy="834"/>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defRPr/>
              </a:pPr>
              <a:r>
                <a:rPr lang="el-GR" sz="1600" b="1">
                  <a:solidFill>
                    <a:srgbClr val="000000"/>
                  </a:solidFill>
                  <a:latin typeface="Arial" charset="0"/>
                </a:rPr>
                <a:t>Επειδή </a:t>
              </a:r>
              <a:r>
                <a:rPr lang="en-US" sz="1600" b="1">
                  <a:solidFill>
                    <a:srgbClr val="000000"/>
                  </a:solidFill>
                  <a:latin typeface="Arial" charset="0"/>
                </a:rPr>
                <a:t>p&lt;0,005, </a:t>
              </a:r>
              <a:r>
                <a:rPr lang="el-GR" sz="1600" b="1">
                  <a:solidFill>
                    <a:srgbClr val="000000"/>
                  </a:solidFill>
                  <a:latin typeface="Arial" charset="0"/>
                </a:rPr>
                <a:t>Απορρίπτουμε τη μηδενική υπόθεση ότι η κλίση=0, και σταθερά=0 στον πληθυσμό</a:t>
              </a:r>
              <a:endParaRPr lang="el-GR" sz="1600">
                <a:solidFill>
                  <a:srgbClr val="000000"/>
                </a:solidFill>
                <a:latin typeface="Arial" charset="0"/>
              </a:endParaRPr>
            </a:p>
          </p:txBody>
        </p:sp>
        <p:sp>
          <p:nvSpPr>
            <p:cNvPr id="16395" name="Line 11"/>
            <p:cNvSpPr>
              <a:spLocks noChangeShapeType="1"/>
            </p:cNvSpPr>
            <p:nvPr/>
          </p:nvSpPr>
          <p:spPr bwMode="auto">
            <a:xfrm flipV="1">
              <a:off x="3840" y="2112"/>
              <a:ext cx="240" cy="672"/>
            </a:xfrm>
            <a:prstGeom prst="line">
              <a:avLst/>
            </a:prstGeom>
            <a:noFill/>
            <a:ln w="38100">
              <a:solidFill>
                <a:srgbClr val="FFFF00"/>
              </a:solidFill>
              <a:round/>
              <a:headEnd/>
              <a:tailEnd type="triangle" w="med" len="med"/>
            </a:ln>
          </p:spPr>
          <p:txBody>
            <a:bodyPr/>
            <a:lstStyle/>
            <a:p>
              <a:endParaRPr lang="el-GR"/>
            </a:p>
          </p:txBody>
        </p:sp>
        <p:sp>
          <p:nvSpPr>
            <p:cNvPr id="16396" name="Line 12"/>
            <p:cNvSpPr>
              <a:spLocks noChangeShapeType="1"/>
            </p:cNvSpPr>
            <p:nvPr/>
          </p:nvSpPr>
          <p:spPr bwMode="auto">
            <a:xfrm flipV="1">
              <a:off x="3888" y="2304"/>
              <a:ext cx="288" cy="576"/>
            </a:xfrm>
            <a:prstGeom prst="line">
              <a:avLst/>
            </a:prstGeom>
            <a:noFill/>
            <a:ln w="38100">
              <a:solidFill>
                <a:srgbClr val="FFFF00"/>
              </a:solidFill>
              <a:round/>
              <a:headEnd/>
              <a:tailEnd type="triangle" w="med" len="med"/>
            </a:ln>
          </p:spPr>
          <p:txBody>
            <a:bodyPr/>
            <a:lstStyle/>
            <a:p>
              <a:endParaRPr lang="el-G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600200" y="609600"/>
            <a:ext cx="6324600" cy="1143000"/>
          </a:xfrm>
        </p:spPr>
        <p:txBody>
          <a:bodyPr/>
          <a:lstStyle/>
          <a:p>
            <a:pPr eaLnBrk="1" hangingPunct="1"/>
            <a:r>
              <a:rPr lang="el-GR" sz="3200" smtClean="0"/>
              <a:t>Διαστήματα εμπιστοσύνης για προβλεπόμενες τιμές</a:t>
            </a:r>
          </a:p>
        </p:txBody>
      </p:sp>
      <p:sp>
        <p:nvSpPr>
          <p:cNvPr id="40963" name="Rectangle 4"/>
          <p:cNvSpPr>
            <a:spLocks noChangeArrowheads="1"/>
          </p:cNvSpPr>
          <p:nvPr/>
        </p:nvSpPr>
        <p:spPr bwMode="auto">
          <a:xfrm>
            <a:off x="3281363" y="2138363"/>
            <a:ext cx="9144000" cy="0"/>
          </a:xfrm>
          <a:prstGeom prst="rect">
            <a:avLst/>
          </a:prstGeom>
          <a:noFill/>
          <a:ln w="9525">
            <a:noFill/>
            <a:miter lim="800000"/>
            <a:headEnd/>
            <a:tailEnd/>
          </a:ln>
        </p:spPr>
        <p:txBody>
          <a:bodyPr>
            <a:spAutoFit/>
          </a:bodyPr>
          <a:lstStyle/>
          <a:p>
            <a:endParaRPr lang="el-GR"/>
          </a:p>
        </p:txBody>
      </p:sp>
      <p:pic>
        <p:nvPicPr>
          <p:cNvPr id="40964" name="Picture 3"/>
          <p:cNvPicPr>
            <a:picLocks noChangeAspect="1" noChangeArrowheads="1"/>
          </p:cNvPicPr>
          <p:nvPr/>
        </p:nvPicPr>
        <p:blipFill>
          <a:blip r:embed="rId2" cstate="print"/>
          <a:srcRect/>
          <a:stretch>
            <a:fillRect/>
          </a:stretch>
        </p:blipFill>
        <p:spPr bwMode="auto">
          <a:xfrm>
            <a:off x="1676400" y="1905000"/>
            <a:ext cx="4495800" cy="4495800"/>
          </a:xfrm>
          <a:prstGeom prst="rect">
            <a:avLst/>
          </a:prstGeom>
          <a:noFill/>
          <a:ln w="9525">
            <a:noFill/>
            <a:miter lim="800000"/>
            <a:headEnd/>
            <a:tailEnd/>
          </a:ln>
        </p:spPr>
      </p:pic>
      <p:sp>
        <p:nvSpPr>
          <p:cNvPr id="40965" name="Line 7"/>
          <p:cNvSpPr>
            <a:spLocks noChangeShapeType="1"/>
          </p:cNvSpPr>
          <p:nvPr/>
        </p:nvSpPr>
        <p:spPr bwMode="auto">
          <a:xfrm flipH="1" flipV="1">
            <a:off x="3124200" y="3124200"/>
            <a:ext cx="2971800" cy="76200"/>
          </a:xfrm>
          <a:prstGeom prst="line">
            <a:avLst/>
          </a:prstGeom>
          <a:noFill/>
          <a:ln w="57150">
            <a:solidFill>
              <a:srgbClr val="FFFF00"/>
            </a:solidFill>
            <a:round/>
            <a:headEnd/>
            <a:tailEnd type="triangle" w="med" len="med"/>
          </a:ln>
        </p:spPr>
        <p:txBody>
          <a:bodyPr/>
          <a:lstStyle/>
          <a:p>
            <a:endParaRPr lang="el-GR"/>
          </a:p>
        </p:txBody>
      </p:sp>
      <p:sp>
        <p:nvSpPr>
          <p:cNvPr id="40966" name="Line 8"/>
          <p:cNvSpPr>
            <a:spLocks noChangeShapeType="1"/>
          </p:cNvSpPr>
          <p:nvPr/>
        </p:nvSpPr>
        <p:spPr bwMode="auto">
          <a:xfrm flipH="1" flipV="1">
            <a:off x="4343400" y="3886200"/>
            <a:ext cx="1981200" cy="304800"/>
          </a:xfrm>
          <a:prstGeom prst="line">
            <a:avLst/>
          </a:prstGeom>
          <a:noFill/>
          <a:ln w="57150">
            <a:solidFill>
              <a:srgbClr val="FFFF00"/>
            </a:solidFill>
            <a:round/>
            <a:headEnd/>
            <a:tailEnd type="triangle" w="med" len="med"/>
          </a:ln>
        </p:spPr>
        <p:txBody>
          <a:bodyPr/>
          <a:lstStyle/>
          <a:p>
            <a:endParaRPr lang="el-GR"/>
          </a:p>
        </p:txBody>
      </p:sp>
      <p:sp>
        <p:nvSpPr>
          <p:cNvPr id="121861" name="Comment 5"/>
          <p:cNvSpPr>
            <a:spLocks noChangeArrowheads="1"/>
          </p:cNvSpPr>
          <p:nvPr/>
        </p:nvSpPr>
        <p:spPr bwMode="auto">
          <a:xfrm>
            <a:off x="6096000" y="2667000"/>
            <a:ext cx="2286000" cy="835025"/>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defRPr/>
            </a:pPr>
            <a:r>
              <a:rPr lang="el-GR" sz="1600" b="1">
                <a:solidFill>
                  <a:srgbClr val="000000"/>
                </a:solidFill>
                <a:latin typeface="Arial" charset="0"/>
              </a:rPr>
              <a:t>Διαστήματα εμπιστοσύνης για το προβλεπόμενο μέσο. </a:t>
            </a:r>
            <a:endParaRPr lang="el-GR" sz="1600">
              <a:solidFill>
                <a:srgbClr val="000000"/>
              </a:solidFill>
              <a:latin typeface="Arial" charset="0"/>
            </a:endParaRPr>
          </a:p>
        </p:txBody>
      </p:sp>
      <p:sp>
        <p:nvSpPr>
          <p:cNvPr id="121862" name="Comment 6"/>
          <p:cNvSpPr>
            <a:spLocks noChangeArrowheads="1"/>
          </p:cNvSpPr>
          <p:nvPr/>
        </p:nvSpPr>
        <p:spPr bwMode="auto">
          <a:xfrm>
            <a:off x="6324600" y="4038600"/>
            <a:ext cx="2286000" cy="107950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defRPr/>
            </a:pPr>
            <a:r>
              <a:rPr lang="el-GR" sz="1600" b="1">
                <a:solidFill>
                  <a:srgbClr val="000000"/>
                </a:solidFill>
                <a:latin typeface="Arial" charset="0"/>
              </a:rPr>
              <a:t>Διαστήματα εμπιστοσύνης για ατομικές περιπτώσεις. </a:t>
            </a:r>
            <a:endParaRPr lang="el-GR" sz="1600">
              <a:solidFill>
                <a:srgbClr val="000000"/>
              </a:solidFill>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ChangeArrowheads="1"/>
          </p:cNvSpPr>
          <p:nvPr/>
        </p:nvSpPr>
        <p:spPr bwMode="auto">
          <a:xfrm>
            <a:off x="4014788" y="2871788"/>
            <a:ext cx="9144000" cy="0"/>
          </a:xfrm>
          <a:prstGeom prst="rect">
            <a:avLst/>
          </a:prstGeom>
          <a:noFill/>
          <a:ln w="9525">
            <a:noFill/>
            <a:miter lim="800000"/>
            <a:headEnd/>
            <a:tailEnd/>
          </a:ln>
        </p:spPr>
        <p:txBody>
          <a:bodyPr>
            <a:spAutoFit/>
          </a:bodyPr>
          <a:lstStyle/>
          <a:p>
            <a:endParaRPr lang="el-GR"/>
          </a:p>
        </p:txBody>
      </p:sp>
      <p:pic>
        <p:nvPicPr>
          <p:cNvPr id="25604" name="Picture 3"/>
          <p:cNvPicPr>
            <a:picLocks noChangeAspect="1" noChangeArrowheads="1"/>
          </p:cNvPicPr>
          <p:nvPr/>
        </p:nvPicPr>
        <p:blipFill>
          <a:blip r:embed="rId2" cstate="print"/>
          <a:srcRect/>
          <a:stretch>
            <a:fillRect/>
          </a:stretch>
        </p:blipFill>
        <p:spPr bwMode="auto">
          <a:xfrm>
            <a:off x="1981200" y="990600"/>
            <a:ext cx="5334000" cy="5334000"/>
          </a:xfrm>
          <a:prstGeom prst="rect">
            <a:avLst/>
          </a:prstGeom>
          <a:noFill/>
          <a:ln w="9525">
            <a:noFill/>
            <a:miter lim="800000"/>
            <a:headEnd/>
            <a:tailEnd/>
          </a:ln>
        </p:spPr>
      </p:pic>
      <p:sp>
        <p:nvSpPr>
          <p:cNvPr id="25605" name="Line 6"/>
          <p:cNvSpPr>
            <a:spLocks noChangeShapeType="1"/>
          </p:cNvSpPr>
          <p:nvPr/>
        </p:nvSpPr>
        <p:spPr bwMode="auto">
          <a:xfrm flipH="1">
            <a:off x="6248400" y="3352800"/>
            <a:ext cx="1219200" cy="1295400"/>
          </a:xfrm>
          <a:prstGeom prst="line">
            <a:avLst/>
          </a:prstGeom>
          <a:noFill/>
          <a:ln w="57150">
            <a:solidFill>
              <a:srgbClr val="FFFF00"/>
            </a:solidFill>
            <a:round/>
            <a:headEnd/>
            <a:tailEnd type="triangle" w="med" len="med"/>
          </a:ln>
        </p:spPr>
        <p:txBody>
          <a:bodyPr/>
          <a:lstStyle/>
          <a:p>
            <a:endParaRPr lang="el-GR"/>
          </a:p>
        </p:txBody>
      </p:sp>
      <p:sp>
        <p:nvSpPr>
          <p:cNvPr id="25606" name="Line 9"/>
          <p:cNvSpPr>
            <a:spLocks noChangeShapeType="1"/>
          </p:cNvSpPr>
          <p:nvPr/>
        </p:nvSpPr>
        <p:spPr bwMode="auto">
          <a:xfrm flipV="1">
            <a:off x="2483768" y="3284984"/>
            <a:ext cx="2088232" cy="1728192"/>
          </a:xfrm>
          <a:prstGeom prst="line">
            <a:avLst/>
          </a:prstGeom>
          <a:noFill/>
          <a:ln w="57150">
            <a:solidFill>
              <a:srgbClr val="FFFF00"/>
            </a:solidFill>
            <a:round/>
            <a:headEnd/>
            <a:tailEnd type="triangle" w="med" len="med"/>
          </a:ln>
        </p:spPr>
        <p:txBody>
          <a:bodyPr/>
          <a:lstStyle/>
          <a:p>
            <a:endParaRPr lang="el-GR"/>
          </a:p>
        </p:txBody>
      </p:sp>
      <p:sp>
        <p:nvSpPr>
          <p:cNvPr id="102405" name="Comment 5"/>
          <p:cNvSpPr>
            <a:spLocks noChangeArrowheads="1"/>
          </p:cNvSpPr>
          <p:nvPr/>
        </p:nvSpPr>
        <p:spPr bwMode="auto">
          <a:xfrm>
            <a:off x="6934200" y="1524000"/>
            <a:ext cx="2209800" cy="1938992"/>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wrap="square">
            <a:spAutoFit/>
          </a:bodyPr>
          <a:lstStyle/>
          <a:p>
            <a:pPr>
              <a:spcBef>
                <a:spcPct val="50000"/>
              </a:spcBef>
              <a:defRPr/>
            </a:pPr>
            <a:r>
              <a:rPr lang="el-GR" sz="1600" b="1" dirty="0" smtClean="0">
                <a:solidFill>
                  <a:srgbClr val="000000"/>
                </a:solidFill>
                <a:latin typeface="Arial" charset="0"/>
              </a:rPr>
              <a:t>Κατεύθυνση: αρνητική</a:t>
            </a:r>
          </a:p>
          <a:p>
            <a:pPr>
              <a:spcBef>
                <a:spcPct val="50000"/>
              </a:spcBef>
              <a:defRPr/>
            </a:pPr>
            <a:r>
              <a:rPr lang="el-GR" sz="1600" b="1" dirty="0" smtClean="0">
                <a:solidFill>
                  <a:srgbClr val="000000"/>
                </a:solidFill>
                <a:latin typeface="Arial" charset="0"/>
              </a:rPr>
              <a:t>Καθώς </a:t>
            </a:r>
            <a:r>
              <a:rPr lang="el-GR" sz="1600" b="1" dirty="0">
                <a:solidFill>
                  <a:srgbClr val="000000"/>
                </a:solidFill>
                <a:latin typeface="Arial" charset="0"/>
              </a:rPr>
              <a:t>ο αριθμός γεννήσεων αυξάνει το προσδόκιμο επιβίωσης ελαττώνεται </a:t>
            </a:r>
            <a:endParaRPr lang="el-GR" sz="1600" dirty="0">
              <a:solidFill>
                <a:srgbClr val="000000"/>
              </a:solidFill>
              <a:latin typeface="Arial" charset="0"/>
            </a:endParaRPr>
          </a:p>
        </p:txBody>
      </p:sp>
      <p:sp>
        <p:nvSpPr>
          <p:cNvPr id="102408" name="Comment 8"/>
          <p:cNvSpPr>
            <a:spLocks noChangeArrowheads="1"/>
          </p:cNvSpPr>
          <p:nvPr/>
        </p:nvSpPr>
        <p:spPr bwMode="auto">
          <a:xfrm>
            <a:off x="635440" y="1844824"/>
            <a:ext cx="1944216" cy="2062103"/>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wrap="square">
            <a:spAutoFit/>
          </a:bodyPr>
          <a:lstStyle/>
          <a:p>
            <a:pPr>
              <a:spcBef>
                <a:spcPct val="50000"/>
              </a:spcBef>
              <a:defRPr/>
            </a:pPr>
            <a:r>
              <a:rPr lang="el-GR" sz="1600" b="1" dirty="0" smtClean="0">
                <a:solidFill>
                  <a:srgbClr val="000000"/>
                </a:solidFill>
                <a:latin typeface="Arial" charset="0"/>
              </a:rPr>
              <a:t>Τα τρία στοιχεία της σχέσης: </a:t>
            </a:r>
          </a:p>
          <a:p>
            <a:pPr algn="ctr">
              <a:spcBef>
                <a:spcPct val="50000"/>
              </a:spcBef>
              <a:defRPr/>
            </a:pPr>
            <a:r>
              <a:rPr lang="el-GR" sz="1600" b="1" dirty="0" smtClean="0">
                <a:solidFill>
                  <a:srgbClr val="000000"/>
                </a:solidFill>
                <a:latin typeface="Arial" charset="0"/>
              </a:rPr>
              <a:t>Μορφή</a:t>
            </a:r>
            <a:endParaRPr lang="el-GR" sz="1600" b="1" dirty="0">
              <a:solidFill>
                <a:srgbClr val="000000"/>
              </a:solidFill>
              <a:latin typeface="Arial" charset="0"/>
            </a:endParaRPr>
          </a:p>
          <a:p>
            <a:pPr algn="ctr">
              <a:spcBef>
                <a:spcPct val="50000"/>
              </a:spcBef>
              <a:defRPr/>
            </a:pPr>
            <a:r>
              <a:rPr lang="el-GR" sz="1600" b="1" dirty="0" smtClean="0">
                <a:solidFill>
                  <a:srgbClr val="000000"/>
                </a:solidFill>
                <a:latin typeface="Arial" charset="0"/>
              </a:rPr>
              <a:t>Κατεύθυνση</a:t>
            </a:r>
          </a:p>
          <a:p>
            <a:pPr algn="ctr">
              <a:spcBef>
                <a:spcPct val="50000"/>
              </a:spcBef>
              <a:defRPr/>
            </a:pPr>
            <a:r>
              <a:rPr lang="el-GR" sz="1600" b="1" dirty="0" smtClean="0">
                <a:solidFill>
                  <a:srgbClr val="000000"/>
                </a:solidFill>
                <a:latin typeface="Arial" charset="0"/>
              </a:rPr>
              <a:t>Ένταση</a:t>
            </a:r>
            <a:endParaRPr lang="el-GR" sz="1600" b="1" dirty="0">
              <a:solidFill>
                <a:srgbClr val="000000"/>
              </a:solidFill>
              <a:latin typeface="Arial" charset="0"/>
            </a:endParaRPr>
          </a:p>
          <a:p>
            <a:pPr>
              <a:spcBef>
                <a:spcPct val="50000"/>
              </a:spcBef>
              <a:defRPr/>
            </a:pPr>
            <a:endParaRPr lang="el-GR" sz="1600" dirty="0">
              <a:solidFill>
                <a:srgbClr val="000000"/>
              </a:solidFill>
              <a:latin typeface="Arial" charset="0"/>
            </a:endParaRPr>
          </a:p>
        </p:txBody>
      </p:sp>
      <p:sp>
        <p:nvSpPr>
          <p:cNvPr id="9" name="8 - Ελεύθερη σχεδίαση"/>
          <p:cNvSpPr/>
          <p:nvPr/>
        </p:nvSpPr>
        <p:spPr>
          <a:xfrm>
            <a:off x="2671011" y="1730871"/>
            <a:ext cx="4442846" cy="3504168"/>
          </a:xfrm>
          <a:custGeom>
            <a:avLst/>
            <a:gdLst>
              <a:gd name="connsiteX0" fmla="*/ 60157 w 4442846"/>
              <a:gd name="connsiteY0" fmla="*/ 73866 h 3504168"/>
              <a:gd name="connsiteX1" fmla="*/ 132347 w 4442846"/>
              <a:gd name="connsiteY1" fmla="*/ 458876 h 3504168"/>
              <a:gd name="connsiteX2" fmla="*/ 264694 w 4442846"/>
              <a:gd name="connsiteY2" fmla="*/ 555129 h 3504168"/>
              <a:gd name="connsiteX3" fmla="*/ 312821 w 4442846"/>
              <a:gd name="connsiteY3" fmla="*/ 627318 h 3504168"/>
              <a:gd name="connsiteX4" fmla="*/ 372978 w 4442846"/>
              <a:gd name="connsiteY4" fmla="*/ 747634 h 3504168"/>
              <a:gd name="connsiteX5" fmla="*/ 649705 w 4442846"/>
              <a:gd name="connsiteY5" fmla="*/ 1012329 h 3504168"/>
              <a:gd name="connsiteX6" fmla="*/ 685800 w 4442846"/>
              <a:gd name="connsiteY6" fmla="*/ 1060455 h 3504168"/>
              <a:gd name="connsiteX7" fmla="*/ 794084 w 4442846"/>
              <a:gd name="connsiteY7" fmla="*/ 1204834 h 3504168"/>
              <a:gd name="connsiteX8" fmla="*/ 926431 w 4442846"/>
              <a:gd name="connsiteY8" fmla="*/ 1337182 h 3504168"/>
              <a:gd name="connsiteX9" fmla="*/ 1022684 w 4442846"/>
              <a:gd name="connsiteY9" fmla="*/ 1481561 h 3504168"/>
              <a:gd name="connsiteX10" fmla="*/ 1215189 w 4442846"/>
              <a:gd name="connsiteY10" fmla="*/ 1674066 h 3504168"/>
              <a:gd name="connsiteX11" fmla="*/ 1335505 w 4442846"/>
              <a:gd name="connsiteY11" fmla="*/ 1806413 h 3504168"/>
              <a:gd name="connsiteX12" fmla="*/ 1528010 w 4442846"/>
              <a:gd name="connsiteY12" fmla="*/ 1926729 h 3504168"/>
              <a:gd name="connsiteX13" fmla="*/ 1564105 w 4442846"/>
              <a:gd name="connsiteY13" fmla="*/ 1938761 h 3504168"/>
              <a:gd name="connsiteX14" fmla="*/ 1720515 w 4442846"/>
              <a:gd name="connsiteY14" fmla="*/ 2047045 h 3504168"/>
              <a:gd name="connsiteX15" fmla="*/ 1804736 w 4442846"/>
              <a:gd name="connsiteY15" fmla="*/ 2143297 h 3504168"/>
              <a:gd name="connsiteX16" fmla="*/ 1949115 w 4442846"/>
              <a:gd name="connsiteY16" fmla="*/ 2299708 h 3504168"/>
              <a:gd name="connsiteX17" fmla="*/ 2201778 w 4442846"/>
              <a:gd name="connsiteY17" fmla="*/ 2468150 h 3504168"/>
              <a:gd name="connsiteX18" fmla="*/ 2273968 w 4442846"/>
              <a:gd name="connsiteY18" fmla="*/ 2528308 h 3504168"/>
              <a:gd name="connsiteX19" fmla="*/ 2358189 w 4442846"/>
              <a:gd name="connsiteY19" fmla="*/ 2588466 h 3504168"/>
              <a:gd name="connsiteX20" fmla="*/ 2550694 w 4442846"/>
              <a:gd name="connsiteY20" fmla="*/ 2756908 h 3504168"/>
              <a:gd name="connsiteX21" fmla="*/ 2634915 w 4442846"/>
              <a:gd name="connsiteY21" fmla="*/ 2829097 h 3504168"/>
              <a:gd name="connsiteX22" fmla="*/ 2683042 w 4442846"/>
              <a:gd name="connsiteY22" fmla="*/ 2865192 h 3504168"/>
              <a:gd name="connsiteX23" fmla="*/ 2779294 w 4442846"/>
              <a:gd name="connsiteY23" fmla="*/ 2949413 h 3504168"/>
              <a:gd name="connsiteX24" fmla="*/ 3320715 w 4442846"/>
              <a:gd name="connsiteY24" fmla="*/ 3262234 h 3504168"/>
              <a:gd name="connsiteX25" fmla="*/ 3392905 w 4442846"/>
              <a:gd name="connsiteY25" fmla="*/ 3298329 h 3504168"/>
              <a:gd name="connsiteX26" fmla="*/ 3561347 w 4442846"/>
              <a:gd name="connsiteY26" fmla="*/ 3370518 h 3504168"/>
              <a:gd name="connsiteX27" fmla="*/ 3729789 w 4442846"/>
              <a:gd name="connsiteY27" fmla="*/ 3442708 h 3504168"/>
              <a:gd name="connsiteX28" fmla="*/ 4186989 w 4442846"/>
              <a:gd name="connsiteY28" fmla="*/ 3502866 h 3504168"/>
              <a:gd name="connsiteX29" fmla="*/ 4247147 w 4442846"/>
              <a:gd name="connsiteY29" fmla="*/ 3490834 h 3504168"/>
              <a:gd name="connsiteX30" fmla="*/ 4295273 w 4442846"/>
              <a:gd name="connsiteY30" fmla="*/ 3454740 h 3504168"/>
              <a:gd name="connsiteX31" fmla="*/ 4439652 w 4442846"/>
              <a:gd name="connsiteY31" fmla="*/ 3286297 h 3504168"/>
              <a:gd name="connsiteX32" fmla="*/ 4427621 w 4442846"/>
              <a:gd name="connsiteY32" fmla="*/ 3202076 h 3504168"/>
              <a:gd name="connsiteX33" fmla="*/ 4355431 w 4442846"/>
              <a:gd name="connsiteY33" fmla="*/ 3153950 h 3504168"/>
              <a:gd name="connsiteX34" fmla="*/ 4199021 w 4442846"/>
              <a:gd name="connsiteY34" fmla="*/ 3069729 h 3504168"/>
              <a:gd name="connsiteX35" fmla="*/ 4102768 w 4442846"/>
              <a:gd name="connsiteY35" fmla="*/ 2961445 h 3504168"/>
              <a:gd name="connsiteX36" fmla="*/ 3862136 w 4442846"/>
              <a:gd name="connsiteY36" fmla="*/ 2793003 h 3504168"/>
              <a:gd name="connsiteX37" fmla="*/ 3765884 w 4442846"/>
              <a:gd name="connsiteY37" fmla="*/ 2720813 h 3504168"/>
              <a:gd name="connsiteX38" fmla="*/ 3621505 w 4442846"/>
              <a:gd name="connsiteY38" fmla="*/ 2552371 h 3504168"/>
              <a:gd name="connsiteX39" fmla="*/ 3465094 w 4442846"/>
              <a:gd name="connsiteY39" fmla="*/ 2371897 h 3504168"/>
              <a:gd name="connsiteX40" fmla="*/ 3404936 w 4442846"/>
              <a:gd name="connsiteY40" fmla="*/ 2263613 h 3504168"/>
              <a:gd name="connsiteX41" fmla="*/ 3332747 w 4442846"/>
              <a:gd name="connsiteY41" fmla="*/ 2167361 h 3504168"/>
              <a:gd name="connsiteX42" fmla="*/ 3019926 w 4442846"/>
              <a:gd name="connsiteY42" fmla="*/ 1854540 h 3504168"/>
              <a:gd name="connsiteX43" fmla="*/ 2466473 w 4442846"/>
              <a:gd name="connsiteY43" fmla="*/ 1505624 h 3504168"/>
              <a:gd name="connsiteX44" fmla="*/ 2261936 w 4442846"/>
              <a:gd name="connsiteY44" fmla="*/ 1397340 h 3504168"/>
              <a:gd name="connsiteX45" fmla="*/ 1888957 w 4442846"/>
              <a:gd name="connsiteY45" fmla="*/ 1168740 h 3504168"/>
              <a:gd name="connsiteX46" fmla="*/ 1684421 w 4442846"/>
              <a:gd name="connsiteY46" fmla="*/ 1036392 h 3504168"/>
              <a:gd name="connsiteX47" fmla="*/ 1407694 w 4442846"/>
              <a:gd name="connsiteY47" fmla="*/ 879982 h 3504168"/>
              <a:gd name="connsiteX48" fmla="*/ 1191126 w 4442846"/>
              <a:gd name="connsiteY48" fmla="*/ 591224 h 3504168"/>
              <a:gd name="connsiteX49" fmla="*/ 1118936 w 4442846"/>
              <a:gd name="connsiteY49" fmla="*/ 507003 h 3504168"/>
              <a:gd name="connsiteX50" fmla="*/ 938463 w 4442846"/>
              <a:gd name="connsiteY50" fmla="*/ 302466 h 3504168"/>
              <a:gd name="connsiteX51" fmla="*/ 818147 w 4442846"/>
              <a:gd name="connsiteY51" fmla="*/ 242308 h 3504168"/>
              <a:gd name="connsiteX52" fmla="*/ 709863 w 4442846"/>
              <a:gd name="connsiteY52" fmla="*/ 182150 h 3504168"/>
              <a:gd name="connsiteX53" fmla="*/ 649705 w 4442846"/>
              <a:gd name="connsiteY53" fmla="*/ 158087 h 3504168"/>
              <a:gd name="connsiteX54" fmla="*/ 421105 w 4442846"/>
              <a:gd name="connsiteY54" fmla="*/ 37771 h 3504168"/>
              <a:gd name="connsiteX55" fmla="*/ 264694 w 4442846"/>
              <a:gd name="connsiteY55" fmla="*/ 13708 h 3504168"/>
              <a:gd name="connsiteX56" fmla="*/ 228600 w 4442846"/>
              <a:gd name="connsiteY56" fmla="*/ 1676 h 3504168"/>
              <a:gd name="connsiteX57" fmla="*/ 84221 w 4442846"/>
              <a:gd name="connsiteY57" fmla="*/ 37771 h 3504168"/>
              <a:gd name="connsiteX58" fmla="*/ 24063 w 4442846"/>
              <a:gd name="connsiteY58" fmla="*/ 49803 h 3504168"/>
              <a:gd name="connsiteX59" fmla="*/ 0 w 4442846"/>
              <a:gd name="connsiteY59" fmla="*/ 97929 h 350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442846" h="3504168">
                <a:moveTo>
                  <a:pt x="60157" y="73866"/>
                </a:moveTo>
                <a:cubicBezTo>
                  <a:pt x="30688" y="221221"/>
                  <a:pt x="18384" y="237282"/>
                  <a:pt x="132347" y="458876"/>
                </a:cubicBezTo>
                <a:cubicBezTo>
                  <a:pt x="157295" y="507386"/>
                  <a:pt x="220578" y="523045"/>
                  <a:pt x="264694" y="555129"/>
                </a:cubicBezTo>
                <a:cubicBezTo>
                  <a:pt x="280736" y="579192"/>
                  <a:pt x="298642" y="602112"/>
                  <a:pt x="312821" y="627318"/>
                </a:cubicBezTo>
                <a:cubicBezTo>
                  <a:pt x="334804" y="666399"/>
                  <a:pt x="344967" y="712621"/>
                  <a:pt x="372978" y="747634"/>
                </a:cubicBezTo>
                <a:cubicBezTo>
                  <a:pt x="649587" y="1093396"/>
                  <a:pt x="355976" y="620695"/>
                  <a:pt x="649705" y="1012329"/>
                </a:cubicBezTo>
                <a:cubicBezTo>
                  <a:pt x="661737" y="1028371"/>
                  <a:pt x="674301" y="1044027"/>
                  <a:pt x="685800" y="1060455"/>
                </a:cubicBezTo>
                <a:cubicBezTo>
                  <a:pt x="736804" y="1133317"/>
                  <a:pt x="731113" y="1137927"/>
                  <a:pt x="794084" y="1204834"/>
                </a:cubicBezTo>
                <a:cubicBezTo>
                  <a:pt x="836843" y="1250266"/>
                  <a:pt x="886697" y="1289082"/>
                  <a:pt x="926431" y="1337182"/>
                </a:cubicBezTo>
                <a:cubicBezTo>
                  <a:pt x="963269" y="1381775"/>
                  <a:pt x="981784" y="1440661"/>
                  <a:pt x="1022684" y="1481561"/>
                </a:cubicBezTo>
                <a:cubicBezTo>
                  <a:pt x="1086852" y="1545729"/>
                  <a:pt x="1152243" y="1608699"/>
                  <a:pt x="1215189" y="1674066"/>
                </a:cubicBezTo>
                <a:cubicBezTo>
                  <a:pt x="1256544" y="1717012"/>
                  <a:pt x="1284947" y="1774814"/>
                  <a:pt x="1335505" y="1806413"/>
                </a:cubicBezTo>
                <a:cubicBezTo>
                  <a:pt x="1399673" y="1846518"/>
                  <a:pt x="1462523" y="1888815"/>
                  <a:pt x="1528010" y="1926729"/>
                </a:cubicBezTo>
                <a:cubicBezTo>
                  <a:pt x="1538986" y="1933083"/>
                  <a:pt x="1553150" y="1932371"/>
                  <a:pt x="1564105" y="1938761"/>
                </a:cubicBezTo>
                <a:cubicBezTo>
                  <a:pt x="1580929" y="1948575"/>
                  <a:pt x="1687675" y="2018896"/>
                  <a:pt x="1720515" y="2047045"/>
                </a:cubicBezTo>
                <a:cubicBezTo>
                  <a:pt x="1764001" y="2084319"/>
                  <a:pt x="1762231" y="2095479"/>
                  <a:pt x="1804736" y="2143297"/>
                </a:cubicBezTo>
                <a:cubicBezTo>
                  <a:pt x="1851875" y="2196328"/>
                  <a:pt x="1894200" y="2254777"/>
                  <a:pt x="1949115" y="2299708"/>
                </a:cubicBezTo>
                <a:cubicBezTo>
                  <a:pt x="2027456" y="2363805"/>
                  <a:pt x="2118999" y="2409898"/>
                  <a:pt x="2201778" y="2468150"/>
                </a:cubicBezTo>
                <a:cubicBezTo>
                  <a:pt x="2227394" y="2486176"/>
                  <a:pt x="2249140" y="2509210"/>
                  <a:pt x="2273968" y="2528308"/>
                </a:cubicBezTo>
                <a:cubicBezTo>
                  <a:pt x="2301313" y="2549343"/>
                  <a:pt x="2331591" y="2566494"/>
                  <a:pt x="2358189" y="2588466"/>
                </a:cubicBezTo>
                <a:cubicBezTo>
                  <a:pt x="2423925" y="2642770"/>
                  <a:pt x="2486353" y="2700959"/>
                  <a:pt x="2550694" y="2756908"/>
                </a:cubicBezTo>
                <a:cubicBezTo>
                  <a:pt x="2578596" y="2781170"/>
                  <a:pt x="2605335" y="2806912"/>
                  <a:pt x="2634915" y="2829097"/>
                </a:cubicBezTo>
                <a:cubicBezTo>
                  <a:pt x="2650957" y="2841129"/>
                  <a:pt x="2667637" y="2852354"/>
                  <a:pt x="2683042" y="2865192"/>
                </a:cubicBezTo>
                <a:cubicBezTo>
                  <a:pt x="2715793" y="2892485"/>
                  <a:pt x="2744088" y="2925370"/>
                  <a:pt x="2779294" y="2949413"/>
                </a:cubicBezTo>
                <a:cubicBezTo>
                  <a:pt x="3235559" y="3261009"/>
                  <a:pt x="3026467" y="3131457"/>
                  <a:pt x="3320715" y="3262234"/>
                </a:cubicBezTo>
                <a:cubicBezTo>
                  <a:pt x="3345300" y="3273161"/>
                  <a:pt x="3368371" y="3287289"/>
                  <a:pt x="3392905" y="3298329"/>
                </a:cubicBezTo>
                <a:cubicBezTo>
                  <a:pt x="3448611" y="3323397"/>
                  <a:pt x="3505200" y="3346455"/>
                  <a:pt x="3561347" y="3370518"/>
                </a:cubicBezTo>
                <a:cubicBezTo>
                  <a:pt x="3617494" y="3394581"/>
                  <a:pt x="3670526" y="3427892"/>
                  <a:pt x="3729789" y="3442708"/>
                </a:cubicBezTo>
                <a:cubicBezTo>
                  <a:pt x="3975627" y="3504168"/>
                  <a:pt x="3824707" y="3474998"/>
                  <a:pt x="4186989" y="3502866"/>
                </a:cubicBezTo>
                <a:cubicBezTo>
                  <a:pt x="4207042" y="3498855"/>
                  <a:pt x="4228460" y="3499139"/>
                  <a:pt x="4247147" y="3490834"/>
                </a:cubicBezTo>
                <a:cubicBezTo>
                  <a:pt x="4265471" y="3482690"/>
                  <a:pt x="4281530" y="3469342"/>
                  <a:pt x="4295273" y="3454740"/>
                </a:cubicBezTo>
                <a:cubicBezTo>
                  <a:pt x="4345956" y="3400889"/>
                  <a:pt x="4391526" y="3342445"/>
                  <a:pt x="4439652" y="3286297"/>
                </a:cubicBezTo>
                <a:cubicBezTo>
                  <a:pt x="4435642" y="3258223"/>
                  <a:pt x="4442846" y="3226001"/>
                  <a:pt x="4427621" y="3202076"/>
                </a:cubicBezTo>
                <a:cubicBezTo>
                  <a:pt x="4412094" y="3177677"/>
                  <a:pt x="4380459" y="3168440"/>
                  <a:pt x="4355431" y="3153950"/>
                </a:cubicBezTo>
                <a:cubicBezTo>
                  <a:pt x="4304185" y="3124281"/>
                  <a:pt x="4249235" y="3101113"/>
                  <a:pt x="4199021" y="3069729"/>
                </a:cubicBezTo>
                <a:cubicBezTo>
                  <a:pt x="4177367" y="3056195"/>
                  <a:pt x="4106462" y="2964400"/>
                  <a:pt x="4102768" y="2961445"/>
                </a:cubicBezTo>
                <a:cubicBezTo>
                  <a:pt x="4026313" y="2900282"/>
                  <a:pt x="3941808" y="2849912"/>
                  <a:pt x="3862136" y="2793003"/>
                </a:cubicBezTo>
                <a:cubicBezTo>
                  <a:pt x="3829501" y="2769692"/>
                  <a:pt x="3791984" y="2751263"/>
                  <a:pt x="3765884" y="2720813"/>
                </a:cubicBezTo>
                <a:cubicBezTo>
                  <a:pt x="3717758" y="2664666"/>
                  <a:pt x="3673796" y="2604662"/>
                  <a:pt x="3621505" y="2552371"/>
                </a:cubicBezTo>
                <a:cubicBezTo>
                  <a:pt x="3545888" y="2476754"/>
                  <a:pt x="3523767" y="2462574"/>
                  <a:pt x="3465094" y="2371897"/>
                </a:cubicBezTo>
                <a:cubicBezTo>
                  <a:pt x="3442663" y="2337230"/>
                  <a:pt x="3427367" y="2298280"/>
                  <a:pt x="3404936" y="2263613"/>
                </a:cubicBezTo>
                <a:cubicBezTo>
                  <a:pt x="3383149" y="2229942"/>
                  <a:pt x="3359519" y="2197222"/>
                  <a:pt x="3332747" y="2167361"/>
                </a:cubicBezTo>
                <a:cubicBezTo>
                  <a:pt x="3254224" y="2079777"/>
                  <a:pt x="3131988" y="1938586"/>
                  <a:pt x="3019926" y="1854540"/>
                </a:cubicBezTo>
                <a:cubicBezTo>
                  <a:pt x="2870566" y="1742520"/>
                  <a:pt x="2562661" y="1556547"/>
                  <a:pt x="2466473" y="1505624"/>
                </a:cubicBezTo>
                <a:cubicBezTo>
                  <a:pt x="2398294" y="1469529"/>
                  <a:pt x="2328571" y="1436211"/>
                  <a:pt x="2261936" y="1397340"/>
                </a:cubicBezTo>
                <a:cubicBezTo>
                  <a:pt x="2135980" y="1323866"/>
                  <a:pt x="2012612" y="1246025"/>
                  <a:pt x="1888957" y="1168740"/>
                </a:cubicBezTo>
                <a:cubicBezTo>
                  <a:pt x="1820094" y="1125700"/>
                  <a:pt x="1756282" y="1074214"/>
                  <a:pt x="1684421" y="1036392"/>
                </a:cubicBezTo>
                <a:cubicBezTo>
                  <a:pt x="1438076" y="906737"/>
                  <a:pt x="1524710" y="967741"/>
                  <a:pt x="1407694" y="879982"/>
                </a:cubicBezTo>
                <a:cubicBezTo>
                  <a:pt x="1329710" y="763004"/>
                  <a:pt x="1357173" y="802557"/>
                  <a:pt x="1191126" y="591224"/>
                </a:cubicBezTo>
                <a:cubicBezTo>
                  <a:pt x="1168282" y="562150"/>
                  <a:pt x="1142441" y="535545"/>
                  <a:pt x="1118936" y="507003"/>
                </a:cubicBezTo>
                <a:cubicBezTo>
                  <a:pt x="1054750" y="429063"/>
                  <a:pt x="1015041" y="366281"/>
                  <a:pt x="938463" y="302466"/>
                </a:cubicBezTo>
                <a:cubicBezTo>
                  <a:pt x="888264" y="260633"/>
                  <a:pt x="873717" y="270093"/>
                  <a:pt x="818147" y="242308"/>
                </a:cubicBezTo>
                <a:cubicBezTo>
                  <a:pt x="781215" y="223842"/>
                  <a:pt x="746795" y="200616"/>
                  <a:pt x="709863" y="182150"/>
                </a:cubicBezTo>
                <a:cubicBezTo>
                  <a:pt x="690546" y="172491"/>
                  <a:pt x="669022" y="167746"/>
                  <a:pt x="649705" y="158087"/>
                </a:cubicBezTo>
                <a:cubicBezTo>
                  <a:pt x="573329" y="119899"/>
                  <a:pt x="509502" y="51370"/>
                  <a:pt x="421105" y="37771"/>
                </a:cubicBezTo>
                <a:lnTo>
                  <a:pt x="264694" y="13708"/>
                </a:lnTo>
                <a:cubicBezTo>
                  <a:pt x="252663" y="9697"/>
                  <a:pt x="241171" y="0"/>
                  <a:pt x="228600" y="1676"/>
                </a:cubicBezTo>
                <a:cubicBezTo>
                  <a:pt x="179428" y="8232"/>
                  <a:pt x="132510" y="26409"/>
                  <a:pt x="84221" y="37771"/>
                </a:cubicBezTo>
                <a:cubicBezTo>
                  <a:pt x="64315" y="42455"/>
                  <a:pt x="44116" y="45792"/>
                  <a:pt x="24063" y="49803"/>
                </a:cubicBezTo>
                <a:lnTo>
                  <a:pt x="0" y="9792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1" name="10 - Ευθεία γραμμή σύνδεσης"/>
          <p:cNvCxnSpPr/>
          <p:nvPr/>
        </p:nvCxnSpPr>
        <p:spPr>
          <a:xfrm>
            <a:off x="2627784" y="1700808"/>
            <a:ext cx="4536504" cy="3672408"/>
          </a:xfrm>
          <a:prstGeom prst="line">
            <a:avLst/>
          </a:prstGeom>
        </p:spPr>
        <p:style>
          <a:lnRef idx="3">
            <a:schemeClr val="accent1"/>
          </a:lnRef>
          <a:fillRef idx="0">
            <a:schemeClr val="accent1"/>
          </a:fillRef>
          <a:effectRef idx="2">
            <a:schemeClr val="accent1"/>
          </a:effectRef>
          <a:fontRef idx="minor">
            <a:schemeClr val="tx1"/>
          </a:fontRef>
        </p:style>
      </p:cxnSp>
      <p:sp>
        <p:nvSpPr>
          <p:cNvPr id="12" name="Comment 5"/>
          <p:cNvSpPr>
            <a:spLocks noChangeArrowheads="1"/>
          </p:cNvSpPr>
          <p:nvPr/>
        </p:nvSpPr>
        <p:spPr bwMode="auto">
          <a:xfrm>
            <a:off x="6948264" y="4077072"/>
            <a:ext cx="1828800" cy="144655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defRPr/>
            </a:pPr>
            <a:r>
              <a:rPr lang="el-GR" sz="1600" b="1" dirty="0" smtClean="0">
                <a:solidFill>
                  <a:srgbClr val="000000"/>
                </a:solidFill>
                <a:latin typeface="Arial" charset="0"/>
              </a:rPr>
              <a:t>Ένταση : ισχυρή</a:t>
            </a:r>
          </a:p>
          <a:p>
            <a:pPr>
              <a:spcBef>
                <a:spcPct val="50000"/>
              </a:spcBef>
              <a:defRPr/>
            </a:pPr>
            <a:r>
              <a:rPr lang="el-GR" sz="1600" b="1" dirty="0" smtClean="0">
                <a:solidFill>
                  <a:srgbClr val="000000"/>
                </a:solidFill>
                <a:latin typeface="Arial" charset="0"/>
              </a:rPr>
              <a:t>Οι χώρες τοποθετούνται πολύ κοντά στην ευθεία γραμμή</a:t>
            </a:r>
            <a:endParaRPr lang="el-GR" sz="1600" dirty="0">
              <a:solidFill>
                <a:srgbClr val="000000"/>
              </a:solidFill>
              <a:latin typeface="Arial" charset="0"/>
            </a:endParaRPr>
          </a:p>
        </p:txBody>
      </p:sp>
      <p:sp>
        <p:nvSpPr>
          <p:cNvPr id="13" name="Comment 5"/>
          <p:cNvSpPr>
            <a:spLocks noChangeArrowheads="1"/>
          </p:cNvSpPr>
          <p:nvPr/>
        </p:nvSpPr>
        <p:spPr bwMode="auto">
          <a:xfrm>
            <a:off x="467544" y="4005064"/>
            <a:ext cx="2016224" cy="2062103"/>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wrap="square">
            <a:spAutoFit/>
          </a:bodyPr>
          <a:lstStyle/>
          <a:p>
            <a:pPr>
              <a:spcBef>
                <a:spcPct val="50000"/>
              </a:spcBef>
              <a:defRPr/>
            </a:pPr>
            <a:r>
              <a:rPr lang="el-GR" sz="1600" b="1" dirty="0" smtClean="0">
                <a:solidFill>
                  <a:srgbClr val="000000"/>
                </a:solidFill>
                <a:latin typeface="Arial" charset="0"/>
              </a:rPr>
              <a:t>Μορφή : γραμμική</a:t>
            </a:r>
          </a:p>
          <a:p>
            <a:pPr>
              <a:spcBef>
                <a:spcPct val="50000"/>
              </a:spcBef>
              <a:defRPr/>
            </a:pPr>
            <a:r>
              <a:rPr lang="el-GR" sz="1600" b="1" dirty="0" smtClean="0">
                <a:solidFill>
                  <a:srgbClr val="000000"/>
                </a:solidFill>
                <a:latin typeface="Arial" charset="0"/>
              </a:rPr>
              <a:t>Το «νέφος» των χωρών προσομοιώνεται ικανοποιητικά από μια ευθεία γραμμή</a:t>
            </a:r>
          </a:p>
          <a:p>
            <a:pPr>
              <a:spcBef>
                <a:spcPct val="50000"/>
              </a:spcBef>
              <a:defRPr/>
            </a:pPr>
            <a:endParaRPr lang="el-GR" sz="1600" b="1" dirty="0" smtClean="0">
              <a:solidFill>
                <a:srgbClr val="000000"/>
              </a:solidFill>
              <a:latin typeface="Arial" charset="0"/>
            </a:endParaRPr>
          </a:p>
        </p:txBody>
      </p:sp>
      <p:sp>
        <p:nvSpPr>
          <p:cNvPr id="14" name="Rectangle 2"/>
          <p:cNvSpPr txBox="1">
            <a:spLocks noChangeArrowheads="1"/>
          </p:cNvSpPr>
          <p:nvPr/>
        </p:nvSpPr>
        <p:spPr bwMode="auto">
          <a:xfrm>
            <a:off x="755576" y="260648"/>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b="0" i="0" u="none" strike="noStrike" kern="0" cap="none" spc="0" normalizeH="0" baseline="0" noProof="0" dirty="0" smtClean="0">
                <a:ln>
                  <a:noFill/>
                </a:ln>
                <a:solidFill>
                  <a:schemeClr val="tx2"/>
                </a:solidFill>
                <a:effectLst/>
                <a:uLnTx/>
                <a:uFillTx/>
                <a:latin typeface="+mj-lt"/>
                <a:ea typeface="+mj-ea"/>
                <a:cs typeface="+mj-cs"/>
              </a:rPr>
              <a:t>Γραμμική παλινδρόμηση και Συσχέτιση: έλεγχοι με τον συντελεστή συσχέτισης </a:t>
            </a:r>
            <a:r>
              <a:rPr kumimoji="0" lang="en-US" b="0" i="0" u="none" strike="noStrike" kern="0" cap="none" spc="0" normalizeH="0" baseline="0" noProof="0" dirty="0" smtClean="0">
                <a:ln>
                  <a:noFill/>
                </a:ln>
                <a:solidFill>
                  <a:schemeClr val="tx2"/>
                </a:solidFill>
                <a:effectLst/>
                <a:uLnTx/>
                <a:uFillTx/>
                <a:latin typeface="+mj-lt"/>
                <a:ea typeface="+mj-ea"/>
                <a:cs typeface="+mj-cs"/>
              </a:rPr>
              <a:t>r</a:t>
            </a:r>
            <a:endParaRPr kumimoji="0" lang="el-GR"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15" name="14 - TextBox"/>
          <p:cNvSpPr txBox="1"/>
          <p:nvPr/>
        </p:nvSpPr>
        <p:spPr>
          <a:xfrm>
            <a:off x="2915816" y="2564904"/>
            <a:ext cx="461665" cy="2775213"/>
          </a:xfrm>
          <a:prstGeom prst="rect">
            <a:avLst/>
          </a:prstGeom>
          <a:noFill/>
        </p:spPr>
        <p:txBody>
          <a:bodyPr vert="vert270" wrap="square" rtlCol="0">
            <a:spAutoFit/>
          </a:bodyPr>
          <a:lstStyle/>
          <a:p>
            <a:r>
              <a:rPr lang="el-GR" sz="1800" dirty="0" smtClean="0"/>
              <a:t>Προσδόκιμο επιβίωσης (έτη)</a:t>
            </a:r>
            <a:endParaRPr lang="el-GR" sz="1800" dirty="0"/>
          </a:p>
        </p:txBody>
      </p:sp>
      <p:sp>
        <p:nvSpPr>
          <p:cNvPr id="16" name="15 - TextBox"/>
          <p:cNvSpPr txBox="1"/>
          <p:nvPr/>
        </p:nvSpPr>
        <p:spPr>
          <a:xfrm>
            <a:off x="2771800" y="5661248"/>
            <a:ext cx="5544616" cy="677108"/>
          </a:xfrm>
          <a:prstGeom prst="rect">
            <a:avLst/>
          </a:prstGeom>
          <a:solidFill>
            <a:schemeClr val="bg1"/>
          </a:solidFill>
        </p:spPr>
        <p:txBody>
          <a:bodyPr wrap="square" rtlCol="0">
            <a:spAutoFit/>
          </a:bodyPr>
          <a:lstStyle/>
          <a:p>
            <a:r>
              <a:rPr lang="el-GR" sz="1800" dirty="0" smtClean="0"/>
              <a:t>Αριθμός γεννήσεων ανά 1000 κατοίκους</a:t>
            </a:r>
          </a:p>
          <a:p>
            <a:endParaRPr lang="el-GR" sz="2000" dirty="0"/>
          </a:p>
        </p:txBody>
      </p:sp>
      <p:sp>
        <p:nvSpPr>
          <p:cNvPr id="18" name="Rectangle 2"/>
          <p:cNvSpPr>
            <a:spLocks noGrp="1" noChangeArrowheads="1"/>
          </p:cNvSpPr>
          <p:nvPr>
            <p:ph type="title"/>
          </p:nvPr>
        </p:nvSpPr>
        <p:spPr>
          <a:xfrm>
            <a:off x="2915816" y="1196752"/>
            <a:ext cx="3888432" cy="576064"/>
          </a:xfrm>
        </p:spPr>
        <p:txBody>
          <a:bodyPr/>
          <a:lstStyle/>
          <a:p>
            <a:pPr eaLnBrk="1" hangingPunct="1"/>
            <a:r>
              <a:rPr lang="el-GR" sz="2000" dirty="0" smtClean="0"/>
              <a:t>Διάγραμμα σκεδασμού</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685800"/>
            <a:ext cx="7772400" cy="762000"/>
          </a:xfrm>
        </p:spPr>
        <p:txBody>
          <a:bodyPr/>
          <a:lstStyle/>
          <a:p>
            <a:pPr eaLnBrk="1" hangingPunct="1"/>
            <a:r>
              <a:rPr lang="el-GR" sz="3200" smtClean="0"/>
              <a:t>Ανάλυση υπολοίπων</a:t>
            </a:r>
          </a:p>
        </p:txBody>
      </p:sp>
      <p:sp>
        <p:nvSpPr>
          <p:cNvPr id="41987" name="Text Box 3"/>
          <p:cNvSpPr txBox="1">
            <a:spLocks noChangeArrowheads="1"/>
          </p:cNvSpPr>
          <p:nvPr/>
        </p:nvSpPr>
        <p:spPr bwMode="auto">
          <a:xfrm>
            <a:off x="1371600" y="1600200"/>
            <a:ext cx="6400800" cy="2465388"/>
          </a:xfrm>
          <a:prstGeom prst="rect">
            <a:avLst/>
          </a:prstGeom>
          <a:noFill/>
          <a:ln w="9525">
            <a:noFill/>
            <a:miter lim="800000"/>
            <a:headEnd/>
            <a:tailEnd/>
          </a:ln>
        </p:spPr>
        <p:txBody>
          <a:bodyPr>
            <a:spAutoFit/>
          </a:bodyPr>
          <a:lstStyle/>
          <a:p>
            <a:pPr>
              <a:spcBef>
                <a:spcPct val="50000"/>
              </a:spcBef>
              <a:buFontTx/>
              <a:buChar char="•"/>
            </a:pPr>
            <a:r>
              <a:rPr lang="el-GR"/>
              <a:t> Πώς χρησιμοποιούμε τα υπόλοιπα για τον έλεγχο των </a:t>
            </a:r>
            <a:r>
              <a:rPr lang="el-GR" b="1"/>
              <a:t>προϋποθέσεων ανεξαρτησίας, γραμμικότητας, κανονικότητας και σταθερής διακύμανσης.</a:t>
            </a:r>
          </a:p>
          <a:p>
            <a:pPr>
              <a:spcBef>
                <a:spcPct val="50000"/>
              </a:spcBef>
              <a:buFontTx/>
              <a:buChar char="•"/>
            </a:pPr>
            <a:r>
              <a:rPr lang="el-GR"/>
              <a:t>Τι κάνουμε όταν κάποιες προϋποθέσεις παραβιάζονται.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el-GR" smtClean="0"/>
          </a:p>
        </p:txBody>
      </p:sp>
      <p:pic>
        <p:nvPicPr>
          <p:cNvPr id="43011"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81000"/>
            <a:ext cx="7772400" cy="838200"/>
          </a:xfrm>
        </p:spPr>
        <p:txBody>
          <a:bodyPr/>
          <a:lstStyle/>
          <a:p>
            <a:pPr eaLnBrk="1" hangingPunct="1"/>
            <a:r>
              <a:rPr lang="el-GR" sz="3200" smtClean="0"/>
              <a:t>Υπόλοιπα της γραμμικής παλινδρόμησης</a:t>
            </a:r>
          </a:p>
        </p:txBody>
      </p:sp>
      <p:sp>
        <p:nvSpPr>
          <p:cNvPr id="44035" name="Rectangle 4"/>
          <p:cNvSpPr>
            <a:spLocks noChangeArrowheads="1"/>
          </p:cNvSpPr>
          <p:nvPr/>
        </p:nvSpPr>
        <p:spPr bwMode="auto">
          <a:xfrm>
            <a:off x="995363" y="1423988"/>
            <a:ext cx="9144000" cy="0"/>
          </a:xfrm>
          <a:prstGeom prst="rect">
            <a:avLst/>
          </a:prstGeom>
          <a:noFill/>
          <a:ln w="9525">
            <a:noFill/>
            <a:miter lim="800000"/>
            <a:headEnd/>
            <a:tailEnd/>
          </a:ln>
        </p:spPr>
        <p:txBody>
          <a:bodyPr>
            <a:spAutoFit/>
          </a:bodyPr>
          <a:lstStyle/>
          <a:p>
            <a:endParaRPr lang="el-GR"/>
          </a:p>
        </p:txBody>
      </p:sp>
      <p:pic>
        <p:nvPicPr>
          <p:cNvPr id="44036" name="Picture 5"/>
          <p:cNvPicPr>
            <a:picLocks noChangeAspect="1" noChangeArrowheads="1"/>
          </p:cNvPicPr>
          <p:nvPr/>
        </p:nvPicPr>
        <p:blipFill>
          <a:blip r:embed="rId2" cstate="print"/>
          <a:srcRect/>
          <a:stretch>
            <a:fillRect/>
          </a:stretch>
        </p:blipFill>
        <p:spPr bwMode="auto">
          <a:xfrm>
            <a:off x="838200" y="1066800"/>
            <a:ext cx="8001000" cy="448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609600"/>
            <a:ext cx="7772400" cy="609600"/>
          </a:xfrm>
        </p:spPr>
        <p:txBody>
          <a:bodyPr/>
          <a:lstStyle/>
          <a:p>
            <a:pPr eaLnBrk="1" hangingPunct="1"/>
            <a:r>
              <a:rPr lang="el-GR" sz="2800" smtClean="0"/>
              <a:t>Αν οι προϋποθέσεις για την ανάλυση παλινδρόμησης ικανοποιούνται τα υπόλοιπα πρέπει να έχουν τα παρακάτω χαρακτηριστικά</a:t>
            </a:r>
          </a:p>
        </p:txBody>
      </p:sp>
      <p:sp>
        <p:nvSpPr>
          <p:cNvPr id="45059" name="Text Box 3"/>
          <p:cNvSpPr txBox="1">
            <a:spLocks noChangeArrowheads="1"/>
          </p:cNvSpPr>
          <p:nvPr/>
        </p:nvSpPr>
        <p:spPr bwMode="auto">
          <a:xfrm>
            <a:off x="1600200" y="1752600"/>
            <a:ext cx="6477000" cy="4291013"/>
          </a:xfrm>
          <a:prstGeom prst="rect">
            <a:avLst/>
          </a:prstGeom>
          <a:noFill/>
          <a:ln w="9525">
            <a:noFill/>
            <a:miter lim="800000"/>
            <a:headEnd/>
            <a:tailEnd/>
          </a:ln>
        </p:spPr>
        <p:txBody>
          <a:bodyPr>
            <a:spAutoFit/>
          </a:bodyPr>
          <a:lstStyle/>
          <a:p>
            <a:pPr marL="457200" indent="-457200">
              <a:spcBef>
                <a:spcPct val="50000"/>
              </a:spcBef>
              <a:buFontTx/>
              <a:buAutoNum type="arabicPeriod"/>
            </a:pPr>
            <a:r>
              <a:rPr lang="el-GR"/>
              <a:t>Κατανέμονται κανονικά</a:t>
            </a:r>
          </a:p>
          <a:p>
            <a:pPr marL="457200" indent="-457200">
              <a:spcBef>
                <a:spcPct val="50000"/>
              </a:spcBef>
              <a:buFontTx/>
              <a:buAutoNum type="arabicPeriod"/>
            </a:pPr>
            <a:r>
              <a:rPr lang="el-GR"/>
              <a:t>Η διακύμανσή τους είναι ίδια για όλες τις τιμές της ανεξάρτητης μεταβλητής</a:t>
            </a:r>
          </a:p>
          <a:p>
            <a:pPr marL="457200" indent="-457200">
              <a:spcBef>
                <a:spcPct val="50000"/>
              </a:spcBef>
              <a:buFontTx/>
              <a:buAutoNum type="arabicPeriod"/>
            </a:pPr>
            <a:r>
              <a:rPr lang="el-GR"/>
              <a:t>Στο διάγραμμα σκεδασμού υπόλοιπα </a:t>
            </a:r>
            <a:r>
              <a:rPr lang="en-US"/>
              <a:t>x </a:t>
            </a:r>
            <a:r>
              <a:rPr lang="el-GR"/>
              <a:t>προβλεπόμενες τιμές δεν διαγράφεται κάποιος συγκεκριμένος σχηματισμός (Η κατανομή των σημείων του διαγράμματος σκεδασμού υπόλοιπα </a:t>
            </a:r>
            <a:r>
              <a:rPr lang="en-US"/>
              <a:t>x </a:t>
            </a:r>
            <a:r>
              <a:rPr lang="el-GR"/>
              <a:t>προβλεπόμενες τιμές είναι τυχαία)</a:t>
            </a:r>
          </a:p>
          <a:p>
            <a:pPr marL="457200" indent="-457200">
              <a:spcBef>
                <a:spcPct val="50000"/>
              </a:spcBef>
              <a:buFontTx/>
              <a:buAutoNum type="arabicPeriod"/>
            </a:pPr>
            <a:r>
              <a:rPr lang="el-GR"/>
              <a:t>Τα διαδοχικά υπόλοιπα πρέπει να είναι κατά προσέγγιση ανεξάρτητα</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685800" y="304800"/>
            <a:ext cx="7772400" cy="1143000"/>
          </a:xfrm>
        </p:spPr>
        <p:txBody>
          <a:bodyPr/>
          <a:lstStyle/>
          <a:p>
            <a:pPr eaLnBrk="1" hangingPunct="1"/>
            <a:r>
              <a:rPr lang="el-GR" sz="3600" smtClean="0"/>
              <a:t>Έλεγχος κανονικότητας υπολοίπων</a:t>
            </a:r>
            <a:br>
              <a:rPr lang="el-GR" sz="3600" smtClean="0"/>
            </a:br>
            <a:endParaRPr lang="el-GR" sz="3600" smtClean="0"/>
          </a:p>
        </p:txBody>
      </p:sp>
      <p:graphicFrame>
        <p:nvGraphicFramePr>
          <p:cNvPr id="17410" name="Object 5"/>
          <p:cNvGraphicFramePr>
            <a:graphicFrameLocks noChangeAspect="1"/>
          </p:cNvGraphicFramePr>
          <p:nvPr/>
        </p:nvGraphicFramePr>
        <p:xfrm>
          <a:off x="990600" y="2438400"/>
          <a:ext cx="6705600" cy="2557463"/>
        </p:xfrm>
        <a:graphic>
          <a:graphicData uri="http://schemas.openxmlformats.org/presentationml/2006/ole">
            <p:oleObj spid="_x0000_s17410" name="Έγγραφο" r:id="rId3" imgW="5486400" imgH="1582560" progId="Word.Document.8">
              <p:embed/>
            </p:oleObj>
          </a:graphicData>
        </a:graphic>
      </p:graphicFrame>
      <p:sp>
        <p:nvSpPr>
          <p:cNvPr id="17412" name="Rectangle 7"/>
          <p:cNvSpPr>
            <a:spLocks noChangeArrowheads="1"/>
          </p:cNvSpPr>
          <p:nvPr/>
        </p:nvSpPr>
        <p:spPr bwMode="auto">
          <a:xfrm>
            <a:off x="4019550" y="2876550"/>
            <a:ext cx="9144000" cy="0"/>
          </a:xfrm>
          <a:prstGeom prst="rect">
            <a:avLst/>
          </a:prstGeom>
          <a:noFill/>
          <a:ln w="9525">
            <a:noFill/>
            <a:miter lim="800000"/>
            <a:headEnd/>
            <a:tailEnd/>
          </a:ln>
        </p:spPr>
        <p:txBody>
          <a:bodyPr>
            <a:spAutoFit/>
          </a:bodyPr>
          <a:lstStyle/>
          <a:p>
            <a:endParaRPr lang="el-GR"/>
          </a:p>
        </p:txBody>
      </p:sp>
      <p:pic>
        <p:nvPicPr>
          <p:cNvPr id="17413" name="Picture 6"/>
          <p:cNvPicPr>
            <a:picLocks noChangeAspect="1" noChangeArrowheads="1"/>
          </p:cNvPicPr>
          <p:nvPr/>
        </p:nvPicPr>
        <p:blipFill>
          <a:blip r:embed="rId4" cstate="print"/>
          <a:srcRect/>
          <a:stretch>
            <a:fillRect/>
          </a:stretch>
        </p:blipFill>
        <p:spPr bwMode="auto">
          <a:xfrm>
            <a:off x="4953000" y="2133600"/>
            <a:ext cx="36576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0"/>
            <a:ext cx="7772400" cy="838200"/>
          </a:xfrm>
        </p:spPr>
        <p:txBody>
          <a:bodyPr/>
          <a:lstStyle/>
          <a:p>
            <a:pPr eaLnBrk="1" hangingPunct="1"/>
            <a:r>
              <a:rPr lang="el-GR" sz="3200" smtClean="0"/>
              <a:t>Έλεγχος σταθερής διακύμανσης</a:t>
            </a:r>
          </a:p>
        </p:txBody>
      </p:sp>
      <p:sp>
        <p:nvSpPr>
          <p:cNvPr id="46083" name="Rectangle 4"/>
          <p:cNvSpPr>
            <a:spLocks noChangeArrowheads="1"/>
          </p:cNvSpPr>
          <p:nvPr/>
        </p:nvSpPr>
        <p:spPr bwMode="auto">
          <a:xfrm>
            <a:off x="4019550" y="2876550"/>
            <a:ext cx="9144000" cy="0"/>
          </a:xfrm>
          <a:prstGeom prst="rect">
            <a:avLst/>
          </a:prstGeom>
          <a:noFill/>
          <a:ln w="9525">
            <a:noFill/>
            <a:miter lim="800000"/>
            <a:headEnd/>
            <a:tailEnd/>
          </a:ln>
        </p:spPr>
        <p:txBody>
          <a:bodyPr>
            <a:spAutoFit/>
          </a:bodyPr>
          <a:lstStyle/>
          <a:p>
            <a:endParaRPr lang="el-GR"/>
          </a:p>
        </p:txBody>
      </p:sp>
      <p:pic>
        <p:nvPicPr>
          <p:cNvPr id="46084" name="Picture 3"/>
          <p:cNvPicPr>
            <a:picLocks noChangeAspect="1" noChangeArrowheads="1"/>
          </p:cNvPicPr>
          <p:nvPr/>
        </p:nvPicPr>
        <p:blipFill>
          <a:blip r:embed="rId2" cstate="print"/>
          <a:srcRect/>
          <a:stretch>
            <a:fillRect/>
          </a:stretch>
        </p:blipFill>
        <p:spPr bwMode="auto">
          <a:xfrm>
            <a:off x="0" y="838200"/>
            <a:ext cx="4267200" cy="4267200"/>
          </a:xfrm>
          <a:prstGeom prst="rect">
            <a:avLst/>
          </a:prstGeom>
          <a:noFill/>
          <a:ln w="9525">
            <a:noFill/>
            <a:miter lim="800000"/>
            <a:headEnd/>
            <a:tailEnd/>
          </a:ln>
        </p:spPr>
      </p:pic>
      <p:sp>
        <p:nvSpPr>
          <p:cNvPr id="46085" name="Line 5"/>
          <p:cNvSpPr>
            <a:spLocks noChangeShapeType="1"/>
          </p:cNvSpPr>
          <p:nvPr/>
        </p:nvSpPr>
        <p:spPr bwMode="auto">
          <a:xfrm>
            <a:off x="762000" y="2438400"/>
            <a:ext cx="3276600" cy="0"/>
          </a:xfrm>
          <a:prstGeom prst="line">
            <a:avLst/>
          </a:prstGeom>
          <a:noFill/>
          <a:ln w="9525">
            <a:solidFill>
              <a:schemeClr val="tx1"/>
            </a:solidFill>
            <a:round/>
            <a:headEnd/>
            <a:tailEnd/>
          </a:ln>
        </p:spPr>
        <p:txBody>
          <a:bodyPr/>
          <a:lstStyle/>
          <a:p>
            <a:endParaRPr lang="el-GR"/>
          </a:p>
        </p:txBody>
      </p:sp>
      <p:sp>
        <p:nvSpPr>
          <p:cNvPr id="46086" name="Text Box 6"/>
          <p:cNvSpPr txBox="1">
            <a:spLocks noChangeArrowheads="1"/>
          </p:cNvSpPr>
          <p:nvPr/>
        </p:nvSpPr>
        <p:spPr bwMode="auto">
          <a:xfrm>
            <a:off x="4724400" y="1828800"/>
            <a:ext cx="3962400" cy="457200"/>
          </a:xfrm>
          <a:prstGeom prst="rect">
            <a:avLst/>
          </a:prstGeom>
          <a:noFill/>
          <a:ln w="9525">
            <a:noFill/>
            <a:miter lim="800000"/>
            <a:headEnd/>
            <a:tailEnd/>
          </a:ln>
        </p:spPr>
        <p:txBody>
          <a:bodyPr>
            <a:spAutoFit/>
          </a:bodyPr>
          <a:lstStyle/>
          <a:p>
            <a:pPr>
              <a:spcBef>
                <a:spcPct val="50000"/>
              </a:spcBef>
            </a:pPr>
            <a:endParaRPr lang="el-GR"/>
          </a:p>
        </p:txBody>
      </p:sp>
      <p:sp>
        <p:nvSpPr>
          <p:cNvPr id="46087" name="Text Box 7"/>
          <p:cNvSpPr txBox="1">
            <a:spLocks noChangeArrowheads="1"/>
          </p:cNvSpPr>
          <p:nvPr/>
        </p:nvSpPr>
        <p:spPr bwMode="auto">
          <a:xfrm>
            <a:off x="4724400" y="914400"/>
            <a:ext cx="4191000" cy="4906963"/>
          </a:xfrm>
          <a:prstGeom prst="rect">
            <a:avLst/>
          </a:prstGeom>
          <a:noFill/>
          <a:ln w="9525">
            <a:noFill/>
            <a:miter lim="800000"/>
            <a:headEnd/>
            <a:tailEnd/>
          </a:ln>
        </p:spPr>
        <p:txBody>
          <a:bodyPr>
            <a:spAutoFit/>
          </a:bodyPr>
          <a:lstStyle/>
          <a:p>
            <a:pPr marL="457200" indent="-457200">
              <a:spcBef>
                <a:spcPct val="50000"/>
              </a:spcBef>
            </a:pPr>
            <a:r>
              <a:rPr lang="el-GR" sz="2000"/>
              <a:t>Τι κάνουμε όταν η διακύμανση δεν είναι σταθερά;</a:t>
            </a:r>
          </a:p>
          <a:p>
            <a:pPr marL="457200" indent="-457200">
              <a:spcBef>
                <a:spcPct val="50000"/>
              </a:spcBef>
              <a:buFontTx/>
              <a:buAutoNum type="arabicPeriod"/>
            </a:pPr>
            <a:r>
              <a:rPr lang="el-GR" sz="2000"/>
              <a:t>Αν η διακύμανση αυξάνει γραμμικά με τις τιμές της ανεξαρτήτου μεταβλητής και οι τιμές είναι θετικές χρησιμοποιούμε τη ρίζα της εξαρτημένης μεταβλητής.</a:t>
            </a:r>
          </a:p>
          <a:p>
            <a:pPr marL="457200" indent="-457200">
              <a:spcBef>
                <a:spcPct val="50000"/>
              </a:spcBef>
              <a:buFontTx/>
              <a:buAutoNum type="arabicPeriod"/>
            </a:pPr>
            <a:r>
              <a:rPr lang="el-GR" sz="2000"/>
              <a:t>Αν η τυπική απόκλιση αυξάνει γραμμικά με τις τιμές της ανεξαρτήτου μεταβλητής χρησιμοποιούμε το λογάριθμο της εξαρτημένης μεταβλητής.</a:t>
            </a:r>
          </a:p>
          <a:p>
            <a:pPr marL="457200" indent="-457200">
              <a:spcBef>
                <a:spcPct val="50000"/>
              </a:spcBef>
              <a:buFontTx/>
              <a:buAutoNum type="arabicPeriod"/>
            </a:pPr>
            <a:endParaRPr lang="el-G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90600" y="228600"/>
            <a:ext cx="7772400" cy="381000"/>
          </a:xfrm>
        </p:spPr>
        <p:txBody>
          <a:bodyPr/>
          <a:lstStyle/>
          <a:p>
            <a:pPr eaLnBrk="1" hangingPunct="1"/>
            <a:r>
              <a:rPr lang="el-GR" sz="2800" smtClean="0"/>
              <a:t>Έλεγχος γραμμικότητας</a:t>
            </a:r>
          </a:p>
        </p:txBody>
      </p:sp>
      <p:sp>
        <p:nvSpPr>
          <p:cNvPr id="47107" name="Rectangle 4"/>
          <p:cNvSpPr>
            <a:spLocks noChangeArrowheads="1"/>
          </p:cNvSpPr>
          <p:nvPr/>
        </p:nvSpPr>
        <p:spPr bwMode="auto">
          <a:xfrm>
            <a:off x="4019550" y="2876550"/>
            <a:ext cx="9144000" cy="0"/>
          </a:xfrm>
          <a:prstGeom prst="rect">
            <a:avLst/>
          </a:prstGeom>
          <a:noFill/>
          <a:ln w="9525">
            <a:noFill/>
            <a:miter lim="800000"/>
            <a:headEnd/>
            <a:tailEnd/>
          </a:ln>
        </p:spPr>
        <p:txBody>
          <a:bodyPr>
            <a:spAutoFit/>
          </a:bodyPr>
          <a:lstStyle/>
          <a:p>
            <a:endParaRPr lang="el-GR"/>
          </a:p>
        </p:txBody>
      </p:sp>
      <p:pic>
        <p:nvPicPr>
          <p:cNvPr id="47108" name="Picture 3"/>
          <p:cNvPicPr>
            <a:picLocks noChangeAspect="1" noChangeArrowheads="1"/>
          </p:cNvPicPr>
          <p:nvPr/>
        </p:nvPicPr>
        <p:blipFill>
          <a:blip r:embed="rId2" cstate="print"/>
          <a:srcRect/>
          <a:stretch>
            <a:fillRect/>
          </a:stretch>
        </p:blipFill>
        <p:spPr bwMode="auto">
          <a:xfrm>
            <a:off x="0" y="685800"/>
            <a:ext cx="4419600" cy="2286000"/>
          </a:xfrm>
          <a:prstGeom prst="rect">
            <a:avLst/>
          </a:prstGeom>
          <a:noFill/>
          <a:ln w="9525">
            <a:noFill/>
            <a:miter lim="800000"/>
            <a:headEnd/>
            <a:tailEnd/>
          </a:ln>
        </p:spPr>
      </p:pic>
      <p:sp>
        <p:nvSpPr>
          <p:cNvPr id="47109" name="Rectangle 6"/>
          <p:cNvSpPr>
            <a:spLocks noChangeArrowheads="1"/>
          </p:cNvSpPr>
          <p:nvPr/>
        </p:nvSpPr>
        <p:spPr bwMode="auto">
          <a:xfrm>
            <a:off x="4019550" y="2876550"/>
            <a:ext cx="9144000" cy="0"/>
          </a:xfrm>
          <a:prstGeom prst="rect">
            <a:avLst/>
          </a:prstGeom>
          <a:noFill/>
          <a:ln w="9525">
            <a:noFill/>
            <a:miter lim="800000"/>
            <a:headEnd/>
            <a:tailEnd/>
          </a:ln>
        </p:spPr>
        <p:txBody>
          <a:bodyPr>
            <a:spAutoFit/>
          </a:bodyPr>
          <a:lstStyle/>
          <a:p>
            <a:endParaRPr lang="el-GR"/>
          </a:p>
        </p:txBody>
      </p:sp>
      <p:pic>
        <p:nvPicPr>
          <p:cNvPr id="47110" name="Picture 5"/>
          <p:cNvPicPr>
            <a:picLocks noChangeAspect="1" noChangeArrowheads="1"/>
          </p:cNvPicPr>
          <p:nvPr/>
        </p:nvPicPr>
        <p:blipFill>
          <a:blip r:embed="rId3" cstate="print"/>
          <a:srcRect/>
          <a:stretch>
            <a:fillRect/>
          </a:stretch>
        </p:blipFill>
        <p:spPr bwMode="auto">
          <a:xfrm>
            <a:off x="4572000" y="609600"/>
            <a:ext cx="4572000" cy="4114800"/>
          </a:xfrm>
          <a:prstGeom prst="rect">
            <a:avLst/>
          </a:prstGeom>
          <a:noFill/>
          <a:ln w="9525">
            <a:noFill/>
            <a:miter lim="800000"/>
            <a:headEnd/>
            <a:tailEnd/>
          </a:ln>
        </p:spPr>
      </p:pic>
      <p:sp>
        <p:nvSpPr>
          <p:cNvPr id="47111" name="Text Box 7"/>
          <p:cNvSpPr txBox="1">
            <a:spLocks noChangeArrowheads="1"/>
          </p:cNvSpPr>
          <p:nvPr/>
        </p:nvSpPr>
        <p:spPr bwMode="auto">
          <a:xfrm>
            <a:off x="838200" y="5105400"/>
            <a:ext cx="6858000" cy="822325"/>
          </a:xfrm>
          <a:prstGeom prst="rect">
            <a:avLst/>
          </a:prstGeom>
          <a:noFill/>
          <a:ln w="9525">
            <a:noFill/>
            <a:miter lim="800000"/>
            <a:headEnd/>
            <a:tailEnd/>
          </a:ln>
        </p:spPr>
        <p:txBody>
          <a:bodyPr>
            <a:spAutoFit/>
          </a:bodyPr>
          <a:lstStyle/>
          <a:p>
            <a:pPr>
              <a:spcBef>
                <a:spcPct val="50000"/>
              </a:spcBef>
            </a:pPr>
            <a:r>
              <a:rPr lang="el-GR" b="1"/>
              <a:t>Τι κάνουμε</a:t>
            </a:r>
            <a:r>
              <a:rPr lang="el-GR"/>
              <a:t>: χρησιμοποιούμε το λογάριθμο της ανεξάρτητης μεταβλητής</a:t>
            </a:r>
          </a:p>
        </p:txBody>
      </p:sp>
      <p:sp>
        <p:nvSpPr>
          <p:cNvPr id="47112" name="Rectangle 9"/>
          <p:cNvSpPr>
            <a:spLocks noChangeArrowheads="1"/>
          </p:cNvSpPr>
          <p:nvPr/>
        </p:nvSpPr>
        <p:spPr bwMode="auto">
          <a:xfrm>
            <a:off x="4019550" y="2876550"/>
            <a:ext cx="9144000" cy="0"/>
          </a:xfrm>
          <a:prstGeom prst="rect">
            <a:avLst/>
          </a:prstGeom>
          <a:noFill/>
          <a:ln w="9525">
            <a:noFill/>
            <a:miter lim="800000"/>
            <a:headEnd/>
            <a:tailEnd/>
          </a:ln>
        </p:spPr>
        <p:txBody>
          <a:bodyPr>
            <a:spAutoFit/>
          </a:bodyPr>
          <a:lstStyle/>
          <a:p>
            <a:endParaRPr lang="el-GR"/>
          </a:p>
        </p:txBody>
      </p:sp>
      <p:pic>
        <p:nvPicPr>
          <p:cNvPr id="47113" name="Picture 8"/>
          <p:cNvPicPr>
            <a:picLocks noChangeAspect="1" noChangeArrowheads="1"/>
          </p:cNvPicPr>
          <p:nvPr/>
        </p:nvPicPr>
        <p:blipFill>
          <a:blip r:embed="rId4" cstate="print"/>
          <a:srcRect/>
          <a:stretch>
            <a:fillRect/>
          </a:stretch>
        </p:blipFill>
        <p:spPr bwMode="auto">
          <a:xfrm>
            <a:off x="0" y="2819400"/>
            <a:ext cx="4419600" cy="224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09600" y="304800"/>
            <a:ext cx="7772400" cy="533400"/>
          </a:xfrm>
        </p:spPr>
        <p:txBody>
          <a:bodyPr/>
          <a:lstStyle/>
          <a:p>
            <a:pPr eaLnBrk="1" hangingPunct="1"/>
            <a:r>
              <a:rPr lang="el-GR" sz="2800" smtClean="0"/>
              <a:t>Έλεγχος ανεξαρτησίας</a:t>
            </a:r>
          </a:p>
        </p:txBody>
      </p:sp>
      <p:sp>
        <p:nvSpPr>
          <p:cNvPr id="48131" name="Rectangle 4"/>
          <p:cNvSpPr>
            <a:spLocks noChangeArrowheads="1"/>
          </p:cNvSpPr>
          <p:nvPr/>
        </p:nvSpPr>
        <p:spPr bwMode="auto">
          <a:xfrm>
            <a:off x="4019550" y="2876550"/>
            <a:ext cx="9144000" cy="0"/>
          </a:xfrm>
          <a:prstGeom prst="rect">
            <a:avLst/>
          </a:prstGeom>
          <a:noFill/>
          <a:ln w="9525">
            <a:noFill/>
            <a:miter lim="800000"/>
            <a:headEnd/>
            <a:tailEnd/>
          </a:ln>
        </p:spPr>
        <p:txBody>
          <a:bodyPr>
            <a:spAutoFit/>
          </a:bodyPr>
          <a:lstStyle/>
          <a:p>
            <a:endParaRPr lang="el-GR"/>
          </a:p>
        </p:txBody>
      </p:sp>
      <p:sp>
        <p:nvSpPr>
          <p:cNvPr id="48132" name="Rectangle 6"/>
          <p:cNvSpPr>
            <a:spLocks noChangeArrowheads="1"/>
          </p:cNvSpPr>
          <p:nvPr/>
        </p:nvSpPr>
        <p:spPr bwMode="auto">
          <a:xfrm>
            <a:off x="3238500" y="2095500"/>
            <a:ext cx="9144000" cy="0"/>
          </a:xfrm>
          <a:prstGeom prst="rect">
            <a:avLst/>
          </a:prstGeom>
          <a:noFill/>
          <a:ln w="9525">
            <a:noFill/>
            <a:miter lim="800000"/>
            <a:headEnd/>
            <a:tailEnd/>
          </a:ln>
        </p:spPr>
        <p:txBody>
          <a:bodyPr>
            <a:spAutoFit/>
          </a:bodyPr>
          <a:lstStyle/>
          <a:p>
            <a:endParaRPr lang="el-GR"/>
          </a:p>
        </p:txBody>
      </p:sp>
      <p:pic>
        <p:nvPicPr>
          <p:cNvPr id="48133" name="Picture 5"/>
          <p:cNvPicPr>
            <a:picLocks noChangeAspect="1" noChangeArrowheads="1"/>
          </p:cNvPicPr>
          <p:nvPr/>
        </p:nvPicPr>
        <p:blipFill>
          <a:blip r:embed="rId2" cstate="print"/>
          <a:srcRect/>
          <a:stretch>
            <a:fillRect/>
          </a:stretch>
        </p:blipFill>
        <p:spPr bwMode="auto">
          <a:xfrm>
            <a:off x="1219200" y="990600"/>
            <a:ext cx="3886200" cy="3200400"/>
          </a:xfrm>
          <a:prstGeom prst="rect">
            <a:avLst/>
          </a:prstGeom>
          <a:noFill/>
          <a:ln w="9525">
            <a:noFill/>
            <a:miter lim="800000"/>
            <a:headEnd/>
            <a:tailEnd/>
          </a:ln>
        </p:spPr>
      </p:pic>
      <p:sp>
        <p:nvSpPr>
          <p:cNvPr id="48134" name="Rectangle 8"/>
          <p:cNvSpPr>
            <a:spLocks noChangeArrowheads="1"/>
          </p:cNvSpPr>
          <p:nvPr/>
        </p:nvSpPr>
        <p:spPr bwMode="auto">
          <a:xfrm>
            <a:off x="2428875" y="2767013"/>
            <a:ext cx="9144000" cy="0"/>
          </a:xfrm>
          <a:prstGeom prst="rect">
            <a:avLst/>
          </a:prstGeom>
          <a:noFill/>
          <a:ln w="9525">
            <a:noFill/>
            <a:miter lim="800000"/>
            <a:headEnd/>
            <a:tailEnd/>
          </a:ln>
        </p:spPr>
        <p:txBody>
          <a:bodyPr>
            <a:spAutoFit/>
          </a:bodyPr>
          <a:lstStyle/>
          <a:p>
            <a:endParaRPr lang="el-GR"/>
          </a:p>
        </p:txBody>
      </p:sp>
      <p:pic>
        <p:nvPicPr>
          <p:cNvPr id="48135" name="Picture 7"/>
          <p:cNvPicPr>
            <a:picLocks noChangeAspect="1" noChangeArrowheads="1"/>
          </p:cNvPicPr>
          <p:nvPr/>
        </p:nvPicPr>
        <p:blipFill>
          <a:blip r:embed="rId3" cstate="print"/>
          <a:srcRect/>
          <a:stretch>
            <a:fillRect/>
          </a:stretch>
        </p:blipFill>
        <p:spPr bwMode="auto">
          <a:xfrm>
            <a:off x="457200" y="4343400"/>
            <a:ext cx="7391400" cy="2282825"/>
          </a:xfrm>
          <a:prstGeom prst="rect">
            <a:avLst/>
          </a:prstGeom>
          <a:noFill/>
          <a:ln w="9525">
            <a:noFill/>
            <a:miter lim="800000"/>
            <a:headEnd/>
            <a:tailEnd/>
          </a:ln>
        </p:spPr>
      </p:pic>
      <p:sp>
        <p:nvSpPr>
          <p:cNvPr id="48136" name="Line 10"/>
          <p:cNvSpPr>
            <a:spLocks noChangeShapeType="1"/>
          </p:cNvSpPr>
          <p:nvPr/>
        </p:nvSpPr>
        <p:spPr bwMode="auto">
          <a:xfrm>
            <a:off x="6019800" y="3886200"/>
            <a:ext cx="1143000" cy="1676400"/>
          </a:xfrm>
          <a:prstGeom prst="line">
            <a:avLst/>
          </a:prstGeom>
          <a:noFill/>
          <a:ln w="57150">
            <a:solidFill>
              <a:srgbClr val="FFFF00"/>
            </a:solidFill>
            <a:round/>
            <a:headEnd/>
            <a:tailEnd type="triangle" w="med" len="med"/>
          </a:ln>
        </p:spPr>
        <p:txBody>
          <a:bodyPr/>
          <a:lstStyle/>
          <a:p>
            <a:endParaRPr lang="el-GR"/>
          </a:p>
        </p:txBody>
      </p:sp>
      <p:sp>
        <p:nvSpPr>
          <p:cNvPr id="130057" name="Comment 9"/>
          <p:cNvSpPr>
            <a:spLocks noChangeArrowheads="1"/>
          </p:cNvSpPr>
          <p:nvPr/>
        </p:nvSpPr>
        <p:spPr bwMode="auto">
          <a:xfrm>
            <a:off x="5334000" y="2819400"/>
            <a:ext cx="3810000" cy="107950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defRPr/>
            </a:pPr>
            <a:r>
              <a:rPr lang="el-GR" sz="1600" b="1">
                <a:solidFill>
                  <a:srgbClr val="000000"/>
                </a:solidFill>
                <a:latin typeface="Arial" charset="0"/>
              </a:rPr>
              <a:t>Το στατιστικό </a:t>
            </a:r>
            <a:r>
              <a:rPr lang="en-US" sz="1600" b="1">
                <a:solidFill>
                  <a:srgbClr val="000000"/>
                </a:solidFill>
                <a:latin typeface="Arial" charset="0"/>
              </a:rPr>
              <a:t>Durbin-Watson </a:t>
            </a:r>
            <a:r>
              <a:rPr lang="el-GR" sz="1600" b="1">
                <a:solidFill>
                  <a:srgbClr val="000000"/>
                </a:solidFill>
                <a:latin typeface="Arial" charset="0"/>
              </a:rPr>
              <a:t>πρέπει να έχει τιμή από 1,5 έως 2,5 για να δεχθούμε ότι διαδοχικά υπόλοιπα δεν συνδέονται</a:t>
            </a:r>
            <a:endParaRPr lang="el-GR" sz="1600">
              <a:solidFill>
                <a:srgbClr val="000000"/>
              </a:solidFill>
              <a:latin typeface="Arial"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eaLnBrk="1" hangingPunct="1"/>
            <a:r>
              <a:rPr lang="el-GR" smtClean="0"/>
              <a:t>Πολλαπλή παλινδρόμηση</a:t>
            </a:r>
          </a:p>
        </p:txBody>
      </p:sp>
      <p:graphicFrame>
        <p:nvGraphicFramePr>
          <p:cNvPr id="18434" name="Object 34"/>
          <p:cNvGraphicFramePr>
            <a:graphicFrameLocks noChangeAspect="1"/>
          </p:cNvGraphicFramePr>
          <p:nvPr/>
        </p:nvGraphicFramePr>
        <p:xfrm>
          <a:off x="304800" y="4724400"/>
          <a:ext cx="9677400" cy="309563"/>
        </p:xfrm>
        <a:graphic>
          <a:graphicData uri="http://schemas.openxmlformats.org/presentationml/2006/ole">
            <p:oleObj spid="_x0000_s18434" name="Έγγραφο" r:id="rId3" imgW="5486400" imgH="175320" progId="Word.Document.8">
              <p:embed/>
            </p:oleObj>
          </a:graphicData>
        </a:graphic>
      </p:graphicFrame>
      <p:sp>
        <p:nvSpPr>
          <p:cNvPr id="18437" name="Text Box 35"/>
          <p:cNvSpPr txBox="1">
            <a:spLocks noChangeArrowheads="1"/>
          </p:cNvSpPr>
          <p:nvPr/>
        </p:nvSpPr>
        <p:spPr bwMode="auto">
          <a:xfrm>
            <a:off x="2819400" y="4114800"/>
            <a:ext cx="2819400" cy="519113"/>
          </a:xfrm>
          <a:prstGeom prst="rect">
            <a:avLst/>
          </a:prstGeom>
          <a:noFill/>
          <a:ln w="9525">
            <a:noFill/>
            <a:miter lim="800000"/>
            <a:headEnd/>
            <a:tailEnd/>
          </a:ln>
        </p:spPr>
        <p:txBody>
          <a:bodyPr>
            <a:spAutoFit/>
          </a:bodyPr>
          <a:lstStyle/>
          <a:p>
            <a:pPr>
              <a:spcBef>
                <a:spcPct val="50000"/>
              </a:spcBef>
            </a:pPr>
            <a:r>
              <a:rPr lang="el-GR" sz="2800" b="1"/>
              <a:t>Το μοντέλο</a:t>
            </a:r>
          </a:p>
        </p:txBody>
      </p:sp>
      <p:graphicFrame>
        <p:nvGraphicFramePr>
          <p:cNvPr id="18435" name="Object 58"/>
          <p:cNvGraphicFramePr>
            <a:graphicFrameLocks noChangeAspect="1"/>
          </p:cNvGraphicFramePr>
          <p:nvPr/>
        </p:nvGraphicFramePr>
        <p:xfrm>
          <a:off x="762000" y="1905000"/>
          <a:ext cx="8382000" cy="2209800"/>
        </p:xfrm>
        <a:graphic>
          <a:graphicData uri="http://schemas.openxmlformats.org/presentationml/2006/ole">
            <p:oleObj spid="_x0000_s18435" name="Έγγραφο" r:id="rId4" imgW="5623560" imgH="1271160" progId="Word.Document.8">
              <p:embed/>
            </p:oleObj>
          </a:graphicData>
        </a:graphic>
      </p:graphicFrame>
      <p:sp>
        <p:nvSpPr>
          <p:cNvPr id="18438" name="Line 60"/>
          <p:cNvSpPr>
            <a:spLocks noChangeShapeType="1"/>
          </p:cNvSpPr>
          <p:nvPr/>
        </p:nvSpPr>
        <p:spPr bwMode="auto">
          <a:xfrm flipV="1">
            <a:off x="3429000" y="4953000"/>
            <a:ext cx="762000" cy="685800"/>
          </a:xfrm>
          <a:prstGeom prst="line">
            <a:avLst/>
          </a:prstGeom>
          <a:noFill/>
          <a:ln w="57150">
            <a:solidFill>
              <a:srgbClr val="FFFF00"/>
            </a:solidFill>
            <a:round/>
            <a:headEnd/>
            <a:tailEnd type="triangle" w="med" len="med"/>
          </a:ln>
        </p:spPr>
        <p:txBody>
          <a:bodyPr/>
          <a:lstStyle/>
          <a:p>
            <a:endParaRPr lang="el-GR"/>
          </a:p>
        </p:txBody>
      </p:sp>
      <p:sp>
        <p:nvSpPr>
          <p:cNvPr id="18439" name="Line 61"/>
          <p:cNvSpPr>
            <a:spLocks noChangeShapeType="1"/>
          </p:cNvSpPr>
          <p:nvPr/>
        </p:nvSpPr>
        <p:spPr bwMode="auto">
          <a:xfrm flipV="1">
            <a:off x="4267200" y="4953000"/>
            <a:ext cx="914400" cy="609600"/>
          </a:xfrm>
          <a:prstGeom prst="line">
            <a:avLst/>
          </a:prstGeom>
          <a:noFill/>
          <a:ln w="57150">
            <a:solidFill>
              <a:srgbClr val="FFFF00"/>
            </a:solidFill>
            <a:round/>
            <a:headEnd/>
            <a:tailEnd type="triangle" w="med" len="med"/>
          </a:ln>
        </p:spPr>
        <p:txBody>
          <a:bodyPr/>
          <a:lstStyle/>
          <a:p>
            <a:endParaRPr lang="el-GR"/>
          </a:p>
        </p:txBody>
      </p:sp>
      <p:sp>
        <p:nvSpPr>
          <p:cNvPr id="18440" name="Line 62"/>
          <p:cNvSpPr>
            <a:spLocks noChangeShapeType="1"/>
          </p:cNvSpPr>
          <p:nvPr/>
        </p:nvSpPr>
        <p:spPr bwMode="auto">
          <a:xfrm flipV="1">
            <a:off x="4114800" y="4953000"/>
            <a:ext cx="1981200" cy="838200"/>
          </a:xfrm>
          <a:prstGeom prst="line">
            <a:avLst/>
          </a:prstGeom>
          <a:noFill/>
          <a:ln w="57150">
            <a:solidFill>
              <a:srgbClr val="FFFF00"/>
            </a:solidFill>
            <a:round/>
            <a:headEnd/>
            <a:tailEnd type="triangle" w="med" len="med"/>
          </a:ln>
        </p:spPr>
        <p:txBody>
          <a:bodyPr/>
          <a:lstStyle/>
          <a:p>
            <a:endParaRPr lang="el-GR"/>
          </a:p>
        </p:txBody>
      </p:sp>
      <p:sp>
        <p:nvSpPr>
          <p:cNvPr id="18441" name="Line 63"/>
          <p:cNvSpPr>
            <a:spLocks noChangeShapeType="1"/>
          </p:cNvSpPr>
          <p:nvPr/>
        </p:nvSpPr>
        <p:spPr bwMode="auto">
          <a:xfrm flipV="1">
            <a:off x="4191000" y="4953000"/>
            <a:ext cx="2819400" cy="990600"/>
          </a:xfrm>
          <a:prstGeom prst="line">
            <a:avLst/>
          </a:prstGeom>
          <a:noFill/>
          <a:ln w="57150">
            <a:solidFill>
              <a:srgbClr val="FFFF00"/>
            </a:solidFill>
            <a:round/>
            <a:headEnd/>
            <a:tailEnd type="triangle" w="med" len="med"/>
          </a:ln>
        </p:spPr>
        <p:txBody>
          <a:bodyPr/>
          <a:lstStyle/>
          <a:p>
            <a:endParaRPr lang="el-GR"/>
          </a:p>
        </p:txBody>
      </p:sp>
      <p:sp>
        <p:nvSpPr>
          <p:cNvPr id="18442" name="Line 64"/>
          <p:cNvSpPr>
            <a:spLocks noChangeShapeType="1"/>
          </p:cNvSpPr>
          <p:nvPr/>
        </p:nvSpPr>
        <p:spPr bwMode="auto">
          <a:xfrm flipV="1">
            <a:off x="4267200" y="4953000"/>
            <a:ext cx="3505200" cy="1143000"/>
          </a:xfrm>
          <a:prstGeom prst="line">
            <a:avLst/>
          </a:prstGeom>
          <a:noFill/>
          <a:ln w="57150">
            <a:solidFill>
              <a:srgbClr val="FFFF00"/>
            </a:solidFill>
            <a:round/>
            <a:headEnd/>
            <a:tailEnd type="triangle" w="med" len="med"/>
          </a:ln>
        </p:spPr>
        <p:txBody>
          <a:bodyPr/>
          <a:lstStyle/>
          <a:p>
            <a:endParaRPr lang="el-GR"/>
          </a:p>
        </p:txBody>
      </p:sp>
      <p:sp>
        <p:nvSpPr>
          <p:cNvPr id="131131" name="Comment 59"/>
          <p:cNvSpPr>
            <a:spLocks noChangeArrowheads="1"/>
          </p:cNvSpPr>
          <p:nvPr/>
        </p:nvSpPr>
        <p:spPr bwMode="auto">
          <a:xfrm>
            <a:off x="2438400" y="5562600"/>
            <a:ext cx="1828800" cy="835025"/>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defRPr/>
            </a:pPr>
            <a:r>
              <a:rPr lang="el-GR" sz="1600" b="1">
                <a:solidFill>
                  <a:srgbClr val="000000"/>
                </a:solidFill>
                <a:latin typeface="Arial" charset="0"/>
              </a:rPr>
              <a:t>Μερικοί συντελεστές παλινδρόμησης</a:t>
            </a:r>
            <a:endParaRPr lang="el-GR" sz="1600">
              <a:solidFill>
                <a:srgbClr val="000000"/>
              </a:solidFill>
              <a:latin typeface="Arial"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609600"/>
            <a:ext cx="7772400" cy="838200"/>
          </a:xfrm>
        </p:spPr>
        <p:txBody>
          <a:bodyPr/>
          <a:lstStyle/>
          <a:p>
            <a:pPr eaLnBrk="1" hangingPunct="1"/>
            <a:r>
              <a:rPr lang="el-GR" sz="2800" smtClean="0"/>
              <a:t>Προϋποθέσεις της πολλαπλής παλινδρόμησης</a:t>
            </a:r>
          </a:p>
        </p:txBody>
      </p:sp>
      <p:sp>
        <p:nvSpPr>
          <p:cNvPr id="49155" name="Text Box 3"/>
          <p:cNvSpPr txBox="1">
            <a:spLocks noChangeArrowheads="1"/>
          </p:cNvSpPr>
          <p:nvPr/>
        </p:nvSpPr>
        <p:spPr bwMode="auto">
          <a:xfrm>
            <a:off x="1066800" y="1600200"/>
            <a:ext cx="7086600" cy="3925888"/>
          </a:xfrm>
          <a:prstGeom prst="rect">
            <a:avLst/>
          </a:prstGeom>
          <a:noFill/>
          <a:ln w="9525">
            <a:noFill/>
            <a:miter lim="800000"/>
            <a:headEnd/>
            <a:tailEnd/>
          </a:ln>
        </p:spPr>
        <p:txBody>
          <a:bodyPr>
            <a:spAutoFit/>
          </a:bodyPr>
          <a:lstStyle/>
          <a:p>
            <a:pPr marL="457200" indent="-457200">
              <a:spcBef>
                <a:spcPct val="50000"/>
              </a:spcBef>
              <a:buFontTx/>
              <a:buAutoNum type="arabicPeriod"/>
            </a:pPr>
            <a:r>
              <a:rPr lang="el-GR"/>
              <a:t>Οι παρατηρήσεις είναι ανεξάρτητες</a:t>
            </a:r>
          </a:p>
          <a:p>
            <a:pPr marL="457200" indent="-457200">
              <a:spcBef>
                <a:spcPct val="50000"/>
              </a:spcBef>
              <a:buFontTx/>
              <a:buAutoNum type="arabicPeriod"/>
            </a:pPr>
            <a:r>
              <a:rPr lang="el-GR"/>
              <a:t>Η σχέση μεταξύ εξαρτημένης και ανεξάρτητων μεταβλητών είναι γραμμική</a:t>
            </a:r>
          </a:p>
          <a:p>
            <a:pPr marL="457200" indent="-457200">
              <a:spcBef>
                <a:spcPct val="50000"/>
              </a:spcBef>
              <a:buFontTx/>
              <a:buAutoNum type="arabicPeriod"/>
            </a:pPr>
            <a:r>
              <a:rPr lang="el-GR"/>
              <a:t>Για κάθε συνδυασμό τιμών των ανεξαρτήτων μεταβλητών η κατανομή της εξαρτημένης μεταβλητής είναι κανονική.</a:t>
            </a:r>
          </a:p>
          <a:p>
            <a:pPr marL="457200" indent="-457200">
              <a:spcBef>
                <a:spcPct val="50000"/>
              </a:spcBef>
              <a:buFontTx/>
              <a:buAutoNum type="arabicPeriod"/>
            </a:pPr>
            <a:r>
              <a:rPr lang="el-GR"/>
              <a:t>Για κάθε συνδυασμό τιμών των ανεξαρτήτων μεταβλητών η κατανομή της εξαρτημένης μεταβλητής έχει την ίδια διακύμανση.</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683568" y="836712"/>
            <a:ext cx="7772400" cy="1143000"/>
          </a:xfrm>
        </p:spPr>
        <p:txBody>
          <a:bodyPr/>
          <a:lstStyle/>
          <a:p>
            <a:pPr eaLnBrk="1" hangingPunct="1"/>
            <a:r>
              <a:rPr lang="el-GR" sz="2400" dirty="0" smtClean="0"/>
              <a:t>Μορφή συσχέτισης</a:t>
            </a:r>
          </a:p>
        </p:txBody>
      </p:sp>
      <p:sp>
        <p:nvSpPr>
          <p:cNvPr id="1029" name="Rectangle 3"/>
          <p:cNvSpPr>
            <a:spLocks noGrp="1" noChangeArrowheads="1"/>
          </p:cNvSpPr>
          <p:nvPr>
            <p:ph type="body" sz="half" idx="1"/>
          </p:nvPr>
        </p:nvSpPr>
        <p:spPr/>
        <p:txBody>
          <a:bodyPr/>
          <a:lstStyle/>
          <a:p>
            <a:pPr eaLnBrk="1" hangingPunct="1"/>
            <a:r>
              <a:rPr lang="el-GR" sz="2800" dirty="0" smtClean="0"/>
              <a:t>Ευθύγραμμη                   </a:t>
            </a:r>
          </a:p>
        </p:txBody>
      </p:sp>
      <p:sp>
        <p:nvSpPr>
          <p:cNvPr id="103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aphicFrame>
        <p:nvGraphicFramePr>
          <p:cNvPr id="1026" name="Object 4"/>
          <p:cNvGraphicFramePr>
            <a:graphicFrameLocks noChangeAspect="1"/>
          </p:cNvGraphicFramePr>
          <p:nvPr/>
        </p:nvGraphicFramePr>
        <p:xfrm>
          <a:off x="611188" y="2781300"/>
          <a:ext cx="3529012" cy="2776538"/>
        </p:xfrm>
        <a:graphic>
          <a:graphicData uri="http://schemas.openxmlformats.org/presentationml/2006/ole">
            <p:oleObj spid="_x0000_s1026" name="Γράφημα" r:id="rId3" imgW="2219190" imgH="1990846" progId="MSGraph.Chart.8">
              <p:embed/>
            </p:oleObj>
          </a:graphicData>
        </a:graphic>
      </p:graphicFrame>
      <p:graphicFrame>
        <p:nvGraphicFramePr>
          <p:cNvPr id="1027" name="Object 6"/>
          <p:cNvGraphicFramePr>
            <a:graphicFrameLocks noChangeAspect="1"/>
          </p:cNvGraphicFramePr>
          <p:nvPr>
            <p:ph sz="half" idx="2"/>
          </p:nvPr>
        </p:nvGraphicFramePr>
        <p:xfrm>
          <a:off x="4572000" y="2852738"/>
          <a:ext cx="3671888" cy="2532062"/>
        </p:xfrm>
        <a:graphic>
          <a:graphicData uri="http://schemas.openxmlformats.org/presentationml/2006/ole">
            <p:oleObj spid="_x0000_s1027" name="Γράφημα" r:id="rId4" imgW="2295390" imgH="1943100" progId="MSGraph.Chart.8">
              <p:embed/>
            </p:oleObj>
          </a:graphicData>
        </a:graphic>
      </p:graphicFrame>
      <p:sp>
        <p:nvSpPr>
          <p:cNvPr id="1031" name="Text Box 8"/>
          <p:cNvSpPr txBox="1">
            <a:spLocks noChangeArrowheads="1"/>
          </p:cNvSpPr>
          <p:nvPr/>
        </p:nvSpPr>
        <p:spPr bwMode="auto">
          <a:xfrm>
            <a:off x="5148263" y="2060575"/>
            <a:ext cx="2952750" cy="519113"/>
          </a:xfrm>
          <a:prstGeom prst="rect">
            <a:avLst/>
          </a:prstGeom>
          <a:noFill/>
          <a:ln w="9525">
            <a:noFill/>
            <a:miter lim="800000"/>
            <a:headEnd/>
            <a:tailEnd/>
          </a:ln>
        </p:spPr>
        <p:txBody>
          <a:bodyPr>
            <a:spAutoFit/>
          </a:bodyPr>
          <a:lstStyle/>
          <a:p>
            <a:pPr>
              <a:spcBef>
                <a:spcPct val="50000"/>
              </a:spcBef>
              <a:buFontTx/>
              <a:buChar char="•"/>
            </a:pPr>
            <a:r>
              <a:rPr lang="el-GR" sz="2800"/>
              <a:t> Καμπυλόγραμμη</a:t>
            </a:r>
            <a:r>
              <a:rPr lang="el-GR"/>
              <a:t> </a:t>
            </a:r>
          </a:p>
        </p:txBody>
      </p:sp>
      <p:sp>
        <p:nvSpPr>
          <p:cNvPr id="8" name="Rectangle 2"/>
          <p:cNvSpPr txBox="1">
            <a:spLocks noChangeArrowheads="1"/>
          </p:cNvSpPr>
          <p:nvPr/>
        </p:nvSpPr>
        <p:spPr bwMode="auto">
          <a:xfrm>
            <a:off x="755576" y="260648"/>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b="0" i="0" u="none" strike="noStrike" kern="0" cap="none" spc="0" normalizeH="0" baseline="0" noProof="0" dirty="0" smtClean="0">
                <a:ln>
                  <a:noFill/>
                </a:ln>
                <a:solidFill>
                  <a:schemeClr val="tx2"/>
                </a:solidFill>
                <a:effectLst/>
                <a:uLnTx/>
                <a:uFillTx/>
                <a:latin typeface="+mj-lt"/>
                <a:ea typeface="+mj-ea"/>
                <a:cs typeface="+mj-cs"/>
              </a:rPr>
              <a:t>Γραμμική παλινδρόμηση και Συσχέτιση: έλεγχοι με τον συντελεστή συσχέτισης </a:t>
            </a:r>
            <a:r>
              <a:rPr kumimoji="0" lang="en-US" b="0" i="0" u="none" strike="noStrike" kern="0" cap="none" spc="0" normalizeH="0" baseline="0" noProof="0" dirty="0" smtClean="0">
                <a:ln>
                  <a:noFill/>
                </a:ln>
                <a:solidFill>
                  <a:schemeClr val="tx2"/>
                </a:solidFill>
                <a:effectLst/>
                <a:uLnTx/>
                <a:uFillTx/>
                <a:latin typeface="+mj-lt"/>
                <a:ea typeface="+mj-ea"/>
                <a:cs typeface="+mj-cs"/>
              </a:rPr>
              <a:t>r</a:t>
            </a:r>
            <a:endParaRPr kumimoji="0" lang="el-GR"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endParaRPr lang="el-GR" smtClean="0"/>
          </a:p>
        </p:txBody>
      </p:sp>
      <p:pic>
        <p:nvPicPr>
          <p:cNvPr id="50179"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endParaRPr lang="el-GR" smtClean="0"/>
          </a:p>
        </p:txBody>
      </p:sp>
      <p:pic>
        <p:nvPicPr>
          <p:cNvPr id="51203"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endParaRPr lang="el-GR" smtClean="0"/>
          </a:p>
        </p:txBody>
      </p:sp>
      <p:sp>
        <p:nvSpPr>
          <p:cNvPr id="52227" name="Rectangle 4"/>
          <p:cNvSpPr>
            <a:spLocks noChangeArrowheads="1"/>
          </p:cNvSpPr>
          <p:nvPr/>
        </p:nvSpPr>
        <p:spPr bwMode="auto">
          <a:xfrm>
            <a:off x="3124200" y="1981200"/>
            <a:ext cx="9144000" cy="0"/>
          </a:xfrm>
          <a:prstGeom prst="rect">
            <a:avLst/>
          </a:prstGeom>
          <a:noFill/>
          <a:ln w="9525">
            <a:noFill/>
            <a:miter lim="800000"/>
            <a:headEnd/>
            <a:tailEnd/>
          </a:ln>
        </p:spPr>
        <p:txBody>
          <a:bodyPr>
            <a:spAutoFit/>
          </a:bodyPr>
          <a:lstStyle/>
          <a:p>
            <a:endParaRPr lang="el-GR"/>
          </a:p>
        </p:txBody>
      </p:sp>
      <p:pic>
        <p:nvPicPr>
          <p:cNvPr id="52228" name="Picture 3"/>
          <p:cNvPicPr>
            <a:picLocks noChangeAspect="1" noChangeArrowheads="1"/>
          </p:cNvPicPr>
          <p:nvPr/>
        </p:nvPicPr>
        <p:blipFill>
          <a:blip r:embed="rId2" cstate="print"/>
          <a:srcRect/>
          <a:stretch>
            <a:fillRect/>
          </a:stretch>
        </p:blipFill>
        <p:spPr bwMode="auto">
          <a:xfrm>
            <a:off x="0" y="304800"/>
            <a:ext cx="7696200" cy="5514975"/>
          </a:xfrm>
          <a:prstGeom prst="rect">
            <a:avLst/>
          </a:prstGeom>
          <a:noFill/>
          <a:ln w="9525">
            <a:noFill/>
            <a:miter lim="800000"/>
            <a:headEnd/>
            <a:tailEnd/>
          </a:ln>
        </p:spPr>
      </p:pic>
      <p:sp>
        <p:nvSpPr>
          <p:cNvPr id="52229" name="Line 6"/>
          <p:cNvSpPr>
            <a:spLocks noChangeShapeType="1"/>
          </p:cNvSpPr>
          <p:nvPr/>
        </p:nvSpPr>
        <p:spPr bwMode="auto">
          <a:xfrm flipH="1">
            <a:off x="4800600" y="4191000"/>
            <a:ext cx="1295400" cy="914400"/>
          </a:xfrm>
          <a:prstGeom prst="line">
            <a:avLst/>
          </a:prstGeom>
          <a:noFill/>
          <a:ln w="38100">
            <a:solidFill>
              <a:srgbClr val="FFFF00"/>
            </a:solidFill>
            <a:round/>
            <a:headEnd/>
            <a:tailEnd type="triangle" w="med" len="med"/>
          </a:ln>
        </p:spPr>
        <p:txBody>
          <a:bodyPr/>
          <a:lstStyle/>
          <a:p>
            <a:endParaRPr lang="el-GR"/>
          </a:p>
        </p:txBody>
      </p:sp>
      <p:sp>
        <p:nvSpPr>
          <p:cNvPr id="135173" name="Comment 5"/>
          <p:cNvSpPr>
            <a:spLocks noChangeArrowheads="1"/>
          </p:cNvSpPr>
          <p:nvPr/>
        </p:nvSpPr>
        <p:spPr bwMode="auto">
          <a:xfrm>
            <a:off x="6096000" y="3429000"/>
            <a:ext cx="3048000" cy="107950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defRPr/>
            </a:pPr>
            <a:r>
              <a:rPr lang="el-GR" sz="1600" b="1">
                <a:solidFill>
                  <a:srgbClr val="000000"/>
                </a:solidFill>
                <a:latin typeface="Arial" charset="0"/>
              </a:rPr>
              <a:t>Στην τελευταία γραμμή έχουμε τη σχέση της εξαρτημένης με τις ανεξάρτητες μεταβλητές</a:t>
            </a:r>
            <a:endParaRPr lang="el-GR" sz="1600">
              <a:solidFill>
                <a:srgbClr val="000000"/>
              </a:solidFill>
              <a:latin typeface="Arial"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endParaRPr lang="el-GR" smtClean="0"/>
          </a:p>
        </p:txBody>
      </p:sp>
      <p:sp>
        <p:nvSpPr>
          <p:cNvPr id="53251" name="Rectangle 4"/>
          <p:cNvSpPr>
            <a:spLocks noChangeArrowheads="1"/>
          </p:cNvSpPr>
          <p:nvPr/>
        </p:nvSpPr>
        <p:spPr bwMode="auto">
          <a:xfrm>
            <a:off x="4019550" y="2876550"/>
            <a:ext cx="9144000" cy="0"/>
          </a:xfrm>
          <a:prstGeom prst="rect">
            <a:avLst/>
          </a:prstGeom>
          <a:noFill/>
          <a:ln w="9525">
            <a:noFill/>
            <a:miter lim="800000"/>
            <a:headEnd/>
            <a:tailEnd/>
          </a:ln>
        </p:spPr>
        <p:txBody>
          <a:bodyPr>
            <a:spAutoFit/>
          </a:bodyPr>
          <a:lstStyle/>
          <a:p>
            <a:endParaRPr lang="el-GR"/>
          </a:p>
        </p:txBody>
      </p:sp>
      <p:pic>
        <p:nvPicPr>
          <p:cNvPr id="53252" name="Picture 3"/>
          <p:cNvPicPr>
            <a:picLocks noChangeAspect="1" noChangeArrowheads="1"/>
          </p:cNvPicPr>
          <p:nvPr/>
        </p:nvPicPr>
        <p:blipFill>
          <a:blip r:embed="rId2" cstate="print"/>
          <a:srcRect/>
          <a:stretch>
            <a:fillRect/>
          </a:stretch>
        </p:blipFill>
        <p:spPr bwMode="auto">
          <a:xfrm>
            <a:off x="0" y="0"/>
            <a:ext cx="7620000" cy="6248400"/>
          </a:xfrm>
          <a:prstGeom prst="rect">
            <a:avLst/>
          </a:prstGeom>
          <a:noFill/>
          <a:ln w="9525">
            <a:noFill/>
            <a:miter lim="800000"/>
            <a:headEnd/>
            <a:tailEnd/>
          </a:ln>
        </p:spPr>
      </p:pic>
      <p:sp>
        <p:nvSpPr>
          <p:cNvPr id="53253" name="Line 6"/>
          <p:cNvSpPr>
            <a:spLocks noChangeShapeType="1"/>
          </p:cNvSpPr>
          <p:nvPr/>
        </p:nvSpPr>
        <p:spPr bwMode="auto">
          <a:xfrm flipH="1">
            <a:off x="5486400" y="5105400"/>
            <a:ext cx="1828800" cy="457200"/>
          </a:xfrm>
          <a:prstGeom prst="line">
            <a:avLst/>
          </a:prstGeom>
          <a:noFill/>
          <a:ln w="57150">
            <a:solidFill>
              <a:srgbClr val="FFFF00"/>
            </a:solidFill>
            <a:round/>
            <a:headEnd/>
            <a:tailEnd type="triangle" w="med" len="med"/>
          </a:ln>
        </p:spPr>
        <p:txBody>
          <a:bodyPr/>
          <a:lstStyle/>
          <a:p>
            <a:endParaRPr lang="el-GR"/>
          </a:p>
        </p:txBody>
      </p:sp>
      <p:sp>
        <p:nvSpPr>
          <p:cNvPr id="136197" name="Comment 5"/>
          <p:cNvSpPr>
            <a:spLocks noChangeArrowheads="1"/>
          </p:cNvSpPr>
          <p:nvPr/>
        </p:nvSpPr>
        <p:spPr bwMode="auto">
          <a:xfrm>
            <a:off x="7086600" y="3886200"/>
            <a:ext cx="1828800" cy="1323975"/>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defRPr/>
            </a:pPr>
            <a:r>
              <a:rPr lang="el-GR" sz="1600" b="1">
                <a:solidFill>
                  <a:srgbClr val="000000"/>
                </a:solidFill>
                <a:latin typeface="Arial" charset="0"/>
              </a:rPr>
              <a:t>Η σχέση μεταξύ </a:t>
            </a:r>
            <a:r>
              <a:rPr lang="en-US" sz="1600" b="1">
                <a:solidFill>
                  <a:srgbClr val="000000"/>
                </a:solidFill>
                <a:latin typeface="Arial" charset="0"/>
              </a:rPr>
              <a:t>life expectancy </a:t>
            </a:r>
            <a:r>
              <a:rPr lang="el-GR" sz="1600" b="1">
                <a:solidFill>
                  <a:srgbClr val="000000"/>
                </a:solidFill>
                <a:latin typeface="Arial" charset="0"/>
              </a:rPr>
              <a:t>και ανεξαρτήτων μεταβλητών είναι γραμμική.</a:t>
            </a:r>
            <a:endParaRPr lang="el-GR" sz="1600">
              <a:solidFill>
                <a:srgbClr val="000000"/>
              </a:solidFill>
              <a:latin typeface="Arial"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endParaRPr lang="el-GR" smtClean="0"/>
          </a:p>
        </p:txBody>
      </p:sp>
      <p:pic>
        <p:nvPicPr>
          <p:cNvPr id="54275"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endParaRPr lang="el-GR" smtClean="0"/>
          </a:p>
        </p:txBody>
      </p:sp>
      <p:sp>
        <p:nvSpPr>
          <p:cNvPr id="55299" name="Rectangle 4"/>
          <p:cNvSpPr>
            <a:spLocks noChangeArrowheads="1"/>
          </p:cNvSpPr>
          <p:nvPr/>
        </p:nvSpPr>
        <p:spPr bwMode="auto">
          <a:xfrm>
            <a:off x="3143250" y="2476500"/>
            <a:ext cx="9144000" cy="0"/>
          </a:xfrm>
          <a:prstGeom prst="rect">
            <a:avLst/>
          </a:prstGeom>
          <a:noFill/>
          <a:ln w="9525">
            <a:noFill/>
            <a:miter lim="800000"/>
            <a:headEnd/>
            <a:tailEnd/>
          </a:ln>
        </p:spPr>
        <p:txBody>
          <a:bodyPr>
            <a:spAutoFit/>
          </a:bodyPr>
          <a:lstStyle/>
          <a:p>
            <a:endParaRPr lang="el-GR"/>
          </a:p>
        </p:txBody>
      </p:sp>
      <p:pic>
        <p:nvPicPr>
          <p:cNvPr id="55300" name="Picture 3"/>
          <p:cNvPicPr>
            <a:picLocks noChangeAspect="1" noChangeArrowheads="1"/>
          </p:cNvPicPr>
          <p:nvPr/>
        </p:nvPicPr>
        <p:blipFill>
          <a:blip r:embed="rId2" cstate="print"/>
          <a:srcRect/>
          <a:stretch>
            <a:fillRect/>
          </a:stretch>
        </p:blipFill>
        <p:spPr bwMode="auto">
          <a:xfrm>
            <a:off x="1524000" y="228600"/>
            <a:ext cx="4572000" cy="3048000"/>
          </a:xfrm>
          <a:prstGeom prst="rect">
            <a:avLst/>
          </a:prstGeom>
          <a:noFill/>
          <a:ln w="9525">
            <a:noFill/>
            <a:miter lim="800000"/>
            <a:headEnd/>
            <a:tailEnd/>
          </a:ln>
        </p:spPr>
      </p:pic>
      <p:sp>
        <p:nvSpPr>
          <p:cNvPr id="55301" name="Rectangle 6"/>
          <p:cNvSpPr>
            <a:spLocks noChangeArrowheads="1"/>
          </p:cNvSpPr>
          <p:nvPr/>
        </p:nvSpPr>
        <p:spPr bwMode="auto">
          <a:xfrm>
            <a:off x="2771775" y="2795588"/>
            <a:ext cx="9144000" cy="0"/>
          </a:xfrm>
          <a:prstGeom prst="rect">
            <a:avLst/>
          </a:prstGeom>
          <a:noFill/>
          <a:ln w="9525">
            <a:noFill/>
            <a:miter lim="800000"/>
            <a:headEnd/>
            <a:tailEnd/>
          </a:ln>
        </p:spPr>
        <p:txBody>
          <a:bodyPr>
            <a:spAutoFit/>
          </a:bodyPr>
          <a:lstStyle/>
          <a:p>
            <a:endParaRPr lang="el-GR"/>
          </a:p>
        </p:txBody>
      </p:sp>
      <p:pic>
        <p:nvPicPr>
          <p:cNvPr id="55302" name="Picture 5"/>
          <p:cNvPicPr>
            <a:picLocks noChangeAspect="1" noChangeArrowheads="1"/>
          </p:cNvPicPr>
          <p:nvPr/>
        </p:nvPicPr>
        <p:blipFill>
          <a:blip r:embed="rId3" cstate="print"/>
          <a:srcRect/>
          <a:stretch>
            <a:fillRect/>
          </a:stretch>
        </p:blipFill>
        <p:spPr bwMode="auto">
          <a:xfrm>
            <a:off x="1371600" y="3276600"/>
            <a:ext cx="5410200" cy="1903413"/>
          </a:xfrm>
          <a:prstGeom prst="rect">
            <a:avLst/>
          </a:prstGeom>
          <a:noFill/>
          <a:ln w="9525">
            <a:noFill/>
            <a:miter lim="800000"/>
            <a:headEnd/>
            <a:tailEnd/>
          </a:ln>
        </p:spPr>
      </p:pic>
      <p:sp>
        <p:nvSpPr>
          <p:cNvPr id="55303" name="Line 8"/>
          <p:cNvSpPr>
            <a:spLocks noChangeShapeType="1"/>
          </p:cNvSpPr>
          <p:nvPr/>
        </p:nvSpPr>
        <p:spPr bwMode="auto">
          <a:xfrm flipH="1" flipV="1">
            <a:off x="3810000" y="4495800"/>
            <a:ext cx="762000" cy="838200"/>
          </a:xfrm>
          <a:prstGeom prst="line">
            <a:avLst/>
          </a:prstGeom>
          <a:noFill/>
          <a:ln w="57150">
            <a:solidFill>
              <a:srgbClr val="FFFF00"/>
            </a:solidFill>
            <a:round/>
            <a:headEnd/>
            <a:tailEnd type="triangle" w="med" len="med"/>
          </a:ln>
        </p:spPr>
        <p:txBody>
          <a:bodyPr/>
          <a:lstStyle/>
          <a:p>
            <a:endParaRPr lang="el-GR"/>
          </a:p>
        </p:txBody>
      </p:sp>
      <p:sp>
        <p:nvSpPr>
          <p:cNvPr id="55304" name="Line 10"/>
          <p:cNvSpPr>
            <a:spLocks noChangeShapeType="1"/>
          </p:cNvSpPr>
          <p:nvPr/>
        </p:nvSpPr>
        <p:spPr bwMode="auto">
          <a:xfrm flipV="1">
            <a:off x="2743200" y="4419600"/>
            <a:ext cx="152400" cy="1066800"/>
          </a:xfrm>
          <a:prstGeom prst="line">
            <a:avLst/>
          </a:prstGeom>
          <a:noFill/>
          <a:ln w="57150">
            <a:solidFill>
              <a:srgbClr val="FFFF00"/>
            </a:solidFill>
            <a:round/>
            <a:headEnd/>
            <a:tailEnd type="triangle" w="med" len="med"/>
          </a:ln>
        </p:spPr>
        <p:txBody>
          <a:bodyPr/>
          <a:lstStyle/>
          <a:p>
            <a:endParaRPr lang="el-GR"/>
          </a:p>
        </p:txBody>
      </p:sp>
      <p:sp>
        <p:nvSpPr>
          <p:cNvPr id="138247" name="Comment 7"/>
          <p:cNvSpPr>
            <a:spLocks noChangeArrowheads="1"/>
          </p:cNvSpPr>
          <p:nvPr/>
        </p:nvSpPr>
        <p:spPr bwMode="auto">
          <a:xfrm>
            <a:off x="4267200" y="5334000"/>
            <a:ext cx="3581400" cy="107950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defRPr/>
            </a:pPr>
            <a:r>
              <a:rPr lang="el-GR" sz="1600" b="1">
                <a:solidFill>
                  <a:srgbClr val="000000"/>
                </a:solidFill>
                <a:latin typeface="Arial" charset="0"/>
              </a:rPr>
              <a:t>Πόσο καλά προσαρμόζεται το μοντέλο στα δεδομένα. Το 82,7% της μεταβλητότητας της </a:t>
            </a:r>
            <a:r>
              <a:rPr lang="en-US" sz="1600" b="1">
                <a:solidFill>
                  <a:srgbClr val="000000"/>
                </a:solidFill>
                <a:latin typeface="Arial" charset="0"/>
              </a:rPr>
              <a:t>lifeexpf </a:t>
            </a:r>
            <a:r>
              <a:rPr lang="el-GR" sz="1600" b="1">
                <a:solidFill>
                  <a:srgbClr val="000000"/>
                </a:solidFill>
                <a:latin typeface="Arial" charset="0"/>
              </a:rPr>
              <a:t>ερμηνεύεται από τις 5 μεταβλητές</a:t>
            </a:r>
            <a:endParaRPr lang="el-GR" sz="1600">
              <a:solidFill>
                <a:srgbClr val="000000"/>
              </a:solidFill>
              <a:latin typeface="Arial" charset="0"/>
            </a:endParaRPr>
          </a:p>
        </p:txBody>
      </p:sp>
      <p:sp>
        <p:nvSpPr>
          <p:cNvPr id="138249" name="Comment 9"/>
          <p:cNvSpPr>
            <a:spLocks noChangeArrowheads="1"/>
          </p:cNvSpPr>
          <p:nvPr/>
        </p:nvSpPr>
        <p:spPr bwMode="auto">
          <a:xfrm>
            <a:off x="381000" y="5410200"/>
            <a:ext cx="3581400" cy="107950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defRPr/>
            </a:pPr>
            <a:r>
              <a:rPr lang="el-GR" sz="1600" b="1">
                <a:solidFill>
                  <a:srgbClr val="000000"/>
                </a:solidFill>
                <a:latin typeface="Arial" charset="0"/>
              </a:rPr>
              <a:t>Συντελεστής συσχέτισης μεταξύ παρατηρούμενες και προβλεπόμενες από το μοντέλο τιμές της εξαρτ. μεταβλητής</a:t>
            </a:r>
            <a:endParaRPr lang="el-GR" sz="1600">
              <a:solidFill>
                <a:srgbClr val="000000"/>
              </a:solidFill>
              <a:latin typeface="Arial"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endParaRPr lang="el-GR" smtClean="0"/>
          </a:p>
        </p:txBody>
      </p:sp>
      <p:sp>
        <p:nvSpPr>
          <p:cNvPr id="56323" name="Rectangle 4"/>
          <p:cNvSpPr>
            <a:spLocks noChangeArrowheads="1"/>
          </p:cNvSpPr>
          <p:nvPr/>
        </p:nvSpPr>
        <p:spPr bwMode="auto">
          <a:xfrm>
            <a:off x="2028825" y="2595563"/>
            <a:ext cx="9144000" cy="0"/>
          </a:xfrm>
          <a:prstGeom prst="rect">
            <a:avLst/>
          </a:prstGeom>
          <a:noFill/>
          <a:ln w="9525">
            <a:noFill/>
            <a:miter lim="800000"/>
            <a:headEnd/>
            <a:tailEnd/>
          </a:ln>
        </p:spPr>
        <p:txBody>
          <a:bodyPr>
            <a:spAutoFit/>
          </a:bodyPr>
          <a:lstStyle/>
          <a:p>
            <a:endParaRPr lang="el-GR"/>
          </a:p>
        </p:txBody>
      </p:sp>
      <p:pic>
        <p:nvPicPr>
          <p:cNvPr id="56324" name="Picture 3"/>
          <p:cNvPicPr>
            <a:picLocks noChangeAspect="1" noChangeArrowheads="1"/>
          </p:cNvPicPr>
          <p:nvPr/>
        </p:nvPicPr>
        <p:blipFill>
          <a:blip r:embed="rId2" cstate="print"/>
          <a:srcRect/>
          <a:stretch>
            <a:fillRect/>
          </a:stretch>
        </p:blipFill>
        <p:spPr bwMode="auto">
          <a:xfrm>
            <a:off x="533400" y="228600"/>
            <a:ext cx="7086600" cy="2322513"/>
          </a:xfrm>
          <a:prstGeom prst="rect">
            <a:avLst/>
          </a:prstGeom>
          <a:noFill/>
          <a:ln w="9525">
            <a:noFill/>
            <a:miter lim="800000"/>
            <a:headEnd/>
            <a:tailEnd/>
          </a:ln>
        </p:spPr>
      </p:pic>
      <p:sp>
        <p:nvSpPr>
          <p:cNvPr id="56325" name="Line 6"/>
          <p:cNvSpPr>
            <a:spLocks noChangeShapeType="1"/>
          </p:cNvSpPr>
          <p:nvPr/>
        </p:nvSpPr>
        <p:spPr bwMode="auto">
          <a:xfrm flipV="1">
            <a:off x="6324600" y="1371600"/>
            <a:ext cx="838200" cy="914400"/>
          </a:xfrm>
          <a:prstGeom prst="line">
            <a:avLst/>
          </a:prstGeom>
          <a:noFill/>
          <a:ln w="38100">
            <a:solidFill>
              <a:srgbClr val="FFFF00"/>
            </a:solidFill>
            <a:round/>
            <a:headEnd/>
            <a:tailEnd type="triangle" w="med" len="med"/>
          </a:ln>
        </p:spPr>
        <p:txBody>
          <a:bodyPr/>
          <a:lstStyle/>
          <a:p>
            <a:endParaRPr lang="el-GR"/>
          </a:p>
        </p:txBody>
      </p:sp>
      <p:sp>
        <p:nvSpPr>
          <p:cNvPr id="56326" name="Rectangle 8"/>
          <p:cNvSpPr>
            <a:spLocks noChangeArrowheads="1"/>
          </p:cNvSpPr>
          <p:nvPr/>
        </p:nvSpPr>
        <p:spPr bwMode="auto">
          <a:xfrm>
            <a:off x="2043113" y="2352675"/>
            <a:ext cx="9144000" cy="0"/>
          </a:xfrm>
          <a:prstGeom prst="rect">
            <a:avLst/>
          </a:prstGeom>
          <a:noFill/>
          <a:ln w="9525">
            <a:noFill/>
            <a:miter lim="800000"/>
            <a:headEnd/>
            <a:tailEnd/>
          </a:ln>
        </p:spPr>
        <p:txBody>
          <a:bodyPr>
            <a:spAutoFit/>
          </a:bodyPr>
          <a:lstStyle/>
          <a:p>
            <a:endParaRPr lang="el-GR"/>
          </a:p>
        </p:txBody>
      </p:sp>
      <p:sp>
        <p:nvSpPr>
          <p:cNvPr id="139269" name="Comment 5"/>
          <p:cNvSpPr>
            <a:spLocks noChangeArrowheads="1"/>
          </p:cNvSpPr>
          <p:nvPr/>
        </p:nvSpPr>
        <p:spPr bwMode="auto">
          <a:xfrm>
            <a:off x="4495800" y="2286000"/>
            <a:ext cx="4038600" cy="107950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defRPr/>
            </a:pPr>
            <a:r>
              <a:rPr lang="el-GR" sz="1600" b="1">
                <a:solidFill>
                  <a:srgbClr val="000000"/>
                </a:solidFill>
                <a:latin typeface="Arial" charset="0"/>
              </a:rPr>
              <a:t>Έλεγχος της μηδενικής υπόθεσης ότι οι συντελεστές παλινδρόμησης στον πληθυσμό είναι 0 και </a:t>
            </a:r>
            <a:r>
              <a:rPr lang="en-US" sz="1600" b="1">
                <a:solidFill>
                  <a:srgbClr val="000000"/>
                </a:solidFill>
                <a:latin typeface="Arial" charset="0"/>
              </a:rPr>
              <a:t>R</a:t>
            </a:r>
            <a:r>
              <a:rPr lang="en-US" sz="1600" b="1" baseline="30000">
                <a:solidFill>
                  <a:srgbClr val="000000"/>
                </a:solidFill>
                <a:latin typeface="Arial" charset="0"/>
              </a:rPr>
              <a:t>2</a:t>
            </a:r>
            <a:r>
              <a:rPr lang="en-US" sz="1600" b="1">
                <a:solidFill>
                  <a:srgbClr val="000000"/>
                </a:solidFill>
                <a:latin typeface="Arial" charset="0"/>
              </a:rPr>
              <a:t>=0 </a:t>
            </a:r>
            <a:r>
              <a:rPr lang="el-GR" sz="1600" b="1">
                <a:solidFill>
                  <a:srgbClr val="000000"/>
                </a:solidFill>
                <a:latin typeface="Arial" charset="0"/>
              </a:rPr>
              <a:t>στον πληθυσμό</a:t>
            </a:r>
            <a:endParaRPr lang="el-GR" sz="1600">
              <a:solidFill>
                <a:srgbClr val="000000"/>
              </a:solidFill>
              <a:latin typeface="Arial"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4"/>
          <p:cNvGraphicFramePr>
            <a:graphicFrameLocks noChangeAspect="1"/>
          </p:cNvGraphicFramePr>
          <p:nvPr>
            <p:ph type="title"/>
          </p:nvPr>
        </p:nvGraphicFramePr>
        <p:xfrm>
          <a:off x="609600" y="304800"/>
          <a:ext cx="7543800" cy="3219450"/>
        </p:xfrm>
        <a:graphic>
          <a:graphicData uri="http://schemas.openxmlformats.org/presentationml/2006/ole">
            <p:oleObj spid="_x0000_s19458" name="Έγγραφο" r:id="rId3" imgW="5045040" imgH="2152800" progId="Word.Document.8">
              <p:embed/>
            </p:oleObj>
          </a:graphicData>
        </a:graphic>
      </p:graphicFrame>
      <p:graphicFrame>
        <p:nvGraphicFramePr>
          <p:cNvPr id="19459" name="Object 5"/>
          <p:cNvGraphicFramePr>
            <a:graphicFrameLocks noChangeAspect="1"/>
          </p:cNvGraphicFramePr>
          <p:nvPr/>
        </p:nvGraphicFramePr>
        <p:xfrm>
          <a:off x="381000" y="3657600"/>
          <a:ext cx="6275388" cy="811213"/>
        </p:xfrm>
        <a:graphic>
          <a:graphicData uri="http://schemas.openxmlformats.org/presentationml/2006/ole">
            <p:oleObj spid="_x0000_s19459" name="Εξίσωση" r:id="rId4" imgW="2590560" imgH="457200" progId="Equation.3">
              <p:embed/>
            </p:oleObj>
          </a:graphicData>
        </a:graphic>
      </p:graphicFrame>
      <p:sp>
        <p:nvSpPr>
          <p:cNvPr id="19460" name="Line 7"/>
          <p:cNvSpPr>
            <a:spLocks noChangeShapeType="1"/>
          </p:cNvSpPr>
          <p:nvPr/>
        </p:nvSpPr>
        <p:spPr bwMode="auto">
          <a:xfrm flipV="1">
            <a:off x="3810000" y="3962400"/>
            <a:ext cx="762000" cy="914400"/>
          </a:xfrm>
          <a:prstGeom prst="line">
            <a:avLst/>
          </a:prstGeom>
          <a:noFill/>
          <a:ln w="38100">
            <a:solidFill>
              <a:srgbClr val="FFFF00"/>
            </a:solidFill>
            <a:round/>
            <a:headEnd/>
            <a:tailEnd type="triangle" w="med" len="med"/>
          </a:ln>
        </p:spPr>
        <p:txBody>
          <a:bodyPr/>
          <a:lstStyle/>
          <a:p>
            <a:endParaRPr lang="el-GR"/>
          </a:p>
        </p:txBody>
      </p:sp>
      <p:sp>
        <p:nvSpPr>
          <p:cNvPr id="19461" name="Line 9"/>
          <p:cNvSpPr>
            <a:spLocks noChangeShapeType="1"/>
          </p:cNvSpPr>
          <p:nvPr/>
        </p:nvSpPr>
        <p:spPr bwMode="auto">
          <a:xfrm flipV="1">
            <a:off x="6705600" y="2209800"/>
            <a:ext cx="914400" cy="1752600"/>
          </a:xfrm>
          <a:prstGeom prst="line">
            <a:avLst/>
          </a:prstGeom>
          <a:noFill/>
          <a:ln w="38100">
            <a:solidFill>
              <a:srgbClr val="FFFF00"/>
            </a:solidFill>
            <a:round/>
            <a:headEnd/>
            <a:tailEnd type="triangle" w="med" len="med"/>
          </a:ln>
        </p:spPr>
        <p:txBody>
          <a:bodyPr/>
          <a:lstStyle/>
          <a:p>
            <a:endParaRPr lang="el-GR"/>
          </a:p>
        </p:txBody>
      </p:sp>
      <p:sp>
        <p:nvSpPr>
          <p:cNvPr id="19462" name="Line 10"/>
          <p:cNvSpPr>
            <a:spLocks noChangeShapeType="1"/>
          </p:cNvSpPr>
          <p:nvPr/>
        </p:nvSpPr>
        <p:spPr bwMode="auto">
          <a:xfrm flipV="1">
            <a:off x="6705600" y="2209800"/>
            <a:ext cx="76200" cy="1676400"/>
          </a:xfrm>
          <a:prstGeom prst="line">
            <a:avLst/>
          </a:prstGeom>
          <a:noFill/>
          <a:ln w="38100">
            <a:solidFill>
              <a:srgbClr val="FFFF00"/>
            </a:solidFill>
            <a:round/>
            <a:headEnd/>
            <a:tailEnd type="triangle" w="med" len="med"/>
          </a:ln>
        </p:spPr>
        <p:txBody>
          <a:bodyPr/>
          <a:lstStyle/>
          <a:p>
            <a:endParaRPr lang="el-GR"/>
          </a:p>
        </p:txBody>
      </p:sp>
      <p:sp>
        <p:nvSpPr>
          <p:cNvPr id="140294" name="Comment 6"/>
          <p:cNvSpPr>
            <a:spLocks noChangeArrowheads="1"/>
          </p:cNvSpPr>
          <p:nvPr/>
        </p:nvSpPr>
        <p:spPr bwMode="auto">
          <a:xfrm>
            <a:off x="533400" y="4724400"/>
            <a:ext cx="4495800" cy="156845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defRPr/>
            </a:pPr>
            <a:r>
              <a:rPr lang="el-GR" sz="1600" b="1">
                <a:solidFill>
                  <a:srgbClr val="000000"/>
                </a:solidFill>
                <a:latin typeface="Arial" charset="0"/>
              </a:rPr>
              <a:t>Μεταβολή κατά μία μονάδα στη μεταβλητή </a:t>
            </a:r>
            <a:r>
              <a:rPr lang="en-US" sz="1600" b="1">
                <a:solidFill>
                  <a:srgbClr val="000000"/>
                </a:solidFill>
                <a:latin typeface="Arial" charset="0"/>
              </a:rPr>
              <a:t>lndocs </a:t>
            </a:r>
            <a:r>
              <a:rPr lang="el-GR" sz="1600" b="1">
                <a:solidFill>
                  <a:srgbClr val="000000"/>
                </a:solidFill>
                <a:latin typeface="Arial" charset="0"/>
              </a:rPr>
              <a:t> αυξάνει κατά 3,96 το προσδόκιμο επιβίωσης των γυναικών. ( Για παράδειγμα μεταβολή των γιατρών ανά 10000 κατοίκους από 2.72 σε 7.39 αφού </a:t>
            </a:r>
            <a:r>
              <a:rPr lang="en-US" sz="1600" b="1">
                <a:solidFill>
                  <a:srgbClr val="000000"/>
                </a:solidFill>
                <a:latin typeface="Arial" charset="0"/>
              </a:rPr>
              <a:t>ln2.72=1 </a:t>
            </a:r>
            <a:r>
              <a:rPr lang="el-GR" sz="1600" b="1">
                <a:solidFill>
                  <a:srgbClr val="000000"/>
                </a:solidFill>
                <a:latin typeface="Arial" charset="0"/>
              </a:rPr>
              <a:t>και </a:t>
            </a:r>
            <a:r>
              <a:rPr lang="en-US" sz="1600" b="1">
                <a:solidFill>
                  <a:srgbClr val="000000"/>
                </a:solidFill>
                <a:latin typeface="Arial" charset="0"/>
              </a:rPr>
              <a:t>ln7.39=2)</a:t>
            </a:r>
            <a:endParaRPr lang="el-GR" sz="1600">
              <a:solidFill>
                <a:srgbClr val="000000"/>
              </a:solidFill>
              <a:latin typeface="Arial" charset="0"/>
            </a:endParaRPr>
          </a:p>
        </p:txBody>
      </p:sp>
      <p:sp>
        <p:nvSpPr>
          <p:cNvPr id="140296" name="Comment 8"/>
          <p:cNvSpPr>
            <a:spLocks noChangeArrowheads="1"/>
          </p:cNvSpPr>
          <p:nvPr/>
        </p:nvSpPr>
        <p:spPr bwMode="auto">
          <a:xfrm>
            <a:off x="6400800" y="3886200"/>
            <a:ext cx="2743200" cy="156845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defRPr/>
            </a:pPr>
            <a:r>
              <a:rPr lang="en-US" sz="1600" b="1">
                <a:solidFill>
                  <a:srgbClr val="000000"/>
                </a:solidFill>
                <a:latin typeface="Arial" charset="0"/>
              </a:rPr>
              <a:t>T=4.069/0.563=7.228 </a:t>
            </a:r>
            <a:r>
              <a:rPr lang="el-GR" sz="1600" b="1">
                <a:solidFill>
                  <a:srgbClr val="000000"/>
                </a:solidFill>
                <a:latin typeface="Arial" charset="0"/>
              </a:rPr>
              <a:t>και απορρίπτουμε τη μηδενική υπόθεση αφού το παρατηρούμενο επίπεδο σημαντικότητας είναι μικρότερο από 0.005 </a:t>
            </a:r>
            <a:endParaRPr lang="el-GR" sz="1600">
              <a:solidFill>
                <a:srgbClr val="000000"/>
              </a:solidFill>
              <a:latin typeface="Arial"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endParaRPr lang="el-GR" smtClean="0"/>
          </a:p>
        </p:txBody>
      </p:sp>
      <p:pic>
        <p:nvPicPr>
          <p:cNvPr id="5734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228600"/>
            <a:ext cx="7772400" cy="609600"/>
          </a:xfrm>
        </p:spPr>
        <p:txBody>
          <a:bodyPr/>
          <a:lstStyle/>
          <a:p>
            <a:pPr eaLnBrk="1" hangingPunct="1"/>
            <a:r>
              <a:rPr lang="el-GR" sz="2800" smtClean="0"/>
              <a:t>Συντελεστές συσχέτισης</a:t>
            </a:r>
          </a:p>
        </p:txBody>
      </p:sp>
      <p:sp>
        <p:nvSpPr>
          <p:cNvPr id="58371" name="Rectangle 4"/>
          <p:cNvSpPr>
            <a:spLocks noChangeArrowheads="1"/>
          </p:cNvSpPr>
          <p:nvPr/>
        </p:nvSpPr>
        <p:spPr bwMode="auto">
          <a:xfrm>
            <a:off x="1671638" y="1990725"/>
            <a:ext cx="9144000" cy="0"/>
          </a:xfrm>
          <a:prstGeom prst="rect">
            <a:avLst/>
          </a:prstGeom>
          <a:noFill/>
          <a:ln w="9525">
            <a:noFill/>
            <a:miter lim="800000"/>
            <a:headEnd/>
            <a:tailEnd/>
          </a:ln>
        </p:spPr>
        <p:txBody>
          <a:bodyPr>
            <a:spAutoFit/>
          </a:bodyPr>
          <a:lstStyle/>
          <a:p>
            <a:endParaRPr lang="el-GR"/>
          </a:p>
        </p:txBody>
      </p:sp>
      <p:pic>
        <p:nvPicPr>
          <p:cNvPr id="58372" name="Picture 3"/>
          <p:cNvPicPr>
            <a:picLocks noChangeAspect="1" noChangeArrowheads="1"/>
          </p:cNvPicPr>
          <p:nvPr/>
        </p:nvPicPr>
        <p:blipFill>
          <a:blip r:embed="rId2" cstate="print"/>
          <a:srcRect/>
          <a:stretch>
            <a:fillRect/>
          </a:stretch>
        </p:blipFill>
        <p:spPr bwMode="auto">
          <a:xfrm>
            <a:off x="533400" y="1524000"/>
            <a:ext cx="8229600" cy="4421188"/>
          </a:xfrm>
          <a:prstGeom prst="rect">
            <a:avLst/>
          </a:prstGeom>
          <a:noFill/>
          <a:ln w="9525">
            <a:noFill/>
            <a:miter lim="800000"/>
            <a:headEnd/>
            <a:tailEnd/>
          </a:ln>
        </p:spPr>
      </p:pic>
      <p:sp>
        <p:nvSpPr>
          <p:cNvPr id="58373" name="Line 6"/>
          <p:cNvSpPr>
            <a:spLocks noChangeShapeType="1"/>
          </p:cNvSpPr>
          <p:nvPr/>
        </p:nvSpPr>
        <p:spPr bwMode="auto">
          <a:xfrm flipH="1">
            <a:off x="3657600" y="1828800"/>
            <a:ext cx="2743200" cy="1905000"/>
          </a:xfrm>
          <a:prstGeom prst="line">
            <a:avLst/>
          </a:prstGeom>
          <a:noFill/>
          <a:ln w="57150">
            <a:solidFill>
              <a:srgbClr val="FFFF00"/>
            </a:solidFill>
            <a:round/>
            <a:headEnd/>
            <a:tailEnd type="triangle" w="med" len="med"/>
          </a:ln>
        </p:spPr>
        <p:txBody>
          <a:bodyPr/>
          <a:lstStyle/>
          <a:p>
            <a:endParaRPr lang="el-GR"/>
          </a:p>
        </p:txBody>
      </p:sp>
      <p:sp>
        <p:nvSpPr>
          <p:cNvPr id="142341" name="Comment 5"/>
          <p:cNvSpPr>
            <a:spLocks noChangeArrowheads="1"/>
          </p:cNvSpPr>
          <p:nvPr/>
        </p:nvSpPr>
        <p:spPr bwMode="auto">
          <a:xfrm>
            <a:off x="6019800" y="990600"/>
            <a:ext cx="2438400" cy="835025"/>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defRPr/>
            </a:pPr>
            <a:r>
              <a:rPr lang="el-GR" sz="1600" b="1">
                <a:solidFill>
                  <a:srgbClr val="000000"/>
                </a:solidFill>
                <a:latin typeface="Arial" charset="0"/>
              </a:rPr>
              <a:t>Ο συντελεστής </a:t>
            </a:r>
            <a:r>
              <a:rPr lang="en-US" sz="1600" b="1">
                <a:solidFill>
                  <a:srgbClr val="000000"/>
                </a:solidFill>
                <a:latin typeface="Arial" charset="0"/>
              </a:rPr>
              <a:t>lifeexpf </a:t>
            </a:r>
            <a:r>
              <a:rPr lang="el-GR" sz="1600" b="1">
                <a:solidFill>
                  <a:srgbClr val="000000"/>
                </a:solidFill>
                <a:latin typeface="Arial" charset="0"/>
              </a:rPr>
              <a:t>και </a:t>
            </a:r>
            <a:r>
              <a:rPr lang="en-US" sz="1600" b="1">
                <a:solidFill>
                  <a:srgbClr val="000000"/>
                </a:solidFill>
                <a:latin typeface="Arial" charset="0"/>
              </a:rPr>
              <a:t>urban 0,704 </a:t>
            </a:r>
            <a:r>
              <a:rPr lang="el-GR" sz="1600" b="1">
                <a:solidFill>
                  <a:srgbClr val="000000"/>
                </a:solidFill>
                <a:latin typeface="Arial" charset="0"/>
              </a:rPr>
              <a:t>είναι στατιστικά σημαντικός</a:t>
            </a:r>
            <a:endParaRPr lang="el-GR" sz="1600">
              <a:solidFill>
                <a:srgbClr val="000000"/>
              </a:solidFill>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l-GR" sz="2800" dirty="0" smtClean="0"/>
              <a:t>Προσδόκιμο επιβίωσης και αστικοποίηση</a:t>
            </a:r>
          </a:p>
        </p:txBody>
      </p:sp>
      <p:sp>
        <p:nvSpPr>
          <p:cNvPr id="26627" name="Rectangle 3"/>
          <p:cNvSpPr>
            <a:spLocks noChangeArrowheads="1"/>
          </p:cNvSpPr>
          <p:nvPr/>
        </p:nvSpPr>
        <p:spPr bwMode="auto">
          <a:xfrm>
            <a:off x="4014788" y="2871788"/>
            <a:ext cx="9144000" cy="0"/>
          </a:xfrm>
          <a:prstGeom prst="rect">
            <a:avLst/>
          </a:prstGeom>
          <a:noFill/>
          <a:ln w="9525">
            <a:noFill/>
            <a:miter lim="800000"/>
            <a:headEnd/>
            <a:tailEnd/>
          </a:ln>
        </p:spPr>
        <p:txBody>
          <a:bodyPr>
            <a:spAutoFit/>
          </a:bodyPr>
          <a:lstStyle/>
          <a:p>
            <a:endParaRPr lang="el-GR"/>
          </a:p>
        </p:txBody>
      </p:sp>
      <p:sp>
        <p:nvSpPr>
          <p:cNvPr id="26628" name="Line 6"/>
          <p:cNvSpPr>
            <a:spLocks noChangeShapeType="1"/>
          </p:cNvSpPr>
          <p:nvPr/>
        </p:nvSpPr>
        <p:spPr bwMode="auto">
          <a:xfrm>
            <a:off x="2438400" y="2819400"/>
            <a:ext cx="1828800" cy="685800"/>
          </a:xfrm>
          <a:prstGeom prst="line">
            <a:avLst/>
          </a:prstGeom>
          <a:noFill/>
          <a:ln w="57150">
            <a:solidFill>
              <a:srgbClr val="FFFF00"/>
            </a:solidFill>
            <a:round/>
            <a:headEnd/>
            <a:tailEnd type="triangle" w="med" len="med"/>
          </a:ln>
        </p:spPr>
        <p:txBody>
          <a:bodyPr/>
          <a:lstStyle/>
          <a:p>
            <a:endParaRPr lang="el-GR"/>
          </a:p>
        </p:txBody>
      </p:sp>
      <p:pic>
        <p:nvPicPr>
          <p:cNvPr id="26629" name="Picture 30"/>
          <p:cNvPicPr>
            <a:picLocks noGrp="1" noChangeAspect="1" noChangeArrowheads="1"/>
          </p:cNvPicPr>
          <p:nvPr>
            <p:ph idx="1"/>
          </p:nvPr>
        </p:nvPicPr>
        <p:blipFill>
          <a:blip r:embed="rId2" cstate="print"/>
          <a:srcRect/>
          <a:stretch>
            <a:fillRect/>
          </a:stretch>
        </p:blipFill>
        <p:spPr>
          <a:xfrm>
            <a:off x="2124075" y="1484313"/>
            <a:ext cx="4860925" cy="4114800"/>
          </a:xfrm>
          <a:solidFill>
            <a:schemeClr val="bg1">
              <a:alpha val="0"/>
            </a:schemeClr>
          </a:solidFill>
        </p:spPr>
      </p:pic>
      <p:sp>
        <p:nvSpPr>
          <p:cNvPr id="26630" name="Line 32"/>
          <p:cNvSpPr>
            <a:spLocks noChangeShapeType="1"/>
          </p:cNvSpPr>
          <p:nvPr/>
        </p:nvSpPr>
        <p:spPr bwMode="auto">
          <a:xfrm>
            <a:off x="2195513" y="2781300"/>
            <a:ext cx="1800225" cy="935038"/>
          </a:xfrm>
          <a:prstGeom prst="line">
            <a:avLst/>
          </a:prstGeom>
          <a:noFill/>
          <a:ln w="57150">
            <a:solidFill>
              <a:srgbClr val="FFFF00"/>
            </a:solidFill>
            <a:round/>
            <a:headEnd/>
            <a:tailEnd type="triangle" w="med" len="med"/>
          </a:ln>
        </p:spPr>
        <p:txBody>
          <a:bodyPr/>
          <a:lstStyle/>
          <a:p>
            <a:endParaRPr lang="el-GR"/>
          </a:p>
        </p:txBody>
      </p:sp>
      <p:sp>
        <p:nvSpPr>
          <p:cNvPr id="152609" name="Comment 33"/>
          <p:cNvSpPr>
            <a:spLocks noChangeArrowheads="1"/>
          </p:cNvSpPr>
          <p:nvPr/>
        </p:nvSpPr>
        <p:spPr bwMode="auto">
          <a:xfrm>
            <a:off x="0" y="1916113"/>
            <a:ext cx="2411760" cy="2554545"/>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wrap="square">
            <a:spAutoFit/>
          </a:bodyPr>
          <a:lstStyle/>
          <a:p>
            <a:pPr>
              <a:spcBef>
                <a:spcPct val="50000"/>
              </a:spcBef>
              <a:defRPr/>
            </a:pPr>
            <a:r>
              <a:rPr lang="el-GR" sz="1600" b="1" dirty="0">
                <a:solidFill>
                  <a:srgbClr val="000000"/>
                </a:solidFill>
                <a:latin typeface="Arial" charset="0"/>
              </a:rPr>
              <a:t>Μορφή σχέσης</a:t>
            </a:r>
            <a:r>
              <a:rPr lang="el-GR" sz="1600" b="1" dirty="0" smtClean="0">
                <a:solidFill>
                  <a:srgbClr val="000000"/>
                </a:solidFill>
                <a:latin typeface="Arial" charset="0"/>
              </a:rPr>
              <a:t>:</a:t>
            </a:r>
          </a:p>
          <a:p>
            <a:pPr>
              <a:spcBef>
                <a:spcPct val="50000"/>
              </a:spcBef>
              <a:defRPr/>
            </a:pPr>
            <a:r>
              <a:rPr lang="el-GR" sz="1600" b="1" dirty="0" smtClean="0">
                <a:solidFill>
                  <a:srgbClr val="000000"/>
                </a:solidFill>
                <a:latin typeface="Arial" charset="0"/>
              </a:rPr>
              <a:t>γραμμική</a:t>
            </a:r>
            <a:endParaRPr lang="el-GR" sz="1600" b="1" dirty="0">
              <a:solidFill>
                <a:srgbClr val="000000"/>
              </a:solidFill>
              <a:latin typeface="Arial" charset="0"/>
            </a:endParaRPr>
          </a:p>
          <a:p>
            <a:pPr>
              <a:spcBef>
                <a:spcPct val="50000"/>
              </a:spcBef>
              <a:defRPr/>
            </a:pPr>
            <a:r>
              <a:rPr lang="el-GR" sz="1600" b="1" dirty="0">
                <a:solidFill>
                  <a:srgbClr val="000000"/>
                </a:solidFill>
                <a:latin typeface="Arial" charset="0"/>
              </a:rPr>
              <a:t>Κατεύθυνση: </a:t>
            </a:r>
          </a:p>
          <a:p>
            <a:pPr>
              <a:spcBef>
                <a:spcPct val="50000"/>
              </a:spcBef>
              <a:defRPr/>
            </a:pPr>
            <a:r>
              <a:rPr lang="el-GR" sz="1600" b="1" dirty="0" smtClean="0">
                <a:solidFill>
                  <a:srgbClr val="000000"/>
                </a:solidFill>
                <a:latin typeface="Arial" charset="0"/>
              </a:rPr>
              <a:t>Θετική</a:t>
            </a:r>
          </a:p>
          <a:p>
            <a:pPr>
              <a:spcBef>
                <a:spcPct val="50000"/>
              </a:spcBef>
              <a:defRPr/>
            </a:pPr>
            <a:r>
              <a:rPr lang="el-GR" sz="1600" b="1" dirty="0" smtClean="0">
                <a:solidFill>
                  <a:srgbClr val="000000"/>
                </a:solidFill>
                <a:latin typeface="Arial" charset="0"/>
              </a:rPr>
              <a:t>Ένταση: ισχυρή</a:t>
            </a:r>
          </a:p>
          <a:p>
            <a:pPr>
              <a:spcBef>
                <a:spcPct val="50000"/>
              </a:spcBef>
              <a:defRPr/>
            </a:pPr>
            <a:endParaRPr lang="el-GR" sz="1600" b="1" dirty="0">
              <a:solidFill>
                <a:srgbClr val="000000"/>
              </a:solidFill>
              <a:latin typeface="Arial" charset="0"/>
            </a:endParaRPr>
          </a:p>
          <a:p>
            <a:pPr>
              <a:spcBef>
                <a:spcPct val="50000"/>
              </a:spcBef>
              <a:defRPr/>
            </a:pPr>
            <a:endParaRPr lang="el-GR" sz="1600" dirty="0">
              <a:solidFill>
                <a:srgbClr val="000000"/>
              </a:solidFill>
              <a:latin typeface="Arial" charset="0"/>
            </a:endParaRPr>
          </a:p>
        </p:txBody>
      </p:sp>
      <p:sp>
        <p:nvSpPr>
          <p:cNvPr id="152610" name="Comment 34"/>
          <p:cNvSpPr>
            <a:spLocks noChangeArrowheads="1"/>
          </p:cNvSpPr>
          <p:nvPr/>
        </p:nvSpPr>
        <p:spPr bwMode="auto">
          <a:xfrm>
            <a:off x="7092950" y="1989138"/>
            <a:ext cx="1828800" cy="1812925"/>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defRPr/>
            </a:pPr>
            <a:r>
              <a:rPr lang="el-GR" sz="1600" b="1">
                <a:solidFill>
                  <a:srgbClr val="000000"/>
                </a:solidFill>
                <a:latin typeface="Arial" charset="0"/>
              </a:rPr>
              <a:t>Καθώς το ποσοστό αστικοποίησης αυξάνει το προσδόκιμο επιβίωσης αυξάνει</a:t>
            </a:r>
            <a:r>
              <a:rPr lang="el-GR" sz="1600">
                <a:latin typeface="Arial" charset="0"/>
              </a:rPr>
              <a:t> </a:t>
            </a:r>
            <a:r>
              <a:rPr lang="el-GR" sz="1600" b="1">
                <a:solidFill>
                  <a:srgbClr val="000000"/>
                </a:solidFill>
                <a:latin typeface="Arial" charset="0"/>
              </a:rPr>
              <a:t>:</a:t>
            </a:r>
          </a:p>
        </p:txBody>
      </p:sp>
      <p:sp>
        <p:nvSpPr>
          <p:cNvPr id="9" name="Rectangle 2"/>
          <p:cNvSpPr txBox="1">
            <a:spLocks noChangeArrowheads="1"/>
          </p:cNvSpPr>
          <p:nvPr/>
        </p:nvSpPr>
        <p:spPr bwMode="auto">
          <a:xfrm>
            <a:off x="755576" y="260648"/>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b="0" i="0" u="none" strike="noStrike" kern="0" cap="none" spc="0" normalizeH="0" baseline="0" noProof="0" dirty="0" smtClean="0">
                <a:ln>
                  <a:noFill/>
                </a:ln>
                <a:solidFill>
                  <a:schemeClr val="tx2"/>
                </a:solidFill>
                <a:effectLst/>
                <a:uLnTx/>
                <a:uFillTx/>
                <a:latin typeface="+mj-lt"/>
                <a:ea typeface="+mj-ea"/>
                <a:cs typeface="+mj-cs"/>
              </a:rPr>
              <a:t>Γραμμική παλινδρόμηση και Συσχέτιση: έλεγχοι με τον συντελεστή συσχέτισης </a:t>
            </a:r>
            <a:r>
              <a:rPr kumimoji="0" lang="en-US" b="0" i="0" u="none" strike="noStrike" kern="0" cap="none" spc="0" normalizeH="0" baseline="0" noProof="0" dirty="0" smtClean="0">
                <a:ln>
                  <a:noFill/>
                </a:ln>
                <a:solidFill>
                  <a:schemeClr val="tx2"/>
                </a:solidFill>
                <a:effectLst/>
                <a:uLnTx/>
                <a:uFillTx/>
                <a:latin typeface="+mj-lt"/>
                <a:ea typeface="+mj-ea"/>
                <a:cs typeface="+mj-cs"/>
              </a:rPr>
              <a:t>r</a:t>
            </a:r>
            <a:endParaRPr kumimoji="0" lang="el-GR"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10" name="9 - TextBox"/>
          <p:cNvSpPr txBox="1"/>
          <p:nvPr/>
        </p:nvSpPr>
        <p:spPr>
          <a:xfrm>
            <a:off x="2710904" y="1700808"/>
            <a:ext cx="461665" cy="2775213"/>
          </a:xfrm>
          <a:prstGeom prst="rect">
            <a:avLst/>
          </a:prstGeom>
          <a:solidFill>
            <a:schemeClr val="bg1"/>
          </a:solidFill>
        </p:spPr>
        <p:txBody>
          <a:bodyPr vert="vert270" wrap="square" rtlCol="0">
            <a:spAutoFit/>
          </a:bodyPr>
          <a:lstStyle/>
          <a:p>
            <a:r>
              <a:rPr lang="el-GR" sz="1800" dirty="0" smtClean="0"/>
              <a:t>Προσδόκιμο επιβίωσης (έτη)</a:t>
            </a:r>
            <a:endParaRPr lang="el-GR" sz="1800" dirty="0"/>
          </a:p>
        </p:txBody>
      </p:sp>
      <p:sp>
        <p:nvSpPr>
          <p:cNvPr id="11" name="10 - TextBox"/>
          <p:cNvSpPr txBox="1"/>
          <p:nvPr/>
        </p:nvSpPr>
        <p:spPr>
          <a:xfrm>
            <a:off x="2699792" y="5169040"/>
            <a:ext cx="5544616" cy="369332"/>
          </a:xfrm>
          <a:prstGeom prst="rect">
            <a:avLst/>
          </a:prstGeom>
          <a:solidFill>
            <a:schemeClr val="bg1"/>
          </a:solidFill>
        </p:spPr>
        <p:txBody>
          <a:bodyPr wrap="square" rtlCol="0">
            <a:spAutoFit/>
          </a:bodyPr>
          <a:lstStyle/>
          <a:p>
            <a:r>
              <a:rPr lang="el-GR" sz="1800" dirty="0" smtClean="0"/>
              <a:t>Ποσοστό αστικοποίησης της χώρας</a:t>
            </a:r>
            <a:endParaRPr lang="el-GR" sz="20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l-GR" sz="2800" smtClean="0"/>
              <a:t>Συντελεστές παλινδρόμησης όταν απομακρυνθεί η μεταβλητή </a:t>
            </a:r>
            <a:r>
              <a:rPr lang="en-US" sz="2800" smtClean="0"/>
              <a:t>lndocs</a:t>
            </a:r>
            <a:endParaRPr lang="el-GR" sz="2800" smtClean="0"/>
          </a:p>
        </p:txBody>
      </p:sp>
      <p:sp>
        <p:nvSpPr>
          <p:cNvPr id="59395" name="Rectangle 4"/>
          <p:cNvSpPr>
            <a:spLocks noChangeArrowheads="1"/>
          </p:cNvSpPr>
          <p:nvPr/>
        </p:nvSpPr>
        <p:spPr bwMode="auto">
          <a:xfrm>
            <a:off x="2043113" y="2433638"/>
            <a:ext cx="9144000" cy="0"/>
          </a:xfrm>
          <a:prstGeom prst="rect">
            <a:avLst/>
          </a:prstGeom>
          <a:noFill/>
          <a:ln w="9525">
            <a:noFill/>
            <a:miter lim="800000"/>
            <a:headEnd/>
            <a:tailEnd/>
          </a:ln>
        </p:spPr>
        <p:txBody>
          <a:bodyPr>
            <a:spAutoFit/>
          </a:bodyPr>
          <a:lstStyle/>
          <a:p>
            <a:endParaRPr lang="el-GR"/>
          </a:p>
        </p:txBody>
      </p:sp>
      <p:pic>
        <p:nvPicPr>
          <p:cNvPr id="59396" name="Picture 3"/>
          <p:cNvPicPr>
            <a:picLocks noChangeAspect="1" noChangeArrowheads="1"/>
          </p:cNvPicPr>
          <p:nvPr/>
        </p:nvPicPr>
        <p:blipFill>
          <a:blip r:embed="rId2" cstate="print"/>
          <a:srcRect/>
          <a:stretch>
            <a:fillRect/>
          </a:stretch>
        </p:blipFill>
        <p:spPr bwMode="auto">
          <a:xfrm>
            <a:off x="762000" y="1981200"/>
            <a:ext cx="7620000" cy="299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endParaRPr lang="el-GR" smtClean="0"/>
          </a:p>
        </p:txBody>
      </p:sp>
      <p:pic>
        <p:nvPicPr>
          <p:cNvPr id="60419" name="Picture 3"/>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endParaRPr lang="el-GR" smtClean="0"/>
          </a:p>
        </p:txBody>
      </p:sp>
      <p:pic>
        <p:nvPicPr>
          <p:cNvPr id="61443" name="Picture 3"/>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endParaRPr lang="el-GR" smtClean="0"/>
          </a:p>
        </p:txBody>
      </p:sp>
      <p:graphicFrame>
        <p:nvGraphicFramePr>
          <p:cNvPr id="20482" name="Object 5"/>
          <p:cNvGraphicFramePr>
            <a:graphicFrameLocks noChangeAspect="1"/>
          </p:cNvGraphicFramePr>
          <p:nvPr/>
        </p:nvGraphicFramePr>
        <p:xfrm>
          <a:off x="990600" y="1066800"/>
          <a:ext cx="7620000" cy="4038600"/>
        </p:xfrm>
        <a:graphic>
          <a:graphicData uri="http://schemas.openxmlformats.org/presentationml/2006/ole">
            <p:oleObj spid="_x0000_s20482" name="Έγγραφο" r:id="rId3" imgW="5486400" imgH="2908800" progId="Word.Document.8">
              <p:embed/>
            </p:oleObj>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0"/>
            <a:ext cx="7772400" cy="914400"/>
          </a:xfrm>
        </p:spPr>
        <p:txBody>
          <a:bodyPr/>
          <a:lstStyle/>
          <a:p>
            <a:pPr eaLnBrk="1" hangingPunct="1"/>
            <a:r>
              <a:rPr lang="el-GR" sz="2800" smtClean="0"/>
              <a:t>Κατασκευή μοντέλου με τη μέθοδο</a:t>
            </a:r>
            <a:r>
              <a:rPr lang="en-US" sz="2800" smtClean="0"/>
              <a:t> </a:t>
            </a:r>
            <a:r>
              <a:rPr lang="el-GR" sz="2800" smtClean="0"/>
              <a:t>της </a:t>
            </a:r>
            <a:r>
              <a:rPr lang="en-US" sz="2800" smtClean="0"/>
              <a:t>“stepwise variable selection”</a:t>
            </a:r>
            <a:endParaRPr lang="el-GR" sz="2800" smtClean="0"/>
          </a:p>
        </p:txBody>
      </p:sp>
      <p:sp>
        <p:nvSpPr>
          <p:cNvPr id="62467" name="Rectangle 4"/>
          <p:cNvSpPr>
            <a:spLocks noChangeArrowheads="1"/>
          </p:cNvSpPr>
          <p:nvPr/>
        </p:nvSpPr>
        <p:spPr bwMode="auto">
          <a:xfrm>
            <a:off x="2771775" y="2495550"/>
            <a:ext cx="9144000" cy="0"/>
          </a:xfrm>
          <a:prstGeom prst="rect">
            <a:avLst/>
          </a:prstGeom>
          <a:noFill/>
          <a:ln w="9525">
            <a:noFill/>
            <a:miter lim="800000"/>
            <a:headEnd/>
            <a:tailEnd/>
          </a:ln>
        </p:spPr>
        <p:txBody>
          <a:bodyPr>
            <a:spAutoFit/>
          </a:bodyPr>
          <a:lstStyle/>
          <a:p>
            <a:endParaRPr lang="el-GR"/>
          </a:p>
        </p:txBody>
      </p:sp>
      <p:pic>
        <p:nvPicPr>
          <p:cNvPr id="62468" name="Picture 3"/>
          <p:cNvPicPr>
            <a:picLocks noChangeAspect="1" noChangeArrowheads="1"/>
          </p:cNvPicPr>
          <p:nvPr/>
        </p:nvPicPr>
        <p:blipFill>
          <a:blip r:embed="rId2" cstate="print"/>
          <a:srcRect/>
          <a:stretch>
            <a:fillRect/>
          </a:stretch>
        </p:blipFill>
        <p:spPr bwMode="auto">
          <a:xfrm>
            <a:off x="1447800" y="914400"/>
            <a:ext cx="5029200" cy="2608263"/>
          </a:xfrm>
          <a:prstGeom prst="rect">
            <a:avLst/>
          </a:prstGeom>
          <a:noFill/>
          <a:ln w="9525">
            <a:noFill/>
            <a:miter lim="800000"/>
            <a:headEnd/>
            <a:tailEnd/>
          </a:ln>
        </p:spPr>
      </p:pic>
      <p:sp>
        <p:nvSpPr>
          <p:cNvPr id="62469" name="Rectangle 7"/>
          <p:cNvSpPr>
            <a:spLocks noChangeArrowheads="1"/>
          </p:cNvSpPr>
          <p:nvPr/>
        </p:nvSpPr>
        <p:spPr bwMode="auto">
          <a:xfrm>
            <a:off x="1828800" y="2590800"/>
            <a:ext cx="9144000" cy="0"/>
          </a:xfrm>
          <a:prstGeom prst="rect">
            <a:avLst/>
          </a:prstGeom>
          <a:noFill/>
          <a:ln w="9525">
            <a:noFill/>
            <a:miter lim="800000"/>
            <a:headEnd/>
            <a:tailEnd/>
          </a:ln>
        </p:spPr>
        <p:txBody>
          <a:bodyPr>
            <a:spAutoFit/>
          </a:bodyPr>
          <a:lstStyle/>
          <a:p>
            <a:endParaRPr lang="el-GR"/>
          </a:p>
        </p:txBody>
      </p:sp>
      <p:pic>
        <p:nvPicPr>
          <p:cNvPr id="62470" name="Picture 6"/>
          <p:cNvPicPr>
            <a:picLocks noChangeAspect="1" noChangeArrowheads="1"/>
          </p:cNvPicPr>
          <p:nvPr/>
        </p:nvPicPr>
        <p:blipFill>
          <a:blip r:embed="rId3" cstate="print"/>
          <a:srcRect/>
          <a:stretch>
            <a:fillRect/>
          </a:stretch>
        </p:blipFill>
        <p:spPr bwMode="auto">
          <a:xfrm>
            <a:off x="381000" y="3490913"/>
            <a:ext cx="7086600" cy="3227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6592" y="1268760"/>
            <a:ext cx="7772400" cy="699864"/>
          </a:xfrm>
        </p:spPr>
        <p:txBody>
          <a:bodyPr/>
          <a:lstStyle/>
          <a:p>
            <a:pPr eaLnBrk="1" hangingPunct="1"/>
            <a:r>
              <a:rPr lang="el-GR" sz="2400" i="1" dirty="0" smtClean="0"/>
              <a:t>Απόλυτη γραμμική συσχέτιση</a:t>
            </a:r>
          </a:p>
        </p:txBody>
      </p:sp>
      <p:sp>
        <p:nvSpPr>
          <p:cNvPr id="27651" name="Rectangle 4"/>
          <p:cNvSpPr>
            <a:spLocks noChangeArrowheads="1"/>
          </p:cNvSpPr>
          <p:nvPr/>
        </p:nvSpPr>
        <p:spPr bwMode="auto">
          <a:xfrm>
            <a:off x="4019550" y="2876550"/>
            <a:ext cx="9144000" cy="0"/>
          </a:xfrm>
          <a:prstGeom prst="rect">
            <a:avLst/>
          </a:prstGeom>
          <a:noFill/>
          <a:ln w="9525">
            <a:noFill/>
            <a:miter lim="800000"/>
            <a:headEnd/>
            <a:tailEnd/>
          </a:ln>
        </p:spPr>
        <p:txBody>
          <a:bodyPr>
            <a:spAutoFit/>
          </a:bodyPr>
          <a:lstStyle/>
          <a:p>
            <a:endParaRPr lang="el-GR"/>
          </a:p>
        </p:txBody>
      </p:sp>
      <p:sp>
        <p:nvSpPr>
          <p:cNvPr id="27652" name="Rectangle 6"/>
          <p:cNvSpPr>
            <a:spLocks noChangeArrowheads="1"/>
          </p:cNvSpPr>
          <p:nvPr/>
        </p:nvSpPr>
        <p:spPr bwMode="auto">
          <a:xfrm>
            <a:off x="4019550" y="2876550"/>
            <a:ext cx="9144000" cy="0"/>
          </a:xfrm>
          <a:prstGeom prst="rect">
            <a:avLst/>
          </a:prstGeom>
          <a:noFill/>
          <a:ln w="9525">
            <a:noFill/>
            <a:miter lim="800000"/>
            <a:headEnd/>
            <a:tailEnd/>
          </a:ln>
        </p:spPr>
        <p:txBody>
          <a:bodyPr>
            <a:spAutoFit/>
          </a:bodyPr>
          <a:lstStyle/>
          <a:p>
            <a:endParaRPr lang="el-GR"/>
          </a:p>
        </p:txBody>
      </p:sp>
      <p:sp>
        <p:nvSpPr>
          <p:cNvPr id="27653" name="Rectangle 8"/>
          <p:cNvSpPr>
            <a:spLocks noChangeArrowheads="1"/>
          </p:cNvSpPr>
          <p:nvPr/>
        </p:nvSpPr>
        <p:spPr bwMode="auto">
          <a:xfrm>
            <a:off x="4019550" y="2876550"/>
            <a:ext cx="9144000" cy="0"/>
          </a:xfrm>
          <a:prstGeom prst="rect">
            <a:avLst/>
          </a:prstGeom>
          <a:noFill/>
          <a:ln w="9525">
            <a:noFill/>
            <a:miter lim="800000"/>
            <a:headEnd/>
            <a:tailEnd/>
          </a:ln>
        </p:spPr>
        <p:txBody>
          <a:bodyPr>
            <a:spAutoFit/>
          </a:bodyPr>
          <a:lstStyle/>
          <a:p>
            <a:endParaRPr lang="el-GR"/>
          </a:p>
        </p:txBody>
      </p:sp>
      <p:sp>
        <p:nvSpPr>
          <p:cNvPr id="27654" name="Rectangle 10"/>
          <p:cNvSpPr>
            <a:spLocks noChangeArrowheads="1"/>
          </p:cNvSpPr>
          <p:nvPr/>
        </p:nvSpPr>
        <p:spPr bwMode="auto">
          <a:xfrm>
            <a:off x="4019550" y="2876550"/>
            <a:ext cx="9144000" cy="0"/>
          </a:xfrm>
          <a:prstGeom prst="rect">
            <a:avLst/>
          </a:prstGeom>
          <a:noFill/>
          <a:ln w="9525">
            <a:noFill/>
            <a:miter lim="800000"/>
            <a:headEnd/>
            <a:tailEnd/>
          </a:ln>
        </p:spPr>
        <p:txBody>
          <a:bodyPr>
            <a:spAutoFit/>
          </a:bodyPr>
          <a:lstStyle/>
          <a:p>
            <a:endParaRPr lang="el-GR"/>
          </a:p>
        </p:txBody>
      </p:sp>
      <p:sp>
        <p:nvSpPr>
          <p:cNvPr id="27655" name="Rectangle 12"/>
          <p:cNvSpPr>
            <a:spLocks noChangeArrowheads="1"/>
          </p:cNvSpPr>
          <p:nvPr/>
        </p:nvSpPr>
        <p:spPr bwMode="auto">
          <a:xfrm>
            <a:off x="4019550" y="2876550"/>
            <a:ext cx="9144000" cy="0"/>
          </a:xfrm>
          <a:prstGeom prst="rect">
            <a:avLst/>
          </a:prstGeom>
          <a:noFill/>
          <a:ln w="9525">
            <a:noFill/>
            <a:miter lim="800000"/>
            <a:headEnd/>
            <a:tailEnd/>
          </a:ln>
        </p:spPr>
        <p:txBody>
          <a:bodyPr>
            <a:spAutoFit/>
          </a:bodyPr>
          <a:lstStyle/>
          <a:p>
            <a:endParaRPr lang="el-GR"/>
          </a:p>
        </p:txBody>
      </p:sp>
      <p:pic>
        <p:nvPicPr>
          <p:cNvPr id="27656" name="Picture 16"/>
          <p:cNvPicPr>
            <a:picLocks noChangeAspect="1" noChangeArrowheads="1"/>
          </p:cNvPicPr>
          <p:nvPr/>
        </p:nvPicPr>
        <p:blipFill>
          <a:blip r:embed="rId2" cstate="print"/>
          <a:srcRect/>
          <a:stretch>
            <a:fillRect/>
          </a:stretch>
        </p:blipFill>
        <p:spPr bwMode="auto">
          <a:xfrm>
            <a:off x="685800" y="2209800"/>
            <a:ext cx="3200400" cy="3200400"/>
          </a:xfrm>
          <a:prstGeom prst="rect">
            <a:avLst/>
          </a:prstGeom>
          <a:noFill/>
          <a:ln w="9525">
            <a:noFill/>
            <a:miter lim="800000"/>
            <a:headEnd/>
            <a:tailEnd/>
          </a:ln>
        </p:spPr>
      </p:pic>
      <p:sp>
        <p:nvSpPr>
          <p:cNvPr id="27657" name="Rectangle 19"/>
          <p:cNvSpPr>
            <a:spLocks noChangeArrowheads="1"/>
          </p:cNvSpPr>
          <p:nvPr/>
        </p:nvSpPr>
        <p:spPr bwMode="auto">
          <a:xfrm>
            <a:off x="4019550" y="2876550"/>
            <a:ext cx="9144000" cy="0"/>
          </a:xfrm>
          <a:prstGeom prst="rect">
            <a:avLst/>
          </a:prstGeom>
          <a:noFill/>
          <a:ln w="9525">
            <a:noFill/>
            <a:miter lim="800000"/>
            <a:headEnd/>
            <a:tailEnd/>
          </a:ln>
        </p:spPr>
        <p:txBody>
          <a:bodyPr>
            <a:spAutoFit/>
          </a:bodyPr>
          <a:lstStyle/>
          <a:p>
            <a:endParaRPr lang="el-GR"/>
          </a:p>
        </p:txBody>
      </p:sp>
      <p:pic>
        <p:nvPicPr>
          <p:cNvPr id="27658" name="Picture 18"/>
          <p:cNvPicPr>
            <a:picLocks noChangeAspect="1" noChangeArrowheads="1"/>
          </p:cNvPicPr>
          <p:nvPr/>
        </p:nvPicPr>
        <p:blipFill>
          <a:blip r:embed="rId3" cstate="print"/>
          <a:srcRect/>
          <a:stretch>
            <a:fillRect/>
          </a:stretch>
        </p:blipFill>
        <p:spPr bwMode="auto">
          <a:xfrm>
            <a:off x="4343400" y="2286000"/>
            <a:ext cx="3048000" cy="3048000"/>
          </a:xfrm>
          <a:prstGeom prst="rect">
            <a:avLst/>
          </a:prstGeom>
          <a:noFill/>
          <a:ln w="9525">
            <a:noFill/>
            <a:miter lim="800000"/>
            <a:headEnd/>
            <a:tailEnd/>
          </a:ln>
        </p:spPr>
      </p:pic>
      <p:sp>
        <p:nvSpPr>
          <p:cNvPr id="11" name="Rectangle 2"/>
          <p:cNvSpPr txBox="1">
            <a:spLocks noChangeArrowheads="1"/>
          </p:cNvSpPr>
          <p:nvPr/>
        </p:nvSpPr>
        <p:spPr bwMode="auto">
          <a:xfrm>
            <a:off x="755576" y="260648"/>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b="0" i="0" u="none" strike="noStrike" kern="0" cap="none" spc="0" normalizeH="0" baseline="0" noProof="0" dirty="0" smtClean="0">
                <a:ln>
                  <a:noFill/>
                </a:ln>
                <a:solidFill>
                  <a:schemeClr val="tx2"/>
                </a:solidFill>
                <a:effectLst/>
                <a:uLnTx/>
                <a:uFillTx/>
                <a:latin typeface="+mj-lt"/>
                <a:ea typeface="+mj-ea"/>
                <a:cs typeface="+mj-cs"/>
              </a:rPr>
              <a:t>Γραμμική παλινδρόμηση και Συσχέτιση: έλεγχοι με τον συντελεστή συσχέτισης </a:t>
            </a:r>
            <a:r>
              <a:rPr kumimoji="0" lang="en-US" b="0" i="0" u="none" strike="noStrike" kern="0" cap="none" spc="0" normalizeH="0" baseline="0" noProof="0" dirty="0" smtClean="0">
                <a:ln>
                  <a:noFill/>
                </a:ln>
                <a:solidFill>
                  <a:schemeClr val="tx2"/>
                </a:solidFill>
                <a:effectLst/>
                <a:uLnTx/>
                <a:uFillTx/>
                <a:latin typeface="+mj-lt"/>
                <a:ea typeface="+mj-ea"/>
                <a:cs typeface="+mj-cs"/>
              </a:rPr>
              <a:t>r</a:t>
            </a:r>
            <a:endParaRPr kumimoji="0" lang="el-GR"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12" name="Comment 33"/>
          <p:cNvSpPr>
            <a:spLocks noChangeArrowheads="1"/>
          </p:cNvSpPr>
          <p:nvPr/>
        </p:nvSpPr>
        <p:spPr bwMode="auto">
          <a:xfrm>
            <a:off x="323528" y="5013176"/>
            <a:ext cx="2411760" cy="1692771"/>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wrap="square">
            <a:spAutoFit/>
          </a:bodyPr>
          <a:lstStyle/>
          <a:p>
            <a:pPr>
              <a:spcBef>
                <a:spcPct val="50000"/>
              </a:spcBef>
              <a:defRPr/>
            </a:pPr>
            <a:r>
              <a:rPr lang="el-GR" sz="1600" b="1" dirty="0" smtClean="0">
                <a:solidFill>
                  <a:srgbClr val="000000"/>
                </a:solidFill>
                <a:latin typeface="Arial" charset="0"/>
              </a:rPr>
              <a:t>Όλα τα άτομα βρίσκονται πάνω σε στη ευθεία γραμμή που προσομοιώνει το «νέφος» των ατόμων</a:t>
            </a:r>
            <a:endParaRPr lang="el-GR" sz="1600" b="1" dirty="0">
              <a:solidFill>
                <a:srgbClr val="000000"/>
              </a:solidFill>
              <a:latin typeface="Arial" charset="0"/>
            </a:endParaRPr>
          </a:p>
          <a:p>
            <a:pPr>
              <a:spcBef>
                <a:spcPct val="50000"/>
              </a:spcBef>
              <a:defRPr/>
            </a:pPr>
            <a:endParaRPr lang="el-GR" sz="1600" dirty="0">
              <a:solidFill>
                <a:srgbClr val="000000"/>
              </a:solidFill>
              <a:latin typeface="Arial" charset="0"/>
            </a:endParaRPr>
          </a:p>
        </p:txBody>
      </p:sp>
      <p:cxnSp>
        <p:nvCxnSpPr>
          <p:cNvPr id="14" name="13 - Ευθύγραμμο βέλος σύνδεσης"/>
          <p:cNvCxnSpPr/>
          <p:nvPr/>
        </p:nvCxnSpPr>
        <p:spPr>
          <a:xfrm flipV="1">
            <a:off x="2051720" y="3861048"/>
            <a:ext cx="432048" cy="1152128"/>
          </a:xfrm>
          <a:prstGeom prst="straightConnector1">
            <a:avLst/>
          </a:prstGeom>
          <a:ln>
            <a:solidFill>
              <a:srgbClr val="FFFF00"/>
            </a:solidFill>
            <a:tailEnd type="arrow"/>
          </a:ln>
        </p:spPr>
        <p:style>
          <a:lnRef idx="3">
            <a:schemeClr val="accent1"/>
          </a:lnRef>
          <a:fillRef idx="0">
            <a:schemeClr val="accent1"/>
          </a:fillRef>
          <a:effectRef idx="2">
            <a:schemeClr val="accent1"/>
          </a:effectRef>
          <a:fontRef idx="minor">
            <a:schemeClr val="tx1"/>
          </a:fontRef>
        </p:style>
      </p:cxnSp>
      <p:cxnSp>
        <p:nvCxnSpPr>
          <p:cNvPr id="15" name="14 - Ευθύγραμμο βέλος σύνδεσης"/>
          <p:cNvCxnSpPr/>
          <p:nvPr/>
        </p:nvCxnSpPr>
        <p:spPr>
          <a:xfrm flipV="1">
            <a:off x="2555776" y="3645024"/>
            <a:ext cx="3096344" cy="1368152"/>
          </a:xfrm>
          <a:prstGeom prst="straightConnector1">
            <a:avLst/>
          </a:prstGeom>
          <a:ln>
            <a:solidFill>
              <a:srgbClr val="FFFF00"/>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Grp="1" noChangeArrowheads="1"/>
          </p:cNvSpPr>
          <p:nvPr>
            <p:ph type="title"/>
          </p:nvPr>
        </p:nvSpPr>
        <p:spPr>
          <a:xfrm>
            <a:off x="611560" y="836712"/>
            <a:ext cx="7772400" cy="731838"/>
          </a:xfrm>
        </p:spPr>
        <p:txBody>
          <a:bodyPr/>
          <a:lstStyle/>
          <a:p>
            <a:pPr eaLnBrk="1" hangingPunct="1"/>
            <a:r>
              <a:rPr lang="el-GR" sz="1800" dirty="0" smtClean="0"/>
              <a:t>Διαγράμματα σκεδασμού</a:t>
            </a:r>
            <a:r>
              <a:rPr lang="el-GR" sz="2800" dirty="0" smtClean="0"/>
              <a:t> </a:t>
            </a:r>
          </a:p>
        </p:txBody>
      </p:sp>
      <p:graphicFrame>
        <p:nvGraphicFramePr>
          <p:cNvPr id="3074" name="Object 3"/>
          <p:cNvGraphicFramePr>
            <a:graphicFrameLocks noChangeAspect="1"/>
          </p:cNvGraphicFramePr>
          <p:nvPr>
            <p:ph idx="1"/>
          </p:nvPr>
        </p:nvGraphicFramePr>
        <p:xfrm>
          <a:off x="684213" y="1470025"/>
          <a:ext cx="7548562" cy="5387975"/>
        </p:xfrm>
        <a:graphic>
          <a:graphicData uri="http://schemas.openxmlformats.org/presentationml/2006/ole">
            <p:oleObj spid="_x0000_s3074" name="Έγγραφο" r:id="rId3" imgW="4836986" imgH="3452617" progId="Word.Document.8">
              <p:embed/>
            </p:oleObj>
          </a:graphicData>
        </a:graphic>
      </p:graphicFrame>
      <p:sp>
        <p:nvSpPr>
          <p:cNvPr id="4" name="Rectangle 2"/>
          <p:cNvSpPr txBox="1">
            <a:spLocks noChangeArrowheads="1"/>
          </p:cNvSpPr>
          <p:nvPr/>
        </p:nvSpPr>
        <p:spPr bwMode="auto">
          <a:xfrm>
            <a:off x="755576" y="260648"/>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b="0" i="0" u="none" strike="noStrike" kern="0" cap="none" spc="0" normalizeH="0" baseline="0" noProof="0" dirty="0" smtClean="0">
                <a:ln>
                  <a:noFill/>
                </a:ln>
                <a:solidFill>
                  <a:schemeClr val="tx2"/>
                </a:solidFill>
                <a:effectLst/>
                <a:uLnTx/>
                <a:uFillTx/>
                <a:latin typeface="+mj-lt"/>
                <a:ea typeface="+mj-ea"/>
                <a:cs typeface="+mj-cs"/>
              </a:rPr>
              <a:t>Γραμμική παλινδρόμηση και Συσχέτιση: έλεγχοι με τον συντελεστή συσχέτισης </a:t>
            </a:r>
            <a:r>
              <a:rPr kumimoji="0" lang="en-US" b="0" i="0" u="none" strike="noStrike" kern="0" cap="none" spc="0" normalizeH="0" baseline="0" noProof="0" dirty="0" smtClean="0">
                <a:ln>
                  <a:noFill/>
                </a:ln>
                <a:solidFill>
                  <a:schemeClr val="tx2"/>
                </a:solidFill>
                <a:effectLst/>
                <a:uLnTx/>
                <a:uFillTx/>
                <a:latin typeface="+mj-lt"/>
                <a:ea typeface="+mj-ea"/>
                <a:cs typeface="+mj-cs"/>
              </a:rPr>
              <a:t>r</a:t>
            </a:r>
            <a:endParaRPr kumimoji="0" lang="el-GR"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5701</TotalTime>
  <Words>2399</Words>
  <Application>Microsoft Office PowerPoint</Application>
  <PresentationFormat>Προβολή στην οθόνη (4:3)</PresentationFormat>
  <Paragraphs>302</Paragraphs>
  <Slides>74</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6</vt:i4>
      </vt:variant>
      <vt:variant>
        <vt:lpstr>Τίτλοι διαφανειών</vt:lpstr>
      </vt:variant>
      <vt:variant>
        <vt:i4>74</vt:i4>
      </vt:variant>
    </vt:vector>
  </HeadingPairs>
  <TitlesOfParts>
    <vt:vector size="81" baseType="lpstr">
      <vt:lpstr>Προεπιλεγμένη σχεδίαση</vt:lpstr>
      <vt:lpstr>Εξίσωση</vt:lpstr>
      <vt:lpstr>Γράφημα</vt:lpstr>
      <vt:lpstr>Έγγραφο</vt:lpstr>
      <vt:lpstr>MathType Equation</vt:lpstr>
      <vt:lpstr>Paintbrush Picture</vt:lpstr>
      <vt:lpstr>Microsoft Equation 3.0</vt:lpstr>
      <vt:lpstr>Γραμμική παλινδρόμηση και Συσχέτιση: έλεγχοι με τον συντελεστή συσχέτισης r</vt:lpstr>
      <vt:lpstr>Διαφάνεια 2</vt:lpstr>
      <vt:lpstr>Διαφάνεια 3</vt:lpstr>
      <vt:lpstr>Διαφάνεια 4</vt:lpstr>
      <vt:lpstr>Διάγραμμα σκεδασμού</vt:lpstr>
      <vt:lpstr>Μορφή συσχέτισης</vt:lpstr>
      <vt:lpstr>Προσδόκιμο επιβίωσης και αστικοποίηση</vt:lpstr>
      <vt:lpstr>Απόλυτη γραμμική συσχέτιση</vt:lpstr>
      <vt:lpstr>Διαγράμματα σκεδασμού </vt:lpstr>
      <vt:lpstr>Υπολογισμός συντελεστή γραμμικής συσχέτισης (Pearson) </vt:lpstr>
      <vt:lpstr>Υπολογισμός συντελεστή γραμμικής συσχέτισης (Pearson) με τη βοήθεια των αθροισμάτων και αθροισμάτων των τετραγώνων των τιμών των δύο μεταβλητών Χ και Υ </vt:lpstr>
      <vt:lpstr>Διαφάνεια 12</vt:lpstr>
      <vt:lpstr>Υπολογισμός συντελεστή Pearson (R) για “τιμές α/φ test πριν τη διδασκαλία (Χ)” και “βαθμολογία εξέτασης στο αρμόνιο (Υ)” για 14 νήπια</vt:lpstr>
      <vt:lpstr>Διαφάνεια 14</vt:lpstr>
      <vt:lpstr>Οι στατιστικές υποθέσεις αναφορικά με την ύπαρξη σχέσης μεταξύ δυο ποσοτικών μεταβλητών ισοδυναμούν με τις παρακάτω υποθέσεις για τον  συντελεστή συσχέτισης Pearson: </vt:lpstr>
      <vt:lpstr>Διαφάνεια 16</vt:lpstr>
      <vt:lpstr>Διαφάνεια 17</vt:lpstr>
      <vt:lpstr>Διαφάνεια 18</vt:lpstr>
      <vt:lpstr>Έλεγχος σημαντικότητας του Pearson r  για τη σχέση τελικής επίδοσης και επίδοσης στο ακουστικό-φωνητικό test </vt:lpstr>
      <vt:lpstr>Πού χρησιμοποιείται ο συντελεστής συσχέτισης (r)  pearson  </vt:lpstr>
      <vt:lpstr>Διαφάνεια 21</vt:lpstr>
      <vt:lpstr>Διαφάνεια 22</vt:lpstr>
      <vt:lpstr>Τρεις πιθανές γραμμές</vt:lpstr>
      <vt:lpstr>Γραμμή παλινδρόμησης με τη μέθοδο των ελαχίστων τετραγώνων</vt:lpstr>
      <vt:lpstr>Η εξίσωση της  (ευθείας) γραμμής παλινδρόμησης</vt:lpstr>
      <vt:lpstr>Διαφάνεια 26</vt:lpstr>
      <vt:lpstr>Υπολογισμός συντελεστών γραμμής παλινδρόμησης: «Προσδόκιμο επιβίωσης Γυναικών» και «Αριθμός γεννήσεων»</vt:lpstr>
      <vt:lpstr>Γραμμή παλινδρόμησης</vt:lpstr>
      <vt:lpstr>Μη γραμμική σχέση (κλίση=0)</vt:lpstr>
      <vt:lpstr>Προβλήματα ερμηνείας του συντελεστή συσχέτισης</vt:lpstr>
      <vt:lpstr>Προβλήματα ερμηνείας του συντελεστή συσχέτισης</vt:lpstr>
      <vt:lpstr>Προβλήματα ερμηνείας του συντελεστή συσχέτισης</vt:lpstr>
      <vt:lpstr>Υπολογισμός της γραμμής παλινδρόμησης</vt:lpstr>
      <vt:lpstr>Διαφάνεια 34</vt:lpstr>
      <vt:lpstr>Γραμμική παλινδρόμηση του προσδόκιμου επιβίωσης γυναικών και του αριθμού γεννήσεων</vt:lpstr>
      <vt:lpstr>Στάσεις μαθητών απέναντι στις φυσικές επιστήμες</vt:lpstr>
      <vt:lpstr>Στάσεις απέναντι στις φυσικές επιστήμες και φύλο μαθητών</vt:lpstr>
      <vt:lpstr>Διαφάνεια 38</vt:lpstr>
      <vt:lpstr>Μορφωτικό επίπεδο οικογενείας και στάσεις απέναντι στις ΦΕ</vt:lpstr>
      <vt:lpstr>Συσχέτιση άγχους και χρησιμότητας Φ.Ε.</vt:lpstr>
      <vt:lpstr>Διαφάνεια 41</vt:lpstr>
      <vt:lpstr>Διαφάνεια 42</vt:lpstr>
      <vt:lpstr>Παρατηρούμενες, προβλεπόμενες τιμές και υπόλοιπα</vt:lpstr>
      <vt:lpstr>Πόσο καλή είναι  η προσαρμογή της γραμμής παλινδρόμησης;</vt:lpstr>
      <vt:lpstr>Γραφήματα με ίδια κλίση και σταθερά</vt:lpstr>
      <vt:lpstr>Ερμηνεία της μεταβλητότητας</vt:lpstr>
      <vt:lpstr>Προϋποθέσεις για τον έλεγχο υπόθεσης</vt:lpstr>
      <vt:lpstr>Διαφάνεια 48</vt:lpstr>
      <vt:lpstr>Διαστήματα εμπιστοσύνης για προβλεπόμενες τιμές</vt:lpstr>
      <vt:lpstr>Ανάλυση υπολοίπων</vt:lpstr>
      <vt:lpstr>Διαφάνεια 51</vt:lpstr>
      <vt:lpstr>Υπόλοιπα της γραμμικής παλινδρόμησης</vt:lpstr>
      <vt:lpstr>Αν οι προϋποθέσεις για την ανάλυση παλινδρόμησης ικανοποιούνται τα υπόλοιπα πρέπει να έχουν τα παρακάτω χαρακτηριστικά</vt:lpstr>
      <vt:lpstr>Έλεγχος κανονικότητας υπολοίπων </vt:lpstr>
      <vt:lpstr>Έλεγχος σταθερής διακύμανσης</vt:lpstr>
      <vt:lpstr>Έλεγχος γραμμικότητας</vt:lpstr>
      <vt:lpstr>Έλεγχος ανεξαρτησίας</vt:lpstr>
      <vt:lpstr>Πολλαπλή παλινδρόμηση</vt:lpstr>
      <vt:lpstr>Προϋποθέσεις της πολλαπλής παλινδρόμησης</vt:lpstr>
      <vt:lpstr>Διαφάνεια 60</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lpstr>Συντελεστές συσχέτισης</vt:lpstr>
      <vt:lpstr>Συντελεστές παλινδρόμησης όταν απομακρυνθεί η μεταβλητή lndocs</vt:lpstr>
      <vt:lpstr>Διαφάνεια 71</vt:lpstr>
      <vt:lpstr>Διαφάνεια 72</vt:lpstr>
      <vt:lpstr>Διαφάνεια 73</vt:lpstr>
      <vt:lpstr>Κατασκευή μοντέλου με τη μέθοδο της “stepwise variable selection”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Γιαλαμάς Βασίλης</dc:creator>
  <cp:lastModifiedBy>user</cp:lastModifiedBy>
  <cp:revision>252</cp:revision>
  <dcterms:created xsi:type="dcterms:W3CDTF">2003-12-02T00:46:16Z</dcterms:created>
  <dcterms:modified xsi:type="dcterms:W3CDTF">2018-05-10T14:57:05Z</dcterms:modified>
</cp:coreProperties>
</file>