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3" r:id="rId2"/>
    <p:sldId id="345" r:id="rId3"/>
    <p:sldId id="344" r:id="rId4"/>
    <p:sldId id="285" r:id="rId5"/>
    <p:sldId id="347" r:id="rId6"/>
    <p:sldId id="286" r:id="rId7"/>
    <p:sldId id="289" r:id="rId8"/>
    <p:sldId id="290" r:id="rId9"/>
    <p:sldId id="291" r:id="rId10"/>
    <p:sldId id="292" r:id="rId11"/>
    <p:sldId id="293" r:id="rId12"/>
    <p:sldId id="299" r:id="rId13"/>
    <p:sldId id="318" r:id="rId14"/>
    <p:sldId id="319" r:id="rId15"/>
    <p:sldId id="351" r:id="rId16"/>
    <p:sldId id="352" r:id="rId17"/>
    <p:sldId id="349" r:id="rId18"/>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ALAMAS BILL" initials="GB"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35" autoAdjust="0"/>
    <p:restoredTop sz="90476" autoAdjust="0"/>
  </p:normalViewPr>
  <p:slideViewPr>
    <p:cSldViewPr>
      <p:cViewPr varScale="1">
        <p:scale>
          <a:sx n="80" d="100"/>
          <a:sy n="80" d="100"/>
        </p:scale>
        <p:origin x="-1140" y="-78"/>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17.wmf"/><Relationship Id="rId4"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C6A93A98-5A07-4986-8FAB-C5F64A5AD363}"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8369BA3F-2C64-421B-943D-EC2C735378F6}"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15100" y="609600"/>
            <a:ext cx="1943100" cy="54864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685800" y="609600"/>
            <a:ext cx="56769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A2478BF7-B088-47E5-B075-EF1EEE0A4DE6}"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E4CB6DF7-F363-4265-81D8-169EB301AC90}"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Τίτλος, Αντι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9812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41148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endParaRPr lang="el-GR"/>
          </a:p>
        </p:txBody>
      </p:sp>
      <p:sp>
        <p:nvSpPr>
          <p:cNvPr id="7" name="Rectangle 5"/>
          <p:cNvSpPr>
            <a:spLocks noGrp="1" noChangeArrowheads="1"/>
          </p:cNvSpPr>
          <p:nvPr>
            <p:ph type="ftr" sz="quarter" idx="11"/>
          </p:nvPr>
        </p:nvSpPr>
        <p:spPr>
          <a:ln/>
        </p:spPr>
        <p:txBody>
          <a:bodyPr/>
          <a:lstStyle>
            <a:lvl1pPr>
              <a:defRPr/>
            </a:lvl1pPr>
          </a:lstStyle>
          <a:p>
            <a:pPr>
              <a:defRPr/>
            </a:pPr>
            <a:endParaRPr lang="el-GR"/>
          </a:p>
        </p:txBody>
      </p:sp>
      <p:sp>
        <p:nvSpPr>
          <p:cNvPr id="8" name="Rectangle 6"/>
          <p:cNvSpPr>
            <a:spLocks noGrp="1" noChangeArrowheads="1"/>
          </p:cNvSpPr>
          <p:nvPr>
            <p:ph type="sldNum" sz="quarter" idx="12"/>
          </p:nvPr>
        </p:nvSpPr>
        <p:spPr>
          <a:ln/>
        </p:spPr>
        <p:txBody>
          <a:bodyPr/>
          <a:lstStyle>
            <a:lvl1pPr>
              <a:defRPr/>
            </a:lvl1pPr>
          </a:lstStyle>
          <a:p>
            <a:pPr>
              <a:defRPr/>
            </a:pPr>
            <a:fld id="{60164C87-00DC-4D9B-A018-D537E0CE86B1}" type="slidenum">
              <a:rPr lang="el-GR"/>
              <a:pPr>
                <a:defRP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Τίτλος, 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9812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41148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endParaRPr lang="el-GR"/>
          </a:p>
        </p:txBody>
      </p:sp>
      <p:sp>
        <p:nvSpPr>
          <p:cNvPr id="7" name="Rectangle 5"/>
          <p:cNvSpPr>
            <a:spLocks noGrp="1" noChangeArrowheads="1"/>
          </p:cNvSpPr>
          <p:nvPr>
            <p:ph type="ftr" sz="quarter" idx="11"/>
          </p:nvPr>
        </p:nvSpPr>
        <p:spPr>
          <a:ln/>
        </p:spPr>
        <p:txBody>
          <a:bodyPr/>
          <a:lstStyle>
            <a:lvl1pPr>
              <a:defRPr/>
            </a:lvl1pPr>
          </a:lstStyle>
          <a:p>
            <a:pPr>
              <a:defRPr/>
            </a:pPr>
            <a:endParaRPr lang="el-GR"/>
          </a:p>
        </p:txBody>
      </p:sp>
      <p:sp>
        <p:nvSpPr>
          <p:cNvPr id="8" name="Rectangle 6"/>
          <p:cNvSpPr>
            <a:spLocks noGrp="1" noChangeArrowheads="1"/>
          </p:cNvSpPr>
          <p:nvPr>
            <p:ph type="sldNum" sz="quarter" idx="12"/>
          </p:nvPr>
        </p:nvSpPr>
        <p:spPr>
          <a:ln/>
        </p:spPr>
        <p:txBody>
          <a:bodyPr/>
          <a:lstStyle>
            <a:lvl1pPr>
              <a:defRPr/>
            </a:lvl1pPr>
          </a:lstStyle>
          <a:p>
            <a:pPr>
              <a:defRPr/>
            </a:pPr>
            <a:fld id="{3FEC667E-D121-46AE-B1E3-D4FE61AA3167}"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BF29758F-49EE-48B8-A5D2-A5FA00988097}"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749E9DB9-BA6D-4B2A-9339-056B93E352D1}"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CD0BE8D2-8D3C-40A3-ADF2-440BBB290A34}"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D9CFFC26-3D2E-460E-8D3B-ABB40AF9C491}"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701463F9-23DA-41DD-9722-D26A9F1DC4AC}"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E0D28077-86CA-4753-A8A6-9311B2CB0A6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94CE0FC9-560C-43A5-B3D5-41BDBABE6466}"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BE33CFE8-CCB9-44F7-B426-EF91C57F2124}"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296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l-G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l-G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71A9060-5611-4B93-9DB8-55C0F0C58DF2}"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____________Microsoft_Office_Word_97_-_20031.doc"/><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____________Microsoft_Office_Word_97_-_20032.doc"/></Relationships>
</file>

<file path=ppt/slides/_rels/slide11.xml.rels><?xml version="1.0" encoding="UTF-8" standalone="yes"?>
<Relationships xmlns="http://schemas.openxmlformats.org/package/2006/relationships"><Relationship Id="rId3" Type="http://schemas.openxmlformats.org/officeDocument/2006/relationships/oleObject" Target="../embeddings/____________Microsoft_Office_Word_97_-_20033.doc"/><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22.bin"/></Relationships>
</file>

<file path=ppt/slides/_rels/slide17.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t>Έλεγχος για τη διαφορά μέσων τιμών μ</a:t>
            </a:r>
            <a:r>
              <a:rPr lang="el-GR" sz="2800" baseline="-25000" dirty="0" smtClean="0"/>
              <a:t>1</a:t>
            </a:r>
            <a:r>
              <a:rPr lang="el-GR" sz="2800" dirty="0" smtClean="0"/>
              <a:t> και μ</a:t>
            </a:r>
            <a:r>
              <a:rPr lang="el-GR" sz="2800" baseline="-25000" dirty="0" smtClean="0"/>
              <a:t>2</a:t>
            </a:r>
            <a:r>
              <a:rPr lang="el-GR" sz="2800" dirty="0" smtClean="0"/>
              <a:t> δύο πληθυσμών</a:t>
            </a:r>
            <a:endParaRPr lang="el-GR" sz="2800" dirty="0"/>
          </a:p>
        </p:txBody>
      </p:sp>
      <p:sp>
        <p:nvSpPr>
          <p:cNvPr id="3" name="2 - Θέση περιεχομένου"/>
          <p:cNvSpPr>
            <a:spLocks noGrp="1"/>
          </p:cNvSpPr>
          <p:nvPr>
            <p:ph idx="1"/>
          </p:nvPr>
        </p:nvSpPr>
        <p:spPr>
          <a:xfrm>
            <a:off x="755576" y="1772816"/>
            <a:ext cx="7772400" cy="4824536"/>
          </a:xfrm>
        </p:spPr>
        <p:txBody>
          <a:bodyPr/>
          <a:lstStyle/>
          <a:p>
            <a:r>
              <a:rPr lang="el-GR" sz="2000" dirty="0" smtClean="0"/>
              <a:t>Σε πολλές περιπτώσεις μια παρέμβαση ή πείραμα οδηγεί στη σύγκριση δύο ομάδων τιμών δε που έχουν προκύψει κάτω από διαφορετικές συνθήκες. Με τη βοήθεια της διαφοράς των μέσων τιμών των ομάδων αξιολογείται η διαφορά επίδρασης των συνθηκών.</a:t>
            </a:r>
          </a:p>
          <a:p>
            <a:r>
              <a:rPr lang="el-GR" sz="2000" dirty="0" smtClean="0">
                <a:solidFill>
                  <a:schemeClr val="accent6"/>
                </a:solidFill>
              </a:rPr>
              <a:t>Για παράδειγμα ένας εκπαιδευτικός ερευνητής μελετά την διαφορά ως προς το επίπεδο μάθησης που προκύπτει από την διδασκαλία με την μέθοδο «Επίλυση Προβλήματος»  σε σχέση με την «κλασσική» διδασκαλία. Για το σκοπό αυτό, σχηματίζονται με τυχαία επιλογή  δύο ομάδες μαθητών. Η κάθε ομάδα διδάσκεται την ίδια ύλη με διαφορετική μέθοδο και οι μαθητές των δύο ομάδων αξιολογούνται με κατάλληλο κοινό τεστ. Αν οι μέση επίδοση στο κοινό τεστ είναι περίπου ίδια για τις δυο ομάδες καταλήγουμε στο συμπέρασμα ότι οι δύο μέθοδοι διδασκαλίας δεν διαφέρουν ως προς το γνωστικό αποτέλεσμα. Αν, αντίθετα, η διαφορά ως προς την επίδοση είναι ισχυρή, τότε κάποια μέθοδος υπερτερεί της άλλης.</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2457450" y="2886075"/>
            <a:ext cx="9144000" cy="0"/>
          </a:xfrm>
          <a:prstGeom prst="rect">
            <a:avLst/>
          </a:prstGeom>
          <a:noFill/>
          <a:ln w="9525">
            <a:noFill/>
            <a:miter lim="800000"/>
            <a:headEnd/>
            <a:tailEnd/>
          </a:ln>
        </p:spPr>
        <p:txBody>
          <a:bodyPr>
            <a:spAutoFit/>
          </a:bodyPr>
          <a:lstStyle/>
          <a:p>
            <a:endParaRPr lang="el-GR"/>
          </a:p>
        </p:txBody>
      </p:sp>
      <p:sp>
        <p:nvSpPr>
          <p:cNvPr id="17413" name="Rectangle 6"/>
          <p:cNvSpPr>
            <a:spLocks noChangeArrowheads="1"/>
          </p:cNvSpPr>
          <p:nvPr/>
        </p:nvSpPr>
        <p:spPr bwMode="auto">
          <a:xfrm>
            <a:off x="2609850" y="3048000"/>
            <a:ext cx="9144000" cy="0"/>
          </a:xfrm>
          <a:prstGeom prst="rect">
            <a:avLst/>
          </a:prstGeom>
          <a:noFill/>
          <a:ln w="9525">
            <a:noFill/>
            <a:miter lim="800000"/>
            <a:headEnd/>
            <a:tailEnd/>
          </a:ln>
        </p:spPr>
        <p:txBody>
          <a:bodyPr>
            <a:spAutoFit/>
          </a:bodyPr>
          <a:lstStyle/>
          <a:p>
            <a:endParaRPr lang="el-GR"/>
          </a:p>
        </p:txBody>
      </p:sp>
      <p:graphicFrame>
        <p:nvGraphicFramePr>
          <p:cNvPr id="17410" name="Object 7"/>
          <p:cNvGraphicFramePr>
            <a:graphicFrameLocks noChangeAspect="1"/>
          </p:cNvGraphicFramePr>
          <p:nvPr/>
        </p:nvGraphicFramePr>
        <p:xfrm>
          <a:off x="395536" y="1556792"/>
          <a:ext cx="7908925" cy="2060575"/>
        </p:xfrm>
        <a:graphic>
          <a:graphicData uri="http://schemas.openxmlformats.org/presentationml/2006/ole">
            <p:oleObj spid="_x0000_s17410" name="Document" r:id="rId3" imgW="4228602" imgH="1358397" progId="Word.Document.8">
              <p:embed/>
            </p:oleObj>
          </a:graphicData>
        </a:graphic>
      </p:graphicFrame>
      <p:graphicFrame>
        <p:nvGraphicFramePr>
          <p:cNvPr id="17411" name="Object 8"/>
          <p:cNvGraphicFramePr>
            <a:graphicFrameLocks noChangeAspect="1"/>
          </p:cNvGraphicFramePr>
          <p:nvPr/>
        </p:nvGraphicFramePr>
        <p:xfrm>
          <a:off x="1187624" y="4077072"/>
          <a:ext cx="6477000" cy="1260475"/>
        </p:xfrm>
        <a:graphic>
          <a:graphicData uri="http://schemas.openxmlformats.org/presentationml/2006/ole">
            <p:oleObj spid="_x0000_s17411" name="Έγγραφο" r:id="rId4" imgW="3915360" imgH="762120" progId="Word.Document.8">
              <p:embed/>
            </p:oleObj>
          </a:graphicData>
        </a:graphic>
      </p:graphicFrame>
      <p:sp>
        <p:nvSpPr>
          <p:cNvPr id="6" name="5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σχετιζόμενων δειγμάτων</a:t>
            </a:r>
            <a:endParaRPr lang="el-GR" b="1" kern="0" dirty="0">
              <a:solidFill>
                <a:schemeClr val="tx2"/>
              </a:solidFill>
            </a:endParaRPr>
          </a:p>
        </p:txBody>
      </p:sp>
      <p:sp>
        <p:nvSpPr>
          <p:cNvPr id="7" name="6 - TextBox"/>
          <p:cNvSpPr txBox="1"/>
          <p:nvPr/>
        </p:nvSpPr>
        <p:spPr>
          <a:xfrm>
            <a:off x="5220072" y="3429000"/>
            <a:ext cx="3528392"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l-GR" sz="2000" dirty="0" smtClean="0">
                <a:solidFill>
                  <a:schemeClr val="tx2"/>
                </a:solidFill>
              </a:rPr>
              <a:t>Περιγραφή των δυο δειγμάτων</a:t>
            </a:r>
            <a:endParaRPr lang="el-GR" sz="2000" dirty="0">
              <a:solidFill>
                <a:schemeClr val="tx2"/>
              </a:solidFill>
            </a:endParaRPr>
          </a:p>
        </p:txBody>
      </p:sp>
      <p:cxnSp>
        <p:nvCxnSpPr>
          <p:cNvPr id="8" name="7 - Ευθύγραμμο βέλος σύνδεσης"/>
          <p:cNvCxnSpPr/>
          <p:nvPr/>
        </p:nvCxnSpPr>
        <p:spPr>
          <a:xfrm flipH="1" flipV="1">
            <a:off x="3923928" y="2924944"/>
            <a:ext cx="2232248" cy="50405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2"/>
          <p:cNvGraphicFramePr>
            <a:graphicFrameLocks noChangeAspect="1"/>
          </p:cNvGraphicFramePr>
          <p:nvPr/>
        </p:nvGraphicFramePr>
        <p:xfrm>
          <a:off x="899592" y="1052736"/>
          <a:ext cx="6477000" cy="3351213"/>
        </p:xfrm>
        <a:graphic>
          <a:graphicData uri="http://schemas.openxmlformats.org/presentationml/2006/ole">
            <p:oleObj spid="_x0000_s18434" name="Document" r:id="rId3" imgW="4124880" imgH="2133720" progId="Word.Document.8">
              <p:embed/>
            </p:oleObj>
          </a:graphicData>
        </a:graphic>
      </p:graphicFrame>
      <p:sp>
        <p:nvSpPr>
          <p:cNvPr id="3" name="2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σχετιζόμενων δειγμάτων</a:t>
            </a:r>
            <a:endParaRPr lang="el-GR" b="1" kern="0" dirty="0">
              <a:solidFill>
                <a:schemeClr val="tx2"/>
              </a:solidFill>
            </a:endParaRPr>
          </a:p>
        </p:txBody>
      </p:sp>
      <p:sp>
        <p:nvSpPr>
          <p:cNvPr id="4" name="3 - TextBox"/>
          <p:cNvSpPr txBox="1"/>
          <p:nvPr/>
        </p:nvSpPr>
        <p:spPr>
          <a:xfrm>
            <a:off x="2843808" y="4797152"/>
            <a:ext cx="6048672" cy="1015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l-GR" sz="2000" dirty="0" smtClean="0">
                <a:solidFill>
                  <a:schemeClr val="tx2"/>
                </a:solidFill>
              </a:rPr>
              <a:t>Έλεγχος </a:t>
            </a:r>
            <a:r>
              <a:rPr lang="en-US" sz="2000" dirty="0" smtClean="0">
                <a:solidFill>
                  <a:schemeClr val="tx2"/>
                </a:solidFill>
              </a:rPr>
              <a:t>t </a:t>
            </a:r>
            <a:r>
              <a:rPr lang="el-GR" sz="2000" dirty="0" smtClean="0">
                <a:solidFill>
                  <a:schemeClr val="tx2"/>
                </a:solidFill>
              </a:rPr>
              <a:t>σχετιζόμενων δειγμάτων:</a:t>
            </a:r>
          </a:p>
          <a:p>
            <a:r>
              <a:rPr lang="el-GR" sz="2000" dirty="0" smtClean="0">
                <a:solidFill>
                  <a:schemeClr val="tx2"/>
                </a:solidFill>
              </a:rPr>
              <a:t>Απορρίπτεται η μηδενική υπόθεση της μη μεταβολής της μέσης τιμής </a:t>
            </a:r>
            <a:r>
              <a:rPr lang="el-GR" sz="2000" dirty="0" err="1" smtClean="0">
                <a:solidFill>
                  <a:schemeClr val="tx2"/>
                </a:solidFill>
              </a:rPr>
              <a:t>ενδορφίνης</a:t>
            </a:r>
            <a:r>
              <a:rPr lang="el-GR" sz="2000" dirty="0" smtClean="0">
                <a:solidFill>
                  <a:schemeClr val="tx2"/>
                </a:solidFill>
              </a:rPr>
              <a:t> αφού </a:t>
            </a:r>
            <a:r>
              <a:rPr lang="en-US" sz="2000" dirty="0" smtClean="0">
                <a:solidFill>
                  <a:schemeClr val="tx2"/>
                </a:solidFill>
              </a:rPr>
              <a:t>p&lt;0,001</a:t>
            </a:r>
            <a:endParaRPr lang="el-GR" sz="2000" dirty="0">
              <a:solidFill>
                <a:schemeClr val="tx2"/>
              </a:solidFill>
            </a:endParaRPr>
          </a:p>
        </p:txBody>
      </p:sp>
      <p:cxnSp>
        <p:nvCxnSpPr>
          <p:cNvPr id="5" name="4 - Ευθύγραμμο βέλος σύνδεσης"/>
          <p:cNvCxnSpPr>
            <a:stCxn id="4" idx="0"/>
            <a:endCxn id="9" idx="3"/>
          </p:cNvCxnSpPr>
          <p:nvPr/>
        </p:nvCxnSpPr>
        <p:spPr>
          <a:xfrm flipV="1">
            <a:off x="5868144" y="4250915"/>
            <a:ext cx="774616" cy="54623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9" name="8 - Έλλειψη"/>
          <p:cNvSpPr/>
          <p:nvPr/>
        </p:nvSpPr>
        <p:spPr>
          <a:xfrm>
            <a:off x="6516216" y="4005064"/>
            <a:ext cx="864096" cy="288032"/>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619645" y="1124744"/>
            <a:ext cx="7772400" cy="1143000"/>
          </a:xfrm>
        </p:spPr>
        <p:txBody>
          <a:bodyPr/>
          <a:lstStyle/>
          <a:p>
            <a:pPr algn="l" eaLnBrk="1" hangingPunct="1"/>
            <a:r>
              <a:rPr lang="el-GR" sz="2000" dirty="0" smtClean="0"/>
              <a:t>Αναφορικά με το τυπικό σφάλμα της διαφοράς των μέσων δηλαδή την τυπική απόκλιση της δειγματοληπτικής κατανομής του στατιστικού και κριτήριο ελέγχου                όπου         και          μέσες τιμές τυχαίων δειγμάτων από τον πρώτο και δεύτερο πληθυσμό αντίστοιχα.</a:t>
            </a:r>
          </a:p>
        </p:txBody>
      </p:sp>
      <p:sp>
        <p:nvSpPr>
          <p:cNvPr id="20485" name="Rectangle 5"/>
          <p:cNvSpPr>
            <a:spLocks noChangeArrowheads="1"/>
          </p:cNvSpPr>
          <p:nvPr/>
        </p:nvSpPr>
        <p:spPr bwMode="auto">
          <a:xfrm>
            <a:off x="3938588" y="3176588"/>
            <a:ext cx="9144000" cy="0"/>
          </a:xfrm>
          <a:prstGeom prst="rect">
            <a:avLst/>
          </a:prstGeom>
          <a:noFill/>
          <a:ln w="9525">
            <a:noFill/>
            <a:miter lim="800000"/>
            <a:headEnd/>
            <a:tailEnd/>
          </a:ln>
        </p:spPr>
        <p:txBody>
          <a:bodyPr>
            <a:spAutoFit/>
          </a:bodyPr>
          <a:lstStyle/>
          <a:p>
            <a:endParaRPr lang="el-GR"/>
          </a:p>
        </p:txBody>
      </p:sp>
      <p:sp>
        <p:nvSpPr>
          <p:cNvPr id="20486" name="Rectangle 7"/>
          <p:cNvSpPr>
            <a:spLocks noChangeArrowheads="1"/>
          </p:cNvSpPr>
          <p:nvPr/>
        </p:nvSpPr>
        <p:spPr bwMode="auto">
          <a:xfrm>
            <a:off x="3376613" y="3071813"/>
            <a:ext cx="9144000" cy="0"/>
          </a:xfrm>
          <a:prstGeom prst="rect">
            <a:avLst/>
          </a:prstGeom>
          <a:noFill/>
          <a:ln w="9525">
            <a:noFill/>
            <a:miter lim="800000"/>
            <a:headEnd/>
            <a:tailEnd/>
          </a:ln>
        </p:spPr>
        <p:txBody>
          <a:bodyPr>
            <a:spAutoFit/>
          </a:bodyPr>
          <a:lstStyle/>
          <a:p>
            <a:endParaRPr lang="el-GR"/>
          </a:p>
        </p:txBody>
      </p:sp>
      <p:sp>
        <p:nvSpPr>
          <p:cNvPr id="20487" name="Rectangle 8"/>
          <p:cNvSpPr>
            <a:spLocks noChangeArrowheads="1"/>
          </p:cNvSpPr>
          <p:nvPr/>
        </p:nvSpPr>
        <p:spPr bwMode="auto">
          <a:xfrm>
            <a:off x="586294" y="2348880"/>
            <a:ext cx="7488237" cy="707886"/>
          </a:xfrm>
          <a:prstGeom prst="rect">
            <a:avLst/>
          </a:prstGeom>
          <a:noFill/>
          <a:ln w="9525">
            <a:noFill/>
            <a:miter lim="800000"/>
            <a:headEnd/>
            <a:tailEnd/>
          </a:ln>
        </p:spPr>
        <p:txBody>
          <a:bodyPr anchor="ctr">
            <a:spAutoFit/>
          </a:bodyPr>
          <a:lstStyle/>
          <a:p>
            <a:pPr marL="457200" indent="-457200">
              <a:buFont typeface="+mj-lt"/>
              <a:buAutoNum type="arabicPeriod"/>
            </a:pPr>
            <a:r>
              <a:rPr lang="el-GR" sz="2000" i="1" dirty="0"/>
              <a:t>Δείγματα από κανονικά κατανεμημένους πληθυσμούς με γνωστές τις διακυμάνσεις των πληθυσμών</a:t>
            </a:r>
            <a:r>
              <a:rPr lang="el-GR" sz="2000" dirty="0"/>
              <a:t> </a:t>
            </a:r>
          </a:p>
        </p:txBody>
      </p:sp>
      <p:sp>
        <p:nvSpPr>
          <p:cNvPr id="20488" name="Rectangle 10"/>
          <p:cNvSpPr>
            <a:spLocks noChangeArrowheads="1"/>
          </p:cNvSpPr>
          <p:nvPr/>
        </p:nvSpPr>
        <p:spPr bwMode="auto">
          <a:xfrm>
            <a:off x="0" y="3186113"/>
            <a:ext cx="9144000" cy="0"/>
          </a:xfrm>
          <a:prstGeom prst="rect">
            <a:avLst/>
          </a:prstGeom>
          <a:noFill/>
          <a:ln w="9525">
            <a:noFill/>
            <a:miter lim="800000"/>
            <a:headEnd/>
            <a:tailEnd/>
          </a:ln>
        </p:spPr>
        <p:txBody>
          <a:bodyPr wrap="none" anchor="ctr">
            <a:spAutoFit/>
          </a:bodyPr>
          <a:lstStyle/>
          <a:p>
            <a:endParaRPr lang="el-GR"/>
          </a:p>
        </p:txBody>
      </p:sp>
      <p:graphicFrame>
        <p:nvGraphicFramePr>
          <p:cNvPr id="20482" name="Object 9"/>
          <p:cNvGraphicFramePr>
            <a:graphicFrameLocks noChangeAspect="1"/>
          </p:cNvGraphicFramePr>
          <p:nvPr/>
        </p:nvGraphicFramePr>
        <p:xfrm>
          <a:off x="3276600" y="3068638"/>
          <a:ext cx="2447925" cy="892175"/>
        </p:xfrm>
        <a:graphic>
          <a:graphicData uri="http://schemas.openxmlformats.org/presentationml/2006/ole">
            <p:oleObj spid="_x0000_s20482" name="Εξίσωση" r:id="rId3" imgW="1333500" imgH="482600" progId="Equation.3">
              <p:embed/>
            </p:oleObj>
          </a:graphicData>
        </a:graphic>
      </p:graphicFrame>
      <p:sp>
        <p:nvSpPr>
          <p:cNvPr id="20489" name="Rectangle 11"/>
          <p:cNvSpPr>
            <a:spLocks noChangeArrowheads="1"/>
          </p:cNvSpPr>
          <p:nvPr/>
        </p:nvSpPr>
        <p:spPr bwMode="auto">
          <a:xfrm>
            <a:off x="1331640" y="3356992"/>
            <a:ext cx="1819729" cy="400110"/>
          </a:xfrm>
          <a:prstGeom prst="rect">
            <a:avLst/>
          </a:prstGeom>
          <a:noFill/>
          <a:ln w="9525">
            <a:noFill/>
            <a:miter lim="800000"/>
            <a:headEnd/>
            <a:tailEnd/>
          </a:ln>
        </p:spPr>
        <p:txBody>
          <a:bodyPr wrap="none" anchor="ctr">
            <a:spAutoFit/>
          </a:bodyPr>
          <a:lstStyle/>
          <a:p>
            <a:r>
              <a:rPr lang="el-GR" sz="2000" i="1" dirty="0"/>
              <a:t>τυπικό σφάλμα</a:t>
            </a:r>
            <a:r>
              <a:rPr lang="el-GR" sz="2000" dirty="0"/>
              <a:t> </a:t>
            </a:r>
            <a:r>
              <a:rPr lang="el-GR" sz="2000" dirty="0" smtClean="0"/>
              <a:t>:</a:t>
            </a:r>
            <a:endParaRPr lang="el-GR" sz="2000" dirty="0"/>
          </a:p>
        </p:txBody>
      </p:sp>
      <p:sp>
        <p:nvSpPr>
          <p:cNvPr id="20490" name="Rectangle 13"/>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endParaRPr lang="el-GR"/>
          </a:p>
        </p:txBody>
      </p:sp>
      <p:sp>
        <p:nvSpPr>
          <p:cNvPr id="20491" name="Rectangle 14"/>
          <p:cNvSpPr>
            <a:spLocks noChangeArrowheads="1"/>
          </p:cNvSpPr>
          <p:nvPr/>
        </p:nvSpPr>
        <p:spPr bwMode="auto">
          <a:xfrm>
            <a:off x="1331640" y="4437112"/>
            <a:ext cx="6245043" cy="400110"/>
          </a:xfrm>
          <a:prstGeom prst="rect">
            <a:avLst/>
          </a:prstGeom>
          <a:noFill/>
          <a:ln w="9525">
            <a:noFill/>
            <a:miter lim="800000"/>
            <a:headEnd/>
            <a:tailEnd/>
          </a:ln>
        </p:spPr>
        <p:txBody>
          <a:bodyPr wrap="none" anchor="ctr">
            <a:spAutoFit/>
          </a:bodyPr>
          <a:lstStyle/>
          <a:p>
            <a:r>
              <a:rPr lang="en-US" sz="2000" i="1" dirty="0"/>
              <a:t>T</a:t>
            </a:r>
            <a:r>
              <a:rPr lang="el-GR" sz="2000" i="1" dirty="0"/>
              <a:t>ο στατιστικό για τον έλεγχο της μηδενικής υπόθεσης </a:t>
            </a:r>
            <a:r>
              <a:rPr lang="el-GR" sz="2000" i="1" dirty="0" smtClean="0"/>
              <a:t>είναι: </a:t>
            </a:r>
            <a:endParaRPr lang="el-GR" sz="2000" i="1" dirty="0"/>
          </a:p>
        </p:txBody>
      </p:sp>
      <p:sp>
        <p:nvSpPr>
          <p:cNvPr id="20492" name="Rectangle 16"/>
          <p:cNvSpPr>
            <a:spLocks noChangeArrowheads="1"/>
          </p:cNvSpPr>
          <p:nvPr/>
        </p:nvSpPr>
        <p:spPr bwMode="auto">
          <a:xfrm>
            <a:off x="0" y="3086100"/>
            <a:ext cx="9144000" cy="0"/>
          </a:xfrm>
          <a:prstGeom prst="rect">
            <a:avLst/>
          </a:prstGeom>
          <a:noFill/>
          <a:ln w="9525">
            <a:noFill/>
            <a:miter lim="800000"/>
            <a:headEnd/>
            <a:tailEnd/>
          </a:ln>
        </p:spPr>
        <p:txBody>
          <a:bodyPr wrap="none" anchor="ctr">
            <a:spAutoFit/>
          </a:bodyPr>
          <a:lstStyle/>
          <a:p>
            <a:endParaRPr lang="el-GR"/>
          </a:p>
        </p:txBody>
      </p:sp>
      <p:graphicFrame>
        <p:nvGraphicFramePr>
          <p:cNvPr id="20483" name="Object 15"/>
          <p:cNvGraphicFramePr>
            <a:graphicFrameLocks noChangeAspect="1"/>
          </p:cNvGraphicFramePr>
          <p:nvPr/>
        </p:nvGraphicFramePr>
        <p:xfrm>
          <a:off x="2987675" y="5013325"/>
          <a:ext cx="2808288" cy="1211263"/>
        </p:xfrm>
        <a:graphic>
          <a:graphicData uri="http://schemas.openxmlformats.org/presentationml/2006/ole">
            <p:oleObj spid="_x0000_s20483" name="Εξίσωση" r:id="rId4" imgW="1587500" imgH="685800" progId="Equation.3">
              <p:embed/>
            </p:oleObj>
          </a:graphicData>
        </a:graphic>
      </p:graphicFrame>
      <p:sp>
        <p:nvSpPr>
          <p:cNvPr id="13" name="12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ανεξάρτητων δειγμάτων</a:t>
            </a:r>
            <a:endParaRPr lang="el-GR" b="1" kern="0" dirty="0">
              <a:solidFill>
                <a:schemeClr val="tx2"/>
              </a:solidFill>
            </a:endParaRPr>
          </a:p>
        </p:txBody>
      </p:sp>
      <p:graphicFrame>
        <p:nvGraphicFramePr>
          <p:cNvPr id="14" name="13 - Αντικείμενο"/>
          <p:cNvGraphicFramePr>
            <a:graphicFrameLocks noChangeAspect="1"/>
          </p:cNvGraphicFramePr>
          <p:nvPr/>
        </p:nvGraphicFramePr>
        <p:xfrm>
          <a:off x="2456228" y="1700808"/>
          <a:ext cx="720080" cy="423257"/>
        </p:xfrm>
        <a:graphic>
          <a:graphicData uri="http://schemas.openxmlformats.org/presentationml/2006/ole">
            <p:oleObj spid="_x0000_s20484" name="Εξίσωση" r:id="rId5" imgW="749160" imgH="304560" progId="Equation.3">
              <p:embed/>
            </p:oleObj>
          </a:graphicData>
        </a:graphic>
      </p:graphicFrame>
      <p:graphicFrame>
        <p:nvGraphicFramePr>
          <p:cNvPr id="15" name="14 - Αντικείμενο"/>
          <p:cNvGraphicFramePr>
            <a:graphicFrameLocks noChangeAspect="1"/>
          </p:cNvGraphicFramePr>
          <p:nvPr/>
        </p:nvGraphicFramePr>
        <p:xfrm>
          <a:off x="4017412" y="1665941"/>
          <a:ext cx="288032" cy="475104"/>
        </p:xfrm>
        <a:graphic>
          <a:graphicData uri="http://schemas.openxmlformats.org/presentationml/2006/ole">
            <p:oleObj spid="_x0000_s20485" name="Εξίσωση" r:id="rId6" imgW="266400" imgH="304560" progId="Equation.3">
              <p:embed/>
            </p:oleObj>
          </a:graphicData>
        </a:graphic>
      </p:graphicFrame>
      <p:graphicFrame>
        <p:nvGraphicFramePr>
          <p:cNvPr id="17" name="16 - Αντικείμενο"/>
          <p:cNvGraphicFramePr>
            <a:graphicFrameLocks noChangeAspect="1"/>
          </p:cNvGraphicFramePr>
          <p:nvPr/>
        </p:nvGraphicFramePr>
        <p:xfrm>
          <a:off x="4927613" y="1676400"/>
          <a:ext cx="301302" cy="452711"/>
        </p:xfrm>
        <a:graphic>
          <a:graphicData uri="http://schemas.openxmlformats.org/presentationml/2006/ole">
            <p:oleObj spid="_x0000_s20487" name="Εξίσωση" r:id="rId7" imgW="291960" imgH="304560" progId="Equation.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Rectangle 3"/>
          <p:cNvSpPr>
            <a:spLocks noChangeArrowheads="1"/>
          </p:cNvSpPr>
          <p:nvPr/>
        </p:nvSpPr>
        <p:spPr bwMode="auto">
          <a:xfrm>
            <a:off x="3938588" y="3176588"/>
            <a:ext cx="9144000" cy="0"/>
          </a:xfrm>
          <a:prstGeom prst="rect">
            <a:avLst/>
          </a:prstGeom>
          <a:noFill/>
          <a:ln w="9525">
            <a:noFill/>
            <a:miter lim="800000"/>
            <a:headEnd/>
            <a:tailEnd/>
          </a:ln>
        </p:spPr>
        <p:txBody>
          <a:bodyPr>
            <a:spAutoFit/>
          </a:bodyPr>
          <a:lstStyle/>
          <a:p>
            <a:endParaRPr lang="el-GR"/>
          </a:p>
        </p:txBody>
      </p:sp>
      <p:sp>
        <p:nvSpPr>
          <p:cNvPr id="21513" name="Rectangle 5"/>
          <p:cNvSpPr>
            <a:spLocks noChangeArrowheads="1"/>
          </p:cNvSpPr>
          <p:nvPr/>
        </p:nvSpPr>
        <p:spPr bwMode="auto">
          <a:xfrm>
            <a:off x="3376613" y="3071813"/>
            <a:ext cx="9144000" cy="0"/>
          </a:xfrm>
          <a:prstGeom prst="rect">
            <a:avLst/>
          </a:prstGeom>
          <a:noFill/>
          <a:ln w="9525">
            <a:noFill/>
            <a:miter lim="800000"/>
            <a:headEnd/>
            <a:tailEnd/>
          </a:ln>
        </p:spPr>
        <p:txBody>
          <a:bodyPr>
            <a:spAutoFit/>
          </a:bodyPr>
          <a:lstStyle/>
          <a:p>
            <a:endParaRPr lang="el-GR"/>
          </a:p>
        </p:txBody>
      </p:sp>
      <p:sp>
        <p:nvSpPr>
          <p:cNvPr id="21514" name="Rectangle 7"/>
          <p:cNvSpPr>
            <a:spLocks noChangeArrowheads="1"/>
          </p:cNvSpPr>
          <p:nvPr/>
        </p:nvSpPr>
        <p:spPr bwMode="auto">
          <a:xfrm>
            <a:off x="684213" y="1439317"/>
            <a:ext cx="6967537" cy="769441"/>
          </a:xfrm>
          <a:prstGeom prst="rect">
            <a:avLst/>
          </a:prstGeom>
          <a:noFill/>
          <a:ln w="9525">
            <a:noFill/>
            <a:miter lim="800000"/>
            <a:headEnd/>
            <a:tailEnd/>
          </a:ln>
        </p:spPr>
        <p:txBody>
          <a:bodyPr anchor="ctr">
            <a:spAutoFit/>
          </a:bodyPr>
          <a:lstStyle/>
          <a:p>
            <a:r>
              <a:rPr lang="el-GR" i="1" dirty="0" smtClean="0"/>
              <a:t>2.  </a:t>
            </a:r>
            <a:r>
              <a:rPr lang="el-GR" sz="2000" b="1" i="1" dirty="0" smtClean="0"/>
              <a:t>Δείγματα </a:t>
            </a:r>
            <a:r>
              <a:rPr lang="el-GR" sz="2000" b="1" i="1" dirty="0"/>
              <a:t>από κανονικά κατανεμημένους πληθυσμούς με </a:t>
            </a:r>
            <a:r>
              <a:rPr lang="el-GR" sz="2000" b="1" i="1" u="sng" dirty="0"/>
              <a:t>άγνωστες</a:t>
            </a:r>
            <a:r>
              <a:rPr lang="el-GR" sz="2000" b="1" i="1" dirty="0"/>
              <a:t> αλλά </a:t>
            </a:r>
            <a:r>
              <a:rPr lang="el-GR" sz="2000" b="1" i="1" u="sng" dirty="0"/>
              <a:t>ίσες</a:t>
            </a:r>
            <a:r>
              <a:rPr lang="el-GR" sz="2000" b="1" i="1" dirty="0"/>
              <a:t> διασπορές</a:t>
            </a:r>
            <a:r>
              <a:rPr lang="el-GR" sz="2000" b="1" dirty="0"/>
              <a:t> </a:t>
            </a:r>
          </a:p>
        </p:txBody>
      </p:sp>
      <p:sp>
        <p:nvSpPr>
          <p:cNvPr id="21515"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
        <p:nvSpPr>
          <p:cNvPr id="21516" name="Rectangle 11"/>
          <p:cNvSpPr>
            <a:spLocks noChangeArrowheads="1"/>
          </p:cNvSpPr>
          <p:nvPr/>
        </p:nvSpPr>
        <p:spPr bwMode="auto">
          <a:xfrm>
            <a:off x="0" y="3284538"/>
            <a:ext cx="9144000" cy="0"/>
          </a:xfrm>
          <a:prstGeom prst="rect">
            <a:avLst/>
          </a:prstGeom>
          <a:noFill/>
          <a:ln w="9525">
            <a:noFill/>
            <a:miter lim="800000"/>
            <a:headEnd/>
            <a:tailEnd/>
          </a:ln>
        </p:spPr>
        <p:txBody>
          <a:bodyPr wrap="none" anchor="ctr">
            <a:spAutoFit/>
          </a:bodyPr>
          <a:lstStyle/>
          <a:p>
            <a:endParaRPr lang="el-GR"/>
          </a:p>
        </p:txBody>
      </p:sp>
      <p:graphicFrame>
        <p:nvGraphicFramePr>
          <p:cNvPr id="21506" name="Object 10"/>
          <p:cNvGraphicFramePr>
            <a:graphicFrameLocks noChangeAspect="1"/>
          </p:cNvGraphicFramePr>
          <p:nvPr/>
        </p:nvGraphicFramePr>
        <p:xfrm>
          <a:off x="5148064" y="1772816"/>
          <a:ext cx="1800225" cy="504825"/>
        </p:xfrm>
        <a:graphic>
          <a:graphicData uri="http://schemas.openxmlformats.org/presentationml/2006/ole">
            <p:oleObj spid="_x0000_s21506" name="MathType Equation" r:id="rId3" imgW="863225" imgH="228501" progId="Equation">
              <p:embed/>
            </p:oleObj>
          </a:graphicData>
        </a:graphic>
      </p:graphicFrame>
      <p:sp>
        <p:nvSpPr>
          <p:cNvPr id="21517" name="Rectangle 17"/>
          <p:cNvSpPr>
            <a:spLocks noChangeArrowheads="1"/>
          </p:cNvSpPr>
          <p:nvPr/>
        </p:nvSpPr>
        <p:spPr bwMode="auto">
          <a:xfrm>
            <a:off x="0" y="3205163"/>
            <a:ext cx="9144000" cy="0"/>
          </a:xfrm>
          <a:prstGeom prst="rect">
            <a:avLst/>
          </a:prstGeom>
          <a:noFill/>
          <a:ln w="9525">
            <a:noFill/>
            <a:miter lim="800000"/>
            <a:headEnd/>
            <a:tailEnd/>
          </a:ln>
        </p:spPr>
        <p:txBody>
          <a:bodyPr wrap="none" anchor="ctr">
            <a:spAutoFit/>
          </a:bodyPr>
          <a:lstStyle/>
          <a:p>
            <a:endParaRPr lang="el-GR"/>
          </a:p>
        </p:txBody>
      </p:sp>
      <p:sp>
        <p:nvSpPr>
          <p:cNvPr id="21518" name="Rectangle 19"/>
          <p:cNvSpPr>
            <a:spLocks noChangeArrowheads="1"/>
          </p:cNvSpPr>
          <p:nvPr/>
        </p:nvSpPr>
        <p:spPr bwMode="auto">
          <a:xfrm>
            <a:off x="755650" y="2455560"/>
            <a:ext cx="3600450" cy="784830"/>
          </a:xfrm>
          <a:prstGeom prst="rect">
            <a:avLst/>
          </a:prstGeom>
          <a:noFill/>
          <a:ln w="9525">
            <a:noFill/>
            <a:miter lim="800000"/>
            <a:headEnd/>
            <a:tailEnd/>
          </a:ln>
        </p:spPr>
        <p:txBody>
          <a:bodyPr anchor="ctr">
            <a:spAutoFit/>
          </a:bodyPr>
          <a:lstStyle/>
          <a:p>
            <a:pPr algn="just">
              <a:buFontTx/>
              <a:buChar char="•"/>
            </a:pPr>
            <a:r>
              <a:rPr lang="en-US" sz="2500" i="1" dirty="0">
                <a:cs typeface="Times New Roman" pitchFamily="18" charset="0"/>
              </a:rPr>
              <a:t> </a:t>
            </a:r>
            <a:r>
              <a:rPr lang="en-US" sz="2000" i="1" dirty="0">
                <a:cs typeface="Times New Roman" pitchFamily="18" charset="0"/>
              </a:rPr>
              <a:t>M</a:t>
            </a:r>
            <a:r>
              <a:rPr lang="el-GR" sz="2000" i="1" dirty="0">
                <a:cs typeface="Times New Roman" pitchFamily="18" charset="0"/>
              </a:rPr>
              <a:t>ια εκτίμηση της κοινής διακύμανσης</a:t>
            </a:r>
            <a:r>
              <a:rPr lang="el-GR" sz="2000" dirty="0">
                <a:cs typeface="Times New Roman" pitchFamily="18" charset="0"/>
              </a:rPr>
              <a:t> </a:t>
            </a:r>
            <a:endParaRPr lang="el-GR" sz="4800" dirty="0"/>
          </a:p>
        </p:txBody>
      </p:sp>
      <p:graphicFrame>
        <p:nvGraphicFramePr>
          <p:cNvPr id="21508" name="Object 18"/>
          <p:cNvGraphicFramePr>
            <a:graphicFrameLocks noChangeAspect="1"/>
          </p:cNvGraphicFramePr>
          <p:nvPr/>
        </p:nvGraphicFramePr>
        <p:xfrm>
          <a:off x="2195736" y="2793561"/>
          <a:ext cx="432693" cy="432693"/>
        </p:xfrm>
        <a:graphic>
          <a:graphicData uri="http://schemas.openxmlformats.org/presentationml/2006/ole">
            <p:oleObj spid="_x0000_s21508" name="MathType Equation" r:id="rId4" imgW="203024" imgH="203024" progId="Equation">
              <p:embed/>
            </p:oleObj>
          </a:graphicData>
        </a:graphic>
      </p:graphicFrame>
      <p:sp>
        <p:nvSpPr>
          <p:cNvPr id="21519" name="Rectangle 22"/>
          <p:cNvSpPr>
            <a:spLocks noChangeArrowheads="1"/>
          </p:cNvSpPr>
          <p:nvPr/>
        </p:nvSpPr>
        <p:spPr bwMode="auto">
          <a:xfrm>
            <a:off x="0" y="3071813"/>
            <a:ext cx="9144000" cy="0"/>
          </a:xfrm>
          <a:prstGeom prst="rect">
            <a:avLst/>
          </a:prstGeom>
          <a:noFill/>
          <a:ln w="9525">
            <a:noFill/>
            <a:miter lim="800000"/>
            <a:headEnd/>
            <a:tailEnd/>
          </a:ln>
        </p:spPr>
        <p:txBody>
          <a:bodyPr wrap="none" anchor="ctr">
            <a:spAutoFit/>
          </a:bodyPr>
          <a:lstStyle/>
          <a:p>
            <a:endParaRPr lang="el-GR"/>
          </a:p>
        </p:txBody>
      </p:sp>
      <p:graphicFrame>
        <p:nvGraphicFramePr>
          <p:cNvPr id="21509" name="Object 21"/>
          <p:cNvGraphicFramePr>
            <a:graphicFrameLocks noChangeAspect="1"/>
          </p:cNvGraphicFramePr>
          <p:nvPr/>
        </p:nvGraphicFramePr>
        <p:xfrm>
          <a:off x="4283968" y="3501008"/>
          <a:ext cx="3384376" cy="1486421"/>
        </p:xfrm>
        <a:graphic>
          <a:graphicData uri="http://schemas.openxmlformats.org/presentationml/2006/ole">
            <p:oleObj spid="_x0000_s21509" name="Εξίσωση" r:id="rId5" imgW="2323800" imgH="1015920" progId="Equation.3">
              <p:embed/>
            </p:oleObj>
          </a:graphicData>
        </a:graphic>
      </p:graphicFrame>
      <p:sp>
        <p:nvSpPr>
          <p:cNvPr id="21520" name="Rectangle 23"/>
          <p:cNvSpPr>
            <a:spLocks noChangeArrowheads="1"/>
          </p:cNvSpPr>
          <p:nvPr/>
        </p:nvSpPr>
        <p:spPr bwMode="auto">
          <a:xfrm>
            <a:off x="755650" y="3828584"/>
            <a:ext cx="2968313" cy="523220"/>
          </a:xfrm>
          <a:prstGeom prst="rect">
            <a:avLst/>
          </a:prstGeom>
          <a:noFill/>
          <a:ln w="9525">
            <a:noFill/>
            <a:miter lim="800000"/>
            <a:headEnd/>
            <a:tailEnd/>
          </a:ln>
        </p:spPr>
        <p:txBody>
          <a:bodyPr wrap="none" anchor="ctr">
            <a:spAutoFit/>
          </a:bodyPr>
          <a:lstStyle/>
          <a:p>
            <a:pPr>
              <a:buFontTx/>
              <a:buChar char="•"/>
            </a:pPr>
            <a:r>
              <a:rPr lang="en-US" sz="2800" dirty="0"/>
              <a:t> </a:t>
            </a:r>
            <a:r>
              <a:rPr lang="el-GR" i="1" dirty="0"/>
              <a:t>Το κριτήριο </a:t>
            </a:r>
            <a:r>
              <a:rPr lang="el-GR" i="1" dirty="0" smtClean="0"/>
              <a:t>ελέγχου:</a:t>
            </a:r>
            <a:r>
              <a:rPr lang="el-GR" sz="2000" dirty="0" smtClean="0"/>
              <a:t> </a:t>
            </a:r>
            <a:endParaRPr lang="el-GR" dirty="0"/>
          </a:p>
        </p:txBody>
      </p:sp>
      <p:sp>
        <p:nvSpPr>
          <p:cNvPr id="21521" name="Rectangle 25"/>
          <p:cNvSpPr>
            <a:spLocks noChangeArrowheads="1"/>
          </p:cNvSpPr>
          <p:nvPr/>
        </p:nvSpPr>
        <p:spPr bwMode="auto">
          <a:xfrm>
            <a:off x="1547813" y="5265707"/>
            <a:ext cx="4105275" cy="400110"/>
          </a:xfrm>
          <a:prstGeom prst="rect">
            <a:avLst/>
          </a:prstGeom>
          <a:noFill/>
          <a:ln w="9525">
            <a:noFill/>
            <a:miter lim="800000"/>
            <a:headEnd/>
            <a:tailEnd/>
          </a:ln>
        </p:spPr>
        <p:txBody>
          <a:bodyPr anchor="ctr">
            <a:spAutoFit/>
          </a:bodyPr>
          <a:lstStyle/>
          <a:p>
            <a:r>
              <a:rPr lang="el-GR" sz="2000" dirty="0">
                <a:cs typeface="Times New Roman" pitchFamily="18" charset="0"/>
              </a:rPr>
              <a:t>ακολουθεί την κατανομή </a:t>
            </a:r>
            <a:r>
              <a:rPr lang="en-US" sz="2000" i="1" dirty="0">
                <a:cs typeface="Times New Roman" pitchFamily="18" charset="0"/>
              </a:rPr>
              <a:t>t</a:t>
            </a:r>
            <a:r>
              <a:rPr lang="el-GR" sz="2000" dirty="0">
                <a:cs typeface="Times New Roman" pitchFamily="18" charset="0"/>
              </a:rPr>
              <a:t>, με </a:t>
            </a:r>
            <a:endParaRPr lang="el-GR" sz="2000" dirty="0"/>
          </a:p>
        </p:txBody>
      </p:sp>
      <p:graphicFrame>
        <p:nvGraphicFramePr>
          <p:cNvPr id="21510" name="Object 24"/>
          <p:cNvGraphicFramePr>
            <a:graphicFrameLocks noChangeAspect="1"/>
          </p:cNvGraphicFramePr>
          <p:nvPr/>
        </p:nvGraphicFramePr>
        <p:xfrm>
          <a:off x="4860032" y="5301208"/>
          <a:ext cx="1657350" cy="452437"/>
        </p:xfrm>
        <a:graphic>
          <a:graphicData uri="http://schemas.openxmlformats.org/presentationml/2006/ole">
            <p:oleObj spid="_x0000_s21510" name="Εξίσωση" r:id="rId6" imgW="736600" imgH="203200" progId="Equation.3">
              <p:embed/>
            </p:oleObj>
          </a:graphicData>
        </a:graphic>
      </p:graphicFrame>
      <p:sp>
        <p:nvSpPr>
          <p:cNvPr id="21522" name="Rectangle 26"/>
          <p:cNvSpPr>
            <a:spLocks noChangeArrowheads="1"/>
          </p:cNvSpPr>
          <p:nvPr/>
        </p:nvSpPr>
        <p:spPr bwMode="auto">
          <a:xfrm>
            <a:off x="3625850" y="3529013"/>
            <a:ext cx="254000" cy="260350"/>
          </a:xfrm>
          <a:prstGeom prst="rect">
            <a:avLst/>
          </a:prstGeom>
          <a:noFill/>
          <a:ln w="9525">
            <a:noFill/>
            <a:miter lim="800000"/>
            <a:headEnd/>
            <a:tailEnd/>
          </a:ln>
        </p:spPr>
        <p:txBody>
          <a:bodyPr wrap="none" anchor="ctr">
            <a:spAutoFit/>
          </a:bodyPr>
          <a:lstStyle/>
          <a:p>
            <a:r>
              <a:rPr lang="el-GR" sz="1100">
                <a:cs typeface="Times New Roman" pitchFamily="18" charset="0"/>
              </a:rPr>
              <a:t> </a:t>
            </a:r>
            <a:r>
              <a:rPr lang="el-GR" sz="1100"/>
              <a:t> </a:t>
            </a:r>
            <a:endParaRPr lang="el-GR"/>
          </a:p>
        </p:txBody>
      </p:sp>
      <p:sp>
        <p:nvSpPr>
          <p:cNvPr id="21523" name="Rectangle 27"/>
          <p:cNvSpPr>
            <a:spLocks noChangeArrowheads="1"/>
          </p:cNvSpPr>
          <p:nvPr/>
        </p:nvSpPr>
        <p:spPr bwMode="auto">
          <a:xfrm>
            <a:off x="6516216" y="5241833"/>
            <a:ext cx="2401619" cy="461665"/>
          </a:xfrm>
          <a:prstGeom prst="rect">
            <a:avLst/>
          </a:prstGeom>
          <a:noFill/>
          <a:ln w="9525">
            <a:noFill/>
            <a:miter lim="800000"/>
            <a:headEnd/>
            <a:tailEnd/>
          </a:ln>
        </p:spPr>
        <p:txBody>
          <a:bodyPr wrap="none" anchor="ctr">
            <a:spAutoFit/>
          </a:bodyPr>
          <a:lstStyle/>
          <a:p>
            <a:r>
              <a:rPr lang="el-GR" sz="2000" dirty="0" smtClean="0"/>
              <a:t>βαθμούς ελευθερίας</a:t>
            </a:r>
            <a:r>
              <a:rPr lang="en-US" sz="2000" dirty="0" smtClean="0"/>
              <a:t>.</a:t>
            </a:r>
            <a:r>
              <a:rPr lang="el-GR" dirty="0" smtClean="0"/>
              <a:t> </a:t>
            </a:r>
            <a:endParaRPr lang="el-GR" dirty="0"/>
          </a:p>
        </p:txBody>
      </p:sp>
      <p:graphicFrame>
        <p:nvGraphicFramePr>
          <p:cNvPr id="21" name="20 - Αντικείμενο"/>
          <p:cNvGraphicFramePr>
            <a:graphicFrameLocks noChangeAspect="1"/>
          </p:cNvGraphicFramePr>
          <p:nvPr/>
        </p:nvGraphicFramePr>
        <p:xfrm>
          <a:off x="4788023" y="2420888"/>
          <a:ext cx="3506219" cy="851024"/>
        </p:xfrm>
        <a:graphic>
          <a:graphicData uri="http://schemas.openxmlformats.org/presentationml/2006/ole">
            <p:oleObj spid="_x0000_s21512" name="Εξίσωση" r:id="rId7" imgW="2616120" imgH="634680" progId="Equation.3">
              <p:embed/>
            </p:oleObj>
          </a:graphicData>
        </a:graphic>
      </p:graphicFrame>
      <p:sp>
        <p:nvSpPr>
          <p:cNvPr id="20" name="19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ανεξάρτητων δειγμάτων</a:t>
            </a:r>
            <a:endParaRPr lang="el-GR" b="1" kern="0" dirty="0">
              <a:solidFill>
                <a:schemeClr val="tx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Rectangle 3"/>
          <p:cNvSpPr>
            <a:spLocks noGrp="1" noChangeArrowheads="1"/>
          </p:cNvSpPr>
          <p:nvPr>
            <p:ph type="body" idx="1"/>
          </p:nvPr>
        </p:nvSpPr>
        <p:spPr>
          <a:xfrm>
            <a:off x="755650" y="1557338"/>
            <a:ext cx="7772400" cy="865187"/>
          </a:xfrm>
        </p:spPr>
        <p:txBody>
          <a:bodyPr/>
          <a:lstStyle/>
          <a:p>
            <a:pPr eaLnBrk="1" hangingPunct="1">
              <a:lnSpc>
                <a:spcPct val="90000"/>
              </a:lnSpc>
              <a:buFontTx/>
              <a:buNone/>
            </a:pPr>
            <a:r>
              <a:rPr lang="el-GR" sz="2400" i="1" dirty="0" smtClean="0"/>
              <a:t>3. </a:t>
            </a:r>
            <a:r>
              <a:rPr lang="el-GR" sz="2000" b="1" i="1" dirty="0" smtClean="0"/>
              <a:t>Δείγματα από κανονικά κατανεμημένους πληθυσμούς με</a:t>
            </a:r>
            <a:r>
              <a:rPr lang="en-US" sz="2000" b="1" i="1" dirty="0" smtClean="0"/>
              <a:t> </a:t>
            </a:r>
            <a:r>
              <a:rPr lang="el-GR" sz="2000" b="1" i="1" u="sng" dirty="0" smtClean="0"/>
              <a:t>άγνωστες</a:t>
            </a:r>
            <a:r>
              <a:rPr lang="el-GR" sz="2000" b="1" i="1" dirty="0" smtClean="0"/>
              <a:t> αλλά </a:t>
            </a:r>
            <a:r>
              <a:rPr lang="el-GR" sz="2000" b="1" i="1" u="sng" dirty="0" smtClean="0"/>
              <a:t>άνισες</a:t>
            </a:r>
            <a:r>
              <a:rPr lang="el-GR" sz="2000" b="1" i="1" dirty="0" smtClean="0"/>
              <a:t> διασπορές</a:t>
            </a:r>
            <a:endParaRPr lang="el-GR" sz="2400" b="1" i="1" dirty="0" smtClean="0"/>
          </a:p>
        </p:txBody>
      </p:sp>
      <p:sp>
        <p:nvSpPr>
          <p:cNvPr id="22535" name="Rectangle 4"/>
          <p:cNvSpPr>
            <a:spLocks noChangeArrowheads="1"/>
          </p:cNvSpPr>
          <p:nvPr/>
        </p:nvSpPr>
        <p:spPr bwMode="auto">
          <a:xfrm>
            <a:off x="1331913" y="2501900"/>
            <a:ext cx="2663825" cy="1066800"/>
          </a:xfrm>
          <a:prstGeom prst="rect">
            <a:avLst/>
          </a:prstGeom>
          <a:noFill/>
          <a:ln w="9525">
            <a:noFill/>
            <a:miter lim="800000"/>
            <a:headEnd/>
            <a:tailEnd/>
          </a:ln>
        </p:spPr>
        <p:txBody>
          <a:bodyPr anchor="ctr">
            <a:spAutoFit/>
          </a:bodyPr>
          <a:lstStyle/>
          <a:p>
            <a:pPr algn="just">
              <a:buFontTx/>
              <a:buChar char="•"/>
              <a:tabLst>
                <a:tab pos="539750" algn="l"/>
                <a:tab pos="809625" algn="l"/>
                <a:tab pos="5221288" algn="l"/>
                <a:tab pos="5491163" algn="l"/>
              </a:tabLst>
            </a:pPr>
            <a:r>
              <a:rPr lang="el-GR"/>
              <a:t> </a:t>
            </a:r>
            <a:r>
              <a:rPr lang="el-GR" sz="2000" i="1"/>
              <a:t>Το στατιστικό για τον έλεγχο της μηδενικής υπόθεσης  είναι :</a:t>
            </a:r>
          </a:p>
        </p:txBody>
      </p:sp>
      <p:sp>
        <p:nvSpPr>
          <p:cNvPr id="22536" name="Rectangle 6"/>
          <p:cNvSpPr>
            <a:spLocks noChangeArrowheads="1"/>
          </p:cNvSpPr>
          <p:nvPr/>
        </p:nvSpPr>
        <p:spPr bwMode="auto">
          <a:xfrm>
            <a:off x="0" y="3086100"/>
            <a:ext cx="9144000" cy="0"/>
          </a:xfrm>
          <a:prstGeom prst="rect">
            <a:avLst/>
          </a:prstGeom>
          <a:noFill/>
          <a:ln w="9525">
            <a:noFill/>
            <a:miter lim="800000"/>
            <a:headEnd/>
            <a:tailEnd/>
          </a:ln>
        </p:spPr>
        <p:txBody>
          <a:bodyPr wrap="none" anchor="ctr">
            <a:spAutoFit/>
          </a:bodyPr>
          <a:lstStyle/>
          <a:p>
            <a:endParaRPr lang="el-GR"/>
          </a:p>
        </p:txBody>
      </p:sp>
      <p:graphicFrame>
        <p:nvGraphicFramePr>
          <p:cNvPr id="22530" name="Object 5"/>
          <p:cNvGraphicFramePr>
            <a:graphicFrameLocks noChangeAspect="1"/>
          </p:cNvGraphicFramePr>
          <p:nvPr/>
        </p:nvGraphicFramePr>
        <p:xfrm>
          <a:off x="4427538" y="2420938"/>
          <a:ext cx="3384550" cy="1476375"/>
        </p:xfrm>
        <a:graphic>
          <a:graphicData uri="http://schemas.openxmlformats.org/presentationml/2006/ole">
            <p:oleObj spid="_x0000_s22530" name="Εξίσωση" r:id="rId3" imgW="1574800" imgH="685800" progId="Equation.3">
              <p:embed/>
            </p:oleObj>
          </a:graphicData>
        </a:graphic>
      </p:graphicFrame>
      <p:sp>
        <p:nvSpPr>
          <p:cNvPr id="22537" name="Rectangle 7"/>
          <p:cNvSpPr>
            <a:spLocks noChangeArrowheads="1"/>
          </p:cNvSpPr>
          <p:nvPr/>
        </p:nvSpPr>
        <p:spPr bwMode="auto">
          <a:xfrm>
            <a:off x="1403350" y="4149725"/>
            <a:ext cx="3529013" cy="457200"/>
          </a:xfrm>
          <a:prstGeom prst="rect">
            <a:avLst/>
          </a:prstGeom>
          <a:noFill/>
          <a:ln w="9525">
            <a:noFill/>
            <a:miter lim="800000"/>
            <a:headEnd/>
            <a:tailEnd/>
          </a:ln>
        </p:spPr>
        <p:txBody>
          <a:bodyPr anchor="ctr">
            <a:spAutoFit/>
          </a:bodyPr>
          <a:lstStyle/>
          <a:p>
            <a:pPr>
              <a:buFontTx/>
              <a:buChar char="•"/>
            </a:pPr>
            <a:r>
              <a:rPr lang="el-GR" i="1"/>
              <a:t> </a:t>
            </a:r>
            <a:r>
              <a:rPr lang="el-GR" sz="2000" i="1"/>
              <a:t>Η κρίσιμη τιμή του t'</a:t>
            </a:r>
            <a:r>
              <a:rPr lang="el-GR"/>
              <a:t> </a:t>
            </a:r>
          </a:p>
        </p:txBody>
      </p:sp>
      <p:sp>
        <p:nvSpPr>
          <p:cNvPr id="22538" name="Rectangle 9"/>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el-GR"/>
          </a:p>
        </p:txBody>
      </p:sp>
      <p:graphicFrame>
        <p:nvGraphicFramePr>
          <p:cNvPr id="22531" name="Object 8"/>
          <p:cNvGraphicFramePr>
            <a:graphicFrameLocks noChangeAspect="1"/>
          </p:cNvGraphicFramePr>
          <p:nvPr/>
        </p:nvGraphicFramePr>
        <p:xfrm>
          <a:off x="4067175" y="4005263"/>
          <a:ext cx="2089150" cy="865187"/>
        </p:xfrm>
        <a:graphic>
          <a:graphicData uri="http://schemas.openxmlformats.org/presentationml/2006/ole">
            <p:oleObj spid="_x0000_s22531" name="Εξίσωση" r:id="rId4" imgW="1205977" imgH="406224" progId="Equation.3">
              <p:embed/>
            </p:oleObj>
          </a:graphicData>
        </a:graphic>
      </p:graphicFrame>
      <p:sp>
        <p:nvSpPr>
          <p:cNvPr id="22539" name="Rectangle 11"/>
          <p:cNvSpPr>
            <a:spLocks noChangeArrowheads="1"/>
          </p:cNvSpPr>
          <p:nvPr/>
        </p:nvSpPr>
        <p:spPr bwMode="auto">
          <a:xfrm>
            <a:off x="0" y="3105150"/>
            <a:ext cx="9144000" cy="0"/>
          </a:xfrm>
          <a:prstGeom prst="rect">
            <a:avLst/>
          </a:prstGeom>
          <a:noFill/>
          <a:ln w="9525">
            <a:noFill/>
            <a:miter lim="800000"/>
            <a:headEnd/>
            <a:tailEnd/>
          </a:ln>
        </p:spPr>
        <p:txBody>
          <a:bodyPr wrap="none" anchor="ctr">
            <a:spAutoFit/>
          </a:bodyPr>
          <a:lstStyle/>
          <a:p>
            <a:endParaRPr lang="el-GR"/>
          </a:p>
        </p:txBody>
      </p:sp>
      <p:graphicFrame>
        <p:nvGraphicFramePr>
          <p:cNvPr id="22532" name="Object 10"/>
          <p:cNvGraphicFramePr>
            <a:graphicFrameLocks noChangeAspect="1"/>
          </p:cNvGraphicFramePr>
          <p:nvPr/>
        </p:nvGraphicFramePr>
        <p:xfrm>
          <a:off x="2987675" y="5157788"/>
          <a:ext cx="5111750" cy="1125537"/>
        </p:xfrm>
        <a:graphic>
          <a:graphicData uri="http://schemas.openxmlformats.org/presentationml/2006/ole">
            <p:oleObj spid="_x0000_s22532" name="Εξίσωση" r:id="rId5" imgW="2933700" imgH="647700" progId="Equation.3">
              <p:embed/>
            </p:oleObj>
          </a:graphicData>
        </a:graphic>
      </p:graphicFrame>
      <p:sp>
        <p:nvSpPr>
          <p:cNvPr id="13" name="12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ανεξάρτητων δειγμάτων</a:t>
            </a:r>
            <a:endParaRPr lang="el-GR" b="1" kern="0" dirty="0">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115616" y="1484784"/>
            <a:ext cx="6912768" cy="4770537"/>
          </a:xfrm>
          <a:prstGeom prst="rect">
            <a:avLst/>
          </a:prstGeom>
          <a:noFill/>
        </p:spPr>
        <p:txBody>
          <a:bodyPr wrap="square" rtlCol="0">
            <a:spAutoFit/>
          </a:bodyPr>
          <a:lstStyle/>
          <a:p>
            <a:r>
              <a:rPr lang="el-GR" sz="2000" b="1" dirty="0" smtClean="0">
                <a:solidFill>
                  <a:schemeClr val="accent6"/>
                </a:solidFill>
              </a:rPr>
              <a:t>Ερευνητικό ερώτημα:</a:t>
            </a:r>
          </a:p>
          <a:p>
            <a:r>
              <a:rPr lang="el-GR" sz="2000" dirty="0" smtClean="0">
                <a:solidFill>
                  <a:schemeClr val="accent6"/>
                </a:solidFill>
              </a:rPr>
              <a:t>Η μέθοδο της  «επίλυσης προβλήματος» είναι αποτελεσματικότερη από την «κλασσική διδασκαλία» αναφορικά με την εκμάθηση των Μαθητικών</a:t>
            </a:r>
          </a:p>
          <a:p>
            <a:r>
              <a:rPr lang="el-GR" sz="2000" b="1" dirty="0" smtClean="0">
                <a:solidFill>
                  <a:schemeClr val="accent6"/>
                </a:solidFill>
              </a:rPr>
              <a:t>Μεταβλητές:</a:t>
            </a:r>
          </a:p>
          <a:p>
            <a:pPr>
              <a:buFont typeface="Arial" pitchFamily="34" charset="0"/>
              <a:buChar char="•"/>
            </a:pPr>
            <a:r>
              <a:rPr lang="el-GR" sz="2000" dirty="0" smtClean="0">
                <a:solidFill>
                  <a:schemeClr val="accent6"/>
                </a:solidFill>
              </a:rPr>
              <a:t> Επίδοση σε τεστ θεωρίας</a:t>
            </a:r>
          </a:p>
          <a:p>
            <a:pPr>
              <a:buFont typeface="Arial" pitchFamily="34" charset="0"/>
              <a:buChar char="•"/>
            </a:pPr>
            <a:r>
              <a:rPr lang="el-GR" sz="2000" dirty="0" smtClean="0">
                <a:solidFill>
                  <a:schemeClr val="accent6"/>
                </a:solidFill>
              </a:rPr>
              <a:t> Επίδοση σε τεστ προβλημάτων</a:t>
            </a:r>
          </a:p>
          <a:p>
            <a:pPr>
              <a:buFont typeface="Arial" pitchFamily="34" charset="0"/>
              <a:buChar char="•"/>
            </a:pPr>
            <a:r>
              <a:rPr lang="el-GR" sz="2000" dirty="0" smtClean="0">
                <a:solidFill>
                  <a:schemeClr val="accent6"/>
                </a:solidFill>
              </a:rPr>
              <a:t> Μέθοδος διδασκαλίας Μαθηματικών(«επίλυσης προβλήματος»/ «κλασσική διδασκαλία»)</a:t>
            </a:r>
          </a:p>
          <a:p>
            <a:pPr>
              <a:buFont typeface="Arial" pitchFamily="34" charset="0"/>
              <a:buChar char="•"/>
            </a:pPr>
            <a:endParaRPr lang="el-GR" sz="2000" dirty="0" smtClean="0">
              <a:solidFill>
                <a:schemeClr val="accent6"/>
              </a:solidFill>
            </a:endParaRPr>
          </a:p>
          <a:p>
            <a:pPr>
              <a:buFont typeface="Arial" pitchFamily="34" charset="0"/>
              <a:buChar char="•"/>
            </a:pPr>
            <a:r>
              <a:rPr lang="el-GR" sz="2000" dirty="0" smtClean="0">
                <a:solidFill>
                  <a:schemeClr val="accent6"/>
                </a:solidFill>
              </a:rPr>
              <a:t>Έλεγχος στατιστικών υποθέσεων </a:t>
            </a:r>
            <a:r>
              <a:rPr lang="el-GR" sz="2000" smtClean="0">
                <a:solidFill>
                  <a:schemeClr val="accent6"/>
                </a:solidFill>
              </a:rPr>
              <a:t>(α=0,05):</a:t>
            </a:r>
            <a:endParaRPr lang="el-GR" sz="2000" dirty="0" smtClean="0">
              <a:solidFill>
                <a:schemeClr val="accent6"/>
              </a:solidFill>
            </a:endParaRPr>
          </a:p>
          <a:p>
            <a:pPr marL="457200" indent="-457200">
              <a:buFont typeface="+mj-lt"/>
              <a:buAutoNum type="arabicPeriod"/>
            </a:pPr>
            <a:endParaRPr lang="el-GR" sz="2000" dirty="0" smtClean="0">
              <a:solidFill>
                <a:schemeClr val="accent6"/>
              </a:solidFill>
            </a:endParaRPr>
          </a:p>
          <a:p>
            <a:r>
              <a:rPr lang="el-GR" dirty="0" smtClean="0">
                <a:solidFill>
                  <a:schemeClr val="accent6"/>
                </a:solidFill>
              </a:rPr>
              <a:t>1.</a:t>
            </a:r>
          </a:p>
          <a:p>
            <a:r>
              <a:rPr lang="el-GR" sz="1800" dirty="0" smtClean="0">
                <a:solidFill>
                  <a:schemeClr val="accent6"/>
                </a:solidFill>
              </a:rPr>
              <a:t>Όπου </a:t>
            </a:r>
            <a:r>
              <a:rPr lang="el-GR" sz="1800" dirty="0" err="1" smtClean="0">
                <a:solidFill>
                  <a:schemeClr val="accent6"/>
                </a:solidFill>
              </a:rPr>
              <a:t>μ</a:t>
            </a:r>
            <a:r>
              <a:rPr lang="el-GR" sz="1800" baseline="-25000" dirty="0" err="1" smtClean="0">
                <a:solidFill>
                  <a:schemeClr val="accent6"/>
                </a:solidFill>
              </a:rPr>
              <a:t>Ε.Π</a:t>
            </a:r>
            <a:r>
              <a:rPr lang="el-GR" sz="1800" baseline="-25000" dirty="0" smtClean="0">
                <a:solidFill>
                  <a:schemeClr val="accent6"/>
                </a:solidFill>
              </a:rPr>
              <a:t>.    </a:t>
            </a:r>
            <a:r>
              <a:rPr lang="el-GR" sz="1800" dirty="0" smtClean="0">
                <a:solidFill>
                  <a:schemeClr val="accent6"/>
                </a:solidFill>
              </a:rPr>
              <a:t>και </a:t>
            </a:r>
            <a:r>
              <a:rPr lang="el-GR" sz="1800" baseline="-25000" dirty="0" smtClean="0">
                <a:solidFill>
                  <a:schemeClr val="accent6"/>
                </a:solidFill>
              </a:rPr>
              <a:t>   </a:t>
            </a:r>
            <a:r>
              <a:rPr lang="el-GR" sz="1800" dirty="0" err="1" smtClean="0">
                <a:solidFill>
                  <a:schemeClr val="accent6"/>
                </a:solidFill>
              </a:rPr>
              <a:t>μ</a:t>
            </a:r>
            <a:r>
              <a:rPr lang="el-GR" sz="1800" baseline="-25000" dirty="0" err="1" smtClean="0">
                <a:solidFill>
                  <a:schemeClr val="accent6"/>
                </a:solidFill>
              </a:rPr>
              <a:t>Κ</a:t>
            </a:r>
            <a:r>
              <a:rPr lang="el-GR" sz="1800" baseline="-25000" dirty="0" smtClean="0">
                <a:solidFill>
                  <a:schemeClr val="accent6"/>
                </a:solidFill>
              </a:rPr>
              <a:t> </a:t>
            </a:r>
            <a:r>
              <a:rPr lang="el-GR" sz="1800" dirty="0" smtClean="0">
                <a:solidFill>
                  <a:schemeClr val="accent6"/>
                </a:solidFill>
              </a:rPr>
              <a:t> οι μέσες τιμές επίδοσης για τις δυο μεθόδους «επίλυση προβλήματος» «κλασσική διδασκαλία» αντίστοιχα</a:t>
            </a:r>
            <a:endParaRPr lang="el-GR" sz="1800" dirty="0">
              <a:solidFill>
                <a:schemeClr val="accent6"/>
              </a:solidFill>
            </a:endParaRPr>
          </a:p>
        </p:txBody>
      </p:sp>
      <p:sp>
        <p:nvSpPr>
          <p:cNvPr id="5" name="4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ανεξάρτητων δειγμάτων</a:t>
            </a:r>
            <a:endParaRPr lang="el-GR" b="1" kern="0" dirty="0">
              <a:solidFill>
                <a:schemeClr val="tx2"/>
              </a:solidFill>
            </a:endParaRPr>
          </a:p>
        </p:txBody>
      </p:sp>
      <p:graphicFrame>
        <p:nvGraphicFramePr>
          <p:cNvPr id="102402" name="Object 6"/>
          <p:cNvGraphicFramePr>
            <a:graphicFrameLocks noChangeAspect="1"/>
          </p:cNvGraphicFramePr>
          <p:nvPr/>
        </p:nvGraphicFramePr>
        <p:xfrm>
          <a:off x="2068513" y="5094288"/>
          <a:ext cx="4918075" cy="414337"/>
        </p:xfrm>
        <a:graphic>
          <a:graphicData uri="http://schemas.openxmlformats.org/presentationml/2006/ole">
            <p:oleObj spid="_x0000_s102402" name="Εξίσωση" r:id="rId3" imgW="3898800" imgH="29196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755576" y="1124744"/>
            <a:ext cx="7772400" cy="4968552"/>
          </a:xfrm>
        </p:spPr>
        <p:txBody>
          <a:bodyPr/>
          <a:lstStyle/>
          <a:p>
            <a:pPr marL="457200" indent="-457200">
              <a:buAutoNum type="arabicPeriod" startAt="2"/>
            </a:pPr>
            <a:r>
              <a:rPr lang="el-GR" sz="2000" b="1" dirty="0" smtClean="0">
                <a:solidFill>
                  <a:schemeClr val="accent6"/>
                </a:solidFill>
              </a:rPr>
              <a:t>Στατιστικό ελέγχου και κανόνας απόφασης</a:t>
            </a:r>
            <a:r>
              <a:rPr lang="el-GR" sz="2000" dirty="0" smtClean="0">
                <a:solidFill>
                  <a:schemeClr val="accent6"/>
                </a:solidFill>
              </a:rPr>
              <a:t>: </a:t>
            </a:r>
          </a:p>
          <a:p>
            <a:pPr marL="457200" indent="-457200">
              <a:buNone/>
            </a:pPr>
            <a:r>
              <a:rPr lang="el-GR" sz="2000" dirty="0" smtClean="0">
                <a:solidFill>
                  <a:schemeClr val="accent6"/>
                </a:solidFill>
              </a:rPr>
              <a:t>	από την επισκόπηση των δειγματικών τυπικών αποκλίσεων και ιστογραμμάτων των τιμών στα δυο δείγματα βαθμών προκύπτει ότι οι διακυμάνσεις δεν διαφέρουν δραματικά και δεν αμφισβητείται η προέλευσή τους από πληθυσμούς που κατανέμονται κανονικά. Θα χρησιμοποιηθεί το στατιστικό:</a:t>
            </a:r>
          </a:p>
          <a:p>
            <a:pPr marL="457200" indent="-457200">
              <a:buNone/>
            </a:pPr>
            <a:endParaRPr lang="el-GR" sz="2000" dirty="0" smtClean="0">
              <a:solidFill>
                <a:schemeClr val="accent6"/>
              </a:solidFill>
            </a:endParaRPr>
          </a:p>
          <a:p>
            <a:pPr marL="457200" indent="-457200">
              <a:buNone/>
            </a:pPr>
            <a:endParaRPr lang="el-GR" sz="2000" dirty="0" smtClean="0">
              <a:solidFill>
                <a:schemeClr val="accent6"/>
              </a:solidFill>
            </a:endParaRPr>
          </a:p>
          <a:p>
            <a:pPr marL="457200" indent="-457200">
              <a:buNone/>
            </a:pPr>
            <a:r>
              <a:rPr lang="el-GR" sz="2000" dirty="0" smtClean="0">
                <a:solidFill>
                  <a:schemeClr val="accent6"/>
                </a:solidFill>
              </a:rPr>
              <a:t>       </a:t>
            </a:r>
          </a:p>
          <a:p>
            <a:pPr marL="457200" indent="-457200">
              <a:buNone/>
            </a:pPr>
            <a:r>
              <a:rPr lang="el-GR" sz="2000" dirty="0" smtClean="0">
                <a:solidFill>
                  <a:schemeClr val="accent6"/>
                </a:solidFill>
              </a:rPr>
              <a:t>        που ακολουθεί κατανομή </a:t>
            </a:r>
            <a:r>
              <a:rPr lang="en-US" sz="2000" dirty="0" smtClean="0">
                <a:solidFill>
                  <a:schemeClr val="accent6"/>
                </a:solidFill>
              </a:rPr>
              <a:t>student </a:t>
            </a:r>
            <a:r>
              <a:rPr lang="el-GR" sz="2000" dirty="0" smtClean="0">
                <a:solidFill>
                  <a:schemeClr val="accent6"/>
                </a:solidFill>
              </a:rPr>
              <a:t>με</a:t>
            </a:r>
          </a:p>
          <a:p>
            <a:pPr marL="457200" indent="-457200" algn="just">
              <a:buNone/>
            </a:pPr>
            <a:r>
              <a:rPr lang="el-GR" sz="2000" dirty="0" smtClean="0">
                <a:solidFill>
                  <a:schemeClr val="accent6"/>
                </a:solidFill>
              </a:rPr>
              <a:t>	 βαθμούς ελευθερίας. Επειδή πρακτικά με 100 βαθμούς ελευθερίας η </a:t>
            </a:r>
            <a:r>
              <a:rPr lang="en-US" sz="2000" dirty="0" smtClean="0">
                <a:solidFill>
                  <a:schemeClr val="accent6"/>
                </a:solidFill>
              </a:rPr>
              <a:t>student </a:t>
            </a:r>
            <a:r>
              <a:rPr lang="el-GR" sz="2000" dirty="0" smtClean="0">
                <a:solidFill>
                  <a:schemeClr val="accent6"/>
                </a:solidFill>
              </a:rPr>
              <a:t>δεν διαφέρει από την τυπική κανονική κατανομή και επειδή ο έλεγχος είναι μονόπλευρος,</a:t>
            </a:r>
          </a:p>
          <a:p>
            <a:pPr marL="457200" indent="-457200" algn="just">
              <a:buNone/>
            </a:pPr>
            <a:r>
              <a:rPr lang="el-GR" sz="2000" dirty="0" smtClean="0">
                <a:solidFill>
                  <a:schemeClr val="accent6"/>
                </a:solidFill>
              </a:rPr>
              <a:t>	 </a:t>
            </a:r>
            <a:r>
              <a:rPr lang="el-GR" sz="2000" b="1" dirty="0" smtClean="0">
                <a:solidFill>
                  <a:schemeClr val="accent6"/>
                </a:solidFill>
              </a:rPr>
              <a:t>Αν </a:t>
            </a:r>
            <a:r>
              <a:rPr lang="en-US" sz="2000" b="1" dirty="0" smtClean="0">
                <a:solidFill>
                  <a:schemeClr val="accent6"/>
                </a:solidFill>
              </a:rPr>
              <a:t>t≥1,64 </a:t>
            </a:r>
            <a:r>
              <a:rPr lang="el-GR" sz="2000" b="1" dirty="0" smtClean="0">
                <a:solidFill>
                  <a:schemeClr val="accent6"/>
                </a:solidFill>
              </a:rPr>
              <a:t>απορρίπτεται η μηδενική υπόθεση</a:t>
            </a:r>
          </a:p>
          <a:p>
            <a:pPr marL="457200" indent="-457200">
              <a:buAutoNum type="arabicPeriod" startAt="2"/>
            </a:pPr>
            <a:endParaRPr lang="el-GR" sz="2000" dirty="0"/>
          </a:p>
        </p:txBody>
      </p:sp>
      <p:sp>
        <p:nvSpPr>
          <p:cNvPr id="4" name="3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ανεξάρτητων δειγμάτων</a:t>
            </a:r>
            <a:endParaRPr lang="el-GR" b="1" kern="0" dirty="0">
              <a:solidFill>
                <a:schemeClr val="tx2"/>
              </a:solidFill>
            </a:endParaRPr>
          </a:p>
        </p:txBody>
      </p:sp>
      <p:graphicFrame>
        <p:nvGraphicFramePr>
          <p:cNvPr id="103427" name="Object 21"/>
          <p:cNvGraphicFramePr>
            <a:graphicFrameLocks noChangeAspect="1"/>
          </p:cNvGraphicFramePr>
          <p:nvPr/>
        </p:nvGraphicFramePr>
        <p:xfrm>
          <a:off x="3851920" y="3068960"/>
          <a:ext cx="3982843" cy="1080120"/>
        </p:xfrm>
        <a:graphic>
          <a:graphicData uri="http://schemas.openxmlformats.org/presentationml/2006/ole">
            <p:oleObj spid="_x0000_s103427" name="Εξίσωση" r:id="rId3" imgW="3771720" imgH="1015920" progId="Equation.3">
              <p:embed/>
            </p:oleObj>
          </a:graphicData>
        </a:graphic>
      </p:graphicFrame>
      <p:graphicFrame>
        <p:nvGraphicFramePr>
          <p:cNvPr id="103430" name="Object 24"/>
          <p:cNvGraphicFramePr>
            <a:graphicFrameLocks noChangeAspect="1"/>
          </p:cNvGraphicFramePr>
          <p:nvPr/>
        </p:nvGraphicFramePr>
        <p:xfrm>
          <a:off x="5148064" y="4221088"/>
          <a:ext cx="3136267" cy="329756"/>
        </p:xfrm>
        <a:graphic>
          <a:graphicData uri="http://schemas.openxmlformats.org/presentationml/2006/ole">
            <p:oleObj spid="_x0000_s103430" name="Εξίσωση" r:id="rId4" imgW="2755800" imgH="291960" progId="Equation.3">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5" name="Picture 3"/>
          <p:cNvPicPr>
            <a:picLocks noChangeAspect="1" noChangeArrowheads="1"/>
          </p:cNvPicPr>
          <p:nvPr/>
        </p:nvPicPr>
        <p:blipFill>
          <a:blip r:embed="rId3" cstate="print"/>
          <a:srcRect r="7828" b="14487"/>
          <a:stretch>
            <a:fillRect/>
          </a:stretch>
        </p:blipFill>
        <p:spPr bwMode="auto">
          <a:xfrm>
            <a:off x="1115616" y="1556792"/>
            <a:ext cx="7358660" cy="2109343"/>
          </a:xfrm>
          <a:prstGeom prst="rect">
            <a:avLst/>
          </a:prstGeom>
          <a:noFill/>
          <a:ln w="9525">
            <a:noFill/>
            <a:miter lim="800000"/>
            <a:headEnd/>
            <a:tailEnd/>
          </a:ln>
          <a:effectLst/>
        </p:spPr>
      </p:pic>
      <p:sp>
        <p:nvSpPr>
          <p:cNvPr id="9" name="8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ανεξάρτητων δειγμάτων</a:t>
            </a:r>
            <a:endParaRPr lang="el-GR" b="1" kern="0" dirty="0">
              <a:solidFill>
                <a:schemeClr val="tx2"/>
              </a:solidFill>
            </a:endParaRPr>
          </a:p>
        </p:txBody>
      </p:sp>
      <p:graphicFrame>
        <p:nvGraphicFramePr>
          <p:cNvPr id="100357" name="Object 5"/>
          <p:cNvGraphicFramePr>
            <a:graphicFrameLocks noChangeAspect="1"/>
          </p:cNvGraphicFramePr>
          <p:nvPr/>
        </p:nvGraphicFramePr>
        <p:xfrm>
          <a:off x="971600" y="3861048"/>
          <a:ext cx="3168352" cy="1289234"/>
        </p:xfrm>
        <a:graphic>
          <a:graphicData uri="http://schemas.openxmlformats.org/presentationml/2006/ole">
            <p:oleObj spid="_x0000_s100357" name="Εξίσωση" r:id="rId4" imgW="2844720" imgH="1282680" progId="Equation.3">
              <p:embed/>
            </p:oleObj>
          </a:graphicData>
        </a:graphic>
      </p:graphicFrame>
      <p:graphicFrame>
        <p:nvGraphicFramePr>
          <p:cNvPr id="100358" name="Object 21"/>
          <p:cNvGraphicFramePr>
            <a:graphicFrameLocks noChangeAspect="1"/>
          </p:cNvGraphicFramePr>
          <p:nvPr/>
        </p:nvGraphicFramePr>
        <p:xfrm>
          <a:off x="4499992" y="3861048"/>
          <a:ext cx="4392487" cy="1621842"/>
        </p:xfrm>
        <a:graphic>
          <a:graphicData uri="http://schemas.openxmlformats.org/presentationml/2006/ole">
            <p:oleObj spid="_x0000_s100358" name="Εξίσωση" r:id="rId5" imgW="4165560" imgH="1663560" progId="Equation.3">
              <p:embed/>
            </p:oleObj>
          </a:graphicData>
        </a:graphic>
      </p:graphicFrame>
      <p:sp>
        <p:nvSpPr>
          <p:cNvPr id="7" name="6 - Ορθογώνιο"/>
          <p:cNvSpPr/>
          <p:nvPr/>
        </p:nvSpPr>
        <p:spPr>
          <a:xfrm>
            <a:off x="755576" y="3861048"/>
            <a:ext cx="3384376"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TextBox"/>
          <p:cNvSpPr txBox="1"/>
          <p:nvPr/>
        </p:nvSpPr>
        <p:spPr>
          <a:xfrm>
            <a:off x="971600" y="1052736"/>
            <a:ext cx="6408712" cy="400110"/>
          </a:xfrm>
          <a:prstGeom prst="rect">
            <a:avLst/>
          </a:prstGeom>
          <a:noFill/>
        </p:spPr>
        <p:txBody>
          <a:bodyPr wrap="square" rtlCol="0">
            <a:spAutoFit/>
          </a:bodyPr>
          <a:lstStyle/>
          <a:p>
            <a:r>
              <a:rPr lang="el-GR" sz="2000" dirty="0" smtClean="0">
                <a:solidFill>
                  <a:schemeClr val="accent6"/>
                </a:solidFill>
              </a:rPr>
              <a:t>3. Υπολογισμός του </a:t>
            </a:r>
            <a:r>
              <a:rPr lang="en-US" sz="2000" dirty="0" smtClean="0">
                <a:solidFill>
                  <a:schemeClr val="accent6"/>
                </a:solidFill>
              </a:rPr>
              <a:t>t </a:t>
            </a:r>
            <a:r>
              <a:rPr lang="el-GR" sz="2000" dirty="0" smtClean="0">
                <a:solidFill>
                  <a:schemeClr val="accent6"/>
                </a:solidFill>
              </a:rPr>
              <a:t>και στατιστική απόφαση</a:t>
            </a:r>
            <a:endParaRPr lang="el-GR" sz="2000" dirty="0">
              <a:solidFill>
                <a:schemeClr val="accent6"/>
              </a:solidFill>
            </a:endParaRPr>
          </a:p>
        </p:txBody>
      </p:sp>
      <p:sp>
        <p:nvSpPr>
          <p:cNvPr id="13" name="12 - TextBox"/>
          <p:cNvSpPr txBox="1"/>
          <p:nvPr/>
        </p:nvSpPr>
        <p:spPr>
          <a:xfrm>
            <a:off x="971600" y="5733256"/>
            <a:ext cx="7416824" cy="707886"/>
          </a:xfrm>
          <a:prstGeom prst="rect">
            <a:avLst/>
          </a:prstGeom>
          <a:noFill/>
        </p:spPr>
        <p:txBody>
          <a:bodyPr wrap="square" rtlCol="0">
            <a:spAutoFit/>
          </a:bodyPr>
          <a:lstStyle/>
          <a:p>
            <a:r>
              <a:rPr lang="el-GR" sz="2000" dirty="0" smtClean="0">
                <a:solidFill>
                  <a:schemeClr val="accent6"/>
                </a:solidFill>
              </a:rPr>
              <a:t>Επειδή </a:t>
            </a:r>
            <a:r>
              <a:rPr lang="en-US" sz="2000" dirty="0" smtClean="0">
                <a:solidFill>
                  <a:schemeClr val="accent6"/>
                </a:solidFill>
              </a:rPr>
              <a:t>t = 4,71 &gt; 1,64 </a:t>
            </a:r>
            <a:r>
              <a:rPr lang="el-GR" sz="2000" dirty="0" smtClean="0">
                <a:solidFill>
                  <a:schemeClr val="accent6"/>
                </a:solidFill>
              </a:rPr>
              <a:t>απορρίπτεται η μηδενική υπόθεση και υιοθετείται η εναλλακτική: </a:t>
            </a:r>
            <a:endParaRPr lang="el-GR" sz="2000" dirty="0">
              <a:solidFill>
                <a:schemeClr val="accent6"/>
              </a:solidFill>
            </a:endParaRPr>
          </a:p>
        </p:txBody>
      </p:sp>
      <p:sp>
        <p:nvSpPr>
          <p:cNvPr id="14" name="13 - Έλλειψη"/>
          <p:cNvSpPr/>
          <p:nvPr/>
        </p:nvSpPr>
        <p:spPr>
          <a:xfrm>
            <a:off x="1115616" y="2204864"/>
            <a:ext cx="1224136" cy="576064"/>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476672"/>
            <a:ext cx="7772400" cy="1143000"/>
          </a:xfrm>
        </p:spPr>
        <p:txBody>
          <a:bodyPr/>
          <a:lstStyle/>
          <a:p>
            <a:r>
              <a:rPr lang="el-GR" sz="2800" dirty="0" smtClean="0"/>
              <a:t>Έλεγχος για τη διαφορά μέσων τιμών μ</a:t>
            </a:r>
            <a:r>
              <a:rPr lang="el-GR" sz="2800" baseline="-25000" dirty="0" smtClean="0"/>
              <a:t>1</a:t>
            </a:r>
            <a:r>
              <a:rPr lang="el-GR" sz="2800" dirty="0" smtClean="0"/>
              <a:t> και μ</a:t>
            </a:r>
            <a:r>
              <a:rPr lang="el-GR" sz="2800" baseline="-25000" dirty="0" smtClean="0"/>
              <a:t>2</a:t>
            </a:r>
            <a:r>
              <a:rPr lang="el-GR" sz="2800" dirty="0" smtClean="0"/>
              <a:t> δύο πληθυσμών</a:t>
            </a:r>
            <a:endParaRPr lang="el-GR" sz="2800" dirty="0"/>
          </a:p>
        </p:txBody>
      </p:sp>
      <p:graphicFrame>
        <p:nvGraphicFramePr>
          <p:cNvPr id="65538" name="Object 6"/>
          <p:cNvGraphicFramePr>
            <a:graphicFrameLocks noChangeAspect="1"/>
          </p:cNvGraphicFramePr>
          <p:nvPr>
            <p:ph idx="1"/>
          </p:nvPr>
        </p:nvGraphicFramePr>
        <p:xfrm>
          <a:off x="1259632" y="2445396"/>
          <a:ext cx="6247501" cy="432048"/>
        </p:xfrm>
        <a:graphic>
          <a:graphicData uri="http://schemas.openxmlformats.org/presentationml/2006/ole">
            <p:oleObj spid="_x0000_s65538" name="Εξίσωση" r:id="rId3" imgW="4952880" imgH="304560" progId="Equation.3">
              <p:embed/>
            </p:oleObj>
          </a:graphicData>
        </a:graphic>
      </p:graphicFrame>
      <p:sp>
        <p:nvSpPr>
          <p:cNvPr id="6" name="5 - TextBox"/>
          <p:cNvSpPr txBox="1"/>
          <p:nvPr/>
        </p:nvSpPr>
        <p:spPr>
          <a:xfrm>
            <a:off x="1079233" y="1701566"/>
            <a:ext cx="7128792" cy="707886"/>
          </a:xfrm>
          <a:prstGeom prst="rect">
            <a:avLst/>
          </a:prstGeom>
          <a:noFill/>
        </p:spPr>
        <p:txBody>
          <a:bodyPr wrap="square" rtlCol="0">
            <a:spAutoFit/>
          </a:bodyPr>
          <a:lstStyle/>
          <a:p>
            <a:r>
              <a:rPr lang="el-GR" sz="2000" dirty="0" smtClean="0"/>
              <a:t>Στην περίπτωση </a:t>
            </a:r>
            <a:r>
              <a:rPr lang="el-GR" sz="2000" b="1" dirty="0" smtClean="0"/>
              <a:t>αμφίπλευρου ελέγχου </a:t>
            </a:r>
            <a:r>
              <a:rPr lang="el-GR" sz="2000" dirty="0" smtClean="0"/>
              <a:t>οι στατιστικές υποθέσεις γράφονται:</a:t>
            </a:r>
            <a:endParaRPr lang="el-GR" sz="2000" dirty="0"/>
          </a:p>
        </p:txBody>
      </p:sp>
      <p:graphicFrame>
        <p:nvGraphicFramePr>
          <p:cNvPr id="7" name="Object 6"/>
          <p:cNvGraphicFramePr>
            <a:graphicFrameLocks noChangeAspect="1"/>
          </p:cNvGraphicFramePr>
          <p:nvPr/>
        </p:nvGraphicFramePr>
        <p:xfrm>
          <a:off x="2123728" y="4065955"/>
          <a:ext cx="4608512" cy="444142"/>
        </p:xfrm>
        <a:graphic>
          <a:graphicData uri="http://schemas.openxmlformats.org/presentationml/2006/ole">
            <p:oleObj spid="_x0000_s65540" name="Εξίσωση" r:id="rId4" imgW="3708360" imgH="317160" progId="Equation.3">
              <p:embed/>
            </p:oleObj>
          </a:graphicData>
        </a:graphic>
      </p:graphicFrame>
      <p:sp>
        <p:nvSpPr>
          <p:cNvPr id="8" name="7 - TextBox"/>
          <p:cNvSpPr txBox="1"/>
          <p:nvPr/>
        </p:nvSpPr>
        <p:spPr>
          <a:xfrm>
            <a:off x="1115616" y="2996952"/>
            <a:ext cx="7128792" cy="1015663"/>
          </a:xfrm>
          <a:prstGeom prst="rect">
            <a:avLst/>
          </a:prstGeom>
          <a:noFill/>
        </p:spPr>
        <p:txBody>
          <a:bodyPr wrap="square" rtlCol="0">
            <a:spAutoFit/>
          </a:bodyPr>
          <a:lstStyle/>
          <a:p>
            <a:r>
              <a:rPr lang="el-GR" sz="2000" dirty="0" smtClean="0"/>
              <a:t>Στην </a:t>
            </a:r>
            <a:r>
              <a:rPr lang="el-GR" sz="2000" b="1" dirty="0" smtClean="0"/>
              <a:t>συνηθέστερη περίπτωση </a:t>
            </a:r>
            <a:r>
              <a:rPr lang="el-GR" sz="2000" dirty="0" smtClean="0"/>
              <a:t>οι διαφορά των μέσων  τιμών στην μηδενική υπόθεση είναι </a:t>
            </a:r>
            <a:r>
              <a:rPr lang="el-GR" sz="2000" b="1" dirty="0" smtClean="0"/>
              <a:t>0</a:t>
            </a:r>
            <a:r>
              <a:rPr lang="el-GR" sz="2000" dirty="0" smtClean="0"/>
              <a:t> όπως </a:t>
            </a:r>
            <a:r>
              <a:rPr lang="el-GR" sz="2000" dirty="0"/>
              <a:t>σ</a:t>
            </a:r>
            <a:r>
              <a:rPr lang="el-GR" sz="2000" dirty="0" smtClean="0"/>
              <a:t>το παράδειγμα της σύγκρισης των μεθόδων διδασκαλίας: </a:t>
            </a:r>
            <a:endParaRPr lang="el-GR" sz="2000" dirty="0"/>
          </a:p>
        </p:txBody>
      </p:sp>
      <p:graphicFrame>
        <p:nvGraphicFramePr>
          <p:cNvPr id="65541" name="Object 3"/>
          <p:cNvGraphicFramePr>
            <a:graphicFrameLocks noChangeAspect="1"/>
          </p:cNvGraphicFramePr>
          <p:nvPr/>
        </p:nvGraphicFramePr>
        <p:xfrm>
          <a:off x="2051720" y="5146075"/>
          <a:ext cx="4608512" cy="941893"/>
        </p:xfrm>
        <a:graphic>
          <a:graphicData uri="http://schemas.openxmlformats.org/presentationml/2006/ole">
            <p:oleObj spid="_x0000_s65541" name="Εξίσωση" r:id="rId5" imgW="3466800" imgH="647640" progId="Equation.3">
              <p:embed/>
            </p:oleObj>
          </a:graphicData>
        </a:graphic>
      </p:graphicFrame>
      <p:sp>
        <p:nvSpPr>
          <p:cNvPr id="10" name="9 - TextBox"/>
          <p:cNvSpPr txBox="1"/>
          <p:nvPr/>
        </p:nvSpPr>
        <p:spPr>
          <a:xfrm>
            <a:off x="1115616" y="4569253"/>
            <a:ext cx="7128792" cy="400110"/>
          </a:xfrm>
          <a:prstGeom prst="rect">
            <a:avLst/>
          </a:prstGeom>
          <a:noFill/>
        </p:spPr>
        <p:txBody>
          <a:bodyPr wrap="square" rtlCol="0">
            <a:spAutoFit/>
          </a:bodyPr>
          <a:lstStyle/>
          <a:p>
            <a:r>
              <a:rPr lang="el-GR" sz="2000" dirty="0" smtClean="0"/>
              <a:t>Για το </a:t>
            </a:r>
            <a:r>
              <a:rPr lang="el-GR" sz="2000" b="1" dirty="0" smtClean="0"/>
              <a:t>μονόπλευρο έλεγχο </a:t>
            </a:r>
            <a:r>
              <a:rPr lang="el-GR" sz="2000" dirty="0" smtClean="0"/>
              <a:t>: </a:t>
            </a:r>
            <a:endParaRPr lang="el-G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p:txBody>
          <a:bodyPr/>
          <a:lstStyle/>
          <a:p>
            <a:r>
              <a:rPr lang="el-GR" sz="2800" dirty="0" smtClean="0"/>
              <a:t>Έλεγχος για τη διαφορά μέσων τιμών μ</a:t>
            </a:r>
            <a:r>
              <a:rPr lang="el-GR" sz="2800" baseline="-25000" dirty="0" smtClean="0"/>
              <a:t>1</a:t>
            </a:r>
            <a:r>
              <a:rPr lang="el-GR" sz="2800" dirty="0" smtClean="0"/>
              <a:t> και μ</a:t>
            </a:r>
            <a:r>
              <a:rPr lang="el-GR" sz="2800" baseline="-25000" dirty="0" smtClean="0"/>
              <a:t>2</a:t>
            </a:r>
            <a:r>
              <a:rPr lang="el-GR" sz="2800" dirty="0" smtClean="0"/>
              <a:t> δύο πληθυσμών</a:t>
            </a:r>
            <a:endParaRPr lang="el-GR" sz="2800" dirty="0"/>
          </a:p>
        </p:txBody>
      </p:sp>
      <p:sp>
        <p:nvSpPr>
          <p:cNvPr id="5" name="2 - Θέση περιεχομένου"/>
          <p:cNvSpPr>
            <a:spLocks noGrp="1"/>
          </p:cNvSpPr>
          <p:nvPr>
            <p:ph idx="1"/>
          </p:nvPr>
        </p:nvSpPr>
        <p:spPr/>
        <p:txBody>
          <a:bodyPr/>
          <a:lstStyle/>
          <a:p>
            <a:pPr>
              <a:buNone/>
            </a:pPr>
            <a:r>
              <a:rPr lang="el-GR" sz="2000" dirty="0" smtClean="0"/>
              <a:t>Διακρίνονται δυο περιπτώσεις ελέγχου  διαφοράς πληθυσμιακών μέσων τιμών ανάλογα με τον τρόπο επιλογή των δειγμάτων:</a:t>
            </a:r>
          </a:p>
          <a:p>
            <a:pPr marL="1314450" lvl="2" indent="-457200">
              <a:buFont typeface="+mj-lt"/>
              <a:buAutoNum type="arabicPeriod"/>
            </a:pPr>
            <a:r>
              <a:rPr lang="el-GR" sz="2000" dirty="0" smtClean="0"/>
              <a:t>Σχετιζόμενα δείγματα </a:t>
            </a:r>
          </a:p>
          <a:p>
            <a:pPr marL="1314450" lvl="2" indent="-457200">
              <a:buFont typeface="+mj-lt"/>
              <a:buAutoNum type="arabicPeriod"/>
            </a:pPr>
            <a:r>
              <a:rPr lang="el-GR" sz="2000" dirty="0" smtClean="0"/>
              <a:t>Ανεξάρτητα δείγματα</a:t>
            </a:r>
          </a:p>
          <a:p>
            <a:pPr marL="514350" indent="-457200">
              <a:buNone/>
            </a:pPr>
            <a:r>
              <a:rPr lang="el-GR" sz="2000" dirty="0" smtClean="0"/>
              <a:t>Στην πρώτη περίπτωση είναι γνωστό στον ερευνητή από το ίδιο το σχέδιο της έρευνας ή του πειράματος ότι μια τιμή από το ένα δείγμα συνδέεται με μια τιμή από το άλλο δείγμα.</a:t>
            </a:r>
          </a:p>
          <a:p>
            <a:pPr marL="514350" indent="-457200">
              <a:buNone/>
            </a:pPr>
            <a:r>
              <a:rPr lang="el-GR" sz="2000" dirty="0" smtClean="0"/>
              <a:t>	Για παράδειγμα σε ένα σχέδιο πειράματος επαναληπτικών μετρήσεων όπου το ίδιο άτομο μετριέται δύο φορές πριν την παρέμβαση και μετά την παρέμβαση οι δυο τιμές του σχετίζονται επειδή ακριβώς γίνονται πάνω στον ίδιο άτομο.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bwMode="auto">
          <a:xfrm>
            <a:off x="755576" y="18864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r>
              <a:rPr kumimoji="0" lang="el-GR" sz="2800" b="0" i="0" u="none" strike="noStrike" kern="0" cap="none" spc="0" normalizeH="0" baseline="0" noProof="0" dirty="0" smtClean="0">
                <a:ln>
                  <a:noFill/>
                </a:ln>
                <a:solidFill>
                  <a:schemeClr val="tx2"/>
                </a:solidFill>
                <a:effectLst/>
                <a:uLnTx/>
                <a:uFillTx/>
                <a:latin typeface="+mj-lt"/>
                <a:ea typeface="+mj-ea"/>
                <a:cs typeface="+mj-cs"/>
              </a:rPr>
              <a:t>Έλεγχος για τη διαφορά μέσων τιμών μ</a:t>
            </a:r>
            <a:r>
              <a:rPr kumimoji="0" lang="el-GR" sz="2800" b="0" i="0" u="none" strike="noStrike" kern="0" cap="none" spc="0" normalizeH="0" baseline="-25000" noProof="0" dirty="0" smtClean="0">
                <a:ln>
                  <a:noFill/>
                </a:ln>
                <a:solidFill>
                  <a:schemeClr val="tx2"/>
                </a:solidFill>
                <a:effectLst/>
                <a:uLnTx/>
                <a:uFillTx/>
                <a:latin typeface="+mj-lt"/>
                <a:ea typeface="+mj-ea"/>
                <a:cs typeface="+mj-cs"/>
              </a:rPr>
              <a:t>1</a:t>
            </a:r>
            <a:r>
              <a:rPr kumimoji="0" lang="el-GR" sz="2800" b="0" i="0" u="none" strike="noStrike" kern="0" cap="none" spc="0" normalizeH="0" baseline="0" noProof="0" dirty="0" smtClean="0">
                <a:ln>
                  <a:noFill/>
                </a:ln>
                <a:solidFill>
                  <a:schemeClr val="tx2"/>
                </a:solidFill>
                <a:effectLst/>
                <a:uLnTx/>
                <a:uFillTx/>
                <a:latin typeface="+mj-lt"/>
                <a:ea typeface="+mj-ea"/>
                <a:cs typeface="+mj-cs"/>
              </a:rPr>
              <a:t> και μ</a:t>
            </a:r>
            <a:r>
              <a:rPr kumimoji="0" lang="el-GR" sz="2800" b="0" i="0" u="none" strike="noStrike" kern="0" cap="none" spc="0" normalizeH="0" baseline="-25000" noProof="0" dirty="0" smtClean="0">
                <a:ln>
                  <a:noFill/>
                </a:ln>
                <a:solidFill>
                  <a:schemeClr val="tx2"/>
                </a:solidFill>
                <a:effectLst/>
                <a:uLnTx/>
                <a:uFillTx/>
                <a:latin typeface="+mj-lt"/>
                <a:ea typeface="+mj-ea"/>
                <a:cs typeface="+mj-cs"/>
              </a:rPr>
              <a:t>2</a:t>
            </a:r>
            <a:r>
              <a:rPr kumimoji="0" lang="el-GR" sz="2800" b="0" i="0" u="none" strike="noStrike" kern="0" cap="none" spc="0" normalizeH="0" baseline="0" noProof="0" dirty="0" smtClean="0">
                <a:ln>
                  <a:noFill/>
                </a:ln>
                <a:solidFill>
                  <a:schemeClr val="tx2"/>
                </a:solidFill>
                <a:effectLst/>
                <a:uLnTx/>
                <a:uFillTx/>
                <a:latin typeface="+mj-lt"/>
                <a:ea typeface="+mj-ea"/>
                <a:cs typeface="+mj-cs"/>
              </a:rPr>
              <a:t> δύο πληθυσμών</a:t>
            </a:r>
            <a:r>
              <a:rPr lang="en-US" sz="2800" kern="0" dirty="0" smtClean="0">
                <a:solidFill>
                  <a:schemeClr val="tx2"/>
                </a:solidFill>
                <a:latin typeface="+mj-lt"/>
                <a:ea typeface="+mj-ea"/>
                <a:cs typeface="+mj-cs"/>
              </a:rPr>
              <a:t>: </a:t>
            </a:r>
            <a:r>
              <a:rPr lang="el-GR" b="1" dirty="0" smtClean="0"/>
              <a:t>Έλεγχος </a:t>
            </a:r>
            <a:r>
              <a:rPr lang="en-US" b="1" dirty="0" smtClean="0"/>
              <a:t>t </a:t>
            </a:r>
            <a:r>
              <a:rPr lang="el-GR" b="1" dirty="0" smtClean="0"/>
              <a:t>σχετιζόμενων δειγμάτων</a:t>
            </a:r>
            <a:endParaRPr kumimoji="0" lang="el-GR" sz="2800" b="1" i="0" u="none" strike="noStrike" kern="0" cap="none" spc="0" normalizeH="0" baseline="0" noProof="0" dirty="0">
              <a:ln>
                <a:noFill/>
              </a:ln>
              <a:solidFill>
                <a:schemeClr val="tx2"/>
              </a:solidFill>
              <a:effectLst/>
              <a:uLnTx/>
              <a:uFillTx/>
              <a:latin typeface="+mj-lt"/>
              <a:ea typeface="+mj-ea"/>
              <a:cs typeface="+mj-cs"/>
            </a:endParaRPr>
          </a:p>
        </p:txBody>
      </p:sp>
      <p:sp>
        <p:nvSpPr>
          <p:cNvPr id="5" name="4 - Τίτλος"/>
          <p:cNvSpPr>
            <a:spLocks noGrp="1"/>
          </p:cNvSpPr>
          <p:nvPr>
            <p:ph type="ctrTitle"/>
          </p:nvPr>
        </p:nvSpPr>
        <p:spPr>
          <a:xfrm>
            <a:off x="899592" y="1412776"/>
            <a:ext cx="7846640" cy="2520280"/>
          </a:xfrm>
        </p:spPr>
        <p:txBody>
          <a:bodyPr/>
          <a:lstStyle/>
          <a:p>
            <a:pPr algn="l"/>
            <a:r>
              <a:rPr lang="el-GR" sz="2000" dirty="0" smtClean="0">
                <a:solidFill>
                  <a:schemeClr val="accent6"/>
                </a:solidFill>
              </a:rPr>
              <a:t>Η ευφορία που παρατηρείται στου αθλούμενους μετά από αεροβική άσκηση, είναι πιθανόν να οφείλεται σε αυξημένη συγκέντρωση </a:t>
            </a:r>
            <a:r>
              <a:rPr lang="el-GR" sz="2000" dirty="0" err="1" smtClean="0">
                <a:solidFill>
                  <a:schemeClr val="accent6"/>
                </a:solidFill>
              </a:rPr>
              <a:t>ενδορφινών</a:t>
            </a:r>
            <a:r>
              <a:rPr lang="el-GR" sz="2000" dirty="0" smtClean="0">
                <a:solidFill>
                  <a:schemeClr val="accent6"/>
                </a:solidFill>
              </a:rPr>
              <a:t> στο αίμα τους. </a:t>
            </a:r>
            <a:br>
              <a:rPr lang="el-GR" sz="2000" dirty="0" smtClean="0">
                <a:solidFill>
                  <a:schemeClr val="accent6"/>
                </a:solidFill>
              </a:rPr>
            </a:br>
            <a:r>
              <a:rPr lang="el-GR" sz="2000" dirty="0" smtClean="0">
                <a:solidFill>
                  <a:schemeClr val="accent6"/>
                </a:solidFill>
              </a:rPr>
              <a:t>Για την διερεύνηση αυτής της υπόθεσης μετρήθηκε η συγκέντρωση β-</a:t>
            </a:r>
            <a:r>
              <a:rPr lang="el-GR" sz="2000" dirty="0" err="1" smtClean="0">
                <a:solidFill>
                  <a:schemeClr val="accent6"/>
                </a:solidFill>
              </a:rPr>
              <a:t>ενδορφίνης</a:t>
            </a:r>
            <a:r>
              <a:rPr lang="el-GR" sz="2000" dirty="0" smtClean="0">
                <a:solidFill>
                  <a:schemeClr val="accent6"/>
                </a:solidFill>
              </a:rPr>
              <a:t> στο αίμα 11 αθλητών πριν και μετά από τη συμμετοχή τους σε ένα δρόμο 20 </a:t>
            </a:r>
            <a:r>
              <a:rPr lang="en-US" sz="2000" dirty="0" smtClean="0">
                <a:solidFill>
                  <a:schemeClr val="accent6"/>
                </a:solidFill>
              </a:rPr>
              <a:t>km.</a:t>
            </a:r>
            <a:r>
              <a:rPr lang="el-GR" sz="2000" dirty="0" smtClean="0">
                <a:solidFill>
                  <a:schemeClr val="accent6"/>
                </a:solidFill>
              </a:rPr>
              <a:t/>
            </a:r>
            <a:br>
              <a:rPr lang="el-GR" sz="2000" dirty="0" smtClean="0">
                <a:solidFill>
                  <a:schemeClr val="accent6"/>
                </a:solidFill>
              </a:rPr>
            </a:br>
            <a:r>
              <a:rPr lang="el-GR" sz="2000" dirty="0" smtClean="0">
                <a:solidFill>
                  <a:schemeClr val="accent6"/>
                </a:solidFill>
              </a:rPr>
              <a:t>Αν μ</a:t>
            </a:r>
            <a:r>
              <a:rPr lang="el-GR" sz="2000" baseline="-25000" dirty="0" smtClean="0">
                <a:solidFill>
                  <a:schemeClr val="accent6"/>
                </a:solidFill>
              </a:rPr>
              <a:t>1</a:t>
            </a:r>
            <a:r>
              <a:rPr lang="en-US" sz="2000" dirty="0" smtClean="0">
                <a:solidFill>
                  <a:schemeClr val="accent6"/>
                </a:solidFill>
              </a:rPr>
              <a:t> </a:t>
            </a:r>
            <a:r>
              <a:rPr lang="el-GR" sz="2000" dirty="0" smtClean="0">
                <a:solidFill>
                  <a:schemeClr val="accent6"/>
                </a:solidFill>
              </a:rPr>
              <a:t>και μ</a:t>
            </a:r>
            <a:r>
              <a:rPr lang="el-GR" sz="2000" baseline="-25000" dirty="0" smtClean="0">
                <a:solidFill>
                  <a:schemeClr val="accent6"/>
                </a:solidFill>
              </a:rPr>
              <a:t>2</a:t>
            </a:r>
            <a:r>
              <a:rPr lang="el-GR" sz="2000" dirty="0" smtClean="0">
                <a:solidFill>
                  <a:schemeClr val="accent6"/>
                </a:solidFill>
              </a:rPr>
              <a:t> είναι η μέσες τιμές β-</a:t>
            </a:r>
            <a:r>
              <a:rPr lang="el-GR" sz="2000" dirty="0" err="1" smtClean="0">
                <a:solidFill>
                  <a:schemeClr val="accent6"/>
                </a:solidFill>
              </a:rPr>
              <a:t>ενδορφίνης</a:t>
            </a:r>
            <a:r>
              <a:rPr lang="el-GR" sz="2000" dirty="0" smtClean="0">
                <a:solidFill>
                  <a:schemeClr val="accent6"/>
                </a:solidFill>
              </a:rPr>
              <a:t>  πριν και μετά την άσκηση αντιστοίχως, οι στατιστικές υποθέσεις είναι:  </a:t>
            </a:r>
            <a:endParaRPr lang="el-GR" sz="2000" dirty="0"/>
          </a:p>
        </p:txBody>
      </p:sp>
      <p:graphicFrame>
        <p:nvGraphicFramePr>
          <p:cNvPr id="39940" name="Object 4"/>
          <p:cNvGraphicFramePr>
            <a:graphicFrameLocks noChangeAspect="1"/>
          </p:cNvGraphicFramePr>
          <p:nvPr/>
        </p:nvGraphicFramePr>
        <p:xfrm>
          <a:off x="2339752" y="4293096"/>
          <a:ext cx="3888432" cy="375047"/>
        </p:xfrm>
        <a:graphic>
          <a:graphicData uri="http://schemas.openxmlformats.org/presentationml/2006/ole">
            <p:oleObj spid="_x0000_s39940" name="Εξίσωση" r:id="rId3" imgW="3708360" imgH="317160"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bwMode="auto">
          <a:xfrm>
            <a:off x="755576" y="18864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r>
              <a:rPr kumimoji="0" lang="el-GR" sz="2800" b="0" i="0" u="none" strike="noStrike" kern="0" cap="none" spc="0" normalizeH="0" baseline="0" noProof="0" dirty="0" smtClean="0">
                <a:ln>
                  <a:noFill/>
                </a:ln>
                <a:solidFill>
                  <a:schemeClr val="tx2"/>
                </a:solidFill>
                <a:effectLst/>
                <a:uLnTx/>
                <a:uFillTx/>
                <a:latin typeface="+mj-lt"/>
                <a:ea typeface="+mj-ea"/>
                <a:cs typeface="+mj-cs"/>
              </a:rPr>
              <a:t>Έλεγχος για τη διαφορά μέσων τιμών μ</a:t>
            </a:r>
            <a:r>
              <a:rPr kumimoji="0" lang="el-GR" sz="2800" b="0" i="0" u="none" strike="noStrike" kern="0" cap="none" spc="0" normalizeH="0" baseline="-25000" noProof="0" dirty="0" smtClean="0">
                <a:ln>
                  <a:noFill/>
                </a:ln>
                <a:solidFill>
                  <a:schemeClr val="tx2"/>
                </a:solidFill>
                <a:effectLst/>
                <a:uLnTx/>
                <a:uFillTx/>
                <a:latin typeface="+mj-lt"/>
                <a:ea typeface="+mj-ea"/>
                <a:cs typeface="+mj-cs"/>
              </a:rPr>
              <a:t>1</a:t>
            </a:r>
            <a:r>
              <a:rPr kumimoji="0" lang="el-GR" sz="2800" b="0" i="0" u="none" strike="noStrike" kern="0" cap="none" spc="0" normalizeH="0" baseline="0" noProof="0" dirty="0" smtClean="0">
                <a:ln>
                  <a:noFill/>
                </a:ln>
                <a:solidFill>
                  <a:schemeClr val="tx2"/>
                </a:solidFill>
                <a:effectLst/>
                <a:uLnTx/>
                <a:uFillTx/>
                <a:latin typeface="+mj-lt"/>
                <a:ea typeface="+mj-ea"/>
                <a:cs typeface="+mj-cs"/>
              </a:rPr>
              <a:t> και μ</a:t>
            </a:r>
            <a:r>
              <a:rPr kumimoji="0" lang="el-GR" sz="2800" b="0" i="0" u="none" strike="noStrike" kern="0" cap="none" spc="0" normalizeH="0" baseline="-25000" noProof="0" dirty="0" smtClean="0">
                <a:ln>
                  <a:noFill/>
                </a:ln>
                <a:solidFill>
                  <a:schemeClr val="tx2"/>
                </a:solidFill>
                <a:effectLst/>
                <a:uLnTx/>
                <a:uFillTx/>
                <a:latin typeface="+mj-lt"/>
                <a:ea typeface="+mj-ea"/>
                <a:cs typeface="+mj-cs"/>
              </a:rPr>
              <a:t>2</a:t>
            </a:r>
            <a:r>
              <a:rPr kumimoji="0" lang="el-GR" sz="2800" b="0" i="0" u="none" strike="noStrike" kern="0" cap="none" spc="0" normalizeH="0" baseline="0" noProof="0" dirty="0" smtClean="0">
                <a:ln>
                  <a:noFill/>
                </a:ln>
                <a:solidFill>
                  <a:schemeClr val="tx2"/>
                </a:solidFill>
                <a:effectLst/>
                <a:uLnTx/>
                <a:uFillTx/>
                <a:latin typeface="+mj-lt"/>
                <a:ea typeface="+mj-ea"/>
                <a:cs typeface="+mj-cs"/>
              </a:rPr>
              <a:t> δύο πληθυσμών</a:t>
            </a:r>
            <a:r>
              <a:rPr lang="en-US" sz="2800" kern="0" dirty="0" smtClean="0">
                <a:solidFill>
                  <a:schemeClr val="tx2"/>
                </a:solidFill>
                <a:latin typeface="+mj-lt"/>
                <a:ea typeface="+mj-ea"/>
                <a:cs typeface="+mj-cs"/>
              </a:rPr>
              <a:t>: </a:t>
            </a:r>
            <a:r>
              <a:rPr lang="el-GR" b="1" dirty="0" smtClean="0"/>
              <a:t>Έλεγχος </a:t>
            </a:r>
            <a:r>
              <a:rPr lang="en-US" b="1" dirty="0" smtClean="0"/>
              <a:t>t </a:t>
            </a:r>
            <a:r>
              <a:rPr lang="el-GR" b="1" dirty="0" smtClean="0"/>
              <a:t>σχετιζόμενων δειγμάτων</a:t>
            </a:r>
            <a:endParaRPr kumimoji="0" lang="el-GR" sz="2800" b="1" i="0" u="none" strike="noStrike" kern="0" cap="none" spc="0" normalizeH="0" baseline="0" noProof="0" dirty="0">
              <a:ln>
                <a:noFill/>
              </a:ln>
              <a:solidFill>
                <a:schemeClr val="tx2"/>
              </a:solidFill>
              <a:effectLst/>
              <a:uLnTx/>
              <a:uFillTx/>
              <a:latin typeface="+mj-lt"/>
              <a:ea typeface="+mj-ea"/>
              <a:cs typeface="+mj-cs"/>
            </a:endParaRPr>
          </a:p>
        </p:txBody>
      </p:sp>
      <p:sp>
        <p:nvSpPr>
          <p:cNvPr id="7" name="6 - TextBox"/>
          <p:cNvSpPr txBox="1"/>
          <p:nvPr/>
        </p:nvSpPr>
        <p:spPr>
          <a:xfrm>
            <a:off x="827584" y="1412776"/>
            <a:ext cx="7272808" cy="1323439"/>
          </a:xfrm>
          <a:prstGeom prst="rect">
            <a:avLst/>
          </a:prstGeom>
          <a:noFill/>
        </p:spPr>
        <p:txBody>
          <a:bodyPr wrap="square" rtlCol="0">
            <a:spAutoFit/>
          </a:bodyPr>
          <a:lstStyle/>
          <a:p>
            <a:r>
              <a:rPr lang="el-GR" sz="2000" dirty="0" smtClean="0"/>
              <a:t>Είναι πολύ εύκολο να δειχτεί ότι για τη μέση τιμή μ</a:t>
            </a:r>
            <a:r>
              <a:rPr lang="el-GR" sz="2000" baseline="-25000" dirty="0" smtClean="0"/>
              <a:t>δ</a:t>
            </a:r>
            <a:r>
              <a:rPr lang="en-US" sz="2000" baseline="-25000" dirty="0" smtClean="0"/>
              <a:t> </a:t>
            </a:r>
            <a:r>
              <a:rPr lang="el-GR" sz="2000" dirty="0" smtClean="0"/>
              <a:t>των διαφορών (</a:t>
            </a:r>
            <a:r>
              <a:rPr lang="en-US" sz="2000" dirty="0" smtClean="0"/>
              <a:t>D = </a:t>
            </a:r>
            <a:r>
              <a:rPr lang="el-GR" sz="2000" dirty="0" err="1" smtClean="0"/>
              <a:t>Χ</a:t>
            </a:r>
            <a:r>
              <a:rPr lang="el-GR" sz="2000" baseline="-25000" dirty="0" err="1" smtClean="0"/>
              <a:t>μετά</a:t>
            </a:r>
            <a:r>
              <a:rPr lang="el-GR" sz="2000" dirty="0" smtClean="0"/>
              <a:t>-</a:t>
            </a:r>
            <a:r>
              <a:rPr lang="el-GR" sz="2000" dirty="0" err="1" smtClean="0"/>
              <a:t>Χ</a:t>
            </a:r>
            <a:r>
              <a:rPr lang="el-GR" sz="2000" baseline="-25000" dirty="0" err="1" smtClean="0"/>
              <a:t>πριν</a:t>
            </a:r>
            <a:r>
              <a:rPr lang="el-GR" sz="2000" dirty="0" smtClean="0"/>
              <a:t>)</a:t>
            </a:r>
            <a:r>
              <a:rPr lang="en-US" sz="2000" dirty="0" smtClean="0"/>
              <a:t> </a:t>
            </a:r>
            <a:r>
              <a:rPr lang="el-GR" sz="2000" dirty="0" smtClean="0"/>
              <a:t>που μπορεί να υπολογιστούν</a:t>
            </a:r>
            <a:r>
              <a:rPr lang="en-US" sz="2000" dirty="0" smtClean="0"/>
              <a:t> </a:t>
            </a:r>
            <a:r>
              <a:rPr lang="el-GR" sz="2000" dirty="0" smtClean="0"/>
              <a:t>για κάθε άτομο (ζεύγος τιμών) ισχύει μ</a:t>
            </a:r>
            <a:r>
              <a:rPr lang="en-US" sz="2000" baseline="-25000" dirty="0" smtClean="0"/>
              <a:t>D</a:t>
            </a:r>
            <a:r>
              <a:rPr lang="el-GR" sz="2000" dirty="0" smtClean="0"/>
              <a:t> = μ</a:t>
            </a:r>
            <a:r>
              <a:rPr lang="el-GR" sz="2000" baseline="-25000" dirty="0" smtClean="0"/>
              <a:t>2</a:t>
            </a:r>
            <a:r>
              <a:rPr lang="el-GR" sz="2000" dirty="0" smtClean="0"/>
              <a:t> – μ</a:t>
            </a:r>
            <a:r>
              <a:rPr lang="el-GR" sz="2000" baseline="-25000" dirty="0" smtClean="0"/>
              <a:t>1 </a:t>
            </a:r>
            <a:r>
              <a:rPr lang="el-GR" sz="2000" dirty="0" smtClean="0"/>
              <a:t>άρα οι υποθέσεις μπορεί ισοδύναμα να διατυπωθούν:</a:t>
            </a:r>
            <a:endParaRPr lang="el-GR" sz="2000" dirty="0"/>
          </a:p>
        </p:txBody>
      </p:sp>
      <p:graphicFrame>
        <p:nvGraphicFramePr>
          <p:cNvPr id="39941" name="Object 5"/>
          <p:cNvGraphicFramePr>
            <a:graphicFrameLocks noChangeAspect="1"/>
          </p:cNvGraphicFramePr>
          <p:nvPr/>
        </p:nvGraphicFramePr>
        <p:xfrm>
          <a:off x="4355976" y="2492896"/>
          <a:ext cx="3141662" cy="376238"/>
        </p:xfrm>
        <a:graphic>
          <a:graphicData uri="http://schemas.openxmlformats.org/presentationml/2006/ole">
            <p:oleObj spid="_x0000_s67587" name="Εξίσωση" r:id="rId3" imgW="2997000" imgH="317160" progId="Equation.3">
              <p:embed/>
            </p:oleObj>
          </a:graphicData>
        </a:graphic>
      </p:graphicFrame>
      <p:graphicFrame>
        <p:nvGraphicFramePr>
          <p:cNvPr id="9" name="8 - Πίνακας"/>
          <p:cNvGraphicFramePr>
            <a:graphicFrameLocks noGrp="1"/>
          </p:cNvGraphicFramePr>
          <p:nvPr/>
        </p:nvGraphicFramePr>
        <p:xfrm>
          <a:off x="611560" y="3573016"/>
          <a:ext cx="3456383" cy="3139440"/>
        </p:xfrm>
        <a:graphic>
          <a:graphicData uri="http://schemas.openxmlformats.org/drawingml/2006/table">
            <a:tbl>
              <a:tblPr firstRow="1" bandRow="1">
                <a:tableStyleId>{5C22544A-7EE6-4342-B048-85BDC9FD1C3A}</a:tableStyleId>
              </a:tblPr>
              <a:tblGrid>
                <a:gridCol w="731157"/>
                <a:gridCol w="709003"/>
                <a:gridCol w="890888"/>
                <a:gridCol w="1125335"/>
              </a:tblGrid>
              <a:tr h="370840">
                <a:tc>
                  <a:txBody>
                    <a:bodyPr/>
                    <a:lstStyle/>
                    <a:p>
                      <a:endParaRPr lang="el-GR" dirty="0"/>
                    </a:p>
                  </a:txBody>
                  <a:tcPr/>
                </a:tc>
                <a:tc>
                  <a:txBody>
                    <a:bodyPr/>
                    <a:lstStyle/>
                    <a:p>
                      <a:r>
                        <a:rPr lang="el-GR" sz="1800" dirty="0" err="1" smtClean="0"/>
                        <a:t>Χ</a:t>
                      </a:r>
                      <a:r>
                        <a:rPr lang="el-GR" sz="1800" baseline="-25000" dirty="0" err="1" smtClean="0"/>
                        <a:t>πριν</a:t>
                      </a:r>
                      <a:endParaRPr lang="el-GR" dirty="0"/>
                    </a:p>
                  </a:txBody>
                  <a:tcPr/>
                </a:tc>
                <a:tc>
                  <a:txBody>
                    <a:bodyPr/>
                    <a:lstStyle/>
                    <a:p>
                      <a:r>
                        <a:rPr lang="el-GR" sz="1800" dirty="0" err="1" smtClean="0"/>
                        <a:t>Χ</a:t>
                      </a:r>
                      <a:r>
                        <a:rPr lang="el-GR" sz="1800" baseline="-25000" dirty="0" err="1" smtClean="0"/>
                        <a:t>μετά</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err="1" smtClean="0"/>
                        <a:t>Χ</a:t>
                      </a:r>
                      <a:r>
                        <a:rPr lang="el-GR" sz="1800" baseline="-25000" dirty="0" err="1" smtClean="0"/>
                        <a:t>μετά</a:t>
                      </a:r>
                      <a:r>
                        <a:rPr lang="el-GR" sz="1800" baseline="-25000" dirty="0" smtClean="0"/>
                        <a:t> </a:t>
                      </a:r>
                      <a:r>
                        <a:rPr lang="el-GR" sz="1800" baseline="0" dirty="0" smtClean="0"/>
                        <a:t>-</a:t>
                      </a:r>
                      <a:r>
                        <a:rPr lang="el-GR" sz="1800" dirty="0" err="1" smtClean="0"/>
                        <a:t>Χ</a:t>
                      </a:r>
                      <a:r>
                        <a:rPr lang="el-GR" sz="1800" baseline="-25000" dirty="0" err="1" smtClean="0"/>
                        <a:t>πριν</a:t>
                      </a:r>
                      <a:endParaRPr lang="el-GR" dirty="0" smtClean="0"/>
                    </a:p>
                    <a:p>
                      <a:endParaRPr lang="el-GR" dirty="0"/>
                    </a:p>
                  </a:txBody>
                  <a:tcPr/>
                </a:tc>
              </a:tr>
              <a:tr h="370840">
                <a:tc>
                  <a:txBody>
                    <a:bodyPr/>
                    <a:lstStyle/>
                    <a:p>
                      <a:endParaRPr lang="el-GR" dirty="0"/>
                    </a:p>
                  </a:txBody>
                  <a:tcPr/>
                </a:tc>
                <a:tc>
                  <a:txBody>
                    <a:bodyPr/>
                    <a:lstStyle/>
                    <a:p>
                      <a:pPr algn="r"/>
                      <a:r>
                        <a:rPr lang="el-GR" sz="2000" dirty="0" smtClean="0"/>
                        <a:t>1</a:t>
                      </a:r>
                      <a:endParaRPr lang="el-GR" sz="2000" dirty="0"/>
                    </a:p>
                  </a:txBody>
                  <a:tcPr/>
                </a:tc>
                <a:tc>
                  <a:txBody>
                    <a:bodyPr/>
                    <a:lstStyle/>
                    <a:p>
                      <a:pPr algn="r"/>
                      <a:r>
                        <a:rPr lang="el-GR" sz="2000" dirty="0" smtClean="0"/>
                        <a:t>4</a:t>
                      </a:r>
                      <a:endParaRPr lang="el-GR" sz="2000" dirty="0"/>
                    </a:p>
                  </a:txBody>
                  <a:tcPr/>
                </a:tc>
                <a:tc>
                  <a:txBody>
                    <a:bodyPr/>
                    <a:lstStyle/>
                    <a:p>
                      <a:pPr algn="r"/>
                      <a:r>
                        <a:rPr lang="el-GR" sz="2000" dirty="0" smtClean="0"/>
                        <a:t>3</a:t>
                      </a:r>
                      <a:endParaRPr lang="el-GR" sz="2000" dirty="0"/>
                    </a:p>
                  </a:txBody>
                  <a:tcPr/>
                </a:tc>
              </a:tr>
              <a:tr h="370840">
                <a:tc>
                  <a:txBody>
                    <a:bodyPr/>
                    <a:lstStyle/>
                    <a:p>
                      <a:endParaRPr lang="el-GR" dirty="0"/>
                    </a:p>
                  </a:txBody>
                  <a:tcPr/>
                </a:tc>
                <a:tc>
                  <a:txBody>
                    <a:bodyPr/>
                    <a:lstStyle/>
                    <a:p>
                      <a:pPr algn="r"/>
                      <a:r>
                        <a:rPr lang="el-GR" sz="2000" dirty="0" smtClean="0"/>
                        <a:t>5</a:t>
                      </a:r>
                      <a:endParaRPr lang="el-GR" sz="2000" dirty="0"/>
                    </a:p>
                  </a:txBody>
                  <a:tcPr/>
                </a:tc>
                <a:tc>
                  <a:txBody>
                    <a:bodyPr/>
                    <a:lstStyle/>
                    <a:p>
                      <a:pPr algn="r"/>
                      <a:r>
                        <a:rPr lang="el-GR" sz="2000" dirty="0" smtClean="0"/>
                        <a:t>2</a:t>
                      </a:r>
                      <a:endParaRPr lang="el-GR" sz="2000" dirty="0"/>
                    </a:p>
                  </a:txBody>
                  <a:tcPr/>
                </a:tc>
                <a:tc>
                  <a:txBody>
                    <a:bodyPr/>
                    <a:lstStyle/>
                    <a:p>
                      <a:pPr algn="r"/>
                      <a:r>
                        <a:rPr lang="el-GR" sz="2000" dirty="0" smtClean="0"/>
                        <a:t>-3</a:t>
                      </a:r>
                      <a:endParaRPr lang="el-GR" sz="2000" dirty="0"/>
                    </a:p>
                  </a:txBody>
                  <a:tcPr/>
                </a:tc>
              </a:tr>
              <a:tr h="370840">
                <a:tc>
                  <a:txBody>
                    <a:bodyPr/>
                    <a:lstStyle/>
                    <a:p>
                      <a:endParaRPr lang="el-GR" dirty="0"/>
                    </a:p>
                  </a:txBody>
                  <a:tcPr/>
                </a:tc>
                <a:tc>
                  <a:txBody>
                    <a:bodyPr/>
                    <a:lstStyle/>
                    <a:p>
                      <a:pPr algn="r"/>
                      <a:r>
                        <a:rPr lang="el-GR" sz="2000" dirty="0" smtClean="0"/>
                        <a:t>3</a:t>
                      </a:r>
                      <a:endParaRPr lang="el-GR" sz="2000" dirty="0"/>
                    </a:p>
                  </a:txBody>
                  <a:tcPr/>
                </a:tc>
                <a:tc>
                  <a:txBody>
                    <a:bodyPr/>
                    <a:lstStyle/>
                    <a:p>
                      <a:pPr algn="r"/>
                      <a:r>
                        <a:rPr lang="el-GR" sz="2000" dirty="0" smtClean="0"/>
                        <a:t>6</a:t>
                      </a:r>
                      <a:endParaRPr lang="el-GR" sz="2000" dirty="0"/>
                    </a:p>
                  </a:txBody>
                  <a:tcPr/>
                </a:tc>
                <a:tc>
                  <a:txBody>
                    <a:bodyPr/>
                    <a:lstStyle/>
                    <a:p>
                      <a:pPr algn="r"/>
                      <a:r>
                        <a:rPr lang="el-GR" sz="2000" dirty="0" smtClean="0"/>
                        <a:t>3</a:t>
                      </a:r>
                      <a:endParaRPr lang="el-GR" sz="2000" dirty="0"/>
                    </a:p>
                  </a:txBody>
                  <a:tcPr/>
                </a:tc>
              </a:tr>
              <a:tr h="370840">
                <a:tc>
                  <a:txBody>
                    <a:bodyPr/>
                    <a:lstStyle/>
                    <a:p>
                      <a:r>
                        <a:rPr lang="el-GR" dirty="0" smtClean="0"/>
                        <a:t> </a:t>
                      </a:r>
                      <a:endParaRPr lang="el-GR" dirty="0"/>
                    </a:p>
                  </a:txBody>
                  <a:tcPr/>
                </a:tc>
                <a:tc>
                  <a:txBody>
                    <a:bodyPr/>
                    <a:lstStyle/>
                    <a:p>
                      <a:pPr algn="r"/>
                      <a:endParaRPr lang="el-GR" sz="2000" dirty="0"/>
                    </a:p>
                  </a:txBody>
                  <a:tcPr/>
                </a:tc>
                <a:tc>
                  <a:txBody>
                    <a:bodyPr/>
                    <a:lstStyle/>
                    <a:p>
                      <a:pPr algn="r"/>
                      <a:endParaRPr lang="el-GR" sz="2000" dirty="0"/>
                    </a:p>
                  </a:txBody>
                  <a:tcPr/>
                </a:tc>
                <a:tc>
                  <a:txBody>
                    <a:bodyPr/>
                    <a:lstStyle/>
                    <a:p>
                      <a:pPr algn="r"/>
                      <a:endParaRPr lang="el-GR" sz="2000" dirty="0"/>
                    </a:p>
                  </a:txBody>
                  <a:tcPr/>
                </a:tc>
              </a:tr>
              <a:tr h="370840">
                <a:tc>
                  <a:txBody>
                    <a:bodyPr/>
                    <a:lstStyle/>
                    <a:p>
                      <a:r>
                        <a:rPr lang="el-GR" dirty="0" smtClean="0"/>
                        <a:t>Μέση τιμή</a:t>
                      </a:r>
                      <a:endParaRPr lang="el-GR" dirty="0"/>
                    </a:p>
                  </a:txBody>
                  <a:tcPr/>
                </a:tc>
                <a:tc>
                  <a:txBody>
                    <a:bodyPr/>
                    <a:lstStyle/>
                    <a:p>
                      <a:pPr algn="r"/>
                      <a:r>
                        <a:rPr lang="el-GR" sz="2000" dirty="0" smtClean="0"/>
                        <a:t>3</a:t>
                      </a:r>
                      <a:endParaRPr lang="el-GR" sz="2000" dirty="0"/>
                    </a:p>
                  </a:txBody>
                  <a:tcPr/>
                </a:tc>
                <a:tc>
                  <a:txBody>
                    <a:bodyPr/>
                    <a:lstStyle/>
                    <a:p>
                      <a:pPr algn="r"/>
                      <a:r>
                        <a:rPr lang="el-GR" sz="2000" dirty="0" smtClean="0"/>
                        <a:t>4</a:t>
                      </a:r>
                      <a:endParaRPr lang="el-GR" sz="2000" dirty="0"/>
                    </a:p>
                  </a:txBody>
                  <a:tcPr/>
                </a:tc>
                <a:tc>
                  <a:txBody>
                    <a:bodyPr/>
                    <a:lstStyle/>
                    <a:p>
                      <a:pPr algn="r"/>
                      <a:r>
                        <a:rPr lang="el-GR" sz="2000" dirty="0" smtClean="0"/>
                        <a:t>1</a:t>
                      </a:r>
                      <a:endParaRPr lang="el-GR" sz="2000" dirty="0"/>
                    </a:p>
                  </a:txBody>
                  <a:tcPr/>
                </a:tc>
              </a:tr>
            </a:tbl>
          </a:graphicData>
        </a:graphic>
      </p:graphicFrame>
      <p:sp>
        <p:nvSpPr>
          <p:cNvPr id="10" name="9 - TextBox"/>
          <p:cNvSpPr txBox="1"/>
          <p:nvPr/>
        </p:nvSpPr>
        <p:spPr>
          <a:xfrm>
            <a:off x="395536" y="5229200"/>
            <a:ext cx="1008112"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l-GR" dirty="0" smtClean="0"/>
              <a:t>4-3=1</a:t>
            </a:r>
            <a:endParaRPr lang="el-GR" dirty="0"/>
          </a:p>
        </p:txBody>
      </p:sp>
      <p:cxnSp>
        <p:nvCxnSpPr>
          <p:cNvPr id="12" name="11 - Ευθύγραμμο βέλος σύνδεσης"/>
          <p:cNvCxnSpPr>
            <a:stCxn id="10" idx="2"/>
          </p:cNvCxnSpPr>
          <p:nvPr/>
        </p:nvCxnSpPr>
        <p:spPr>
          <a:xfrm>
            <a:off x="899592" y="5690865"/>
            <a:ext cx="2880320" cy="5464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 Ευθύγραμμο βέλος σύνδεσης"/>
          <p:cNvCxnSpPr/>
          <p:nvPr/>
        </p:nvCxnSpPr>
        <p:spPr>
          <a:xfrm>
            <a:off x="1043608" y="5733256"/>
            <a:ext cx="72008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a:off x="1043608" y="5733256"/>
            <a:ext cx="158417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16 - TextBox"/>
          <p:cNvSpPr txBox="1"/>
          <p:nvPr/>
        </p:nvSpPr>
        <p:spPr>
          <a:xfrm>
            <a:off x="4427984" y="2996952"/>
            <a:ext cx="4032448" cy="1323439"/>
          </a:xfrm>
          <a:prstGeom prst="rect">
            <a:avLst/>
          </a:prstGeom>
          <a:noFill/>
        </p:spPr>
        <p:txBody>
          <a:bodyPr wrap="square" rtlCol="0">
            <a:spAutoFit/>
          </a:bodyPr>
          <a:lstStyle/>
          <a:p>
            <a:r>
              <a:rPr lang="el-GR" sz="2000" dirty="0" smtClean="0"/>
              <a:t>Άρα έχουμε ένα </a:t>
            </a:r>
            <a:r>
              <a:rPr lang="el-GR" sz="2000" b="1" dirty="0" smtClean="0"/>
              <a:t>έλεγχο </a:t>
            </a:r>
            <a:r>
              <a:rPr lang="en-US" sz="2000" b="1" dirty="0" smtClean="0"/>
              <a:t>t </a:t>
            </a:r>
            <a:r>
              <a:rPr lang="el-GR" sz="2000" b="1" dirty="0" smtClean="0"/>
              <a:t>ενός δείγματος</a:t>
            </a:r>
            <a:r>
              <a:rPr lang="el-GR" sz="2000" dirty="0" smtClean="0"/>
              <a:t> για την μέση τιμή των πληθυσμού των διαφορών </a:t>
            </a:r>
            <a:r>
              <a:rPr lang="en-US" sz="2000" dirty="0" smtClean="0"/>
              <a:t>D</a:t>
            </a:r>
            <a:endParaRPr lang="el-GR" sz="2000" dirty="0" smtClean="0"/>
          </a:p>
          <a:p>
            <a:r>
              <a:rPr lang="el-GR" sz="2000" dirty="0" smtClean="0"/>
              <a:t>Το στατιστικό </a:t>
            </a:r>
            <a:r>
              <a:rPr lang="en-US" sz="2000" dirty="0" smtClean="0"/>
              <a:t>t </a:t>
            </a:r>
            <a:r>
              <a:rPr lang="el-GR" sz="2000" dirty="0" smtClean="0"/>
              <a:t>ελέγχου είναι: </a:t>
            </a:r>
            <a:endParaRPr lang="el-GR" sz="2000" dirty="0"/>
          </a:p>
        </p:txBody>
      </p:sp>
      <p:graphicFrame>
        <p:nvGraphicFramePr>
          <p:cNvPr id="18" name="17 - Αντικείμενο"/>
          <p:cNvGraphicFramePr>
            <a:graphicFrameLocks noChangeAspect="1"/>
          </p:cNvGraphicFramePr>
          <p:nvPr/>
        </p:nvGraphicFramePr>
        <p:xfrm>
          <a:off x="5004048" y="4512152"/>
          <a:ext cx="1944216" cy="1092617"/>
        </p:xfrm>
        <a:graphic>
          <a:graphicData uri="http://schemas.openxmlformats.org/presentationml/2006/ole">
            <p:oleObj spid="_x0000_s67588" name="Εξίσωση" r:id="rId4" imgW="1536480" imgH="863280" progId="Equation.3">
              <p:embed/>
            </p:oleObj>
          </a:graphicData>
        </a:graphic>
      </p:graphicFrame>
      <p:sp>
        <p:nvSpPr>
          <p:cNvPr id="19" name="18 - TextBox"/>
          <p:cNvSpPr txBox="1"/>
          <p:nvPr/>
        </p:nvSpPr>
        <p:spPr>
          <a:xfrm>
            <a:off x="4572000" y="5733256"/>
            <a:ext cx="3816424" cy="707886"/>
          </a:xfrm>
          <a:prstGeom prst="rect">
            <a:avLst/>
          </a:prstGeom>
          <a:noFill/>
        </p:spPr>
        <p:txBody>
          <a:bodyPr wrap="square" rtlCol="0">
            <a:spAutoFit/>
          </a:bodyPr>
          <a:lstStyle/>
          <a:p>
            <a:r>
              <a:rPr lang="el-GR" sz="2000" dirty="0" smtClean="0"/>
              <a:t>Που ακολουθεί την κατανομή </a:t>
            </a:r>
            <a:r>
              <a:rPr lang="en-US" sz="2000" dirty="0" smtClean="0"/>
              <a:t>t-student </a:t>
            </a:r>
            <a:r>
              <a:rPr lang="el-GR" sz="2000" dirty="0" smtClean="0"/>
              <a:t>με Ν-1 βαθμούς ελευθερίας</a:t>
            </a:r>
            <a:endParaRPr lang="el-GR"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cstate="print"/>
          <a:srcRect/>
          <a:stretch>
            <a:fillRect/>
          </a:stretch>
        </p:blipFill>
        <p:spPr bwMode="auto">
          <a:xfrm>
            <a:off x="0" y="1052736"/>
            <a:ext cx="9144000" cy="5805264"/>
          </a:xfrm>
          <a:prstGeom prst="rect">
            <a:avLst/>
          </a:prstGeom>
          <a:noFill/>
          <a:ln w="9525">
            <a:noFill/>
            <a:miter lim="800000"/>
            <a:headEnd/>
            <a:tailEnd/>
          </a:ln>
        </p:spPr>
      </p:pic>
      <p:sp>
        <p:nvSpPr>
          <p:cNvPr id="5" name="4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σχετιζόμενων δειγμάτων</a:t>
            </a:r>
            <a:endParaRPr lang="el-GR" b="1" kern="0" dirty="0">
              <a:solidFill>
                <a:schemeClr val="tx2"/>
              </a:solidFill>
            </a:endParaRPr>
          </a:p>
        </p:txBody>
      </p:sp>
      <p:sp>
        <p:nvSpPr>
          <p:cNvPr id="6" name="5 - TextBox"/>
          <p:cNvSpPr txBox="1"/>
          <p:nvPr/>
        </p:nvSpPr>
        <p:spPr>
          <a:xfrm>
            <a:off x="5004048" y="2780928"/>
            <a:ext cx="3528392" cy="1015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l-GR" sz="2000" dirty="0" smtClean="0">
                <a:solidFill>
                  <a:schemeClr val="tx2"/>
                </a:solidFill>
              </a:rPr>
              <a:t>Τιμές </a:t>
            </a:r>
            <a:r>
              <a:rPr lang="el-GR" sz="2000" dirty="0" err="1" smtClean="0">
                <a:solidFill>
                  <a:schemeClr val="tx2"/>
                </a:solidFill>
              </a:rPr>
              <a:t>ενδορφίνης</a:t>
            </a:r>
            <a:r>
              <a:rPr lang="el-GR" sz="2000" dirty="0" smtClean="0">
                <a:solidFill>
                  <a:schemeClr val="tx2"/>
                </a:solidFill>
              </a:rPr>
              <a:t> πριν και μετά τον αγώνα και διαφορά των τιμών για 11 αθλητές</a:t>
            </a:r>
            <a:endParaRPr lang="el-GR" sz="2000" dirty="0">
              <a:solidFill>
                <a:schemeClr val="tx2"/>
              </a:solidFill>
            </a:endParaRPr>
          </a:p>
        </p:txBody>
      </p:sp>
      <p:cxnSp>
        <p:nvCxnSpPr>
          <p:cNvPr id="10" name="9 - Ευθύγραμμο βέλος σύνδεσης"/>
          <p:cNvCxnSpPr>
            <a:stCxn id="6" idx="1"/>
          </p:cNvCxnSpPr>
          <p:nvPr/>
        </p:nvCxnSpPr>
        <p:spPr>
          <a:xfrm flipH="1">
            <a:off x="3923928" y="3288760"/>
            <a:ext cx="1080120" cy="6823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σχετιζόμενων δειγμάτων</a:t>
            </a:r>
            <a:endParaRPr lang="el-GR" b="1" kern="0" dirty="0">
              <a:solidFill>
                <a:schemeClr val="tx2"/>
              </a:solidFill>
            </a:endParaRPr>
          </a:p>
        </p:txBody>
      </p:sp>
      <p:pic>
        <p:nvPicPr>
          <p:cNvPr id="16388" name="Picture 4"/>
          <p:cNvPicPr>
            <a:picLocks noChangeAspect="1" noChangeArrowheads="1"/>
          </p:cNvPicPr>
          <p:nvPr/>
        </p:nvPicPr>
        <p:blipFill>
          <a:blip r:embed="rId2" cstate="print"/>
          <a:srcRect/>
          <a:stretch>
            <a:fillRect/>
          </a:stretch>
        </p:blipFill>
        <p:spPr bwMode="auto">
          <a:xfrm>
            <a:off x="971600" y="1268760"/>
            <a:ext cx="4396496" cy="3744416"/>
          </a:xfrm>
          <a:prstGeom prst="rect">
            <a:avLst/>
          </a:prstGeom>
          <a:noFill/>
          <a:ln w="9525">
            <a:noFill/>
            <a:miter lim="800000"/>
            <a:headEnd/>
            <a:tailEnd/>
          </a:ln>
          <a:effectLst/>
        </p:spPr>
      </p:pic>
      <p:sp>
        <p:nvSpPr>
          <p:cNvPr id="8" name="7 - TextBox"/>
          <p:cNvSpPr txBox="1"/>
          <p:nvPr/>
        </p:nvSpPr>
        <p:spPr>
          <a:xfrm>
            <a:off x="5004048" y="2780928"/>
            <a:ext cx="3528392" cy="19389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l-GR" sz="2000" b="1" dirty="0" smtClean="0">
                <a:solidFill>
                  <a:schemeClr val="tx2"/>
                </a:solidFill>
              </a:rPr>
              <a:t>Έλεγχος προϋποθέσεων στην εκτέλεση του ελέγχου </a:t>
            </a:r>
            <a:r>
              <a:rPr lang="en-US" sz="2000" b="1" dirty="0" smtClean="0">
                <a:solidFill>
                  <a:schemeClr val="tx2"/>
                </a:solidFill>
              </a:rPr>
              <a:t>t</a:t>
            </a:r>
            <a:r>
              <a:rPr lang="en-US" sz="2000" dirty="0" smtClean="0">
                <a:solidFill>
                  <a:schemeClr val="tx2"/>
                </a:solidFill>
              </a:rPr>
              <a:t>.</a:t>
            </a:r>
          </a:p>
          <a:p>
            <a:r>
              <a:rPr lang="en-US" sz="2000" dirty="0" smtClean="0">
                <a:solidFill>
                  <a:schemeClr val="tx2"/>
                </a:solidFill>
              </a:rPr>
              <a:t>H </a:t>
            </a:r>
            <a:r>
              <a:rPr lang="el-GR" sz="2000" dirty="0" smtClean="0">
                <a:solidFill>
                  <a:schemeClr val="tx2"/>
                </a:solidFill>
              </a:rPr>
              <a:t>επισκόπηση της κατανομής των διαφορών </a:t>
            </a:r>
            <a:r>
              <a:rPr lang="el-GR" sz="2000" dirty="0" err="1" smtClean="0">
                <a:solidFill>
                  <a:schemeClr val="tx2"/>
                </a:solidFill>
              </a:rPr>
              <a:t>ενδορφίνης</a:t>
            </a:r>
            <a:r>
              <a:rPr lang="el-GR" sz="2000" dirty="0" smtClean="0">
                <a:solidFill>
                  <a:schemeClr val="tx2"/>
                </a:solidFill>
              </a:rPr>
              <a:t> δεν αναδεικνύει σοβαρή απόκλιση από την κανονική κατανομή</a:t>
            </a:r>
            <a:endParaRPr lang="el-GR" sz="2000" dirty="0">
              <a:solidFill>
                <a:schemeClr val="tx2"/>
              </a:solidFill>
            </a:endParaRPr>
          </a:p>
        </p:txBody>
      </p:sp>
      <p:cxnSp>
        <p:nvCxnSpPr>
          <p:cNvPr id="9" name="8 - Ευθύγραμμο βέλος σύνδεσης"/>
          <p:cNvCxnSpPr>
            <a:stCxn id="8" idx="1"/>
          </p:cNvCxnSpPr>
          <p:nvPr/>
        </p:nvCxnSpPr>
        <p:spPr>
          <a:xfrm flipH="1" flipV="1">
            <a:off x="3635896" y="3140968"/>
            <a:ext cx="1368152" cy="60945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2" cstate="print"/>
          <a:srcRect/>
          <a:stretch>
            <a:fillRect/>
          </a:stretch>
        </p:blipFill>
        <p:spPr bwMode="auto">
          <a:xfrm>
            <a:off x="0" y="980728"/>
            <a:ext cx="9144000" cy="5877272"/>
          </a:xfrm>
          <a:prstGeom prst="rect">
            <a:avLst/>
          </a:prstGeom>
          <a:noFill/>
          <a:ln w="9525">
            <a:noFill/>
            <a:miter lim="800000"/>
            <a:headEnd/>
            <a:tailEnd/>
          </a:ln>
        </p:spPr>
      </p:pic>
      <p:sp>
        <p:nvSpPr>
          <p:cNvPr id="3" name="2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σχετιζόμενων δειγμάτων</a:t>
            </a:r>
            <a:endParaRPr lang="el-GR" b="1" kern="0" dirty="0">
              <a:solidFill>
                <a:schemeClr val="tx2"/>
              </a:solidFill>
            </a:endParaRPr>
          </a:p>
        </p:txBody>
      </p:sp>
      <p:sp>
        <p:nvSpPr>
          <p:cNvPr id="4" name="3 - TextBox"/>
          <p:cNvSpPr txBox="1"/>
          <p:nvPr/>
        </p:nvSpPr>
        <p:spPr>
          <a:xfrm>
            <a:off x="5220072" y="3429000"/>
            <a:ext cx="3528392"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l-GR" sz="2000" dirty="0" smtClean="0">
                <a:solidFill>
                  <a:schemeClr val="tx2"/>
                </a:solidFill>
              </a:rPr>
              <a:t>Επιλογή του κατάλληλου ελέγχου</a:t>
            </a:r>
            <a:endParaRPr lang="el-GR" sz="2000" dirty="0">
              <a:solidFill>
                <a:schemeClr val="tx2"/>
              </a:solidFill>
            </a:endParaRPr>
          </a:p>
        </p:txBody>
      </p:sp>
      <p:cxnSp>
        <p:nvCxnSpPr>
          <p:cNvPr id="5" name="4 - Ευθύγραμμο βέλος σύνδεσης"/>
          <p:cNvCxnSpPr>
            <a:stCxn id="4" idx="1"/>
          </p:cNvCxnSpPr>
          <p:nvPr/>
        </p:nvCxnSpPr>
        <p:spPr>
          <a:xfrm flipH="1" flipV="1">
            <a:off x="4860032" y="2780929"/>
            <a:ext cx="360040" cy="100201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cstate="print"/>
          <a:srcRect/>
          <a:stretch>
            <a:fillRect/>
          </a:stretch>
        </p:blipFill>
        <p:spPr bwMode="auto">
          <a:xfrm>
            <a:off x="0" y="1124744"/>
            <a:ext cx="9144000" cy="5733256"/>
          </a:xfrm>
          <a:prstGeom prst="rect">
            <a:avLst/>
          </a:prstGeom>
          <a:noFill/>
          <a:ln w="9525">
            <a:noFill/>
            <a:miter lim="800000"/>
            <a:headEnd/>
            <a:tailEnd/>
          </a:ln>
        </p:spPr>
      </p:pic>
      <p:sp>
        <p:nvSpPr>
          <p:cNvPr id="3" name="2 - TextBox"/>
          <p:cNvSpPr txBox="1"/>
          <p:nvPr/>
        </p:nvSpPr>
        <p:spPr>
          <a:xfrm>
            <a:off x="5220072" y="3429000"/>
            <a:ext cx="3528392"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l-GR" sz="2000" dirty="0" smtClean="0">
                <a:solidFill>
                  <a:schemeClr val="tx2"/>
                </a:solidFill>
              </a:rPr>
              <a:t>Επιλογή των τιμών των δύο δειγμάτων-μεταβλητών</a:t>
            </a:r>
            <a:endParaRPr lang="el-GR" sz="2000" dirty="0">
              <a:solidFill>
                <a:schemeClr val="tx2"/>
              </a:solidFill>
            </a:endParaRPr>
          </a:p>
        </p:txBody>
      </p:sp>
      <p:cxnSp>
        <p:nvCxnSpPr>
          <p:cNvPr id="5" name="4 - Ευθύγραμμο βέλος σύνδεσης"/>
          <p:cNvCxnSpPr/>
          <p:nvPr/>
        </p:nvCxnSpPr>
        <p:spPr>
          <a:xfrm flipH="1" flipV="1">
            <a:off x="5220072" y="3068960"/>
            <a:ext cx="936104" cy="36004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0" name="9 - Ορθογώνιο"/>
          <p:cNvSpPr/>
          <p:nvPr/>
        </p:nvSpPr>
        <p:spPr>
          <a:xfrm>
            <a:off x="899592" y="0"/>
            <a:ext cx="7560840" cy="830997"/>
          </a:xfrm>
          <a:prstGeom prst="rect">
            <a:avLst/>
          </a:prstGeom>
        </p:spPr>
        <p:txBody>
          <a:bodyPr wrap="square">
            <a:spAutoFit/>
          </a:bodyPr>
          <a:lstStyle/>
          <a:p>
            <a:pPr lvl="0" algn="ctr" eaLnBrk="0" hangingPunct="0"/>
            <a:r>
              <a:rPr lang="el-GR" kern="0" dirty="0" smtClean="0">
                <a:solidFill>
                  <a:schemeClr val="tx2"/>
                </a:solidFill>
              </a:rPr>
              <a:t>Έλεγχος για τη διαφορά μέσων τιμών μ</a:t>
            </a:r>
            <a:r>
              <a:rPr lang="el-GR" kern="0" baseline="-25000" dirty="0" smtClean="0">
                <a:solidFill>
                  <a:schemeClr val="tx2"/>
                </a:solidFill>
              </a:rPr>
              <a:t>1</a:t>
            </a:r>
            <a:r>
              <a:rPr lang="el-GR" kern="0" dirty="0" smtClean="0">
                <a:solidFill>
                  <a:schemeClr val="tx2"/>
                </a:solidFill>
              </a:rPr>
              <a:t> και μ</a:t>
            </a:r>
            <a:r>
              <a:rPr lang="el-GR" kern="0" baseline="-25000" dirty="0" smtClean="0">
                <a:solidFill>
                  <a:schemeClr val="tx2"/>
                </a:solidFill>
              </a:rPr>
              <a:t>2</a:t>
            </a:r>
            <a:r>
              <a:rPr lang="el-GR" kern="0" dirty="0" smtClean="0">
                <a:solidFill>
                  <a:schemeClr val="tx2"/>
                </a:solidFill>
              </a:rPr>
              <a:t> δύο πληθυσμών</a:t>
            </a:r>
            <a:r>
              <a:rPr lang="en-US" kern="0" dirty="0" smtClean="0">
                <a:solidFill>
                  <a:schemeClr val="tx2"/>
                </a:solidFill>
              </a:rPr>
              <a:t>: </a:t>
            </a:r>
            <a:r>
              <a:rPr lang="el-GR" b="1" dirty="0" smtClean="0"/>
              <a:t>Έλεγχος </a:t>
            </a:r>
            <a:r>
              <a:rPr lang="en-US" b="1" dirty="0" smtClean="0"/>
              <a:t>t </a:t>
            </a:r>
            <a:r>
              <a:rPr lang="el-GR" b="1" dirty="0" smtClean="0"/>
              <a:t>σχετιζόμενων δειγμάτων</a:t>
            </a:r>
            <a:endParaRPr lang="el-GR" b="1" kern="0" dirty="0">
              <a:solidFill>
                <a:schemeClr val="tx2"/>
              </a:solidFill>
            </a:endParaRPr>
          </a:p>
        </p:txBody>
      </p:sp>
    </p:spTree>
  </p:cSld>
  <p:clrMapOvr>
    <a:masterClrMapping/>
  </p:clrMapOvr>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7325</TotalTime>
  <Words>924</Words>
  <Application>Microsoft Office PowerPoint</Application>
  <PresentationFormat>Προβολή στην οθόνη (4:3)</PresentationFormat>
  <Paragraphs>92</Paragraphs>
  <Slides>17</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4</vt:i4>
      </vt:variant>
      <vt:variant>
        <vt:lpstr>Τίτλοι διαφανειών</vt:lpstr>
      </vt:variant>
      <vt:variant>
        <vt:i4>17</vt:i4>
      </vt:variant>
    </vt:vector>
  </HeadingPairs>
  <TitlesOfParts>
    <vt:vector size="22" baseType="lpstr">
      <vt:lpstr>Προεπιλεγμένη σχεδίαση</vt:lpstr>
      <vt:lpstr>Εξίσωση</vt:lpstr>
      <vt:lpstr>Document</vt:lpstr>
      <vt:lpstr>Έγγραφο</vt:lpstr>
      <vt:lpstr>MathType Equation</vt:lpstr>
      <vt:lpstr>Έλεγχος για τη διαφορά μέσων τιμών μ1 και μ2 δύο πληθυσμών</vt:lpstr>
      <vt:lpstr>Έλεγχος για τη διαφορά μέσων τιμών μ1 και μ2 δύο πληθυσμών</vt:lpstr>
      <vt:lpstr>Έλεγχος για τη διαφορά μέσων τιμών μ1 και μ2 δύο πληθυσμών</vt:lpstr>
      <vt:lpstr>Η ευφορία που παρατηρείται στου αθλούμενους μετά από αεροβική άσκηση, είναι πιθανόν να οφείλεται σε αυξημένη συγκέντρωση ενδορφινών στο αίμα τους.  Για την διερεύνηση αυτής της υπόθεσης μετρήθηκε η συγκέντρωση β-ενδορφίνης στο αίμα 11 αθλητών πριν και μετά από τη συμμετοχή τους σε ένα δρόμο 20 km. Αν μ1 και μ2 είναι η μέσες τιμές β-ενδορφίνης  πριν και μετά την άσκηση αντιστοίχως, οι στατιστικές υποθέσεις είναι:  </vt:lpstr>
      <vt:lpstr>Διαφάνεια 5</vt:lpstr>
      <vt:lpstr>Διαφάνεια 6</vt:lpstr>
      <vt:lpstr>Διαφάνεια 7</vt:lpstr>
      <vt:lpstr>Διαφάνεια 8</vt:lpstr>
      <vt:lpstr>Διαφάνεια 9</vt:lpstr>
      <vt:lpstr>Διαφάνεια 10</vt:lpstr>
      <vt:lpstr>Διαφάνεια 11</vt:lpstr>
      <vt:lpstr>Αναφορικά με το τυπικό σφάλμα της διαφοράς των μέσων δηλαδή την τυπική απόκλιση της δειγματοληπτικής κατανομής του στατιστικού και κριτήριο ελέγχου                όπου         και          μέσες τιμές τυχαίων δειγμάτων από τον πρώτο και δεύτερο πληθυσμό αντίστοιχα.</vt:lpstr>
      <vt:lpstr>Διαφάνεια 13</vt:lpstr>
      <vt:lpstr>Διαφάνεια 14</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Γιαλαμάς Βασίλης</dc:creator>
  <cp:lastModifiedBy>Βασίλης</cp:lastModifiedBy>
  <cp:revision>384</cp:revision>
  <dcterms:created xsi:type="dcterms:W3CDTF">2003-12-02T00:46:16Z</dcterms:created>
  <dcterms:modified xsi:type="dcterms:W3CDTF">2015-05-07T08:43:00Z</dcterms:modified>
</cp:coreProperties>
</file>