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343" r:id="rId2"/>
    <p:sldId id="345" r:id="rId3"/>
    <p:sldId id="347" r:id="rId4"/>
    <p:sldId id="348" r:id="rId5"/>
    <p:sldId id="349" r:id="rId6"/>
    <p:sldId id="351" r:id="rId7"/>
    <p:sldId id="353" r:id="rId8"/>
    <p:sldId id="352" r:id="rId9"/>
    <p:sldId id="355" r:id="rId10"/>
    <p:sldId id="356" r:id="rId11"/>
    <p:sldId id="357" r:id="rId12"/>
    <p:sldId id="354" r:id="rId13"/>
    <p:sldId id="358" r:id="rId14"/>
    <p:sldId id="359" r:id="rId15"/>
    <p:sldId id="350" r:id="rId16"/>
    <p:sldId id="284" r:id="rId17"/>
    <p:sldId id="330" r:id="rId18"/>
    <p:sldId id="332" r:id="rId19"/>
    <p:sldId id="344" r:id="rId20"/>
    <p:sldId id="334" r:id="rId21"/>
    <p:sldId id="338" r:id="rId22"/>
    <p:sldId id="336" r:id="rId23"/>
    <p:sldId id="271" r:id="rId24"/>
    <p:sldId id="314" r:id="rId25"/>
    <p:sldId id="339" r:id="rId26"/>
    <p:sldId id="340" r:id="rId27"/>
    <p:sldId id="341" r:id="rId28"/>
    <p:sldId id="315" r:id="rId29"/>
    <p:sldId id="316" r:id="rId30"/>
    <p:sldId id="282" r:id="rId31"/>
    <p:sldId id="342" r:id="rId32"/>
    <p:sldId id="317" r:id="rId33"/>
    <p:sldId id="272" r:id="rId34"/>
    <p:sldId id="275" r:id="rId35"/>
    <p:sldId id="276" r:id="rId36"/>
    <p:sldId id="277" r:id="rId37"/>
    <p:sldId id="278" r:id="rId38"/>
    <p:sldId id="279" r:id="rId39"/>
    <p:sldId id="280" r:id="rId40"/>
    <p:sldId id="285" r:id="rId41"/>
    <p:sldId id="286" r:id="rId42"/>
    <p:sldId id="287" r:id="rId43"/>
    <p:sldId id="288" r:id="rId44"/>
    <p:sldId id="289" r:id="rId45"/>
    <p:sldId id="290" r:id="rId46"/>
    <p:sldId id="291" r:id="rId47"/>
    <p:sldId id="292" r:id="rId48"/>
    <p:sldId id="293" r:id="rId49"/>
    <p:sldId id="294" r:id="rId50"/>
    <p:sldId id="299" r:id="rId51"/>
    <p:sldId id="318" r:id="rId52"/>
    <p:sldId id="319" r:id="rId53"/>
    <p:sldId id="295" r:id="rId54"/>
    <p:sldId id="298" r:id="rId55"/>
    <p:sldId id="297" r:id="rId56"/>
    <p:sldId id="296" r:id="rId57"/>
    <p:sldId id="300" r:id="rId58"/>
    <p:sldId id="301" r:id="rId59"/>
    <p:sldId id="302" r:id="rId60"/>
    <p:sldId id="303" r:id="rId61"/>
    <p:sldId id="305" r:id="rId62"/>
    <p:sldId id="306" r:id="rId63"/>
    <p:sldId id="307" r:id="rId64"/>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ALAMAS BILL" initials="G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35" autoAdjust="0"/>
    <p:restoredTop sz="90476" autoAdjust="0"/>
  </p:normalViewPr>
  <p:slideViewPr>
    <p:cSldViewPr>
      <p:cViewPr varScale="1">
        <p:scale>
          <a:sx n="80" d="100"/>
          <a:sy n="80" d="100"/>
        </p:scale>
        <p:origin x="1474" y="4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3255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4-12-02T08:06:49.679" idx="1">
    <p:pos x="10" y="10"/>
    <p:text/>
  </p:cm>
</p:cmLst>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image" Target="../media/image2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image" Target="../media/image30.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4" Type="http://schemas.openxmlformats.org/officeDocument/2006/relationships/image" Target="../media/image3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image" Target="../media/image42.png"/></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0.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 Id="rId5" Type="http://schemas.openxmlformats.org/officeDocument/2006/relationships/image" Target="../media/image72.wmf"/><Relationship Id="rId4" Type="http://schemas.openxmlformats.org/officeDocument/2006/relationships/image" Target="../media/image71.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image" Target="../media/image74.wmf"/><Relationship Id="rId1" Type="http://schemas.openxmlformats.org/officeDocument/2006/relationships/image" Target="../media/image73.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76.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79.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79.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79.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8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3F59DB-9845-4158-B5FC-670F2D9FD513}" type="datetimeFigureOut">
              <a:rPr lang="el-GR" smtClean="0"/>
              <a:pPr/>
              <a:t>11/5/2015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EEEC35-76F6-4233-8EB8-BF4FC34ED011}" type="slidenum">
              <a:rPr lang="el-GR" smtClean="0"/>
              <a:pPr/>
              <a:t>‹#›</a:t>
            </a:fld>
            <a:endParaRPr lang="el-GR"/>
          </a:p>
        </p:txBody>
      </p:sp>
    </p:spTree>
    <p:extLst>
      <p:ext uri="{BB962C8B-B14F-4D97-AF65-F5344CB8AC3E}">
        <p14:creationId xmlns:p14="http://schemas.microsoft.com/office/powerpoint/2010/main" val="2210270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9EEEC35-76F6-4233-8EB8-BF4FC34ED011}" type="slidenum">
              <a:rPr lang="el-GR" smtClean="0"/>
              <a:pPr/>
              <a:t>3</a:t>
            </a:fld>
            <a:endParaRPr lang="el-GR"/>
          </a:p>
        </p:txBody>
      </p:sp>
    </p:spTree>
    <p:extLst>
      <p:ext uri="{BB962C8B-B14F-4D97-AF65-F5344CB8AC3E}">
        <p14:creationId xmlns:p14="http://schemas.microsoft.com/office/powerpoint/2010/main" val="3990609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9EEEC35-76F6-4233-8EB8-BF4FC34ED011}" type="slidenum">
              <a:rPr lang="el-GR" smtClean="0"/>
              <a:pPr/>
              <a:t>5</a:t>
            </a:fld>
            <a:endParaRPr lang="el-GR"/>
          </a:p>
        </p:txBody>
      </p:sp>
    </p:spTree>
    <p:extLst>
      <p:ext uri="{BB962C8B-B14F-4D97-AF65-F5344CB8AC3E}">
        <p14:creationId xmlns:p14="http://schemas.microsoft.com/office/powerpoint/2010/main" val="494104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9EEEC35-76F6-4233-8EB8-BF4FC34ED011}" type="slidenum">
              <a:rPr lang="el-GR" smtClean="0"/>
              <a:pPr/>
              <a:t>6</a:t>
            </a:fld>
            <a:endParaRPr lang="el-GR"/>
          </a:p>
        </p:txBody>
      </p:sp>
    </p:spTree>
    <p:extLst>
      <p:ext uri="{BB962C8B-B14F-4D97-AF65-F5344CB8AC3E}">
        <p14:creationId xmlns:p14="http://schemas.microsoft.com/office/powerpoint/2010/main" val="567468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9EEEC35-76F6-4233-8EB8-BF4FC34ED011}" type="slidenum">
              <a:rPr lang="el-GR" smtClean="0"/>
              <a:pPr/>
              <a:t>7</a:t>
            </a:fld>
            <a:endParaRPr lang="el-GR"/>
          </a:p>
        </p:txBody>
      </p:sp>
    </p:spTree>
    <p:extLst>
      <p:ext uri="{BB962C8B-B14F-4D97-AF65-F5344CB8AC3E}">
        <p14:creationId xmlns:p14="http://schemas.microsoft.com/office/powerpoint/2010/main" val="274944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9EEEC35-76F6-4233-8EB8-BF4FC34ED011}" type="slidenum">
              <a:rPr lang="el-GR" smtClean="0"/>
              <a:pPr/>
              <a:t>8</a:t>
            </a:fld>
            <a:endParaRPr lang="el-GR"/>
          </a:p>
        </p:txBody>
      </p:sp>
    </p:spTree>
    <p:extLst>
      <p:ext uri="{BB962C8B-B14F-4D97-AF65-F5344CB8AC3E}">
        <p14:creationId xmlns:p14="http://schemas.microsoft.com/office/powerpoint/2010/main" val="1621523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9EEEC35-76F6-4233-8EB8-BF4FC34ED011}" type="slidenum">
              <a:rPr lang="el-GR" smtClean="0"/>
              <a:pPr/>
              <a:t>9</a:t>
            </a:fld>
            <a:endParaRPr lang="el-GR"/>
          </a:p>
        </p:txBody>
      </p:sp>
    </p:spTree>
    <p:extLst>
      <p:ext uri="{BB962C8B-B14F-4D97-AF65-F5344CB8AC3E}">
        <p14:creationId xmlns:p14="http://schemas.microsoft.com/office/powerpoint/2010/main" val="3668249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9EEEC35-76F6-4233-8EB8-BF4FC34ED011}" type="slidenum">
              <a:rPr lang="el-GR" smtClean="0"/>
              <a:pPr/>
              <a:t>10</a:t>
            </a:fld>
            <a:endParaRPr lang="el-GR"/>
          </a:p>
        </p:txBody>
      </p:sp>
    </p:spTree>
    <p:extLst>
      <p:ext uri="{BB962C8B-B14F-4D97-AF65-F5344CB8AC3E}">
        <p14:creationId xmlns:p14="http://schemas.microsoft.com/office/powerpoint/2010/main" val="2790331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D16B38CA-2EAD-4562-92EB-BF4391981902}"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B6A35807-8C77-4EA3-8937-0FBF70B0D07D}"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15100" y="609600"/>
            <a:ext cx="1943100" cy="54864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85800" y="609600"/>
            <a:ext cx="56769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05F833DC-9F8D-4808-9BDE-AAC58C40841A}"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0BD30FD3-AEF0-4149-8194-0D89CD32153E}"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9812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41148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C7F11AB4-7E35-46BA-9F47-C7E24167949F}" type="slidenum">
              <a:rPr lang="el-GR"/>
              <a:pPr>
                <a:defRP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9812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41148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F1EA373F-D948-4A80-B090-93AAE500ED45}"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5A2AF2D8-7870-47D1-89CC-36B1A2605A78}"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575516C2-19E6-4167-BB28-AC44028332A6}"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7D85DA6C-6513-4907-810D-3D04933BF108}"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72B29DFC-7919-48E7-873D-87A499A57D7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FC30D125-6856-4055-B4C1-DF14A9E19985}"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0B7679E9-83FC-4146-A348-798955322FBD}"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E3A4B3A9-5C25-47C0-A2A3-61CAA5B2B569}"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A97D62C0-14BD-45B0-B021-F8415395F6E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296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l-G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l-G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3771E6E-3646-4053-8438-7D876AEAF97B}"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7.xml"/><Relationship Id="rId7" Type="http://schemas.openxmlformats.org/officeDocument/2006/relationships/image" Target="../media/image18.wmf"/><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oleObject" Target="../embeddings/oleObject23.bin"/><Relationship Id="rId5" Type="http://schemas.openxmlformats.org/officeDocument/2006/relationships/image" Target="../media/image17.wmf"/><Relationship Id="rId4" Type="http://schemas.openxmlformats.org/officeDocument/2006/relationships/oleObject" Target="../embeddings/oleObject22.bin"/><Relationship Id="rId9" Type="http://schemas.openxmlformats.org/officeDocument/2006/relationships/image" Target="../media/image19.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5.bin"/><Relationship Id="rId7" Type="http://schemas.openxmlformats.org/officeDocument/2006/relationships/image" Target="../media/image23.emf"/><Relationship Id="rId2" Type="http://schemas.openxmlformats.org/officeDocument/2006/relationships/slideLayout" Target="../slideLayouts/slideLayout12.xml"/><Relationship Id="rId1" Type="http://schemas.openxmlformats.org/officeDocument/2006/relationships/vmlDrawing" Target="../drawings/vmlDrawing10.vml"/><Relationship Id="rId6" Type="http://schemas.openxmlformats.org/officeDocument/2006/relationships/oleObject" Target="../embeddings/oleObject26.bin"/><Relationship Id="rId5" Type="http://schemas.openxmlformats.org/officeDocument/2006/relationships/image" Target="../media/image22.emf"/><Relationship Id="rId4" Type="http://schemas.openxmlformats.org/officeDocument/2006/relationships/oleObject" Target="../embeddings/Microsoft_Word_97_-_2003_Document1.doc"/></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12.xml"/><Relationship Id="rId1" Type="http://schemas.openxmlformats.org/officeDocument/2006/relationships/vmlDrawing" Target="../drawings/vmlDrawing11.vml"/><Relationship Id="rId5" Type="http://schemas.openxmlformats.org/officeDocument/2006/relationships/image" Target="../media/image24.emf"/><Relationship Id="rId4" Type="http://schemas.openxmlformats.org/officeDocument/2006/relationships/oleObject" Target="../embeddings/Microsoft_Word_97_-_2003_Document2.doc"/></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2.xml"/><Relationship Id="rId1" Type="http://schemas.openxmlformats.org/officeDocument/2006/relationships/vmlDrawing" Target="../drawings/vmlDrawing12.vml"/><Relationship Id="rId5" Type="http://schemas.openxmlformats.org/officeDocument/2006/relationships/image" Target="../media/image25.emf"/><Relationship Id="rId4" Type="http://schemas.openxmlformats.org/officeDocument/2006/relationships/oleObject" Target="../embeddings/Microsoft_Word_97_-_2003_Document3.doc"/></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26.emf"/><Relationship Id="rId4" Type="http://schemas.openxmlformats.org/officeDocument/2006/relationships/oleObject" Target="../embeddings/Microsoft_Word_97_-_2003_Document4.doc"/></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0.bin"/><Relationship Id="rId7" Type="http://schemas.openxmlformats.org/officeDocument/2006/relationships/image" Target="../media/image29.png"/><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28.wmf"/><Relationship Id="rId5" Type="http://schemas.openxmlformats.org/officeDocument/2006/relationships/oleObject" Target="../embeddings/oleObject31.bin"/><Relationship Id="rId4" Type="http://schemas.openxmlformats.org/officeDocument/2006/relationships/image" Target="../media/image27.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2.bin"/><Relationship Id="rId7" Type="http://schemas.openxmlformats.org/officeDocument/2006/relationships/image" Target="../media/image31.e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Microsoft_Word_97_-_2003_Document5.doc"/><Relationship Id="rId5" Type="http://schemas.openxmlformats.org/officeDocument/2006/relationships/oleObject" Target="../embeddings/oleObject33.bin"/><Relationship Id="rId4" Type="http://schemas.openxmlformats.org/officeDocument/2006/relationships/image" Target="../media/image30.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32.emf"/><Relationship Id="rId4" Type="http://schemas.openxmlformats.org/officeDocument/2006/relationships/oleObject" Target="../embeddings/Microsoft_Word_97_-_2003_Document6.doc"/></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34.wmf"/><Relationship Id="rId5" Type="http://schemas.openxmlformats.org/officeDocument/2006/relationships/oleObject" Target="../embeddings/oleObject36.bin"/><Relationship Id="rId4" Type="http://schemas.openxmlformats.org/officeDocument/2006/relationships/image" Target="../media/image33.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image" Target="../media/image29.png"/><Relationship Id="rId7"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38.bin"/><Relationship Id="rId11" Type="http://schemas.openxmlformats.org/officeDocument/2006/relationships/image" Target="../media/image36.wmf"/><Relationship Id="rId5" Type="http://schemas.openxmlformats.org/officeDocument/2006/relationships/image" Target="../media/image33.wmf"/><Relationship Id="rId10" Type="http://schemas.openxmlformats.org/officeDocument/2006/relationships/oleObject" Target="../embeddings/oleObject40.bin"/><Relationship Id="rId4" Type="http://schemas.openxmlformats.org/officeDocument/2006/relationships/oleObject" Target="../embeddings/oleObject37.bin"/><Relationship Id="rId9" Type="http://schemas.openxmlformats.org/officeDocument/2006/relationships/image" Target="../media/image35.wmf"/></Relationships>
</file>

<file path=ppt/slides/_rels/slide27.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38.wmf"/><Relationship Id="rId5" Type="http://schemas.openxmlformats.org/officeDocument/2006/relationships/oleObject" Target="../embeddings/oleObject42.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44.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41.emf"/><Relationship Id="rId4" Type="http://schemas.openxmlformats.org/officeDocument/2006/relationships/oleObject" Target="../embeddings/Microsoft_Word_97_-_2003_Document7.doc"/></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6.bin"/><Relationship Id="rId7" Type="http://schemas.openxmlformats.org/officeDocument/2006/relationships/image" Target="../media/image43.emf"/><Relationship Id="rId2" Type="http://schemas.openxmlformats.org/officeDocument/2006/relationships/slideLayout" Target="../slideLayouts/slideLayout4.xml"/><Relationship Id="rId1" Type="http://schemas.openxmlformats.org/officeDocument/2006/relationships/vmlDrawing" Target="../drawings/vmlDrawing21.vml"/><Relationship Id="rId6" Type="http://schemas.openxmlformats.org/officeDocument/2006/relationships/oleObject" Target="../embeddings/Microsoft_Word_97_-_2003_Document8.doc"/><Relationship Id="rId5" Type="http://schemas.openxmlformats.org/officeDocument/2006/relationships/oleObject" Target="../embeddings/oleObject47.bin"/><Relationship Id="rId4" Type="http://schemas.openxmlformats.org/officeDocument/2006/relationships/image" Target="../media/image42.png"/></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1.xml"/><Relationship Id="rId7" Type="http://schemas.openxmlformats.org/officeDocument/2006/relationships/image" Target="../media/image6.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6.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7.wmf"/></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44.wmf"/><Relationship Id="rId4" Type="http://schemas.openxmlformats.org/officeDocument/2006/relationships/oleObject" Target="../embeddings/Microsoft_Word_97_-_2003_Document9.doc"/></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46.wmf"/><Relationship Id="rId5" Type="http://schemas.openxmlformats.org/officeDocument/2006/relationships/oleObject" Target="../embeddings/oleObject50.bin"/><Relationship Id="rId4" Type="http://schemas.openxmlformats.org/officeDocument/2006/relationships/image" Target="../media/image45.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oleObject" Target="../embeddings/oleObject51.bin"/><Relationship Id="rId7" Type="http://schemas.openxmlformats.org/officeDocument/2006/relationships/oleObject" Target="../embeddings/Microsoft_Word_97_-_2003_Document11.doc"/><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52.bin"/><Relationship Id="rId5" Type="http://schemas.openxmlformats.org/officeDocument/2006/relationships/image" Target="../media/image52.wmf"/><Relationship Id="rId4" Type="http://schemas.openxmlformats.org/officeDocument/2006/relationships/oleObject" Target="../embeddings/Microsoft_Word_97_-_2003_Document10.doc"/><Relationship Id="rId9"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7.xml"/><Relationship Id="rId1" Type="http://schemas.openxmlformats.org/officeDocument/2006/relationships/vmlDrawing" Target="../drawings/vmlDrawing25.vml"/><Relationship Id="rId5" Type="http://schemas.openxmlformats.org/officeDocument/2006/relationships/image" Target="../media/image57.wmf"/><Relationship Id="rId4" Type="http://schemas.openxmlformats.org/officeDocument/2006/relationships/oleObject" Target="../embeddings/Microsoft_Word_97_-_2003_Document12.doc"/></Relationships>
</file>

<file path=ppt/slides/_rels/slide45.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oleObject" Target="../embeddings/oleObject54.bin"/><Relationship Id="rId7" Type="http://schemas.openxmlformats.org/officeDocument/2006/relationships/oleObject" Target="../embeddings/Microsoft_Word_97_-_2003_Document14.doc"/><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55.bin"/><Relationship Id="rId5" Type="http://schemas.openxmlformats.org/officeDocument/2006/relationships/image" Target="../media/image60.wmf"/><Relationship Id="rId4" Type="http://schemas.openxmlformats.org/officeDocument/2006/relationships/oleObject" Target="../embeddings/Microsoft_Word_97_-_2003_Document13.doc"/></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7.xml"/><Relationship Id="rId1" Type="http://schemas.openxmlformats.org/officeDocument/2006/relationships/vmlDrawing" Target="../drawings/vmlDrawing27.vml"/><Relationship Id="rId5" Type="http://schemas.openxmlformats.org/officeDocument/2006/relationships/image" Target="../media/image62.wmf"/><Relationship Id="rId4" Type="http://schemas.openxmlformats.org/officeDocument/2006/relationships/oleObject" Target="../embeddings/Microsoft_Word_97_-_2003_Document15.doc"/></Relationships>
</file>

<file path=ppt/slides/_rels/slide49.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57.bin"/><Relationship Id="rId7" Type="http://schemas.openxmlformats.org/officeDocument/2006/relationships/oleObject" Target="../embeddings/oleObject59.bin"/><Relationship Id="rId2" Type="http://schemas.openxmlformats.org/officeDocument/2006/relationships/slideLayout" Target="../slideLayouts/slideLayout6.xml"/><Relationship Id="rId1" Type="http://schemas.openxmlformats.org/officeDocument/2006/relationships/vmlDrawing" Target="../drawings/vmlDrawing28.vml"/><Relationship Id="rId6" Type="http://schemas.openxmlformats.org/officeDocument/2006/relationships/image" Target="../media/image64.wmf"/><Relationship Id="rId5" Type="http://schemas.openxmlformats.org/officeDocument/2006/relationships/oleObject" Target="../embeddings/oleObject58.bin"/><Relationship Id="rId4" Type="http://schemas.openxmlformats.org/officeDocument/2006/relationships/image" Target="../media/image63.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4.wmf"/><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0.wmf"/><Relationship Id="rId4" Type="http://schemas.openxmlformats.org/officeDocument/2006/relationships/oleObject" Target="../embeddings/oleObject9.bin"/></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6.xml"/><Relationship Id="rId1" Type="http://schemas.openxmlformats.org/officeDocument/2006/relationships/vmlDrawing" Target="../drawings/vmlDrawing29.vml"/><Relationship Id="rId6" Type="http://schemas.openxmlformats.org/officeDocument/2006/relationships/image" Target="../media/image67.wmf"/><Relationship Id="rId5" Type="http://schemas.openxmlformats.org/officeDocument/2006/relationships/oleObject" Target="../embeddings/oleObject61.bin"/><Relationship Id="rId4" Type="http://schemas.openxmlformats.org/officeDocument/2006/relationships/image" Target="../media/image66.wmf"/></Relationships>
</file>

<file path=ppt/slides/_rels/slide51.x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oleObject" Target="../embeddings/oleObject62.bin"/><Relationship Id="rId7" Type="http://schemas.openxmlformats.org/officeDocument/2006/relationships/oleObject" Target="../embeddings/oleObject64.bin"/><Relationship Id="rId12" Type="http://schemas.openxmlformats.org/officeDocument/2006/relationships/image" Target="../media/image72.wmf"/><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69.wmf"/><Relationship Id="rId11" Type="http://schemas.openxmlformats.org/officeDocument/2006/relationships/oleObject" Target="../embeddings/oleObject66.bin"/><Relationship Id="rId5" Type="http://schemas.openxmlformats.org/officeDocument/2006/relationships/oleObject" Target="../embeddings/oleObject63.bin"/><Relationship Id="rId10" Type="http://schemas.openxmlformats.org/officeDocument/2006/relationships/image" Target="../media/image71.wmf"/><Relationship Id="rId4" Type="http://schemas.openxmlformats.org/officeDocument/2006/relationships/image" Target="../media/image68.wmf"/><Relationship Id="rId9" Type="http://schemas.openxmlformats.org/officeDocument/2006/relationships/oleObject" Target="../embeddings/oleObject65.bin"/></Relationships>
</file>

<file path=ppt/slides/_rels/slide52.xml.rels><?xml version="1.0" encoding="UTF-8" standalone="yes"?>
<Relationships xmlns="http://schemas.openxmlformats.org/package/2006/relationships"><Relationship Id="rId8" Type="http://schemas.openxmlformats.org/officeDocument/2006/relationships/image" Target="../media/image75.wmf"/><Relationship Id="rId3" Type="http://schemas.openxmlformats.org/officeDocument/2006/relationships/oleObject" Target="../embeddings/oleObject67.bin"/><Relationship Id="rId7"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image" Target="../media/image74.wmf"/><Relationship Id="rId5" Type="http://schemas.openxmlformats.org/officeDocument/2006/relationships/oleObject" Target="../embeddings/oleObject68.bin"/><Relationship Id="rId4" Type="http://schemas.openxmlformats.org/officeDocument/2006/relationships/image" Target="../media/image73.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70.bin"/><Relationship Id="rId2" Type="http://schemas.openxmlformats.org/officeDocument/2006/relationships/slideLayout" Target="../slideLayouts/slideLayout6.xml"/><Relationship Id="rId1" Type="http://schemas.openxmlformats.org/officeDocument/2006/relationships/vmlDrawing" Target="../drawings/vmlDrawing32.vml"/><Relationship Id="rId5" Type="http://schemas.openxmlformats.org/officeDocument/2006/relationships/image" Target="../media/image76.wmf"/><Relationship Id="rId4" Type="http://schemas.openxmlformats.org/officeDocument/2006/relationships/oleObject" Target="../embeddings/Microsoft_Word_97_-_2003_Document16.doc"/></Relationships>
</file>

<file path=ppt/slides/_rels/slide54.xml.rels><?xml version="1.0" encoding="UTF-8" standalone="yes"?>
<Relationships xmlns="http://schemas.openxmlformats.org/package/2006/relationships"><Relationship Id="rId2" Type="http://schemas.openxmlformats.org/officeDocument/2006/relationships/image" Target="../media/image77.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78.pn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6.xml"/><Relationship Id="rId1" Type="http://schemas.openxmlformats.org/officeDocument/2006/relationships/vmlDrawing" Target="../drawings/vmlDrawing33.vml"/><Relationship Id="rId5" Type="http://schemas.openxmlformats.org/officeDocument/2006/relationships/image" Target="../media/image79.wmf"/><Relationship Id="rId4" Type="http://schemas.openxmlformats.org/officeDocument/2006/relationships/oleObject" Target="../embeddings/Microsoft_Word_97_-_2003_Document17.doc"/></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6.xml"/><Relationship Id="rId1" Type="http://schemas.openxmlformats.org/officeDocument/2006/relationships/vmlDrawing" Target="../drawings/vmlDrawing34.vml"/><Relationship Id="rId5" Type="http://schemas.openxmlformats.org/officeDocument/2006/relationships/image" Target="../media/image79.wmf"/><Relationship Id="rId4" Type="http://schemas.openxmlformats.org/officeDocument/2006/relationships/oleObject" Target="../embeddings/Microsoft_Word_97_-_2003_Document18.doc"/></Relationships>
</file>

<file path=ppt/slides/_rels/slide58.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6.xml"/><Relationship Id="rId1" Type="http://schemas.openxmlformats.org/officeDocument/2006/relationships/vmlDrawing" Target="../drawings/vmlDrawing35.vml"/><Relationship Id="rId5" Type="http://schemas.openxmlformats.org/officeDocument/2006/relationships/image" Target="../media/image81.wmf"/><Relationship Id="rId4" Type="http://schemas.openxmlformats.org/officeDocument/2006/relationships/oleObject" Target="../embeddings/Microsoft_Word_97_-_2003_Document19.doc"/></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2.wmf"/><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Layout" Target="../slideLayouts/slideLayout6.xml"/><Relationship Id="rId1" Type="http://schemas.openxmlformats.org/officeDocument/2006/relationships/vmlDrawing" Target="../drawings/vmlDrawing36.vml"/><Relationship Id="rId5" Type="http://schemas.openxmlformats.org/officeDocument/2006/relationships/image" Target="../media/image79.wmf"/><Relationship Id="rId4" Type="http://schemas.openxmlformats.org/officeDocument/2006/relationships/oleObject" Target="../embeddings/Microsoft_Word_97_-_2003_Document20.doc"/></Relationships>
</file>

<file path=ppt/slides/_rels/slide61.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6.xml"/><Relationship Id="rId1" Type="http://schemas.openxmlformats.org/officeDocument/2006/relationships/vmlDrawing" Target="../drawings/vmlDrawing37.vml"/><Relationship Id="rId5" Type="http://schemas.openxmlformats.org/officeDocument/2006/relationships/image" Target="../media/image85.wmf"/><Relationship Id="rId4" Type="http://schemas.openxmlformats.org/officeDocument/2006/relationships/oleObject" Target="../embeddings/Microsoft_Word_97_-_2003_Document21.doc"/></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2.wmf"/><Relationship Id="rId2" Type="http://schemas.openxmlformats.org/officeDocument/2006/relationships/slideLayout" Target="../slideLayouts/slideLayout12.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image" Target="../media/image11.wmf"/><Relationship Id="rId4" Type="http://schemas.openxmlformats.org/officeDocument/2006/relationships/oleObject" Target="../embeddings/oleObject1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12.xml"/><Relationship Id="rId1" Type="http://schemas.openxmlformats.org/officeDocument/2006/relationships/vmlDrawing" Target="../drawings/vmlDrawing7.vml"/><Relationship Id="rId6" Type="http://schemas.openxmlformats.org/officeDocument/2006/relationships/oleObject" Target="../embeddings/oleObject16.bin"/><Relationship Id="rId5" Type="http://schemas.openxmlformats.org/officeDocument/2006/relationships/image" Target="../media/image13.wmf"/><Relationship Id="rId4" Type="http://schemas.openxmlformats.org/officeDocument/2006/relationships/oleObject" Target="../embeddings/oleObject15.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6.xml"/><Relationship Id="rId7" Type="http://schemas.openxmlformats.org/officeDocument/2006/relationships/image" Target="../media/image15.wmf"/><Relationship Id="rId2" Type="http://schemas.openxmlformats.org/officeDocument/2006/relationships/slideLayout" Target="../slideLayouts/slideLayout12.xml"/><Relationship Id="rId1" Type="http://schemas.openxmlformats.org/officeDocument/2006/relationships/vmlDrawing" Target="../drawings/vmlDrawing8.vml"/><Relationship Id="rId6" Type="http://schemas.openxmlformats.org/officeDocument/2006/relationships/oleObject" Target="../embeddings/oleObject19.bin"/><Relationship Id="rId11" Type="http://schemas.openxmlformats.org/officeDocument/2006/relationships/image" Target="../media/image17.wmf"/><Relationship Id="rId5" Type="http://schemas.openxmlformats.org/officeDocument/2006/relationships/image" Target="../media/image14.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σημειακές εκτιμήσεις παραμέτρων</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5 - TextBox"/>
          <p:cNvSpPr txBox="1"/>
          <p:nvPr/>
        </p:nvSpPr>
        <p:spPr>
          <a:xfrm>
            <a:off x="1187624" y="1196752"/>
            <a:ext cx="6840760" cy="5755422"/>
          </a:xfrm>
          <a:prstGeom prst="rect">
            <a:avLst/>
          </a:prstGeom>
          <a:noFill/>
        </p:spPr>
        <p:txBody>
          <a:bodyPr wrap="square" rtlCol="0">
            <a:spAutoFit/>
          </a:bodyPr>
          <a:lstStyle/>
          <a:p>
            <a:pPr marL="457200" indent="-457200">
              <a:buFont typeface="+mj-lt"/>
              <a:buAutoNum type="arabicPeriod"/>
            </a:pPr>
            <a:r>
              <a:rPr lang="el-GR" sz="2800" b="1" dirty="0" smtClean="0"/>
              <a:t>Σημειακές Εκτιμήσεις</a:t>
            </a:r>
          </a:p>
          <a:p>
            <a:r>
              <a:rPr lang="el-GR" sz="2000" dirty="0" smtClean="0"/>
              <a:t>Σε πολλές περιπτώσεις το ενδιαφέρον των ερευνητών είναι η εκτίμηση της τιμής μιας παραμέτρου ενός πληθυσμού </a:t>
            </a:r>
          </a:p>
          <a:p>
            <a:r>
              <a:rPr lang="el-GR" sz="2000" dirty="0" smtClean="0">
                <a:solidFill>
                  <a:schemeClr val="accent6"/>
                </a:solidFill>
              </a:rPr>
              <a:t>Η παιδίατρος του παραδείγματος που είδαμε στον έλεγχο υποθέσεων που προτείνει το μεγάλωμα των παιδιών με «πολλές αγκαλιές», ενδιαφέρεται για το μέσο βάρος των παιδιών αυτών. Δηλαδή, ενδιαφέρεται για μια εκτίμηση  της μέσης τιμής μ του πληθυσμού των βαρών των παιδιών αυτών με τη βοήθεια του δείγματος που διαθέτει.</a:t>
            </a:r>
          </a:p>
          <a:p>
            <a:r>
              <a:rPr lang="el-GR" sz="2000" dirty="0" smtClean="0"/>
              <a:t>Ο βέλτιστος σημειακός εκτιμητής της μέσης τιμής ενός πληθυσμού είναι η μέση τιμή ενός τυχαίου δείγματος από τον πληθυσμό:</a:t>
            </a:r>
          </a:p>
          <a:p>
            <a:endParaRPr lang="el-GR" sz="2000" dirty="0" smtClean="0"/>
          </a:p>
          <a:p>
            <a:r>
              <a:rPr lang="el-GR" sz="2000" dirty="0" smtClean="0"/>
              <a:t>Ονομάζεται </a:t>
            </a:r>
            <a:r>
              <a:rPr lang="el-GR" sz="2000" b="1" dirty="0" smtClean="0"/>
              <a:t>σημειακός</a:t>
            </a:r>
            <a:r>
              <a:rPr lang="el-GR" sz="2000" dirty="0" smtClean="0"/>
              <a:t> επειδή δίνει </a:t>
            </a:r>
            <a:r>
              <a:rPr lang="el-GR" sz="2000" b="1" dirty="0" smtClean="0"/>
              <a:t>μια μόνο τιμή </a:t>
            </a:r>
            <a:r>
              <a:rPr lang="el-GR" sz="2000" dirty="0" smtClean="0"/>
              <a:t>για τη μέση τιμή του πληθυσμού.</a:t>
            </a:r>
          </a:p>
          <a:p>
            <a:endParaRPr lang="el-GR" sz="2000" dirty="0" smtClean="0">
              <a:solidFill>
                <a:schemeClr val="accent6"/>
              </a:solidFill>
            </a:endParaRPr>
          </a:p>
          <a:p>
            <a:endParaRPr lang="el-GR" sz="2000" dirty="0" smtClean="0"/>
          </a:p>
          <a:p>
            <a:endParaRPr lang="el-GR" sz="2000" dirty="0"/>
          </a:p>
        </p:txBody>
      </p:sp>
      <p:graphicFrame>
        <p:nvGraphicFramePr>
          <p:cNvPr id="7" name="6 - Αντικείμενο"/>
          <p:cNvGraphicFramePr>
            <a:graphicFrameLocks noChangeAspect="1"/>
          </p:cNvGraphicFramePr>
          <p:nvPr/>
        </p:nvGraphicFramePr>
        <p:xfrm>
          <a:off x="2771800" y="4725144"/>
          <a:ext cx="792088" cy="371796"/>
        </p:xfrm>
        <a:graphic>
          <a:graphicData uri="http://schemas.openxmlformats.org/presentationml/2006/ole">
            <mc:AlternateContent xmlns:mc="http://schemas.openxmlformats.org/markup-compatibility/2006">
              <mc:Choice xmlns:v="urn:schemas-microsoft-com:vml" Requires="v">
                <p:oleObj spid="_x0000_s65571" name="Εξίσωση" r:id="rId3" imgW="622080" imgH="291960" progId="Equation.3">
                  <p:embed/>
                </p:oleObj>
              </mc:Choice>
              <mc:Fallback>
                <p:oleObj name="Εξίσωση" r:id="rId3" imgW="622080" imgH="291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4725144"/>
                        <a:ext cx="792088" cy="3717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540" name="Object 13"/>
          <p:cNvGraphicFramePr>
            <a:graphicFrameLocks noChangeAspect="1"/>
          </p:cNvGraphicFramePr>
          <p:nvPr/>
        </p:nvGraphicFramePr>
        <p:xfrm>
          <a:off x="7073900" y="5556250"/>
          <a:ext cx="109538" cy="206375"/>
        </p:xfrm>
        <a:graphic>
          <a:graphicData uri="http://schemas.openxmlformats.org/presentationml/2006/ole">
            <mc:AlternateContent xmlns:mc="http://schemas.openxmlformats.org/markup-compatibility/2006">
              <mc:Choice xmlns:v="urn:schemas-microsoft-com:vml" Requires="v">
                <p:oleObj spid="_x0000_s65572" name="Εξίσωση" r:id="rId5" imgW="139680" imgH="291960" progId="Equation.3">
                  <p:embed/>
                </p:oleObj>
              </mc:Choice>
              <mc:Fallback>
                <p:oleObj name="Εξίσωση" r:id="rId5" imgW="139680" imgH="291960" progId="Equation.3">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73900" y="5556250"/>
                        <a:ext cx="109538"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11" name="10 - TextBox"/>
          <p:cNvSpPr txBox="1"/>
          <p:nvPr/>
        </p:nvSpPr>
        <p:spPr>
          <a:xfrm>
            <a:off x="1043608" y="1124744"/>
            <a:ext cx="7128792" cy="4401205"/>
          </a:xfrm>
          <a:prstGeom prst="rect">
            <a:avLst/>
          </a:prstGeom>
          <a:noFill/>
        </p:spPr>
        <p:txBody>
          <a:bodyPr wrap="square" rtlCol="0">
            <a:spAutoFit/>
          </a:bodyPr>
          <a:lstStyle/>
          <a:p>
            <a:r>
              <a:rPr lang="el-GR" sz="2000" dirty="0" smtClean="0">
                <a:solidFill>
                  <a:schemeClr val="accent6"/>
                </a:solidFill>
              </a:rPr>
              <a:t>Για την κατασκευή ενός 95% διαστήματος για τη μέση επίδοση νηπίων που διδάσκονται αρμόνιο με την μέθοδο «Θεοχαράτου» χρησιμοποιώντας τυποποιημένο </a:t>
            </a:r>
            <a:r>
              <a:rPr lang="en-US" sz="2000" dirty="0" smtClean="0">
                <a:solidFill>
                  <a:schemeClr val="accent6"/>
                </a:solidFill>
              </a:rPr>
              <a:t>test </a:t>
            </a:r>
            <a:r>
              <a:rPr lang="el-GR" sz="2000" dirty="0" smtClean="0">
                <a:solidFill>
                  <a:schemeClr val="accent6"/>
                </a:solidFill>
              </a:rPr>
              <a:t>για το οποίο η μέση επίδοση ενός δείγματος μαθητών (</a:t>
            </a:r>
            <a:r>
              <a:rPr lang="el-GR" sz="2000" dirty="0" smtClean="0"/>
              <a:t>Ν=17</a:t>
            </a:r>
            <a:r>
              <a:rPr lang="el-GR" sz="2000" dirty="0" smtClean="0">
                <a:solidFill>
                  <a:schemeClr val="accent6"/>
                </a:solidFill>
              </a:rPr>
              <a:t>) ήταν                  και </a:t>
            </a:r>
            <a:r>
              <a:rPr lang="en-US" sz="2000" i="1" dirty="0" smtClean="0"/>
              <a:t>S</a:t>
            </a:r>
            <a:r>
              <a:rPr lang="en-US" sz="2000" dirty="0" smtClean="0"/>
              <a:t>=1,8</a:t>
            </a:r>
          </a:p>
          <a:p>
            <a:endParaRPr lang="en-US" sz="2000" dirty="0" smtClean="0">
              <a:solidFill>
                <a:schemeClr val="accent6"/>
              </a:solidFill>
            </a:endParaRPr>
          </a:p>
          <a:p>
            <a:r>
              <a:rPr lang="el-GR" sz="2000" dirty="0" smtClean="0">
                <a:solidFill>
                  <a:schemeClr val="accent6"/>
                </a:solidFill>
              </a:rPr>
              <a:t>Από την επισκόπηση του ιστογράμματος των βαθμών αρμονίου δεν προέκυψε σοβαρή απόκλιση από τη κανονική κατανομή συνεπώς μπορεί να χρησιμοποιηθεί η κατανομή </a:t>
            </a:r>
            <a:r>
              <a:rPr lang="en-US" sz="2000" dirty="0" smtClean="0">
                <a:solidFill>
                  <a:schemeClr val="accent6"/>
                </a:solidFill>
              </a:rPr>
              <a:t>t </a:t>
            </a:r>
            <a:r>
              <a:rPr lang="el-GR" sz="2000" dirty="0" smtClean="0">
                <a:solidFill>
                  <a:schemeClr val="accent6"/>
                </a:solidFill>
              </a:rPr>
              <a:t>και συγκεκριμένα η τιμή της </a:t>
            </a:r>
            <a:r>
              <a:rPr lang="en-US" sz="2000" dirty="0"/>
              <a:t>t</a:t>
            </a:r>
            <a:r>
              <a:rPr lang="el-GR" sz="2000" baseline="-25000" dirty="0" smtClean="0"/>
              <a:t>(1-α/2) </a:t>
            </a:r>
            <a:r>
              <a:rPr lang="el-GR" sz="2000" dirty="0" smtClean="0">
                <a:solidFill>
                  <a:schemeClr val="accent6"/>
                </a:solidFill>
              </a:rPr>
              <a:t>και το διάστημα:</a:t>
            </a:r>
            <a:endParaRPr lang="en-US" sz="2000" dirty="0" smtClean="0">
              <a:solidFill>
                <a:schemeClr val="accent6"/>
              </a:solidFill>
            </a:endParaRPr>
          </a:p>
          <a:p>
            <a:endParaRPr lang="en-US" sz="2000" dirty="0"/>
          </a:p>
          <a:p>
            <a:r>
              <a:rPr lang="el-GR" sz="2000" dirty="0" smtClean="0">
                <a:solidFill>
                  <a:schemeClr val="accent6"/>
                </a:solidFill>
              </a:rPr>
              <a:t>Η τιμή </a:t>
            </a:r>
            <a:r>
              <a:rPr lang="en-US" sz="2000" dirty="0"/>
              <a:t>t</a:t>
            </a:r>
            <a:r>
              <a:rPr lang="el-GR" sz="2000" baseline="-25000" dirty="0" smtClean="0"/>
              <a:t>(1-</a:t>
            </a:r>
            <a:r>
              <a:rPr lang="en-US" sz="2000" baseline="-25000" dirty="0" smtClean="0"/>
              <a:t>0,05</a:t>
            </a:r>
            <a:r>
              <a:rPr lang="el-GR" sz="2000" baseline="-25000" dirty="0" smtClean="0"/>
              <a:t>/2</a:t>
            </a:r>
            <a:r>
              <a:rPr lang="en-US" sz="2000" baseline="-25000" dirty="0" smtClean="0"/>
              <a:t>)</a:t>
            </a:r>
            <a:r>
              <a:rPr lang="el-GR" sz="2000" baseline="-25000" dirty="0" smtClean="0"/>
              <a:t> </a:t>
            </a:r>
            <a:r>
              <a:rPr lang="el-GR" sz="2000" dirty="0" smtClean="0">
                <a:solidFill>
                  <a:schemeClr val="accent6"/>
                </a:solidFill>
              </a:rPr>
              <a:t>ή</a:t>
            </a:r>
            <a:r>
              <a:rPr lang="en-US" sz="2000" baseline="-25000" dirty="0" smtClean="0"/>
              <a:t>  </a:t>
            </a:r>
            <a:r>
              <a:rPr lang="en-US" sz="2000" dirty="0" smtClean="0"/>
              <a:t>t</a:t>
            </a:r>
            <a:r>
              <a:rPr lang="en-US" sz="2000" baseline="-25000" dirty="0" smtClean="0"/>
              <a:t>0,975 </a:t>
            </a:r>
            <a:r>
              <a:rPr lang="el-GR" sz="2000" dirty="0" smtClean="0">
                <a:solidFill>
                  <a:schemeClr val="accent6"/>
                </a:solidFill>
              </a:rPr>
              <a:t>για 16 βαθμούς ελευθερίας από τον πίνακα της </a:t>
            </a:r>
            <a:r>
              <a:rPr lang="en-US" sz="2000" dirty="0" smtClean="0">
                <a:solidFill>
                  <a:schemeClr val="accent6"/>
                </a:solidFill>
              </a:rPr>
              <a:t>t </a:t>
            </a:r>
            <a:r>
              <a:rPr lang="el-GR" sz="2000" dirty="0" smtClean="0">
                <a:solidFill>
                  <a:schemeClr val="accent6"/>
                </a:solidFill>
              </a:rPr>
              <a:t>αντιστοιχεί στην τιμή</a:t>
            </a:r>
            <a:r>
              <a:rPr lang="el-GR" sz="2000" dirty="0" smtClean="0"/>
              <a:t> 2,12</a:t>
            </a:r>
            <a:r>
              <a:rPr lang="el-GR" sz="2000" dirty="0" smtClean="0">
                <a:solidFill>
                  <a:schemeClr val="accent6"/>
                </a:solidFill>
              </a:rPr>
              <a:t> και το 95% διάστημα εμπιστοσύνης: </a:t>
            </a:r>
          </a:p>
          <a:p>
            <a:endParaRPr lang="en-US" sz="2000" dirty="0"/>
          </a:p>
        </p:txBody>
      </p:sp>
      <p:graphicFrame>
        <p:nvGraphicFramePr>
          <p:cNvPr id="13" name="Object 5"/>
          <p:cNvGraphicFramePr>
            <a:graphicFrameLocks noChangeAspect="1"/>
          </p:cNvGraphicFramePr>
          <p:nvPr>
            <p:extLst>
              <p:ext uri="{D42A27DB-BD31-4B8C-83A1-F6EECF244321}">
                <p14:modId xmlns:p14="http://schemas.microsoft.com/office/powerpoint/2010/main" val="579136579"/>
              </p:ext>
            </p:extLst>
          </p:nvPr>
        </p:nvGraphicFramePr>
        <p:xfrm>
          <a:off x="4269705" y="3645024"/>
          <a:ext cx="1814512" cy="633412"/>
        </p:xfrm>
        <a:graphic>
          <a:graphicData uri="http://schemas.openxmlformats.org/presentationml/2006/ole">
            <mc:AlternateContent xmlns:mc="http://schemas.openxmlformats.org/markup-compatibility/2006">
              <mc:Choice xmlns:v="urn:schemas-microsoft-com:vml" Requires="v">
                <p:oleObj spid="_x0000_s155707" name="Εξίσωση" r:id="rId4" imgW="1638000" imgH="571320" progId="Equation.3">
                  <p:embed/>
                </p:oleObj>
              </mc:Choice>
              <mc:Fallback>
                <p:oleObj name="Εξίσωση" r:id="rId4" imgW="1638000" imgH="5713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9705" y="3645024"/>
                        <a:ext cx="1814512"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Αντικείμενο 1"/>
          <p:cNvGraphicFramePr>
            <a:graphicFrameLocks noChangeAspect="1"/>
          </p:cNvGraphicFramePr>
          <p:nvPr>
            <p:extLst>
              <p:ext uri="{D42A27DB-BD31-4B8C-83A1-F6EECF244321}">
                <p14:modId xmlns:p14="http://schemas.microsoft.com/office/powerpoint/2010/main" val="1853066600"/>
              </p:ext>
            </p:extLst>
          </p:nvPr>
        </p:nvGraphicFramePr>
        <p:xfrm>
          <a:off x="5124921" y="2054919"/>
          <a:ext cx="960437" cy="401638"/>
        </p:xfrm>
        <a:graphic>
          <a:graphicData uri="http://schemas.openxmlformats.org/presentationml/2006/ole">
            <mc:AlternateContent xmlns:mc="http://schemas.openxmlformats.org/markup-compatibility/2006">
              <mc:Choice xmlns:v="urn:schemas-microsoft-com:vml" Requires="v">
                <p:oleObj spid="_x0000_s155708" name="Εξίσωση" r:id="rId6" imgW="545760" imgH="228600" progId="Equation.3">
                  <p:embed/>
                </p:oleObj>
              </mc:Choice>
              <mc:Fallback>
                <p:oleObj name="Εξίσωση" r:id="rId6" imgW="545760" imgH="228600" progId="Equation.3">
                  <p:embed/>
                  <p:pic>
                    <p:nvPicPr>
                      <p:cNvPr id="0" name=""/>
                      <p:cNvPicPr/>
                      <p:nvPr/>
                    </p:nvPicPr>
                    <p:blipFill>
                      <a:blip r:embed="rId7"/>
                      <a:stretch>
                        <a:fillRect/>
                      </a:stretch>
                    </p:blipFill>
                    <p:spPr>
                      <a:xfrm>
                        <a:off x="5124921" y="2054919"/>
                        <a:ext cx="960437" cy="401638"/>
                      </a:xfrm>
                      <a:prstGeom prst="rect">
                        <a:avLst/>
                      </a:prstGeom>
                    </p:spPr>
                  </p:pic>
                </p:oleObj>
              </mc:Fallback>
            </mc:AlternateContent>
          </a:graphicData>
        </a:graphic>
      </p:graphicFrame>
      <p:graphicFrame>
        <p:nvGraphicFramePr>
          <p:cNvPr id="9" name="9 - Αντικείμενο"/>
          <p:cNvGraphicFramePr>
            <a:graphicFrameLocks noChangeAspect="1"/>
          </p:cNvGraphicFramePr>
          <p:nvPr>
            <p:extLst>
              <p:ext uri="{D42A27DB-BD31-4B8C-83A1-F6EECF244321}">
                <p14:modId xmlns:p14="http://schemas.microsoft.com/office/powerpoint/2010/main" val="3884803921"/>
              </p:ext>
            </p:extLst>
          </p:nvPr>
        </p:nvGraphicFramePr>
        <p:xfrm>
          <a:off x="2843808" y="5082440"/>
          <a:ext cx="4892268" cy="1010855"/>
        </p:xfrm>
        <a:graphic>
          <a:graphicData uri="http://schemas.openxmlformats.org/presentationml/2006/ole">
            <mc:AlternateContent xmlns:mc="http://schemas.openxmlformats.org/markup-compatibility/2006">
              <mc:Choice xmlns:v="urn:schemas-microsoft-com:vml" Requires="v">
                <p:oleObj spid="_x0000_s155709" name="Εξίσωση" r:id="rId8" imgW="3073320" imgH="634680" progId="Equation.3">
                  <p:embed/>
                </p:oleObj>
              </mc:Choice>
              <mc:Fallback>
                <p:oleObj name="Εξίσωση" r:id="rId8" imgW="3073320" imgH="634680" progId="Equation.3">
                  <p:embed/>
                  <p:pic>
                    <p:nvPicPr>
                      <p:cNvPr id="0" name=""/>
                      <p:cNvPicPr>
                        <a:picLocks noChangeAspect="1" noChangeArrowheads="1"/>
                      </p:cNvPicPr>
                      <p:nvPr/>
                    </p:nvPicPr>
                    <p:blipFill>
                      <a:blip r:embed="rId9"/>
                      <a:srcRect/>
                      <a:stretch>
                        <a:fillRect/>
                      </a:stretch>
                    </p:blipFill>
                    <p:spPr bwMode="auto">
                      <a:xfrm>
                        <a:off x="2843808" y="5082440"/>
                        <a:ext cx="4892268" cy="1010855"/>
                      </a:xfrm>
                      <a:prstGeom prst="rect">
                        <a:avLst/>
                      </a:prstGeom>
                      <a:noFill/>
                    </p:spPr>
                  </p:pic>
                </p:oleObj>
              </mc:Fallback>
            </mc:AlternateContent>
          </a:graphicData>
        </a:graphic>
      </p:graphicFrame>
    </p:spTree>
    <p:extLst>
      <p:ext uri="{BB962C8B-B14F-4D97-AF65-F5344CB8AC3E}">
        <p14:creationId xmlns:p14="http://schemas.microsoft.com/office/powerpoint/2010/main" val="3315591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a:t>
            </a:r>
            <a:r>
              <a:rPr lang="en-US" sz="2800" kern="0" dirty="0">
                <a:solidFill>
                  <a:schemeClr val="tx2"/>
                </a:solidFill>
                <a:latin typeface="+mj-lt"/>
                <a:ea typeface="+mj-ea"/>
                <a:cs typeface="+mj-cs"/>
              </a:rPr>
              <a:t> </a:t>
            </a:r>
            <a:r>
              <a:rPr lang="el-GR" sz="2800" kern="0" dirty="0" smtClean="0">
                <a:solidFill>
                  <a:schemeClr val="tx2"/>
                </a:solidFill>
                <a:latin typeface="+mj-lt"/>
                <a:ea typeface="+mj-ea"/>
                <a:cs typeface="+mj-cs"/>
              </a:rPr>
              <a:t>με το </a:t>
            </a:r>
            <a:r>
              <a:rPr lang="en-US" sz="2800" kern="0" dirty="0" smtClean="0">
                <a:solidFill>
                  <a:schemeClr val="tx2"/>
                </a:solidFill>
                <a:latin typeface="+mj-lt"/>
                <a:ea typeface="+mj-ea"/>
                <a:cs typeface="+mj-cs"/>
              </a:rPr>
              <a:t>SPSS</a:t>
            </a:r>
            <a:r>
              <a:rPr lang="el-GR" sz="2800" kern="0" dirty="0" smtClean="0">
                <a:solidFill>
                  <a:schemeClr val="tx2"/>
                </a:solidFill>
                <a:latin typeface="+mj-lt"/>
                <a:ea typeface="+mj-ea"/>
                <a:cs typeface="+mj-cs"/>
              </a:rPr>
              <a:t>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7" name="TextBox 6"/>
          <p:cNvSpPr txBox="1"/>
          <p:nvPr/>
        </p:nvSpPr>
        <p:spPr>
          <a:xfrm>
            <a:off x="899592" y="1268760"/>
            <a:ext cx="7416824" cy="2246769"/>
          </a:xfrm>
          <a:prstGeom prst="rect">
            <a:avLst/>
          </a:prstGeom>
          <a:noFill/>
        </p:spPr>
        <p:txBody>
          <a:bodyPr wrap="square" rtlCol="0">
            <a:spAutoFit/>
          </a:bodyPr>
          <a:lstStyle/>
          <a:p>
            <a:r>
              <a:rPr lang="el-GR" sz="2000" dirty="0" smtClean="0">
                <a:solidFill>
                  <a:schemeClr val="accent6"/>
                </a:solidFill>
              </a:rPr>
              <a:t>Στόχοι έρευνας</a:t>
            </a:r>
          </a:p>
          <a:p>
            <a:pPr marL="342900" indent="-342900">
              <a:buFont typeface="Arial" panose="020B0604020202020204" pitchFamily="34" charset="0"/>
              <a:buChar char="•"/>
            </a:pPr>
            <a:r>
              <a:rPr lang="el-GR" sz="2000" dirty="0" smtClean="0">
                <a:solidFill>
                  <a:schemeClr val="accent6"/>
                </a:solidFill>
              </a:rPr>
              <a:t>Να κατασκευαστεί ένα </a:t>
            </a:r>
            <a:r>
              <a:rPr lang="el-GR" sz="2000" dirty="0">
                <a:solidFill>
                  <a:schemeClr val="accent6"/>
                </a:solidFill>
              </a:rPr>
              <a:t>95% </a:t>
            </a:r>
            <a:r>
              <a:rPr lang="el-GR" sz="2000" dirty="0" smtClean="0">
                <a:solidFill>
                  <a:schemeClr val="accent6"/>
                </a:solidFill>
              </a:rPr>
              <a:t>διάστημα εμπιστοσύνης για το μέσο χρόνο μελέτης των σημερινών μαθητών στο σπίτι.</a:t>
            </a:r>
          </a:p>
          <a:p>
            <a:pPr marL="342900" indent="-342900">
              <a:buFont typeface="Arial" panose="020B0604020202020204" pitchFamily="34" charset="0"/>
              <a:buChar char="•"/>
            </a:pPr>
            <a:r>
              <a:rPr lang="el-GR" sz="2000" dirty="0" smtClean="0">
                <a:solidFill>
                  <a:schemeClr val="accent6"/>
                </a:solidFill>
              </a:rPr>
              <a:t>Να διερευνηθεί κατά πόσο ο χρόνος μελέτης των σημερινών μαθητών διαφέρει από το χρόνο που μελετούσαν οι μαθητές της ίδιας ηλικίας πριν 20 έτη (σε έρευνα της εποχής βρέθηκε μ=7,5 ώρες) </a:t>
            </a:r>
            <a:endParaRPr lang="el-GR" sz="2000" dirty="0">
              <a:solidFill>
                <a:schemeClr val="accent6"/>
              </a:solidFill>
            </a:endParaRPr>
          </a:p>
        </p:txBody>
      </p:sp>
    </p:spTree>
    <p:extLst>
      <p:ext uri="{BB962C8B-B14F-4D97-AF65-F5344CB8AC3E}">
        <p14:creationId xmlns:p14="http://schemas.microsoft.com/office/powerpoint/2010/main" val="1056620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a:t>
            </a:r>
            <a:r>
              <a:rPr lang="en-US" sz="2800" kern="0" dirty="0">
                <a:solidFill>
                  <a:schemeClr val="tx2"/>
                </a:solidFill>
                <a:latin typeface="+mj-lt"/>
                <a:ea typeface="+mj-ea"/>
                <a:cs typeface="+mj-cs"/>
              </a:rPr>
              <a:t> </a:t>
            </a:r>
            <a:r>
              <a:rPr lang="el-GR" sz="2800" kern="0" dirty="0" smtClean="0">
                <a:solidFill>
                  <a:schemeClr val="tx2"/>
                </a:solidFill>
                <a:latin typeface="+mj-lt"/>
                <a:ea typeface="+mj-ea"/>
                <a:cs typeface="+mj-cs"/>
              </a:rPr>
              <a:t>με το </a:t>
            </a:r>
            <a:r>
              <a:rPr lang="en-US" sz="2800" kern="0" dirty="0" smtClean="0">
                <a:solidFill>
                  <a:schemeClr val="tx2"/>
                </a:solidFill>
                <a:latin typeface="+mj-lt"/>
                <a:ea typeface="+mj-ea"/>
                <a:cs typeface="+mj-cs"/>
              </a:rPr>
              <a:t>SPSS</a:t>
            </a:r>
            <a:r>
              <a:rPr lang="el-GR" sz="2800" kern="0" dirty="0" smtClean="0">
                <a:solidFill>
                  <a:schemeClr val="tx2"/>
                </a:solidFill>
                <a:latin typeface="+mj-lt"/>
                <a:ea typeface="+mj-ea"/>
                <a:cs typeface="+mj-cs"/>
              </a:rPr>
              <a:t>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pic>
        <p:nvPicPr>
          <p:cNvPr id="8" name="Εικόνα 7"/>
          <p:cNvPicPr/>
          <p:nvPr/>
        </p:nvPicPr>
        <p:blipFill>
          <a:blip r:embed="rId2" cstate="print"/>
          <a:srcRect/>
          <a:stretch>
            <a:fillRect/>
          </a:stretch>
        </p:blipFill>
        <p:spPr bwMode="auto">
          <a:xfrm>
            <a:off x="4860032" y="1556792"/>
            <a:ext cx="4283968" cy="3528392"/>
          </a:xfrm>
          <a:prstGeom prst="rect">
            <a:avLst/>
          </a:prstGeom>
          <a:noFill/>
          <a:ln w="9525">
            <a:noFill/>
            <a:miter lim="800000"/>
            <a:headEnd/>
            <a:tailEnd/>
          </a:ln>
        </p:spPr>
      </p:pic>
      <p:sp>
        <p:nvSpPr>
          <p:cNvPr id="9" name="TextBox 8"/>
          <p:cNvSpPr txBox="1"/>
          <p:nvPr/>
        </p:nvSpPr>
        <p:spPr>
          <a:xfrm>
            <a:off x="1547664" y="1916832"/>
            <a:ext cx="3168352" cy="4093428"/>
          </a:xfrm>
          <a:prstGeom prst="rect">
            <a:avLst/>
          </a:prstGeom>
          <a:noFill/>
          <a:ln>
            <a:solidFill>
              <a:schemeClr val="accent1"/>
            </a:solidFill>
          </a:ln>
        </p:spPr>
        <p:txBody>
          <a:bodyPr wrap="square" rtlCol="0">
            <a:spAutoFit/>
          </a:bodyPr>
          <a:lstStyle/>
          <a:p>
            <a:r>
              <a:rPr lang="el-GR" sz="2000" dirty="0" smtClean="0"/>
              <a:t>Από το ιστόγραμμα δεν παρατηρούμε σοβαρή απόκλιση της κατανομής των χρόνων μελέτης </a:t>
            </a:r>
            <a:r>
              <a:rPr lang="el-GR" sz="2000" dirty="0"/>
              <a:t>δείγματος </a:t>
            </a:r>
            <a:r>
              <a:rPr lang="el-GR" sz="2000" dirty="0" smtClean="0"/>
              <a:t>από την κανονική κατανομή</a:t>
            </a:r>
          </a:p>
          <a:p>
            <a:r>
              <a:rPr lang="el-GR" sz="2000" dirty="0" smtClean="0"/>
              <a:t>Συνεπώς για την κατασκευή του διαστήματος θα χρησιμοποιηθεί η </a:t>
            </a:r>
            <a:r>
              <a:rPr lang="en-US" sz="2000" dirty="0" smtClean="0"/>
              <a:t>t </a:t>
            </a:r>
            <a:r>
              <a:rPr lang="el-GR" sz="2000" dirty="0" smtClean="0"/>
              <a:t>αφού είναι άγνωστη η διακύμανση του χρόνου μελέτης στον πληθυσμό των σημερινών μαθητών </a:t>
            </a:r>
            <a:endParaRPr lang="el-GR" sz="2000" dirty="0"/>
          </a:p>
        </p:txBody>
      </p:sp>
      <p:sp>
        <p:nvSpPr>
          <p:cNvPr id="10" name="Δεξιό βέλος 9"/>
          <p:cNvSpPr/>
          <p:nvPr/>
        </p:nvSpPr>
        <p:spPr>
          <a:xfrm>
            <a:off x="4716016" y="2708920"/>
            <a:ext cx="144016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a:t>
            </a:r>
            <a:r>
              <a:rPr lang="en-US" sz="2800" kern="0" dirty="0">
                <a:solidFill>
                  <a:schemeClr val="tx2"/>
                </a:solidFill>
                <a:latin typeface="+mj-lt"/>
                <a:ea typeface="+mj-ea"/>
                <a:cs typeface="+mj-cs"/>
              </a:rPr>
              <a:t> </a:t>
            </a:r>
            <a:r>
              <a:rPr lang="el-GR" sz="2800" kern="0" dirty="0" smtClean="0">
                <a:solidFill>
                  <a:schemeClr val="tx2"/>
                </a:solidFill>
                <a:latin typeface="+mj-lt"/>
                <a:ea typeface="+mj-ea"/>
                <a:cs typeface="+mj-cs"/>
              </a:rPr>
              <a:t>με το </a:t>
            </a:r>
            <a:r>
              <a:rPr lang="en-US" sz="2800" kern="0" dirty="0" smtClean="0">
                <a:solidFill>
                  <a:schemeClr val="tx2"/>
                </a:solidFill>
                <a:latin typeface="+mj-lt"/>
                <a:ea typeface="+mj-ea"/>
                <a:cs typeface="+mj-cs"/>
              </a:rPr>
              <a:t>SPSS</a:t>
            </a:r>
            <a:r>
              <a:rPr lang="el-GR" sz="2800" kern="0" dirty="0" smtClean="0">
                <a:solidFill>
                  <a:schemeClr val="tx2"/>
                </a:solidFill>
                <a:latin typeface="+mj-lt"/>
                <a:ea typeface="+mj-ea"/>
                <a:cs typeface="+mj-cs"/>
              </a:rPr>
              <a:t>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pic>
        <p:nvPicPr>
          <p:cNvPr id="7" name="Εικόνα 6"/>
          <p:cNvPicPr/>
          <p:nvPr/>
        </p:nvPicPr>
        <p:blipFill rotWithShape="1">
          <a:blip r:embed="rId2" cstate="print"/>
          <a:srcRect l="12499" r="32649" b="27780"/>
          <a:stretch/>
        </p:blipFill>
        <p:spPr bwMode="auto">
          <a:xfrm>
            <a:off x="395536" y="908050"/>
            <a:ext cx="8424936" cy="5833318"/>
          </a:xfrm>
          <a:prstGeom prst="rect">
            <a:avLst/>
          </a:prstGeom>
          <a:noFill/>
          <a:ln w="9525">
            <a:noFill/>
            <a:miter lim="800000"/>
            <a:headEnd/>
            <a:tailEnd/>
          </a:ln>
        </p:spPr>
      </p:pic>
      <p:sp>
        <p:nvSpPr>
          <p:cNvPr id="2" name="TextBox 1"/>
          <p:cNvSpPr txBox="1"/>
          <p:nvPr/>
        </p:nvSpPr>
        <p:spPr>
          <a:xfrm>
            <a:off x="5220072" y="1988840"/>
            <a:ext cx="3816424" cy="1200329"/>
          </a:xfrm>
          <a:prstGeom prst="rect">
            <a:avLst/>
          </a:prstGeom>
          <a:solidFill>
            <a:schemeClr val="accent1"/>
          </a:solidFill>
        </p:spPr>
        <p:txBody>
          <a:bodyPr wrap="square" rtlCol="0">
            <a:spAutoFit/>
          </a:bodyPr>
          <a:lstStyle/>
          <a:p>
            <a:r>
              <a:rPr lang="el-GR" dirty="0" smtClean="0"/>
              <a:t>Επιλέγουμε</a:t>
            </a:r>
          </a:p>
          <a:p>
            <a:r>
              <a:rPr lang="en-US" dirty="0" smtClean="0"/>
              <a:t>Descriptive Statistics=&gt;</a:t>
            </a:r>
          </a:p>
          <a:p>
            <a:pPr algn="r"/>
            <a:r>
              <a:rPr lang="en-US" dirty="0" smtClean="0"/>
              <a:t>Explore</a:t>
            </a:r>
            <a:r>
              <a:rPr lang="el-GR" dirty="0" smtClean="0"/>
              <a:t> </a:t>
            </a:r>
            <a:endParaRPr lang="el-GR" dirty="0"/>
          </a:p>
        </p:txBody>
      </p:sp>
      <p:sp>
        <p:nvSpPr>
          <p:cNvPr id="3" name="Δεξιό βέλος 2"/>
          <p:cNvSpPr/>
          <p:nvPr/>
        </p:nvSpPr>
        <p:spPr>
          <a:xfrm rot="12293359">
            <a:off x="4903924" y="2161628"/>
            <a:ext cx="36004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153300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a:t>
            </a:r>
            <a:r>
              <a:rPr lang="en-US" sz="2800" kern="0" dirty="0">
                <a:solidFill>
                  <a:schemeClr val="tx2"/>
                </a:solidFill>
                <a:latin typeface="+mj-lt"/>
                <a:ea typeface="+mj-ea"/>
                <a:cs typeface="+mj-cs"/>
              </a:rPr>
              <a:t> </a:t>
            </a:r>
            <a:r>
              <a:rPr lang="el-GR" sz="2800" kern="0" dirty="0" smtClean="0">
                <a:solidFill>
                  <a:schemeClr val="tx2"/>
                </a:solidFill>
                <a:latin typeface="+mj-lt"/>
                <a:ea typeface="+mj-ea"/>
                <a:cs typeface="+mj-cs"/>
              </a:rPr>
              <a:t>με το </a:t>
            </a:r>
            <a:r>
              <a:rPr lang="en-US" sz="2800" kern="0" dirty="0" smtClean="0">
                <a:solidFill>
                  <a:schemeClr val="tx2"/>
                </a:solidFill>
                <a:latin typeface="+mj-lt"/>
                <a:ea typeface="+mj-ea"/>
                <a:cs typeface="+mj-cs"/>
              </a:rPr>
              <a:t>SPSS</a:t>
            </a:r>
            <a:r>
              <a:rPr lang="el-GR" sz="2800" kern="0" dirty="0" smtClean="0">
                <a:solidFill>
                  <a:schemeClr val="tx2"/>
                </a:solidFill>
                <a:latin typeface="+mj-lt"/>
                <a:ea typeface="+mj-ea"/>
                <a:cs typeface="+mj-cs"/>
              </a:rPr>
              <a:t>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graphicFrame>
        <p:nvGraphicFramePr>
          <p:cNvPr id="4" name="Πίνακας 3"/>
          <p:cNvGraphicFramePr>
            <a:graphicFrameLocks noGrp="1"/>
          </p:cNvGraphicFramePr>
          <p:nvPr>
            <p:extLst>
              <p:ext uri="{D42A27DB-BD31-4B8C-83A1-F6EECF244321}">
                <p14:modId xmlns:p14="http://schemas.microsoft.com/office/powerpoint/2010/main" val="3908866179"/>
              </p:ext>
            </p:extLst>
          </p:nvPr>
        </p:nvGraphicFramePr>
        <p:xfrm>
          <a:off x="899592" y="1126858"/>
          <a:ext cx="7272808" cy="6362968"/>
        </p:xfrm>
        <a:graphic>
          <a:graphicData uri="http://schemas.openxmlformats.org/drawingml/2006/table">
            <a:tbl>
              <a:tblPr>
                <a:tableStyleId>{5C22544A-7EE6-4342-B048-85BDC9FD1C3A}</a:tableStyleId>
              </a:tblPr>
              <a:tblGrid>
                <a:gridCol w="1944216"/>
                <a:gridCol w="2050054"/>
                <a:gridCol w="1061220"/>
                <a:gridCol w="1108659"/>
                <a:gridCol w="1108659"/>
              </a:tblGrid>
              <a:tr h="429934">
                <a:tc gridSpan="5">
                  <a:txBody>
                    <a:bodyPr/>
                    <a:lstStyle/>
                    <a:p>
                      <a:pPr marL="38100" marR="38100" algn="ctr">
                        <a:lnSpc>
                          <a:spcPts val="1600"/>
                        </a:lnSpc>
                        <a:spcAft>
                          <a:spcPts val="0"/>
                        </a:spcAft>
                      </a:pPr>
                      <a:r>
                        <a:rPr lang="el-GR" sz="2000" dirty="0" err="1">
                          <a:effectLst/>
                        </a:rPr>
                        <a:t>Descriptives</a:t>
                      </a:r>
                      <a:endParaRPr lang="el-GR" sz="32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30707">
                <a:tc gridSpan="3">
                  <a:txBody>
                    <a:bodyPr/>
                    <a:lstStyle/>
                    <a:p>
                      <a:pPr>
                        <a:lnSpc>
                          <a:spcPct val="115000"/>
                        </a:lnSpc>
                        <a:spcAft>
                          <a:spcPts val="0"/>
                        </a:spcAft>
                      </a:pPr>
                      <a:r>
                        <a:rPr lang="el-GR" sz="2400" dirty="0">
                          <a:effectLst/>
                        </a:rPr>
                        <a:t> </a:t>
                      </a:r>
                      <a:endParaRPr lang="el-GR" sz="20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b"/>
                </a:tc>
                <a:tc hMerge="1">
                  <a:txBody>
                    <a:bodyPr/>
                    <a:lstStyle/>
                    <a:p>
                      <a:endParaRPr lang="el-GR"/>
                    </a:p>
                  </a:txBody>
                  <a:tcPr/>
                </a:tc>
                <a:tc hMerge="1">
                  <a:txBody>
                    <a:bodyPr/>
                    <a:lstStyle/>
                    <a:p>
                      <a:endParaRPr lang="el-GR"/>
                    </a:p>
                  </a:txBody>
                  <a:tcPr/>
                </a:tc>
                <a:tc>
                  <a:txBody>
                    <a:bodyPr/>
                    <a:lstStyle/>
                    <a:p>
                      <a:pPr marL="38100" marR="38100" algn="ctr">
                        <a:lnSpc>
                          <a:spcPts val="1600"/>
                        </a:lnSpc>
                        <a:spcAft>
                          <a:spcPts val="0"/>
                        </a:spcAft>
                      </a:pPr>
                      <a:r>
                        <a:rPr lang="el-GR" sz="2000" dirty="0" err="1">
                          <a:effectLst/>
                        </a:rPr>
                        <a:t>Statistic</a:t>
                      </a:r>
                      <a:endParaRPr lang="el-GR" sz="32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b"/>
                </a:tc>
                <a:tc>
                  <a:txBody>
                    <a:bodyPr/>
                    <a:lstStyle/>
                    <a:p>
                      <a:pPr marL="38100" marR="38100" algn="ctr">
                        <a:lnSpc>
                          <a:spcPts val="1600"/>
                        </a:lnSpc>
                        <a:spcAft>
                          <a:spcPts val="0"/>
                        </a:spcAft>
                      </a:pPr>
                      <a:r>
                        <a:rPr lang="el-GR" sz="2000" dirty="0" err="1">
                          <a:effectLst/>
                        </a:rPr>
                        <a:t>Std</a:t>
                      </a:r>
                      <a:r>
                        <a:rPr lang="el-GR" sz="2000" dirty="0">
                          <a:effectLst/>
                        </a:rPr>
                        <a:t>. </a:t>
                      </a:r>
                      <a:r>
                        <a:rPr lang="el-GR" sz="2000" dirty="0" err="1">
                          <a:effectLst/>
                        </a:rPr>
                        <a:t>Error</a:t>
                      </a:r>
                      <a:endParaRPr lang="el-GR" sz="32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b"/>
                </a:tc>
              </a:tr>
              <a:tr h="201225">
                <a:tc rowSpan="13">
                  <a:txBody>
                    <a:bodyPr/>
                    <a:lstStyle/>
                    <a:p>
                      <a:pPr marL="38100" marR="38100">
                        <a:lnSpc>
                          <a:spcPts val="1600"/>
                        </a:lnSpc>
                        <a:spcAft>
                          <a:spcPts val="0"/>
                        </a:spcAft>
                      </a:pPr>
                      <a:r>
                        <a:rPr lang="el-GR" sz="2000" dirty="0" smtClean="0">
                          <a:effectLst/>
                        </a:rPr>
                        <a:t>r</a:t>
                      </a:r>
                      <a:r>
                        <a:rPr lang="en-US" sz="2000" dirty="0" smtClean="0">
                          <a:effectLst/>
                        </a:rPr>
                        <a:t>e</a:t>
                      </a:r>
                      <a:r>
                        <a:rPr lang="el-GR" sz="2000" dirty="0" err="1" smtClean="0">
                          <a:effectLst/>
                        </a:rPr>
                        <a:t>adingtime</a:t>
                      </a:r>
                      <a:endParaRPr lang="el-GR" sz="32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gridSpan="2">
                  <a:txBody>
                    <a:bodyPr/>
                    <a:lstStyle/>
                    <a:p>
                      <a:pPr marL="38100" marR="38100">
                        <a:lnSpc>
                          <a:spcPts val="1600"/>
                        </a:lnSpc>
                        <a:spcAft>
                          <a:spcPts val="0"/>
                        </a:spcAft>
                      </a:pPr>
                      <a:r>
                        <a:rPr lang="el-GR" sz="1400" dirty="0" err="1">
                          <a:effectLst/>
                        </a:rPr>
                        <a:t>Mean</a:t>
                      </a:r>
                      <a:endParaRPr lang="el-GR" sz="20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hMerge="1">
                  <a:txBody>
                    <a:bodyPr/>
                    <a:lstStyle/>
                    <a:p>
                      <a:endParaRPr lang="el-GR"/>
                    </a:p>
                  </a:txBody>
                  <a:tcPr/>
                </a:tc>
                <a:tc>
                  <a:txBody>
                    <a:bodyPr/>
                    <a:lstStyle/>
                    <a:p>
                      <a:pPr marL="38100" marR="38100" algn="r">
                        <a:lnSpc>
                          <a:spcPts val="1600"/>
                        </a:lnSpc>
                        <a:spcAft>
                          <a:spcPts val="0"/>
                        </a:spcAft>
                      </a:pPr>
                      <a:r>
                        <a:rPr lang="el-GR" sz="1800" dirty="0">
                          <a:effectLst/>
                        </a:rPr>
                        <a:t>8,1710</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a:txBody>
                    <a:bodyPr/>
                    <a:lstStyle/>
                    <a:p>
                      <a:pPr marL="38100" marR="38100" algn="r">
                        <a:lnSpc>
                          <a:spcPts val="1600"/>
                        </a:lnSpc>
                        <a:spcAft>
                          <a:spcPts val="0"/>
                        </a:spcAft>
                      </a:pPr>
                      <a:r>
                        <a:rPr lang="el-GR" sz="1800" dirty="0">
                          <a:effectLst/>
                        </a:rPr>
                        <a:t>,11520</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429565">
                <a:tc vMerge="1">
                  <a:txBody>
                    <a:bodyPr/>
                    <a:lstStyle/>
                    <a:p>
                      <a:endParaRPr lang="el-GR"/>
                    </a:p>
                  </a:txBody>
                  <a:tcPr/>
                </a:tc>
                <a:tc rowSpan="2">
                  <a:txBody>
                    <a:bodyPr/>
                    <a:lstStyle/>
                    <a:p>
                      <a:pPr marL="38100" marR="38100">
                        <a:lnSpc>
                          <a:spcPts val="1600"/>
                        </a:lnSpc>
                        <a:spcAft>
                          <a:spcPts val="0"/>
                        </a:spcAft>
                      </a:pPr>
                      <a:r>
                        <a:rPr lang="el-GR" sz="1800" dirty="0">
                          <a:effectLst/>
                        </a:rPr>
                        <a:t>95% </a:t>
                      </a:r>
                      <a:r>
                        <a:rPr lang="el-GR" sz="1800" dirty="0" err="1">
                          <a:effectLst/>
                        </a:rPr>
                        <a:t>Confidence</a:t>
                      </a:r>
                      <a:r>
                        <a:rPr lang="el-GR" sz="1800" dirty="0">
                          <a:effectLst/>
                        </a:rPr>
                        <a:t> </a:t>
                      </a:r>
                      <a:r>
                        <a:rPr lang="el-GR" sz="1800" dirty="0" err="1">
                          <a:effectLst/>
                        </a:rPr>
                        <a:t>Interval</a:t>
                      </a:r>
                      <a:r>
                        <a:rPr lang="el-GR" sz="1800" dirty="0">
                          <a:effectLst/>
                        </a:rPr>
                        <a:t> for </a:t>
                      </a:r>
                      <a:r>
                        <a:rPr lang="el-GR" sz="1800" dirty="0" err="1">
                          <a:effectLst/>
                        </a:rPr>
                        <a:t>Mean</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solidFill>
                      <a:schemeClr val="accent1"/>
                    </a:solidFill>
                  </a:tcPr>
                </a:tc>
                <a:tc>
                  <a:txBody>
                    <a:bodyPr/>
                    <a:lstStyle/>
                    <a:p>
                      <a:pPr marL="38100" marR="38100">
                        <a:lnSpc>
                          <a:spcPts val="1600"/>
                        </a:lnSpc>
                        <a:spcAft>
                          <a:spcPts val="0"/>
                        </a:spcAft>
                      </a:pPr>
                      <a:r>
                        <a:rPr lang="el-GR" sz="1600" dirty="0" err="1">
                          <a:effectLst/>
                        </a:rPr>
                        <a:t>Lower</a:t>
                      </a:r>
                      <a:r>
                        <a:rPr lang="el-GR" sz="1600" dirty="0">
                          <a:effectLst/>
                        </a:rPr>
                        <a:t> </a:t>
                      </a:r>
                      <a:r>
                        <a:rPr lang="el-GR" sz="1600" dirty="0" err="1">
                          <a:effectLst/>
                        </a:rPr>
                        <a:t>Bound</a:t>
                      </a:r>
                      <a:endParaRPr lang="el-GR" sz="24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solidFill>
                      <a:schemeClr val="accent1"/>
                    </a:solidFill>
                  </a:tcPr>
                </a:tc>
                <a:tc>
                  <a:txBody>
                    <a:bodyPr/>
                    <a:lstStyle/>
                    <a:p>
                      <a:pPr marL="38100" marR="38100" algn="r">
                        <a:lnSpc>
                          <a:spcPts val="1600"/>
                        </a:lnSpc>
                        <a:spcAft>
                          <a:spcPts val="0"/>
                        </a:spcAft>
                      </a:pPr>
                      <a:r>
                        <a:rPr lang="el-GR" sz="1800" dirty="0">
                          <a:effectLst/>
                        </a:rPr>
                        <a:t>7,9424</a:t>
                      </a:r>
                      <a:endParaRPr lang="el-GR" sz="1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solidFill>
                      <a:schemeClr val="accent1"/>
                    </a:solidFill>
                  </a:tcPr>
                </a:tc>
                <a:tc>
                  <a:txBody>
                    <a:bodyPr/>
                    <a:lstStyle/>
                    <a:p>
                      <a:pPr>
                        <a:lnSpc>
                          <a:spcPct val="115000"/>
                        </a:lnSpc>
                        <a:spcAft>
                          <a:spcPts val="0"/>
                        </a:spcAft>
                      </a:pPr>
                      <a:r>
                        <a:rPr lang="el-GR" sz="2400" dirty="0">
                          <a:effectLst/>
                        </a:rPr>
                        <a:t> </a:t>
                      </a:r>
                      <a:endParaRPr lang="el-GR" sz="20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429565">
                <a:tc vMerge="1">
                  <a:txBody>
                    <a:bodyPr/>
                    <a:lstStyle/>
                    <a:p>
                      <a:endParaRPr lang="el-GR"/>
                    </a:p>
                  </a:txBody>
                  <a:tcPr/>
                </a:tc>
                <a:tc vMerge="1">
                  <a:txBody>
                    <a:bodyPr/>
                    <a:lstStyle/>
                    <a:p>
                      <a:endParaRPr lang="el-GR"/>
                    </a:p>
                  </a:txBody>
                  <a:tcPr/>
                </a:tc>
                <a:tc>
                  <a:txBody>
                    <a:bodyPr/>
                    <a:lstStyle/>
                    <a:p>
                      <a:pPr marL="38100" marR="38100">
                        <a:lnSpc>
                          <a:spcPts val="1600"/>
                        </a:lnSpc>
                        <a:spcAft>
                          <a:spcPts val="0"/>
                        </a:spcAft>
                      </a:pPr>
                      <a:r>
                        <a:rPr lang="el-GR" sz="1600" dirty="0" err="1">
                          <a:effectLst/>
                        </a:rPr>
                        <a:t>Upper</a:t>
                      </a:r>
                      <a:r>
                        <a:rPr lang="el-GR" sz="1600" dirty="0">
                          <a:effectLst/>
                        </a:rPr>
                        <a:t> </a:t>
                      </a:r>
                      <a:r>
                        <a:rPr lang="el-GR" sz="1600" dirty="0" err="1">
                          <a:effectLst/>
                        </a:rPr>
                        <a:t>Bound</a:t>
                      </a:r>
                      <a:endParaRPr lang="el-GR" sz="24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solidFill>
                      <a:schemeClr val="accent1"/>
                    </a:solidFill>
                  </a:tcPr>
                </a:tc>
                <a:tc>
                  <a:txBody>
                    <a:bodyPr/>
                    <a:lstStyle/>
                    <a:p>
                      <a:pPr marL="38100" marR="38100" algn="r">
                        <a:lnSpc>
                          <a:spcPts val="1600"/>
                        </a:lnSpc>
                        <a:spcAft>
                          <a:spcPts val="0"/>
                        </a:spcAft>
                      </a:pPr>
                      <a:r>
                        <a:rPr lang="el-GR" sz="1800" dirty="0">
                          <a:effectLst/>
                        </a:rPr>
                        <a:t>8,3996</a:t>
                      </a:r>
                      <a:endParaRPr lang="el-GR" sz="1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solidFill>
                      <a:schemeClr val="accent1"/>
                    </a:solidFill>
                  </a:tcPr>
                </a:tc>
                <a:tc>
                  <a:txBody>
                    <a:bodyPr/>
                    <a:lstStyle/>
                    <a:p>
                      <a:pPr>
                        <a:lnSpc>
                          <a:spcPct val="115000"/>
                        </a:lnSpc>
                        <a:spcAft>
                          <a:spcPts val="0"/>
                        </a:spcAft>
                      </a:pPr>
                      <a:r>
                        <a:rPr lang="el-GR" sz="2400" dirty="0">
                          <a:effectLst/>
                        </a:rPr>
                        <a:t> </a:t>
                      </a:r>
                      <a:endParaRPr lang="el-GR" sz="20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101222">
                <a:tc vMerge="1">
                  <a:txBody>
                    <a:bodyPr/>
                    <a:lstStyle/>
                    <a:p>
                      <a:endParaRPr lang="el-GR"/>
                    </a:p>
                  </a:txBody>
                  <a:tcPr/>
                </a:tc>
                <a:tc gridSpan="2">
                  <a:txBody>
                    <a:bodyPr/>
                    <a:lstStyle/>
                    <a:p>
                      <a:pPr marL="38100" marR="38100">
                        <a:lnSpc>
                          <a:spcPct val="100000"/>
                        </a:lnSpc>
                        <a:spcAft>
                          <a:spcPts val="0"/>
                        </a:spcAft>
                      </a:pPr>
                      <a:r>
                        <a:rPr lang="el-GR" sz="1800" dirty="0">
                          <a:effectLst/>
                        </a:rPr>
                        <a:t>5% </a:t>
                      </a:r>
                      <a:r>
                        <a:rPr lang="el-GR" sz="1800" dirty="0" err="1">
                          <a:effectLst/>
                        </a:rPr>
                        <a:t>Trimmed</a:t>
                      </a:r>
                      <a:r>
                        <a:rPr lang="el-GR" sz="1800" dirty="0">
                          <a:effectLst/>
                        </a:rPr>
                        <a:t> </a:t>
                      </a:r>
                      <a:r>
                        <a:rPr lang="el-GR" sz="1800" dirty="0" err="1">
                          <a:effectLst/>
                        </a:rPr>
                        <a:t>Mean</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hMerge="1">
                  <a:txBody>
                    <a:bodyPr/>
                    <a:lstStyle/>
                    <a:p>
                      <a:endParaRPr lang="el-GR"/>
                    </a:p>
                  </a:txBody>
                  <a:tcPr/>
                </a:tc>
                <a:tc>
                  <a:txBody>
                    <a:bodyPr/>
                    <a:lstStyle/>
                    <a:p>
                      <a:pPr marL="38100" marR="38100" algn="r">
                        <a:lnSpc>
                          <a:spcPct val="100000"/>
                        </a:lnSpc>
                        <a:spcAft>
                          <a:spcPts val="0"/>
                        </a:spcAft>
                      </a:pPr>
                      <a:r>
                        <a:rPr lang="el-GR" sz="1800" dirty="0">
                          <a:effectLst/>
                        </a:rPr>
                        <a:t>8,1714</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a:txBody>
                    <a:bodyPr/>
                    <a:lstStyle/>
                    <a:p>
                      <a:pPr>
                        <a:lnSpc>
                          <a:spcPct val="100000"/>
                        </a:lnSpc>
                        <a:spcAft>
                          <a:spcPts val="0"/>
                        </a:spcAft>
                      </a:pPr>
                      <a:r>
                        <a:rPr lang="el-GR" sz="3200" dirty="0">
                          <a:effectLst/>
                        </a:rPr>
                        <a:t> </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417118">
                <a:tc vMerge="1">
                  <a:txBody>
                    <a:bodyPr/>
                    <a:lstStyle/>
                    <a:p>
                      <a:endParaRPr lang="el-GR"/>
                    </a:p>
                  </a:txBody>
                  <a:tcPr/>
                </a:tc>
                <a:tc gridSpan="2">
                  <a:txBody>
                    <a:bodyPr/>
                    <a:lstStyle/>
                    <a:p>
                      <a:pPr marL="38100" marR="38100">
                        <a:lnSpc>
                          <a:spcPts val="1600"/>
                        </a:lnSpc>
                        <a:spcAft>
                          <a:spcPts val="0"/>
                        </a:spcAft>
                      </a:pPr>
                      <a:r>
                        <a:rPr lang="el-GR" sz="1800" dirty="0" err="1">
                          <a:effectLst/>
                        </a:rPr>
                        <a:t>Median</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hMerge="1">
                  <a:txBody>
                    <a:bodyPr/>
                    <a:lstStyle/>
                    <a:p>
                      <a:endParaRPr lang="el-GR"/>
                    </a:p>
                  </a:txBody>
                  <a:tcPr/>
                </a:tc>
                <a:tc>
                  <a:txBody>
                    <a:bodyPr/>
                    <a:lstStyle/>
                    <a:p>
                      <a:pPr marL="38100" marR="38100" algn="r">
                        <a:lnSpc>
                          <a:spcPct val="100000"/>
                        </a:lnSpc>
                        <a:spcAft>
                          <a:spcPts val="0"/>
                        </a:spcAft>
                      </a:pPr>
                      <a:r>
                        <a:rPr lang="el-GR" sz="1800" dirty="0">
                          <a:effectLst/>
                        </a:rPr>
                        <a:t>8,0821</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a:txBody>
                    <a:bodyPr/>
                    <a:lstStyle/>
                    <a:p>
                      <a:pPr>
                        <a:lnSpc>
                          <a:spcPct val="100000"/>
                        </a:lnSpc>
                        <a:spcAft>
                          <a:spcPts val="0"/>
                        </a:spcAft>
                      </a:pPr>
                      <a:r>
                        <a:rPr lang="el-GR" sz="3200">
                          <a:effectLst/>
                        </a:rPr>
                        <a:t> </a:t>
                      </a:r>
                      <a:endParaRPr lang="el-GR" sz="280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239954">
                <a:tc vMerge="1">
                  <a:txBody>
                    <a:bodyPr/>
                    <a:lstStyle/>
                    <a:p>
                      <a:endParaRPr lang="el-GR"/>
                    </a:p>
                  </a:txBody>
                  <a:tcPr/>
                </a:tc>
                <a:tc gridSpan="2">
                  <a:txBody>
                    <a:bodyPr/>
                    <a:lstStyle/>
                    <a:p>
                      <a:pPr marL="38100" marR="38100">
                        <a:lnSpc>
                          <a:spcPts val="1600"/>
                        </a:lnSpc>
                        <a:spcAft>
                          <a:spcPts val="0"/>
                        </a:spcAft>
                      </a:pPr>
                      <a:r>
                        <a:rPr lang="el-GR" sz="1800" dirty="0" err="1">
                          <a:effectLst/>
                        </a:rPr>
                        <a:t>Variance</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hMerge="1">
                  <a:txBody>
                    <a:bodyPr/>
                    <a:lstStyle/>
                    <a:p>
                      <a:endParaRPr lang="el-GR"/>
                    </a:p>
                  </a:txBody>
                  <a:tcPr/>
                </a:tc>
                <a:tc>
                  <a:txBody>
                    <a:bodyPr/>
                    <a:lstStyle/>
                    <a:p>
                      <a:pPr marL="38100" marR="38100" algn="r">
                        <a:lnSpc>
                          <a:spcPct val="100000"/>
                        </a:lnSpc>
                        <a:spcAft>
                          <a:spcPts val="0"/>
                        </a:spcAft>
                      </a:pPr>
                      <a:r>
                        <a:rPr lang="el-GR" sz="1800" dirty="0">
                          <a:effectLst/>
                        </a:rPr>
                        <a:t>1,327</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a:txBody>
                    <a:bodyPr/>
                    <a:lstStyle/>
                    <a:p>
                      <a:pPr>
                        <a:lnSpc>
                          <a:spcPct val="100000"/>
                        </a:lnSpc>
                        <a:spcAft>
                          <a:spcPts val="0"/>
                        </a:spcAft>
                      </a:pPr>
                      <a:r>
                        <a:rPr lang="el-GR" sz="3200">
                          <a:effectLst/>
                        </a:rPr>
                        <a:t> </a:t>
                      </a:r>
                      <a:endParaRPr lang="el-GR" sz="280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417118">
                <a:tc vMerge="1">
                  <a:txBody>
                    <a:bodyPr/>
                    <a:lstStyle/>
                    <a:p>
                      <a:endParaRPr lang="el-GR"/>
                    </a:p>
                  </a:txBody>
                  <a:tcPr/>
                </a:tc>
                <a:tc gridSpan="2">
                  <a:txBody>
                    <a:bodyPr/>
                    <a:lstStyle/>
                    <a:p>
                      <a:pPr marL="38100" marR="38100">
                        <a:lnSpc>
                          <a:spcPts val="1600"/>
                        </a:lnSpc>
                        <a:spcAft>
                          <a:spcPts val="0"/>
                        </a:spcAft>
                      </a:pPr>
                      <a:r>
                        <a:rPr lang="el-GR" sz="1800" dirty="0" err="1">
                          <a:effectLst/>
                        </a:rPr>
                        <a:t>Std</a:t>
                      </a:r>
                      <a:r>
                        <a:rPr lang="el-GR" sz="1800" dirty="0">
                          <a:effectLst/>
                        </a:rPr>
                        <a:t>. </a:t>
                      </a:r>
                      <a:r>
                        <a:rPr lang="el-GR" sz="1800" dirty="0" err="1">
                          <a:effectLst/>
                        </a:rPr>
                        <a:t>Deviation</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hMerge="1">
                  <a:txBody>
                    <a:bodyPr/>
                    <a:lstStyle/>
                    <a:p>
                      <a:endParaRPr lang="el-GR"/>
                    </a:p>
                  </a:txBody>
                  <a:tcPr/>
                </a:tc>
                <a:tc>
                  <a:txBody>
                    <a:bodyPr/>
                    <a:lstStyle/>
                    <a:p>
                      <a:pPr marL="38100" marR="38100" algn="r">
                        <a:lnSpc>
                          <a:spcPct val="100000"/>
                        </a:lnSpc>
                        <a:spcAft>
                          <a:spcPts val="0"/>
                        </a:spcAft>
                      </a:pPr>
                      <a:r>
                        <a:rPr lang="el-GR" sz="1800" dirty="0">
                          <a:effectLst/>
                        </a:rPr>
                        <a:t>1,15200</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a:txBody>
                    <a:bodyPr/>
                    <a:lstStyle/>
                    <a:p>
                      <a:pPr>
                        <a:lnSpc>
                          <a:spcPct val="100000"/>
                        </a:lnSpc>
                        <a:spcAft>
                          <a:spcPts val="0"/>
                        </a:spcAft>
                      </a:pPr>
                      <a:r>
                        <a:rPr lang="el-GR" sz="3200" dirty="0">
                          <a:effectLst/>
                        </a:rPr>
                        <a:t> </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417118">
                <a:tc vMerge="1">
                  <a:txBody>
                    <a:bodyPr/>
                    <a:lstStyle/>
                    <a:p>
                      <a:endParaRPr lang="el-GR"/>
                    </a:p>
                  </a:txBody>
                  <a:tcPr/>
                </a:tc>
                <a:tc gridSpan="2">
                  <a:txBody>
                    <a:bodyPr/>
                    <a:lstStyle/>
                    <a:p>
                      <a:pPr marL="38100" marR="38100">
                        <a:lnSpc>
                          <a:spcPts val="1600"/>
                        </a:lnSpc>
                        <a:spcAft>
                          <a:spcPts val="0"/>
                        </a:spcAft>
                      </a:pPr>
                      <a:r>
                        <a:rPr lang="el-GR" sz="1800" dirty="0" err="1">
                          <a:effectLst/>
                        </a:rPr>
                        <a:t>Minimum</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hMerge="1">
                  <a:txBody>
                    <a:bodyPr/>
                    <a:lstStyle/>
                    <a:p>
                      <a:endParaRPr lang="el-GR"/>
                    </a:p>
                  </a:txBody>
                  <a:tcPr/>
                </a:tc>
                <a:tc>
                  <a:txBody>
                    <a:bodyPr/>
                    <a:lstStyle/>
                    <a:p>
                      <a:pPr marL="38100" marR="38100" algn="r">
                        <a:lnSpc>
                          <a:spcPct val="100000"/>
                        </a:lnSpc>
                        <a:spcAft>
                          <a:spcPts val="0"/>
                        </a:spcAft>
                      </a:pPr>
                      <a:r>
                        <a:rPr lang="el-GR" sz="1800" dirty="0">
                          <a:effectLst/>
                        </a:rPr>
                        <a:t>4,58</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a:txBody>
                    <a:bodyPr/>
                    <a:lstStyle/>
                    <a:p>
                      <a:pPr>
                        <a:lnSpc>
                          <a:spcPct val="100000"/>
                        </a:lnSpc>
                        <a:spcAft>
                          <a:spcPts val="0"/>
                        </a:spcAft>
                      </a:pPr>
                      <a:r>
                        <a:rPr lang="el-GR" sz="3200">
                          <a:effectLst/>
                        </a:rPr>
                        <a:t> </a:t>
                      </a:r>
                      <a:endParaRPr lang="el-GR" sz="280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417118">
                <a:tc vMerge="1">
                  <a:txBody>
                    <a:bodyPr/>
                    <a:lstStyle/>
                    <a:p>
                      <a:endParaRPr lang="el-GR"/>
                    </a:p>
                  </a:txBody>
                  <a:tcPr/>
                </a:tc>
                <a:tc gridSpan="2">
                  <a:txBody>
                    <a:bodyPr/>
                    <a:lstStyle/>
                    <a:p>
                      <a:pPr marL="38100" marR="38100">
                        <a:lnSpc>
                          <a:spcPts val="1600"/>
                        </a:lnSpc>
                        <a:spcAft>
                          <a:spcPts val="0"/>
                        </a:spcAft>
                      </a:pPr>
                      <a:r>
                        <a:rPr lang="el-GR" sz="1800" dirty="0" err="1">
                          <a:effectLst/>
                        </a:rPr>
                        <a:t>Maximum</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hMerge="1">
                  <a:txBody>
                    <a:bodyPr/>
                    <a:lstStyle/>
                    <a:p>
                      <a:endParaRPr lang="el-GR"/>
                    </a:p>
                  </a:txBody>
                  <a:tcPr/>
                </a:tc>
                <a:tc>
                  <a:txBody>
                    <a:bodyPr/>
                    <a:lstStyle/>
                    <a:p>
                      <a:pPr marL="38100" marR="38100" algn="r">
                        <a:lnSpc>
                          <a:spcPct val="100000"/>
                        </a:lnSpc>
                        <a:spcAft>
                          <a:spcPts val="0"/>
                        </a:spcAft>
                      </a:pPr>
                      <a:r>
                        <a:rPr lang="el-GR" sz="1800" dirty="0">
                          <a:effectLst/>
                        </a:rPr>
                        <a:t>11,28</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a:txBody>
                    <a:bodyPr/>
                    <a:lstStyle/>
                    <a:p>
                      <a:pPr>
                        <a:lnSpc>
                          <a:spcPct val="100000"/>
                        </a:lnSpc>
                        <a:spcAft>
                          <a:spcPts val="0"/>
                        </a:spcAft>
                      </a:pPr>
                      <a:r>
                        <a:rPr lang="el-GR" sz="3200">
                          <a:effectLst/>
                        </a:rPr>
                        <a:t> </a:t>
                      </a:r>
                      <a:endParaRPr lang="el-GR" sz="280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417118">
                <a:tc vMerge="1">
                  <a:txBody>
                    <a:bodyPr/>
                    <a:lstStyle/>
                    <a:p>
                      <a:endParaRPr lang="el-GR"/>
                    </a:p>
                  </a:txBody>
                  <a:tcPr/>
                </a:tc>
                <a:tc gridSpan="2">
                  <a:txBody>
                    <a:bodyPr/>
                    <a:lstStyle/>
                    <a:p>
                      <a:pPr marL="38100" marR="38100">
                        <a:lnSpc>
                          <a:spcPts val="1600"/>
                        </a:lnSpc>
                        <a:spcAft>
                          <a:spcPts val="0"/>
                        </a:spcAft>
                      </a:pPr>
                      <a:r>
                        <a:rPr lang="el-GR" sz="1800" dirty="0" err="1">
                          <a:effectLst/>
                        </a:rPr>
                        <a:t>Range</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hMerge="1">
                  <a:txBody>
                    <a:bodyPr/>
                    <a:lstStyle/>
                    <a:p>
                      <a:endParaRPr lang="el-GR"/>
                    </a:p>
                  </a:txBody>
                  <a:tcPr/>
                </a:tc>
                <a:tc>
                  <a:txBody>
                    <a:bodyPr/>
                    <a:lstStyle/>
                    <a:p>
                      <a:pPr marL="38100" marR="38100" algn="r">
                        <a:lnSpc>
                          <a:spcPct val="100000"/>
                        </a:lnSpc>
                        <a:spcAft>
                          <a:spcPts val="0"/>
                        </a:spcAft>
                      </a:pPr>
                      <a:r>
                        <a:rPr lang="el-GR" sz="1800" dirty="0">
                          <a:effectLst/>
                        </a:rPr>
                        <a:t>6,69</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a:txBody>
                    <a:bodyPr/>
                    <a:lstStyle/>
                    <a:p>
                      <a:pPr>
                        <a:lnSpc>
                          <a:spcPct val="100000"/>
                        </a:lnSpc>
                        <a:spcAft>
                          <a:spcPts val="0"/>
                        </a:spcAft>
                      </a:pPr>
                      <a:r>
                        <a:rPr lang="el-GR" sz="3200" dirty="0">
                          <a:effectLst/>
                        </a:rPr>
                        <a:t> </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417118">
                <a:tc vMerge="1">
                  <a:txBody>
                    <a:bodyPr/>
                    <a:lstStyle/>
                    <a:p>
                      <a:endParaRPr lang="el-GR"/>
                    </a:p>
                  </a:txBody>
                  <a:tcPr/>
                </a:tc>
                <a:tc gridSpan="2">
                  <a:txBody>
                    <a:bodyPr/>
                    <a:lstStyle/>
                    <a:p>
                      <a:pPr marL="38100" marR="38100">
                        <a:lnSpc>
                          <a:spcPts val="1600"/>
                        </a:lnSpc>
                        <a:spcAft>
                          <a:spcPts val="0"/>
                        </a:spcAft>
                      </a:pPr>
                      <a:r>
                        <a:rPr lang="el-GR" sz="1800" dirty="0" err="1">
                          <a:effectLst/>
                        </a:rPr>
                        <a:t>Interquartile</a:t>
                      </a:r>
                      <a:r>
                        <a:rPr lang="el-GR" sz="1800" dirty="0">
                          <a:effectLst/>
                        </a:rPr>
                        <a:t> </a:t>
                      </a:r>
                      <a:r>
                        <a:rPr lang="el-GR" sz="1800" dirty="0" err="1">
                          <a:effectLst/>
                        </a:rPr>
                        <a:t>Range</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tc>
                <a:tc hMerge="1">
                  <a:txBody>
                    <a:bodyPr/>
                    <a:lstStyle/>
                    <a:p>
                      <a:endParaRPr lang="el-GR"/>
                    </a:p>
                  </a:txBody>
                  <a:tcPr/>
                </a:tc>
                <a:tc>
                  <a:txBody>
                    <a:bodyPr/>
                    <a:lstStyle/>
                    <a:p>
                      <a:pPr marL="38100" marR="38100" algn="r">
                        <a:lnSpc>
                          <a:spcPct val="100000"/>
                        </a:lnSpc>
                        <a:spcAft>
                          <a:spcPts val="0"/>
                        </a:spcAft>
                      </a:pPr>
                      <a:r>
                        <a:rPr lang="el-GR" sz="1800" dirty="0">
                          <a:effectLst/>
                        </a:rPr>
                        <a:t>1,63</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c>
                  <a:txBody>
                    <a:bodyPr/>
                    <a:lstStyle/>
                    <a:p>
                      <a:pPr>
                        <a:lnSpc>
                          <a:spcPct val="100000"/>
                        </a:lnSpc>
                        <a:spcAft>
                          <a:spcPts val="0"/>
                        </a:spcAft>
                      </a:pPr>
                      <a:r>
                        <a:rPr lang="el-GR" sz="3200" dirty="0">
                          <a:effectLst/>
                        </a:rPr>
                        <a:t> </a:t>
                      </a:r>
                      <a:endParaRPr lang="el-GR" sz="28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0" marR="0" marT="0" marB="0" anchor="ctr"/>
                </a:tc>
              </a:tr>
              <a:tr h="234629">
                <a:tc vMerge="1">
                  <a:txBody>
                    <a:bodyPr/>
                    <a:lstStyle/>
                    <a:p>
                      <a:endParaRPr lang="el-GR"/>
                    </a:p>
                  </a:txBody>
                  <a:tcPr/>
                </a:tc>
                <a:tc gridSpan="2">
                  <a:txBody>
                    <a:bodyPr/>
                    <a:lstStyle/>
                    <a:p>
                      <a:endParaRPr lang="el-GR"/>
                    </a:p>
                  </a:txBody>
                  <a:tcPr marL="0" marR="0" marT="0" marB="0"/>
                </a:tc>
                <a:tc hMerge="1">
                  <a:txBody>
                    <a:bodyPr/>
                    <a:lstStyle/>
                    <a:p>
                      <a:endParaRPr lang="el-GR"/>
                    </a:p>
                  </a:txBody>
                  <a:tcPr/>
                </a:tc>
                <a:tc>
                  <a:txBody>
                    <a:bodyPr/>
                    <a:lstStyle/>
                    <a:p>
                      <a:endParaRPr lang="el-GR"/>
                    </a:p>
                  </a:txBody>
                  <a:tcPr marL="0" marR="0" marT="0" marB="0" anchor="ctr"/>
                </a:tc>
                <a:tc>
                  <a:txBody>
                    <a:bodyPr/>
                    <a:lstStyle/>
                    <a:p>
                      <a:endParaRPr lang="el-GR"/>
                    </a:p>
                  </a:txBody>
                  <a:tcPr marL="0" marR="0" marT="0" marB="0" anchor="ctr"/>
                </a:tc>
              </a:tr>
              <a:tr h="234629">
                <a:tc vMerge="1">
                  <a:txBody>
                    <a:bodyPr/>
                    <a:lstStyle/>
                    <a:p>
                      <a:endParaRPr lang="el-GR"/>
                    </a:p>
                  </a:txBody>
                  <a:tcPr/>
                </a:tc>
                <a:tc gridSpan="2">
                  <a:txBody>
                    <a:bodyPr/>
                    <a:lstStyle/>
                    <a:p>
                      <a:endParaRPr lang="el-GR"/>
                    </a:p>
                  </a:txBody>
                  <a:tcPr marL="0" marR="0" marT="0" marB="0"/>
                </a:tc>
                <a:tc hMerge="1">
                  <a:txBody>
                    <a:bodyPr/>
                    <a:lstStyle/>
                    <a:p>
                      <a:endParaRPr lang="el-GR"/>
                    </a:p>
                  </a:txBody>
                  <a:tcPr/>
                </a:tc>
                <a:tc>
                  <a:txBody>
                    <a:bodyPr/>
                    <a:lstStyle/>
                    <a:p>
                      <a:endParaRPr lang="el-GR"/>
                    </a:p>
                  </a:txBody>
                  <a:tcPr marL="0" marR="0" marT="0" marB="0" anchor="ctr"/>
                </a:tc>
                <a:tc>
                  <a:txBody>
                    <a:bodyPr/>
                    <a:lstStyle/>
                    <a:p>
                      <a:endParaRPr lang="el-GR" dirty="0"/>
                    </a:p>
                  </a:txBody>
                  <a:tcPr marL="0" marR="0" marT="0" marB="0" anchor="ctr"/>
                </a:tc>
              </a:tr>
            </a:tbl>
          </a:graphicData>
        </a:graphic>
      </p:graphicFrame>
      <p:sp>
        <p:nvSpPr>
          <p:cNvPr id="5" name="TextBox 4"/>
          <p:cNvSpPr txBox="1"/>
          <p:nvPr/>
        </p:nvSpPr>
        <p:spPr>
          <a:xfrm>
            <a:off x="-180528" y="2780928"/>
            <a:ext cx="2965402" cy="4093428"/>
          </a:xfrm>
          <a:prstGeom prst="rect">
            <a:avLst/>
          </a:prstGeom>
          <a:solidFill>
            <a:srgbClr val="FFFF00"/>
          </a:solidFill>
          <a:ln>
            <a:solidFill>
              <a:schemeClr val="accent1"/>
            </a:solidFill>
          </a:ln>
        </p:spPr>
        <p:txBody>
          <a:bodyPr wrap="square" rtlCol="0">
            <a:spAutoFit/>
          </a:bodyPr>
          <a:lstStyle/>
          <a:p>
            <a:r>
              <a:rPr lang="el-GR" sz="2000" dirty="0" smtClean="0"/>
              <a:t>Το ζητούμενο 95% διάστημα εμπιστοσύνης</a:t>
            </a:r>
          </a:p>
          <a:p>
            <a:r>
              <a:rPr lang="el-GR" sz="2000" dirty="0" smtClean="0"/>
              <a:t>Απορρίπτεται η μηδενική υπόθεση μ=7,5 σε επίπεδο σημαντικότητας α=0,05</a:t>
            </a:r>
          </a:p>
          <a:p>
            <a:r>
              <a:rPr lang="el-GR" sz="2000" dirty="0"/>
              <a:t>ε</a:t>
            </a:r>
            <a:r>
              <a:rPr lang="el-GR" sz="2000" dirty="0" smtClean="0"/>
              <a:t>πειδή  η τιμή 7,5 δεν ανήκει στο διάστημα 7,9424-8,3996. Επειδή 7,5 &lt; 7,94 συμπεραίνουμε ότι οι σημερινοί μαθητές μελετούν σημαντικά περισσότερο σε σχέση με </a:t>
            </a:r>
            <a:r>
              <a:rPr lang="el-GR" sz="2000" smtClean="0"/>
              <a:t>το παρελθόν </a:t>
            </a:r>
            <a:endParaRPr lang="el-GR" sz="2000" dirty="0"/>
          </a:p>
        </p:txBody>
      </p:sp>
      <p:sp>
        <p:nvSpPr>
          <p:cNvPr id="8" name="Δεξιό βέλος 7"/>
          <p:cNvSpPr/>
          <p:nvPr/>
        </p:nvSpPr>
        <p:spPr>
          <a:xfrm rot="20882882">
            <a:off x="2721705" y="3140450"/>
            <a:ext cx="3492076" cy="19077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198213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684213" y="476250"/>
            <a:ext cx="7772400" cy="431800"/>
          </a:xfrm>
        </p:spPr>
        <p:txBody>
          <a:bodyPr/>
          <a:lstStyle/>
          <a:p>
            <a:pPr eaLnBrk="1" hangingPunct="1"/>
            <a:r>
              <a:rPr lang="el-GR" sz="2400" dirty="0" smtClean="0"/>
              <a:t>Εκτιμητική: εκτίμηση παραμέτρων πληθυσμού </a:t>
            </a:r>
          </a:p>
        </p:txBody>
      </p:sp>
      <p:graphicFrame>
        <p:nvGraphicFramePr>
          <p:cNvPr id="1026" name="Object 4"/>
          <p:cNvGraphicFramePr>
            <a:graphicFrameLocks noGrp="1" noChangeAspect="1"/>
          </p:cNvGraphicFramePr>
          <p:nvPr>
            <p:ph sz="half" idx="2"/>
          </p:nvPr>
        </p:nvGraphicFramePr>
        <p:xfrm>
          <a:off x="611188" y="1196975"/>
          <a:ext cx="7494587" cy="5280025"/>
        </p:xfrm>
        <a:graphic>
          <a:graphicData uri="http://schemas.openxmlformats.org/presentationml/2006/ole">
            <mc:AlternateContent xmlns:mc="http://schemas.openxmlformats.org/markup-compatibility/2006">
              <mc:Choice xmlns:v="urn:schemas-microsoft-com:vml" Requires="v">
                <p:oleObj spid="_x0000_s1058" name="Document" r:id="rId4" imgW="11805282" imgH="8304230" progId="Word.Document.8">
                  <p:embed/>
                </p:oleObj>
              </mc:Choice>
              <mc:Fallback>
                <p:oleObj name="Document" r:id="rId4" imgW="11805282" imgH="8304230"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96975"/>
                        <a:ext cx="7494587" cy="5280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9" name="14 - Ορθογώνιο"/>
          <p:cNvSpPr>
            <a:spLocks noChangeArrowheads="1"/>
          </p:cNvSpPr>
          <p:nvPr/>
        </p:nvSpPr>
        <p:spPr bwMode="auto">
          <a:xfrm>
            <a:off x="971550" y="1052513"/>
            <a:ext cx="7129463" cy="5340350"/>
          </a:xfrm>
          <a:prstGeom prst="rect">
            <a:avLst/>
          </a:prstGeom>
          <a:noFill/>
          <a:ln w="9525">
            <a:noFill/>
            <a:miter lim="800000"/>
            <a:headEnd/>
            <a:tailEnd/>
          </a:ln>
        </p:spPr>
        <p:txBody>
          <a:bodyPr>
            <a:spAutoFit/>
          </a:bodyPr>
          <a:lstStyle/>
          <a:p>
            <a:pPr>
              <a:lnSpc>
                <a:spcPct val="150000"/>
              </a:lnSpc>
            </a:pPr>
            <a:r>
              <a:rPr lang="el-GR" sz="2000" dirty="0"/>
              <a:t>Ερευνητικό ερώτημα:</a:t>
            </a:r>
          </a:p>
          <a:p>
            <a:pPr>
              <a:lnSpc>
                <a:spcPct val="150000"/>
              </a:lnSpc>
            </a:pPr>
            <a:r>
              <a:rPr lang="el-GR" sz="2000" dirty="0">
                <a:solidFill>
                  <a:schemeClr val="accent2"/>
                </a:solidFill>
              </a:rPr>
              <a:t>Μια παιδίατρος θέλει να διερευνήσει κατά πόσο παιδιά 2 χρόνων που έχουν μεγαλώσει δεχόμενα πολλές αγκαλιές από του γονείς τους  παρουσιάζουν μεγαλύτερη ανάπτυξη από τα άλλα παιδιά</a:t>
            </a:r>
            <a:r>
              <a:rPr lang="el-GR" sz="2000" dirty="0"/>
              <a:t>. </a:t>
            </a:r>
          </a:p>
          <a:p>
            <a:pPr>
              <a:lnSpc>
                <a:spcPct val="150000"/>
              </a:lnSpc>
            </a:pPr>
            <a:r>
              <a:rPr lang="el-GR" sz="2000" dirty="0"/>
              <a:t>Διαδικασία Παρέμβασης:</a:t>
            </a:r>
          </a:p>
          <a:p>
            <a:pPr>
              <a:lnSpc>
                <a:spcPct val="150000"/>
              </a:lnSpc>
            </a:pPr>
            <a:r>
              <a:rPr lang="el-GR" sz="2000" dirty="0">
                <a:solidFill>
                  <a:schemeClr val="accent2"/>
                </a:solidFill>
              </a:rPr>
              <a:t>Δίνει οδηγίες στους γονείς 36 βρεφών που δέχτηκαν να συμμετέχουν στο πρόγραμμά της, σχετικά με το πόσο συχνά θα αγκαλιάζουν τα παιδία τους. </a:t>
            </a:r>
          </a:p>
          <a:p>
            <a:pPr>
              <a:lnSpc>
                <a:spcPct val="150000"/>
              </a:lnSpc>
            </a:pPr>
            <a:r>
              <a:rPr lang="el-GR" sz="2000" dirty="0">
                <a:solidFill>
                  <a:schemeClr val="accent2"/>
                </a:solidFill>
              </a:rPr>
              <a:t>Μετά από 2 χρόνια εφαρμογής του προγράμματος από τους γονείς, μετρά το βάρος των 36 παιδιών ηλικίας 2 ετών. Το μέσο βάρος του δείγματος είναι              κιλά</a:t>
            </a:r>
            <a:r>
              <a:rPr lang="el-GR" sz="2000" dirty="0"/>
              <a:t>.</a:t>
            </a:r>
          </a:p>
          <a:p>
            <a:endParaRPr lang="el-GR" sz="1100" dirty="0"/>
          </a:p>
        </p:txBody>
      </p:sp>
      <p:graphicFrame>
        <p:nvGraphicFramePr>
          <p:cNvPr id="1027" name="Object 13"/>
          <p:cNvGraphicFramePr>
            <a:graphicFrameLocks noChangeAspect="1"/>
          </p:cNvGraphicFramePr>
          <p:nvPr/>
        </p:nvGraphicFramePr>
        <p:xfrm>
          <a:off x="2700338" y="5805488"/>
          <a:ext cx="792162" cy="287337"/>
        </p:xfrm>
        <a:graphic>
          <a:graphicData uri="http://schemas.openxmlformats.org/presentationml/2006/ole">
            <mc:AlternateContent xmlns:mc="http://schemas.openxmlformats.org/markup-compatibility/2006">
              <mc:Choice xmlns:v="urn:schemas-microsoft-com:vml" Requires="v">
                <p:oleObj spid="_x0000_s1059" name="Εξίσωση" r:id="rId6" imgW="1016709" imgH="405830" progId="Equation.3">
                  <p:embed/>
                </p:oleObj>
              </mc:Choice>
              <mc:Fallback>
                <p:oleObj name="Εξίσωση" r:id="rId6" imgW="1016709" imgH="405830" progId="Equation.3">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00338" y="5805488"/>
                        <a:ext cx="792162"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539750" y="476250"/>
            <a:ext cx="7916863" cy="720725"/>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1</a:t>
            </a:r>
            <a:r>
              <a:rPr lang="el-GR" sz="2400" baseline="30000" smtClean="0"/>
              <a:t>ο</a:t>
            </a:r>
            <a:r>
              <a:rPr lang="el-GR" sz="2400" smtClean="0"/>
              <a:t> </a:t>
            </a:r>
            <a:r>
              <a:rPr lang="en-US" sz="2400" smtClean="0"/>
              <a:t/>
            </a:r>
            <a:br>
              <a:rPr lang="en-US" sz="2400" smtClean="0"/>
            </a:br>
            <a:endParaRPr lang="el-GR" sz="2400" smtClean="0"/>
          </a:p>
        </p:txBody>
      </p:sp>
      <p:graphicFrame>
        <p:nvGraphicFramePr>
          <p:cNvPr id="2050" name="Object 4"/>
          <p:cNvGraphicFramePr>
            <a:graphicFrameLocks noGrp="1" noChangeAspect="1"/>
          </p:cNvGraphicFramePr>
          <p:nvPr>
            <p:ph sz="half" idx="2"/>
          </p:nvPr>
        </p:nvGraphicFramePr>
        <p:xfrm>
          <a:off x="927100" y="1163638"/>
          <a:ext cx="6851650" cy="5230812"/>
        </p:xfrm>
        <a:graphic>
          <a:graphicData uri="http://schemas.openxmlformats.org/presentationml/2006/ole">
            <mc:AlternateContent xmlns:mc="http://schemas.openxmlformats.org/markup-compatibility/2006">
              <mc:Choice xmlns:v="urn:schemas-microsoft-com:vml" Requires="v">
                <p:oleObj spid="_x0000_s2066" name="Document" r:id="rId4" imgW="11796635" imgH="9005176" progId="Word.Document.8">
                  <p:embed/>
                </p:oleObj>
              </mc:Choice>
              <mc:Fallback>
                <p:oleObj name="Document" r:id="rId4" imgW="11796635" imgH="9005176"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7100" y="1163638"/>
                        <a:ext cx="6851650" cy="5230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684213" y="476250"/>
            <a:ext cx="7772400" cy="431800"/>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1</a:t>
            </a:r>
            <a:r>
              <a:rPr lang="el-GR" sz="2400" baseline="30000" smtClean="0"/>
              <a:t>ο</a:t>
            </a:r>
            <a:endParaRPr lang="el-GR" sz="2400" smtClean="0"/>
          </a:p>
        </p:txBody>
      </p:sp>
      <p:graphicFrame>
        <p:nvGraphicFramePr>
          <p:cNvPr id="3074" name="Object 4"/>
          <p:cNvGraphicFramePr>
            <a:graphicFrameLocks noGrp="1" noChangeAspect="1"/>
          </p:cNvGraphicFramePr>
          <p:nvPr>
            <p:ph sz="half" idx="2"/>
          </p:nvPr>
        </p:nvGraphicFramePr>
        <p:xfrm>
          <a:off x="849313" y="1135063"/>
          <a:ext cx="6375400" cy="4786312"/>
        </p:xfrm>
        <a:graphic>
          <a:graphicData uri="http://schemas.openxmlformats.org/presentationml/2006/ole">
            <mc:AlternateContent xmlns:mc="http://schemas.openxmlformats.org/markup-compatibility/2006">
              <mc:Choice xmlns:v="urn:schemas-microsoft-com:vml" Requires="v">
                <p:oleObj spid="_x0000_s3090" name="Document" r:id="rId4" imgW="11796635" imgH="8856000" progId="Word.Document.8">
                  <p:embed/>
                </p:oleObj>
              </mc:Choice>
              <mc:Fallback>
                <p:oleObj name="Document" r:id="rId4" imgW="11796635" imgH="8856000"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9313" y="1135063"/>
                        <a:ext cx="6375400" cy="4786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sz="half" idx="1"/>
          </p:nvPr>
        </p:nvSpPr>
        <p:spPr/>
        <p:txBody>
          <a:bodyPr/>
          <a:lstStyle/>
          <a:p>
            <a:endParaRPr lang="el-GR"/>
          </a:p>
        </p:txBody>
      </p:sp>
      <p:sp>
        <p:nvSpPr>
          <p:cNvPr id="4" name="3 - Θέση περιεχομένου"/>
          <p:cNvSpPr>
            <a:spLocks noGrp="1"/>
          </p:cNvSpPr>
          <p:nvPr>
            <p:ph sz="half" idx="2"/>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el-GR" sz="2800" kern="0" dirty="0" smtClean="0">
                <a:solidFill>
                  <a:schemeClr val="tx2"/>
                </a:solidFill>
              </a:rPr>
              <a:t>Εκτιμητική: Διαστήματα εμπιστοσύνης </a:t>
            </a:r>
          </a:p>
        </p:txBody>
      </p:sp>
      <p:sp>
        <p:nvSpPr>
          <p:cNvPr id="6" name="5 - Ορθογώνιο"/>
          <p:cNvSpPr/>
          <p:nvPr/>
        </p:nvSpPr>
        <p:spPr>
          <a:xfrm>
            <a:off x="1043608" y="1340768"/>
            <a:ext cx="7272808" cy="3908762"/>
          </a:xfrm>
          <a:prstGeom prst="rect">
            <a:avLst/>
          </a:prstGeom>
        </p:spPr>
        <p:txBody>
          <a:bodyPr wrap="square">
            <a:spAutoFit/>
          </a:bodyPr>
          <a:lstStyle/>
          <a:p>
            <a:r>
              <a:rPr lang="el-GR" sz="2000" dirty="0" smtClean="0">
                <a:solidFill>
                  <a:schemeClr val="accent6"/>
                </a:solidFill>
              </a:rPr>
              <a:t>Στην περίπτωση των παιδιών «με πολλές αγκαλιές»                     αφού η μέση τιμή του δείγματος είναι:</a:t>
            </a:r>
          </a:p>
          <a:p>
            <a:endParaRPr lang="el-GR" sz="2000" dirty="0" smtClean="0">
              <a:solidFill>
                <a:schemeClr val="accent6"/>
              </a:solidFill>
            </a:endParaRPr>
          </a:p>
          <a:p>
            <a:r>
              <a:rPr lang="el-GR" sz="2000" dirty="0" smtClean="0"/>
              <a:t>2. </a:t>
            </a:r>
            <a:r>
              <a:rPr lang="el-GR" sz="2800" b="1" dirty="0" smtClean="0"/>
              <a:t>Διαστήματα εμπιστοσύνης</a:t>
            </a:r>
            <a:endParaRPr lang="el-GR" sz="2000" b="1" dirty="0" smtClean="0"/>
          </a:p>
          <a:p>
            <a:r>
              <a:rPr lang="el-GR" sz="2000" dirty="0" smtClean="0"/>
              <a:t>Η βεβαιότητα ότι η εκτίμηση σημείου έδωσε την πραγματική μέση τιμή του πληθυσμού είναι πολύ μικρή. Οι μέσες τιμές των δειγμάτων έχουν μια φυσική μεταβλητότητα που εκφράζεται από το τυπικό σφάλμα της μέσης τιμής.</a:t>
            </a:r>
          </a:p>
          <a:p>
            <a:r>
              <a:rPr lang="el-GR" sz="2000" dirty="0" smtClean="0"/>
              <a:t>Αυτό οδήγησε σε μεθόδους εκτίμησης της μέσης τιμής ενός πληθυσμού με τη βοήθεια ενός διαστήματος τιμών για το οποίο η βεβαιότητα να περιέχει την μέση τιμή του πληθυσμού είναι γνωστή και υψηλή.</a:t>
            </a:r>
          </a:p>
        </p:txBody>
      </p:sp>
      <p:graphicFrame>
        <p:nvGraphicFramePr>
          <p:cNvPr id="102402" name="Object 2"/>
          <p:cNvGraphicFramePr>
            <a:graphicFrameLocks noChangeAspect="1"/>
          </p:cNvGraphicFramePr>
          <p:nvPr/>
        </p:nvGraphicFramePr>
        <p:xfrm>
          <a:off x="6516216" y="1412776"/>
          <a:ext cx="1341438" cy="338137"/>
        </p:xfrm>
        <a:graphic>
          <a:graphicData uri="http://schemas.openxmlformats.org/presentationml/2006/ole">
            <mc:AlternateContent xmlns:mc="http://schemas.openxmlformats.org/markup-compatibility/2006">
              <mc:Choice xmlns:v="urn:schemas-microsoft-com:vml" Requires="v">
                <p:oleObj spid="_x0000_s102434" name="Εξίσωση" r:id="rId3" imgW="1054080" imgH="266400" progId="Equation.3">
                  <p:embed/>
                </p:oleObj>
              </mc:Choice>
              <mc:Fallback>
                <p:oleObj name="Εξίσωση" r:id="rId3" imgW="1054080" imgH="266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216" y="1412776"/>
                        <a:ext cx="1341438" cy="338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03" name="Object 5"/>
          <p:cNvGraphicFramePr>
            <a:graphicFrameLocks noChangeAspect="1"/>
          </p:cNvGraphicFramePr>
          <p:nvPr/>
        </p:nvGraphicFramePr>
        <p:xfrm>
          <a:off x="5076056" y="1700808"/>
          <a:ext cx="1389062" cy="369887"/>
        </p:xfrm>
        <a:graphic>
          <a:graphicData uri="http://schemas.openxmlformats.org/presentationml/2006/ole">
            <mc:AlternateContent xmlns:mc="http://schemas.openxmlformats.org/markup-compatibility/2006">
              <mc:Choice xmlns:v="urn:schemas-microsoft-com:vml" Requires="v">
                <p:oleObj spid="_x0000_s102435" name="Εξίσωση" r:id="rId5" imgW="1091880" imgH="291960" progId="Equation.3">
                  <p:embed/>
                </p:oleObj>
              </mc:Choice>
              <mc:Fallback>
                <p:oleObj name="Εξίσωση" r:id="rId5" imgW="1091880" imgH="29196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76056" y="1700808"/>
                        <a:ext cx="1389062" cy="369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4213" y="476250"/>
            <a:ext cx="7772400" cy="431800"/>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1</a:t>
            </a:r>
            <a:r>
              <a:rPr lang="el-GR" sz="2400" baseline="30000" smtClean="0"/>
              <a:t>ο</a:t>
            </a:r>
            <a:endParaRPr lang="el-GR" sz="2400" smtClean="0"/>
          </a:p>
        </p:txBody>
      </p:sp>
      <p:sp>
        <p:nvSpPr>
          <p:cNvPr id="30723" name="3 - TextBox"/>
          <p:cNvSpPr txBox="1">
            <a:spLocks noChangeArrowheads="1"/>
          </p:cNvSpPr>
          <p:nvPr/>
        </p:nvSpPr>
        <p:spPr bwMode="auto">
          <a:xfrm>
            <a:off x="1331913" y="1341438"/>
            <a:ext cx="6911975" cy="5078412"/>
          </a:xfrm>
          <a:prstGeom prst="rect">
            <a:avLst/>
          </a:prstGeom>
          <a:noFill/>
          <a:ln w="9525">
            <a:noFill/>
            <a:miter lim="800000"/>
            <a:headEnd/>
            <a:tailEnd/>
          </a:ln>
        </p:spPr>
        <p:txBody>
          <a:bodyPr>
            <a:spAutoFit/>
          </a:bodyPr>
          <a:lstStyle/>
          <a:p>
            <a:pPr>
              <a:lnSpc>
                <a:spcPct val="150000"/>
              </a:lnSpc>
            </a:pPr>
            <a:r>
              <a:rPr lang="el-GR" sz="2000">
                <a:solidFill>
                  <a:schemeClr val="accent2"/>
                </a:solidFill>
              </a:rPr>
              <a:t>Στη περίπτωσή μας απόρριψη της μηδενικής υπόθεσης και υιοθέτηση της εναλλακτικής  οδηγεί  στο συμπέρασμα ότι τα παιδιά με «πολλές αγκαλιές» έχουν διαφορετικό μέσο βάρος από 10,5 κιλά, δηλαδή διαφορετικό βάρος από τα τυπικά παιδιά.</a:t>
            </a:r>
          </a:p>
          <a:p>
            <a:pPr>
              <a:lnSpc>
                <a:spcPct val="150000"/>
              </a:lnSpc>
            </a:pPr>
            <a:r>
              <a:rPr lang="el-GR" sz="2000">
                <a:solidFill>
                  <a:schemeClr val="accent2"/>
                </a:solidFill>
              </a:rPr>
              <a:t>Αν δε το δείγμα μας έχει μέση τιμή μεγαλύτερη από 10,5 κιλά τότε ερευνήτρια μπορεί τότε έχουμε απάντηση στο ερευνητικό ερώτημα:</a:t>
            </a:r>
          </a:p>
          <a:p>
            <a:pPr>
              <a:lnSpc>
                <a:spcPct val="150000"/>
              </a:lnSpc>
            </a:pPr>
            <a:r>
              <a:rPr lang="el-GR" sz="2000">
                <a:solidFill>
                  <a:schemeClr val="accent2"/>
                </a:solidFill>
              </a:rPr>
              <a:t>Τα παιδιά 2 χρόνων που έχουν μεγαλώσει δεχόμενα πολλές αγκαλιές από του γονείς τους, παρουσιάζουν μεγαλύτερη ανάπτυξη από τα άλλα παιδιά</a:t>
            </a:r>
            <a:endParaRPr lang="el-GR" sz="2000"/>
          </a:p>
          <a:p>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11188" y="76200"/>
            <a:ext cx="7772400" cy="400050"/>
          </a:xfrm>
        </p:spPr>
        <p:txBody>
          <a:bodyPr/>
          <a:lstStyle/>
          <a:p>
            <a:pPr eaLnBrk="1" hangingPunct="1"/>
            <a:r>
              <a:rPr lang="el-GR" sz="2000" smtClean="0"/>
              <a:t>Έλεγχος Υπόθεσης για το μέσο ενός πληθυσμού</a:t>
            </a:r>
            <a:r>
              <a:rPr lang="en-US" sz="2000" smtClean="0"/>
              <a:t>:</a:t>
            </a:r>
            <a:r>
              <a:rPr lang="el-GR" sz="2000" smtClean="0"/>
              <a:t> βήμα 2</a:t>
            </a:r>
            <a:r>
              <a:rPr lang="el-GR" sz="2000" baseline="30000" smtClean="0"/>
              <a:t>ο</a:t>
            </a:r>
            <a:endParaRPr lang="el-GR" sz="2000" smtClean="0"/>
          </a:p>
        </p:txBody>
      </p:sp>
      <p:graphicFrame>
        <p:nvGraphicFramePr>
          <p:cNvPr id="4098" name="Object 4"/>
          <p:cNvGraphicFramePr>
            <a:graphicFrameLocks noGrp="1" noChangeAspect="1"/>
          </p:cNvGraphicFramePr>
          <p:nvPr>
            <p:ph idx="1"/>
          </p:nvPr>
        </p:nvGraphicFramePr>
        <p:xfrm>
          <a:off x="798513" y="782638"/>
          <a:ext cx="6915150" cy="8324850"/>
        </p:xfrm>
        <a:graphic>
          <a:graphicData uri="http://schemas.openxmlformats.org/presentationml/2006/ole">
            <mc:AlternateContent xmlns:mc="http://schemas.openxmlformats.org/markup-compatibility/2006">
              <mc:Choice xmlns:v="urn:schemas-microsoft-com:vml" Requires="v">
                <p:oleObj spid="_x0000_s4114" name="Document" r:id="rId4" imgW="6563214" imgH="7900198" progId="Word.Document.8">
                  <p:embed/>
                </p:oleObj>
              </mc:Choice>
              <mc:Fallback>
                <p:oleObj name="Document" r:id="rId4" imgW="6563214" imgH="7900198"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8513" y="782638"/>
                        <a:ext cx="6915150" cy="832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611188" y="76200"/>
            <a:ext cx="7772400" cy="544513"/>
          </a:xfrm>
        </p:spPr>
        <p:txBody>
          <a:bodyPr/>
          <a:lstStyle/>
          <a:p>
            <a:pPr eaLnBrk="1" hangingPunct="1"/>
            <a:r>
              <a:rPr lang="el-GR" sz="2000" smtClean="0"/>
              <a:t>Έλεγχος Υπόθεσης για το μέσο ενός πληθυσμού</a:t>
            </a:r>
            <a:r>
              <a:rPr lang="en-US" sz="2000" smtClean="0"/>
              <a:t>:</a:t>
            </a:r>
            <a:r>
              <a:rPr lang="el-GR" sz="2000" smtClean="0"/>
              <a:t> βήμα 2</a:t>
            </a:r>
            <a:r>
              <a:rPr lang="el-GR" sz="2000" baseline="30000" smtClean="0"/>
              <a:t>ο</a:t>
            </a:r>
            <a:endParaRPr lang="el-GR" sz="2000" smtClean="0"/>
          </a:p>
        </p:txBody>
      </p:sp>
      <p:sp>
        <p:nvSpPr>
          <p:cNvPr id="5125" name="3 - TextBox"/>
          <p:cNvSpPr txBox="1">
            <a:spLocks noChangeArrowheads="1"/>
          </p:cNvSpPr>
          <p:nvPr/>
        </p:nvSpPr>
        <p:spPr bwMode="auto">
          <a:xfrm>
            <a:off x="755650" y="908050"/>
            <a:ext cx="4608513" cy="5226050"/>
          </a:xfrm>
          <a:prstGeom prst="rect">
            <a:avLst/>
          </a:prstGeom>
          <a:noFill/>
          <a:ln w="9525">
            <a:noFill/>
            <a:miter lim="800000"/>
            <a:headEnd/>
            <a:tailEnd/>
          </a:ln>
        </p:spPr>
        <p:txBody>
          <a:bodyPr>
            <a:spAutoFit/>
          </a:bodyPr>
          <a:lstStyle/>
          <a:p>
            <a:pPr>
              <a:lnSpc>
                <a:spcPct val="114000"/>
              </a:lnSpc>
              <a:spcAft>
                <a:spcPts val="600"/>
              </a:spcAft>
            </a:pPr>
            <a:r>
              <a:rPr lang="el-GR" sz="1800"/>
              <a:t>Επειδή θεωρητικά ένα τυχαίο δείγμα από τον πληθυσμό με μέση τιμή την       </a:t>
            </a:r>
            <a:r>
              <a:rPr lang="en-US" sz="1800"/>
              <a:t>  </a:t>
            </a:r>
            <a:r>
              <a:rPr lang="el-GR" sz="1800"/>
              <a:t>μπορεί να δώσει οποιαδήποτε τιμή </a:t>
            </a:r>
            <a:r>
              <a:rPr lang="en-US" sz="1800"/>
              <a:t>z</a:t>
            </a:r>
            <a:r>
              <a:rPr lang="el-GR" sz="1800"/>
              <a:t> πρέπει να αποφασιστεί ποιες τιμές Ζ απορρίπτουν την μηδενική υπόθεση. </a:t>
            </a:r>
            <a:endParaRPr lang="en-US" sz="1800"/>
          </a:p>
          <a:p>
            <a:pPr>
              <a:spcAft>
                <a:spcPts val="600"/>
              </a:spcAft>
            </a:pPr>
            <a:r>
              <a:rPr lang="el-GR" sz="1800"/>
              <a:t>Προφανώς αυτές είναι στα άκρα της τυπικής κανονικής κατανομής αφού όσο ποιο πολύ αποκλίνει η μέση τιμή του δείγματος από την          τόσο μεγαλύτερη ή απόκλιση του </a:t>
            </a:r>
            <a:r>
              <a:rPr lang="en-US" sz="1800"/>
              <a:t>z </a:t>
            </a:r>
            <a:r>
              <a:rPr lang="el-GR" sz="1800"/>
              <a:t>του δείγματος από το 0.</a:t>
            </a:r>
          </a:p>
          <a:p>
            <a:pPr>
              <a:spcAft>
                <a:spcPts val="600"/>
              </a:spcAft>
            </a:pPr>
            <a:r>
              <a:rPr lang="el-GR" sz="1800"/>
              <a:t>Η περιοχή αποδοχής ή απόρριψης τη μηδενικής καθορίζεται από το </a:t>
            </a:r>
            <a:r>
              <a:rPr lang="el-GR" sz="1800" b="1"/>
              <a:t>επίπεδο σημαντικότητας α </a:t>
            </a:r>
            <a:r>
              <a:rPr lang="el-GR" sz="1800"/>
              <a:t>που συνήθως είναι α=0,05 ή 5%. </a:t>
            </a:r>
            <a:endParaRPr lang="en-US" sz="1800"/>
          </a:p>
          <a:p>
            <a:pPr>
              <a:spcAft>
                <a:spcPts val="600"/>
              </a:spcAft>
            </a:pPr>
            <a:r>
              <a:rPr lang="el-GR" sz="1800"/>
              <a:t>Δηλ. αν ένα δείγμα δίνει μια τιμή </a:t>
            </a:r>
            <a:r>
              <a:rPr lang="en-US" sz="1800"/>
              <a:t>z</a:t>
            </a:r>
            <a:r>
              <a:rPr lang="el-GR" sz="1800"/>
              <a:t> που ανήκει στο 5% των πιο ακραίων τιμών της τυπικής κανονικής κατανομής τότε απορρίπτεται η μηδενική υπόθεση</a:t>
            </a:r>
          </a:p>
        </p:txBody>
      </p:sp>
      <p:graphicFrame>
        <p:nvGraphicFramePr>
          <p:cNvPr id="5122" name="Object 4"/>
          <p:cNvGraphicFramePr>
            <a:graphicFrameLocks noChangeAspect="1"/>
          </p:cNvGraphicFramePr>
          <p:nvPr/>
        </p:nvGraphicFramePr>
        <p:xfrm>
          <a:off x="3359150" y="1196975"/>
          <a:ext cx="509588" cy="360363"/>
        </p:xfrm>
        <a:graphic>
          <a:graphicData uri="http://schemas.openxmlformats.org/presentationml/2006/ole">
            <mc:AlternateContent xmlns:mc="http://schemas.openxmlformats.org/markup-compatibility/2006">
              <mc:Choice xmlns:v="urn:schemas-microsoft-com:vml" Requires="v">
                <p:oleObj spid="_x0000_s5154" name="Εξίσωση" r:id="rId3" imgW="253800" imgH="291960" progId="Equation.3">
                  <p:embed/>
                </p:oleObj>
              </mc:Choice>
              <mc:Fallback>
                <p:oleObj name="Εξίσωση" r:id="rId3" imgW="253800" imgH="29196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150" y="1196975"/>
                        <a:ext cx="509588"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3" name="Object 3"/>
          <p:cNvGraphicFramePr>
            <a:graphicFrameLocks noChangeAspect="1"/>
          </p:cNvGraphicFramePr>
          <p:nvPr/>
        </p:nvGraphicFramePr>
        <p:xfrm>
          <a:off x="5003800" y="3068638"/>
          <a:ext cx="509588" cy="360362"/>
        </p:xfrm>
        <a:graphic>
          <a:graphicData uri="http://schemas.openxmlformats.org/presentationml/2006/ole">
            <mc:AlternateContent xmlns:mc="http://schemas.openxmlformats.org/markup-compatibility/2006">
              <mc:Choice xmlns:v="urn:schemas-microsoft-com:vml" Requires="v">
                <p:oleObj spid="_x0000_s5155" name="Εξίσωση" r:id="rId5" imgW="253800" imgH="291960" progId="Equation.3">
                  <p:embed/>
                </p:oleObj>
              </mc:Choice>
              <mc:Fallback>
                <p:oleObj name="Εξίσωση" r:id="rId5" imgW="253800" imgH="29196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3800" y="3068638"/>
                        <a:ext cx="509588"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5782" name="Picture 6"/>
          <p:cNvPicPr>
            <a:picLocks noChangeAspect="1" noChangeArrowheads="1"/>
          </p:cNvPicPr>
          <p:nvPr/>
        </p:nvPicPr>
        <p:blipFill>
          <a:blip r:embed="rId7" cstate="print"/>
          <a:srcRect l="6631" r="13795" b="2760"/>
          <a:stretch>
            <a:fillRect/>
          </a:stretch>
        </p:blipFill>
        <p:spPr bwMode="auto">
          <a:xfrm>
            <a:off x="5508625" y="981075"/>
            <a:ext cx="3455988" cy="3384550"/>
          </a:xfrm>
          <a:prstGeom prst="rect">
            <a:avLst/>
          </a:prstGeom>
          <a:solidFill>
            <a:schemeClr val="accent1">
              <a:lumMod val="75000"/>
            </a:schemeClr>
          </a:solidFill>
          <a:ln w="9525">
            <a:noFill/>
            <a:miter lim="800000"/>
            <a:headEnd/>
            <a:tailEnd/>
          </a:ln>
        </p:spPr>
      </p:pic>
      <p:sp>
        <p:nvSpPr>
          <p:cNvPr id="5127" name="8 - TextBox"/>
          <p:cNvSpPr txBox="1">
            <a:spLocks noChangeArrowheads="1"/>
          </p:cNvSpPr>
          <p:nvPr/>
        </p:nvSpPr>
        <p:spPr bwMode="auto">
          <a:xfrm>
            <a:off x="5292725" y="4868863"/>
            <a:ext cx="1727200" cy="923925"/>
          </a:xfrm>
          <a:prstGeom prst="rect">
            <a:avLst/>
          </a:prstGeom>
          <a:noFill/>
          <a:ln w="9525">
            <a:solidFill>
              <a:schemeClr val="accent1"/>
            </a:solidFill>
            <a:miter lim="800000"/>
            <a:headEnd/>
            <a:tailEnd/>
          </a:ln>
        </p:spPr>
        <p:txBody>
          <a:bodyPr>
            <a:spAutoFit/>
          </a:bodyPr>
          <a:lstStyle/>
          <a:p>
            <a:r>
              <a:rPr lang="el-GR" sz="1800"/>
              <a:t>Ζ δείγματος</a:t>
            </a:r>
          </a:p>
          <a:p>
            <a:r>
              <a:rPr lang="el-GR" sz="1800"/>
              <a:t>που υποστηρίζει την Η</a:t>
            </a:r>
            <a:r>
              <a:rPr lang="el-GR" sz="1800" baseline="-25000"/>
              <a:t>0</a:t>
            </a:r>
            <a:endParaRPr lang="el-GR" sz="1800"/>
          </a:p>
        </p:txBody>
      </p:sp>
      <p:cxnSp>
        <p:nvCxnSpPr>
          <p:cNvPr id="11" name="10 - Ευθύγραμμο βέλος σύνδεσης"/>
          <p:cNvCxnSpPr/>
          <p:nvPr/>
        </p:nvCxnSpPr>
        <p:spPr>
          <a:xfrm flipV="1">
            <a:off x="6300788" y="4005263"/>
            <a:ext cx="792162" cy="863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29" name="13 - TextBox"/>
          <p:cNvSpPr txBox="1">
            <a:spLocks noChangeArrowheads="1"/>
          </p:cNvSpPr>
          <p:nvPr/>
        </p:nvSpPr>
        <p:spPr bwMode="auto">
          <a:xfrm>
            <a:off x="7092950" y="4868863"/>
            <a:ext cx="1727200" cy="923925"/>
          </a:xfrm>
          <a:prstGeom prst="rect">
            <a:avLst/>
          </a:prstGeom>
          <a:noFill/>
          <a:ln w="9525">
            <a:solidFill>
              <a:schemeClr val="accent1"/>
            </a:solidFill>
            <a:miter lim="800000"/>
            <a:headEnd/>
            <a:tailEnd/>
          </a:ln>
        </p:spPr>
        <p:txBody>
          <a:bodyPr>
            <a:spAutoFit/>
          </a:bodyPr>
          <a:lstStyle/>
          <a:p>
            <a:r>
              <a:rPr lang="el-GR" sz="1800"/>
              <a:t>Ζ δείγματος</a:t>
            </a:r>
          </a:p>
          <a:p>
            <a:r>
              <a:rPr lang="el-GR" sz="1800"/>
              <a:t>που απορρίπτει την Η</a:t>
            </a:r>
            <a:r>
              <a:rPr lang="el-GR" sz="1800" baseline="-25000"/>
              <a:t>0</a:t>
            </a:r>
            <a:endParaRPr lang="el-GR" sz="1800"/>
          </a:p>
        </p:txBody>
      </p:sp>
      <p:cxnSp>
        <p:nvCxnSpPr>
          <p:cNvPr id="15" name="14 - Ευθύγραμμο βέλος σύνδεσης"/>
          <p:cNvCxnSpPr/>
          <p:nvPr/>
        </p:nvCxnSpPr>
        <p:spPr>
          <a:xfrm flipV="1">
            <a:off x="7451725" y="4005263"/>
            <a:ext cx="504825" cy="936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 Ελεύθερη σχεδίαση"/>
          <p:cNvSpPr/>
          <p:nvPr/>
        </p:nvSpPr>
        <p:spPr>
          <a:xfrm>
            <a:off x="6084888" y="3573463"/>
            <a:ext cx="458787" cy="419100"/>
          </a:xfrm>
          <a:custGeom>
            <a:avLst/>
            <a:gdLst>
              <a:gd name="connsiteX0" fmla="*/ 522515 w 523566"/>
              <a:gd name="connsiteY0" fmla="*/ 0 h 417658"/>
              <a:gd name="connsiteX1" fmla="*/ 510639 w 523566"/>
              <a:gd name="connsiteY1" fmla="*/ 71252 h 417658"/>
              <a:gd name="connsiteX2" fmla="*/ 391886 w 523566"/>
              <a:gd name="connsiteY2" fmla="*/ 154379 h 417658"/>
              <a:gd name="connsiteX3" fmla="*/ 320634 w 523566"/>
              <a:gd name="connsiteY3" fmla="*/ 237506 h 417658"/>
              <a:gd name="connsiteX4" fmla="*/ 296883 w 523566"/>
              <a:gd name="connsiteY4" fmla="*/ 273132 h 417658"/>
              <a:gd name="connsiteX5" fmla="*/ 261257 w 523566"/>
              <a:gd name="connsiteY5" fmla="*/ 296883 h 417658"/>
              <a:gd name="connsiteX6" fmla="*/ 225631 w 523566"/>
              <a:gd name="connsiteY6" fmla="*/ 332509 h 417658"/>
              <a:gd name="connsiteX7" fmla="*/ 83128 w 523566"/>
              <a:gd name="connsiteY7" fmla="*/ 368135 h 417658"/>
              <a:gd name="connsiteX8" fmla="*/ 0 w 523566"/>
              <a:gd name="connsiteY8" fmla="*/ 391885 h 417658"/>
              <a:gd name="connsiteX9" fmla="*/ 261257 w 523566"/>
              <a:gd name="connsiteY9" fmla="*/ 415636 h 417658"/>
              <a:gd name="connsiteX10" fmla="*/ 498764 w 523566"/>
              <a:gd name="connsiteY10" fmla="*/ 391885 h 417658"/>
              <a:gd name="connsiteX11" fmla="*/ 510639 w 523566"/>
              <a:gd name="connsiteY11" fmla="*/ 296883 h 417658"/>
              <a:gd name="connsiteX12" fmla="*/ 498764 w 523566"/>
              <a:gd name="connsiteY12" fmla="*/ 142504 h 417658"/>
              <a:gd name="connsiteX13" fmla="*/ 498764 w 523566"/>
              <a:gd name="connsiteY13" fmla="*/ 106878 h 417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3566" h="417658">
                <a:moveTo>
                  <a:pt x="522515" y="0"/>
                </a:moveTo>
                <a:cubicBezTo>
                  <a:pt x="518556" y="23751"/>
                  <a:pt x="523566" y="50938"/>
                  <a:pt x="510639" y="71252"/>
                </a:cubicBezTo>
                <a:cubicBezTo>
                  <a:pt x="484242" y="112733"/>
                  <a:pt x="433568" y="133537"/>
                  <a:pt x="391886" y="154379"/>
                </a:cubicBezTo>
                <a:cubicBezTo>
                  <a:pt x="258466" y="332271"/>
                  <a:pt x="444686" y="88645"/>
                  <a:pt x="320634" y="237506"/>
                </a:cubicBezTo>
                <a:cubicBezTo>
                  <a:pt x="311497" y="248470"/>
                  <a:pt x="306975" y="263040"/>
                  <a:pt x="296883" y="273132"/>
                </a:cubicBezTo>
                <a:cubicBezTo>
                  <a:pt x="286791" y="283224"/>
                  <a:pt x="272221" y="287746"/>
                  <a:pt x="261257" y="296883"/>
                </a:cubicBezTo>
                <a:cubicBezTo>
                  <a:pt x="248355" y="307634"/>
                  <a:pt x="241224" y="326272"/>
                  <a:pt x="225631" y="332509"/>
                </a:cubicBezTo>
                <a:cubicBezTo>
                  <a:pt x="180170" y="350693"/>
                  <a:pt x="129578" y="352652"/>
                  <a:pt x="83128" y="368135"/>
                </a:cubicBezTo>
                <a:cubicBezTo>
                  <a:pt x="32018" y="385171"/>
                  <a:pt x="59646" y="376974"/>
                  <a:pt x="0" y="391885"/>
                </a:cubicBezTo>
                <a:cubicBezTo>
                  <a:pt x="75829" y="401364"/>
                  <a:pt x="192526" y="417658"/>
                  <a:pt x="261257" y="415636"/>
                </a:cubicBezTo>
                <a:cubicBezTo>
                  <a:pt x="340786" y="413297"/>
                  <a:pt x="498764" y="391885"/>
                  <a:pt x="498764" y="391885"/>
                </a:cubicBezTo>
                <a:cubicBezTo>
                  <a:pt x="502722" y="360218"/>
                  <a:pt x="510639" y="328797"/>
                  <a:pt x="510639" y="296883"/>
                </a:cubicBezTo>
                <a:cubicBezTo>
                  <a:pt x="510639" y="245271"/>
                  <a:pt x="501983" y="194015"/>
                  <a:pt x="498764" y="142504"/>
                </a:cubicBezTo>
                <a:cubicBezTo>
                  <a:pt x="498023" y="130652"/>
                  <a:pt x="498764" y="118753"/>
                  <a:pt x="498764" y="106878"/>
                </a:cubicBezTo>
              </a:path>
            </a:pathLst>
          </a:custGeom>
          <a:solidFill>
            <a:schemeClr val="accent1">
              <a:lumMod val="75000"/>
            </a:schemeClr>
          </a:solidFill>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20" name="19 - Ελεύθερη σχεδίαση"/>
          <p:cNvSpPr/>
          <p:nvPr/>
        </p:nvSpPr>
        <p:spPr>
          <a:xfrm>
            <a:off x="7812088" y="3716338"/>
            <a:ext cx="504825" cy="288925"/>
          </a:xfrm>
          <a:custGeom>
            <a:avLst/>
            <a:gdLst>
              <a:gd name="connsiteX0" fmla="*/ 3958 w 349748"/>
              <a:gd name="connsiteY0" fmla="*/ 19792 h 299599"/>
              <a:gd name="connsiteX1" fmla="*/ 15833 w 349748"/>
              <a:gd name="connsiteY1" fmla="*/ 162295 h 299599"/>
              <a:gd name="connsiteX2" fmla="*/ 27709 w 349748"/>
              <a:gd name="connsiteY2" fmla="*/ 257298 h 299599"/>
              <a:gd name="connsiteX3" fmla="*/ 122711 w 349748"/>
              <a:gd name="connsiteY3" fmla="*/ 269173 h 299599"/>
              <a:gd name="connsiteX4" fmla="*/ 241464 w 349748"/>
              <a:gd name="connsiteY4" fmla="*/ 292924 h 299599"/>
              <a:gd name="connsiteX5" fmla="*/ 336467 w 349748"/>
              <a:gd name="connsiteY5" fmla="*/ 281049 h 299599"/>
              <a:gd name="connsiteX6" fmla="*/ 324592 w 349748"/>
              <a:gd name="connsiteY6" fmla="*/ 233547 h 299599"/>
              <a:gd name="connsiteX7" fmla="*/ 277090 w 349748"/>
              <a:gd name="connsiteY7" fmla="*/ 221672 h 299599"/>
              <a:gd name="connsiteX8" fmla="*/ 170212 w 349748"/>
              <a:gd name="connsiteY8" fmla="*/ 150420 h 299599"/>
              <a:gd name="connsiteX9" fmla="*/ 134587 w 349748"/>
              <a:gd name="connsiteY9" fmla="*/ 126670 h 299599"/>
              <a:gd name="connsiteX10" fmla="*/ 39584 w 349748"/>
              <a:gd name="connsiteY10" fmla="*/ 43542 h 299599"/>
              <a:gd name="connsiteX11" fmla="*/ 3958 w 349748"/>
              <a:gd name="connsiteY11" fmla="*/ 19792 h 299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9748" h="299599">
                <a:moveTo>
                  <a:pt x="3958" y="19792"/>
                </a:moveTo>
                <a:cubicBezTo>
                  <a:pt x="0" y="39584"/>
                  <a:pt x="15833" y="21055"/>
                  <a:pt x="15833" y="162295"/>
                </a:cubicBezTo>
                <a:cubicBezTo>
                  <a:pt x="15833" y="194209"/>
                  <a:pt x="5142" y="234731"/>
                  <a:pt x="27709" y="257298"/>
                </a:cubicBezTo>
                <a:cubicBezTo>
                  <a:pt x="50275" y="279864"/>
                  <a:pt x="91231" y="263926"/>
                  <a:pt x="122711" y="269173"/>
                </a:cubicBezTo>
                <a:cubicBezTo>
                  <a:pt x="162530" y="275810"/>
                  <a:pt x="241464" y="292924"/>
                  <a:pt x="241464" y="292924"/>
                </a:cubicBezTo>
                <a:cubicBezTo>
                  <a:pt x="273132" y="288966"/>
                  <a:pt x="310497" y="299599"/>
                  <a:pt x="336467" y="281049"/>
                </a:cubicBezTo>
                <a:cubicBezTo>
                  <a:pt x="349748" y="271562"/>
                  <a:pt x="336133" y="245088"/>
                  <a:pt x="324592" y="233547"/>
                </a:cubicBezTo>
                <a:cubicBezTo>
                  <a:pt x="313051" y="222006"/>
                  <a:pt x="292924" y="225630"/>
                  <a:pt x="277090" y="221672"/>
                </a:cubicBezTo>
                <a:lnTo>
                  <a:pt x="170212" y="150420"/>
                </a:lnTo>
                <a:lnTo>
                  <a:pt x="134587" y="126670"/>
                </a:lnTo>
                <a:cubicBezTo>
                  <a:pt x="95002" y="67293"/>
                  <a:pt x="122711" y="98961"/>
                  <a:pt x="39584" y="43542"/>
                </a:cubicBezTo>
                <a:cubicBezTo>
                  <a:pt x="32219" y="38632"/>
                  <a:pt x="7916" y="0"/>
                  <a:pt x="3958" y="19792"/>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133" name="26 - TextBox"/>
          <p:cNvSpPr txBox="1">
            <a:spLocks noChangeArrowheads="1"/>
          </p:cNvSpPr>
          <p:nvPr/>
        </p:nvSpPr>
        <p:spPr bwMode="auto">
          <a:xfrm>
            <a:off x="7812088" y="2492375"/>
            <a:ext cx="576262" cy="461963"/>
          </a:xfrm>
          <a:prstGeom prst="rect">
            <a:avLst/>
          </a:prstGeom>
          <a:noFill/>
          <a:ln w="9525">
            <a:noFill/>
            <a:miter lim="800000"/>
            <a:headEnd/>
            <a:tailEnd/>
          </a:ln>
        </p:spPr>
        <p:txBody>
          <a:bodyPr>
            <a:spAutoFit/>
          </a:bodyPr>
          <a:lstStyle/>
          <a:p>
            <a:r>
              <a:rPr lang="el-GR"/>
              <a:t>α</a:t>
            </a:r>
          </a:p>
        </p:txBody>
      </p:sp>
      <p:cxnSp>
        <p:nvCxnSpPr>
          <p:cNvPr id="28" name="27 - Ευθύγραμμο βέλος σύνδεσης"/>
          <p:cNvCxnSpPr>
            <a:endCxn id="19" idx="11"/>
          </p:cNvCxnSpPr>
          <p:nvPr/>
        </p:nvCxnSpPr>
        <p:spPr>
          <a:xfrm flipH="1">
            <a:off x="6532563" y="2852738"/>
            <a:ext cx="1352550" cy="1017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 Ευθύγραμμο βέλος σύνδεσης"/>
          <p:cNvCxnSpPr>
            <a:endCxn id="20" idx="10"/>
          </p:cNvCxnSpPr>
          <p:nvPr/>
        </p:nvCxnSpPr>
        <p:spPr>
          <a:xfrm flipH="1">
            <a:off x="7869238" y="2852738"/>
            <a:ext cx="15875" cy="9064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611188" y="404813"/>
            <a:ext cx="7772400" cy="731837"/>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2</a:t>
            </a:r>
            <a:r>
              <a:rPr lang="el-GR" sz="2400" baseline="30000" smtClean="0"/>
              <a:t>ο</a:t>
            </a:r>
            <a:endParaRPr lang="el-GR" sz="2400" smtClean="0"/>
          </a:p>
        </p:txBody>
      </p:sp>
      <p:sp>
        <p:nvSpPr>
          <p:cNvPr id="6149" name="Rectangle 5"/>
          <p:cNvSpPr>
            <a:spLocks noChangeArrowheads="1"/>
          </p:cNvSpPr>
          <p:nvPr/>
        </p:nvSpPr>
        <p:spPr bwMode="auto">
          <a:xfrm>
            <a:off x="2647950" y="1924050"/>
            <a:ext cx="9144000" cy="0"/>
          </a:xfrm>
          <a:prstGeom prst="rect">
            <a:avLst/>
          </a:prstGeom>
          <a:noFill/>
          <a:ln w="9525">
            <a:noFill/>
            <a:miter lim="800000"/>
            <a:headEnd/>
            <a:tailEnd/>
          </a:ln>
        </p:spPr>
        <p:txBody>
          <a:bodyPr>
            <a:spAutoFit/>
          </a:bodyPr>
          <a:lstStyle/>
          <a:p>
            <a:endParaRPr lang="el-GR"/>
          </a:p>
        </p:txBody>
      </p:sp>
      <p:graphicFrame>
        <p:nvGraphicFramePr>
          <p:cNvPr id="6146" name="Object 4"/>
          <p:cNvGraphicFramePr>
            <a:graphicFrameLocks noChangeAspect="1"/>
          </p:cNvGraphicFramePr>
          <p:nvPr/>
        </p:nvGraphicFramePr>
        <p:xfrm>
          <a:off x="3635375" y="1268413"/>
          <a:ext cx="5508625" cy="4308475"/>
        </p:xfrm>
        <a:graphic>
          <a:graphicData uri="http://schemas.openxmlformats.org/presentationml/2006/ole">
            <mc:AlternateContent xmlns:mc="http://schemas.openxmlformats.org/markup-compatibility/2006">
              <mc:Choice xmlns:v="urn:schemas-microsoft-com:vml" Requires="v">
                <p:oleObj spid="_x0000_s6178" name="Εικόνα bitmap" r:id="rId3" imgW="3780952" imgH="2943636" progId="PBrush">
                  <p:embed/>
                </p:oleObj>
              </mc:Choice>
              <mc:Fallback>
                <p:oleObj name="Εικόνα bitmap" r:id="rId3" imgW="3780952" imgH="2943636"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375" y="1268413"/>
                        <a:ext cx="5508625" cy="430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6"/>
          <p:cNvGraphicFramePr>
            <a:graphicFrameLocks noGrp="1" noChangeAspect="1"/>
          </p:cNvGraphicFramePr>
          <p:nvPr>
            <p:ph idx="1"/>
          </p:nvPr>
        </p:nvGraphicFramePr>
        <p:xfrm>
          <a:off x="331788" y="1341438"/>
          <a:ext cx="3416300" cy="3624262"/>
        </p:xfrm>
        <a:graphic>
          <a:graphicData uri="http://schemas.openxmlformats.org/presentationml/2006/ole">
            <mc:AlternateContent xmlns:mc="http://schemas.openxmlformats.org/markup-compatibility/2006">
              <mc:Choice xmlns:v="urn:schemas-microsoft-com:vml" Requires="v">
                <p:oleObj spid="_x0000_s6179" name="Document" r:id="rId6" imgW="4029007" imgH="4273612" progId="Word.Document.8">
                  <p:embed/>
                </p:oleObj>
              </mc:Choice>
              <mc:Fallback>
                <p:oleObj name="Document" r:id="rId6" imgW="4029007" imgH="4273612" progId="Word.Document.8">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1788" y="1341438"/>
                        <a:ext cx="3416300" cy="3624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0" name="5 - Ορθογώνιο"/>
          <p:cNvSpPr>
            <a:spLocks noChangeArrowheads="1"/>
          </p:cNvSpPr>
          <p:nvPr/>
        </p:nvSpPr>
        <p:spPr bwMode="auto">
          <a:xfrm>
            <a:off x="684213" y="5229225"/>
            <a:ext cx="6696075" cy="1077913"/>
          </a:xfrm>
          <a:prstGeom prst="rect">
            <a:avLst/>
          </a:prstGeom>
          <a:noFill/>
          <a:ln w="9525">
            <a:noFill/>
            <a:miter lim="800000"/>
            <a:headEnd/>
            <a:tailEnd/>
          </a:ln>
        </p:spPr>
        <p:txBody>
          <a:bodyPr>
            <a:spAutoFit/>
          </a:bodyPr>
          <a:lstStyle/>
          <a:p>
            <a:r>
              <a:rPr lang="el-GR" sz="1600" b="1"/>
              <a:t>Κανόνας απόφασης</a:t>
            </a:r>
          </a:p>
          <a:p>
            <a:r>
              <a:rPr lang="el-GR" sz="1600"/>
              <a:t>Αν η τιμή </a:t>
            </a:r>
            <a:r>
              <a:rPr lang="en-US" sz="1600"/>
              <a:t>z </a:t>
            </a:r>
            <a:r>
              <a:rPr lang="el-GR" sz="1600"/>
              <a:t>βρίσκεται έξω από το διάστημα (-1,96 και 1,96) απορρίπτεται η μηδενική υπόθεση. Διαφορετικά αποφασίζουμε ότι η μηδενική υπόθεση μπορεί να ισχύει.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5"/>
          <p:cNvSpPr>
            <a:spLocks noGrp="1" noChangeArrowheads="1"/>
          </p:cNvSpPr>
          <p:nvPr>
            <p:ph type="title"/>
          </p:nvPr>
        </p:nvSpPr>
        <p:spPr>
          <a:xfrm>
            <a:off x="611188" y="476250"/>
            <a:ext cx="7993062" cy="731838"/>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3</a:t>
            </a:r>
            <a:r>
              <a:rPr lang="el-GR" sz="2400" baseline="30000" smtClean="0"/>
              <a:t>ο  </a:t>
            </a:r>
            <a:r>
              <a:rPr lang="el-GR" sz="2400" smtClean="0"/>
              <a:t>&amp;  4</a:t>
            </a:r>
            <a:r>
              <a:rPr lang="el-GR" sz="2400" baseline="30000" smtClean="0"/>
              <a:t>ο</a:t>
            </a:r>
            <a:endParaRPr lang="el-GR" sz="2400" smtClean="0"/>
          </a:p>
        </p:txBody>
      </p:sp>
      <p:graphicFrame>
        <p:nvGraphicFramePr>
          <p:cNvPr id="7170" name="Object 4"/>
          <p:cNvGraphicFramePr>
            <a:graphicFrameLocks noGrp="1" noChangeAspect="1"/>
          </p:cNvGraphicFramePr>
          <p:nvPr>
            <p:ph idx="1"/>
          </p:nvPr>
        </p:nvGraphicFramePr>
        <p:xfrm>
          <a:off x="1120775" y="1344613"/>
          <a:ext cx="6670675" cy="5102225"/>
        </p:xfrm>
        <a:graphic>
          <a:graphicData uri="http://schemas.openxmlformats.org/presentationml/2006/ole">
            <mc:AlternateContent xmlns:mc="http://schemas.openxmlformats.org/markup-compatibility/2006">
              <mc:Choice xmlns:v="urn:schemas-microsoft-com:vml" Requires="v">
                <p:oleObj spid="_x0000_s7186" name="Document" r:id="rId4" imgW="6173751" imgH="4722937" progId="Word.Document.8">
                  <p:embed/>
                </p:oleObj>
              </mc:Choice>
              <mc:Fallback>
                <p:oleObj name="Document" r:id="rId4" imgW="6173751" imgH="4722937"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0775" y="1344613"/>
                        <a:ext cx="6670675" cy="5102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1 - Τίτλος"/>
          <p:cNvSpPr>
            <a:spLocks noGrp="1"/>
          </p:cNvSpPr>
          <p:nvPr>
            <p:ph type="title"/>
          </p:nvPr>
        </p:nvSpPr>
        <p:spPr/>
        <p:txBody>
          <a:bodyPr/>
          <a:lstStyle/>
          <a:p>
            <a:r>
              <a:rPr lang="el-GR" sz="2400" smtClean="0"/>
              <a:t>Έλεγχος Υπόθεσης για το μέσο ενός πληθυσμού</a:t>
            </a:r>
            <a:r>
              <a:rPr lang="en-US" sz="2400" smtClean="0"/>
              <a:t>:</a:t>
            </a:r>
            <a:r>
              <a:rPr lang="el-GR" sz="2400" smtClean="0"/>
              <a:t> μονόπλευρος έλεγχος</a:t>
            </a:r>
          </a:p>
        </p:txBody>
      </p:sp>
      <p:sp>
        <p:nvSpPr>
          <p:cNvPr id="8197" name="2 - Θέση περιεχομένου"/>
          <p:cNvSpPr>
            <a:spLocks noGrp="1"/>
          </p:cNvSpPr>
          <p:nvPr>
            <p:ph idx="1"/>
          </p:nvPr>
        </p:nvSpPr>
        <p:spPr>
          <a:xfrm>
            <a:off x="611188" y="1916113"/>
            <a:ext cx="6910387" cy="4114800"/>
          </a:xfrm>
        </p:spPr>
        <p:txBody>
          <a:bodyPr/>
          <a:lstStyle/>
          <a:p>
            <a:r>
              <a:rPr lang="el-GR" sz="1800" smtClean="0"/>
              <a:t>Ο έλεγχος που παρουσιάστηκε στις προηγούμενες διαφάνειες ονομάζεται </a:t>
            </a:r>
            <a:r>
              <a:rPr lang="el-GR" sz="1800" b="1" smtClean="0"/>
              <a:t>αμφίπλευρος</a:t>
            </a:r>
            <a:r>
              <a:rPr lang="el-GR" sz="1800" smtClean="0"/>
              <a:t> αφού απορρίπτοντας τη μηδενική υπόθεση μπορεί να αποφασίσουμε ότι η μέση τιμή είναι είτε μεγαλύτερη είτε μικρότερη από την μ</a:t>
            </a:r>
            <a:r>
              <a:rPr lang="el-GR" sz="1800" baseline="-25000" smtClean="0"/>
              <a:t>0</a:t>
            </a:r>
          </a:p>
          <a:p>
            <a:r>
              <a:rPr lang="el-GR" sz="1800" smtClean="0"/>
              <a:t>Σε πολλές περιπτώσεις ο ερευνητής θέλει να υποστηρίξει ότι η μέση τιμή είναι μεγαλύτερη (ή σε άλλες περιπτώσεις μικρότερη) από την τιμή μ</a:t>
            </a:r>
            <a:r>
              <a:rPr lang="el-GR" sz="1800" baseline="-25000" smtClean="0"/>
              <a:t>0</a:t>
            </a:r>
            <a:r>
              <a:rPr lang="el-GR" sz="1800" smtClean="0"/>
              <a:t> . Τότε ο έλεγχος ονομάζεται </a:t>
            </a:r>
            <a:r>
              <a:rPr lang="el-GR" sz="1800" b="1" smtClean="0"/>
              <a:t>μονόπλευρος</a:t>
            </a:r>
            <a:r>
              <a:rPr lang="el-GR" sz="1800" smtClean="0"/>
              <a:t> και  οι υποθέσεις γράφονται  </a:t>
            </a:r>
          </a:p>
          <a:p>
            <a:endParaRPr lang="el-GR" sz="1800" smtClean="0"/>
          </a:p>
          <a:p>
            <a:endParaRPr lang="el-GR" sz="1800" smtClean="0"/>
          </a:p>
          <a:p>
            <a:endParaRPr lang="el-GR" sz="1800" smtClean="0"/>
          </a:p>
          <a:p>
            <a:r>
              <a:rPr lang="el-GR" sz="1800" smtClean="0"/>
              <a:t>Τότε το επίπεδο σημαντικότητας </a:t>
            </a:r>
          </a:p>
        </p:txBody>
      </p:sp>
      <p:graphicFrame>
        <p:nvGraphicFramePr>
          <p:cNvPr id="8194" name="Object 2"/>
          <p:cNvGraphicFramePr>
            <a:graphicFrameLocks noChangeAspect="1"/>
          </p:cNvGraphicFramePr>
          <p:nvPr/>
        </p:nvGraphicFramePr>
        <p:xfrm>
          <a:off x="2843213" y="4292600"/>
          <a:ext cx="979487" cy="582613"/>
        </p:xfrm>
        <a:graphic>
          <a:graphicData uri="http://schemas.openxmlformats.org/presentationml/2006/ole">
            <mc:AlternateContent xmlns:mc="http://schemas.openxmlformats.org/markup-compatibility/2006">
              <mc:Choice xmlns:v="urn:schemas-microsoft-com:vml" Requires="v">
                <p:oleObj spid="_x0000_s8226" name="Εξίσωση" r:id="rId3" imgW="1079280" imgH="647640" progId="Equation.3">
                  <p:embed/>
                </p:oleObj>
              </mc:Choice>
              <mc:Fallback>
                <p:oleObj name="Εξίσωση" r:id="rId3" imgW="1079280" imgH="6476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4292600"/>
                        <a:ext cx="979487"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5" name="Object 3"/>
          <p:cNvGraphicFramePr>
            <a:graphicFrameLocks noChangeAspect="1"/>
          </p:cNvGraphicFramePr>
          <p:nvPr/>
        </p:nvGraphicFramePr>
        <p:xfrm>
          <a:off x="4643438" y="4292600"/>
          <a:ext cx="966787" cy="582613"/>
        </p:xfrm>
        <a:graphic>
          <a:graphicData uri="http://schemas.openxmlformats.org/presentationml/2006/ole">
            <mc:AlternateContent xmlns:mc="http://schemas.openxmlformats.org/markup-compatibility/2006">
              <mc:Choice xmlns:v="urn:schemas-microsoft-com:vml" Requires="v">
                <p:oleObj spid="_x0000_s8227" name="Εξίσωση" r:id="rId5" imgW="1066680" imgH="647640" progId="Equation.3">
                  <p:embed/>
                </p:oleObj>
              </mc:Choice>
              <mc:Fallback>
                <p:oleObj name="Εξίσωση" r:id="rId5" imgW="1066680" imgH="64764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3438" y="4292600"/>
                        <a:ext cx="966787"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1 - Τίτλος"/>
          <p:cNvSpPr>
            <a:spLocks noGrp="1"/>
          </p:cNvSpPr>
          <p:nvPr>
            <p:ph type="title"/>
          </p:nvPr>
        </p:nvSpPr>
        <p:spPr/>
        <p:txBody>
          <a:bodyPr/>
          <a:lstStyle/>
          <a:p>
            <a:r>
              <a:rPr lang="el-GR" sz="2400" smtClean="0"/>
              <a:t>Έλεγχος Υπόθεσης για το μέσο ενός πληθυσμού</a:t>
            </a:r>
            <a:r>
              <a:rPr lang="en-US" sz="2400" smtClean="0"/>
              <a:t>:</a:t>
            </a:r>
            <a:r>
              <a:rPr lang="el-GR" sz="2400" smtClean="0"/>
              <a:t> μονόπλευρος </a:t>
            </a:r>
            <a:r>
              <a:rPr lang="el-GR" sz="2800" smtClean="0"/>
              <a:t>έλεγχος</a:t>
            </a:r>
          </a:p>
        </p:txBody>
      </p:sp>
      <p:sp>
        <p:nvSpPr>
          <p:cNvPr id="9223" name="2 - Θέση περιεχομένου"/>
          <p:cNvSpPr>
            <a:spLocks noGrp="1"/>
          </p:cNvSpPr>
          <p:nvPr>
            <p:ph idx="1"/>
          </p:nvPr>
        </p:nvSpPr>
        <p:spPr/>
        <p:txBody>
          <a:bodyPr/>
          <a:lstStyle/>
          <a:p>
            <a:r>
              <a:rPr lang="el-GR" sz="1800" smtClean="0"/>
              <a:t>Στον μονόπλευρο έλεγχο το επίπεδο σημαντικότητας τοποθετείται στο ένα άκρο της τυπική κανονικής κατανομής</a:t>
            </a:r>
          </a:p>
        </p:txBody>
      </p:sp>
      <p:pic>
        <p:nvPicPr>
          <p:cNvPr id="5" name="Picture 6"/>
          <p:cNvPicPr>
            <a:picLocks noChangeAspect="1" noChangeArrowheads="1"/>
          </p:cNvPicPr>
          <p:nvPr/>
        </p:nvPicPr>
        <p:blipFill>
          <a:blip r:embed="rId3" cstate="print"/>
          <a:srcRect l="6631" r="13795" b="2760"/>
          <a:stretch>
            <a:fillRect/>
          </a:stretch>
        </p:blipFill>
        <p:spPr bwMode="auto">
          <a:xfrm>
            <a:off x="971550" y="2852738"/>
            <a:ext cx="2952750" cy="2447925"/>
          </a:xfrm>
          <a:prstGeom prst="rect">
            <a:avLst/>
          </a:prstGeom>
          <a:solidFill>
            <a:schemeClr val="accent1">
              <a:lumMod val="75000"/>
            </a:schemeClr>
          </a:solidFill>
          <a:ln w="9525">
            <a:noFill/>
            <a:miter lim="800000"/>
            <a:headEnd/>
            <a:tailEnd/>
          </a:ln>
        </p:spPr>
      </p:pic>
      <p:sp>
        <p:nvSpPr>
          <p:cNvPr id="7" name="6 - Ελεύθερη σχεδίαση"/>
          <p:cNvSpPr/>
          <p:nvPr/>
        </p:nvSpPr>
        <p:spPr>
          <a:xfrm>
            <a:off x="2843213" y="4652963"/>
            <a:ext cx="433387" cy="431800"/>
          </a:xfrm>
          <a:custGeom>
            <a:avLst/>
            <a:gdLst>
              <a:gd name="connsiteX0" fmla="*/ 3958 w 349748"/>
              <a:gd name="connsiteY0" fmla="*/ 19792 h 299599"/>
              <a:gd name="connsiteX1" fmla="*/ 15833 w 349748"/>
              <a:gd name="connsiteY1" fmla="*/ 162295 h 299599"/>
              <a:gd name="connsiteX2" fmla="*/ 27709 w 349748"/>
              <a:gd name="connsiteY2" fmla="*/ 257298 h 299599"/>
              <a:gd name="connsiteX3" fmla="*/ 122711 w 349748"/>
              <a:gd name="connsiteY3" fmla="*/ 269173 h 299599"/>
              <a:gd name="connsiteX4" fmla="*/ 241464 w 349748"/>
              <a:gd name="connsiteY4" fmla="*/ 292924 h 299599"/>
              <a:gd name="connsiteX5" fmla="*/ 336467 w 349748"/>
              <a:gd name="connsiteY5" fmla="*/ 281049 h 299599"/>
              <a:gd name="connsiteX6" fmla="*/ 324592 w 349748"/>
              <a:gd name="connsiteY6" fmla="*/ 233547 h 299599"/>
              <a:gd name="connsiteX7" fmla="*/ 277090 w 349748"/>
              <a:gd name="connsiteY7" fmla="*/ 221672 h 299599"/>
              <a:gd name="connsiteX8" fmla="*/ 170212 w 349748"/>
              <a:gd name="connsiteY8" fmla="*/ 150420 h 299599"/>
              <a:gd name="connsiteX9" fmla="*/ 134587 w 349748"/>
              <a:gd name="connsiteY9" fmla="*/ 126670 h 299599"/>
              <a:gd name="connsiteX10" fmla="*/ 39584 w 349748"/>
              <a:gd name="connsiteY10" fmla="*/ 43542 h 299599"/>
              <a:gd name="connsiteX11" fmla="*/ 3958 w 349748"/>
              <a:gd name="connsiteY11" fmla="*/ 19792 h 299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9748" h="299599">
                <a:moveTo>
                  <a:pt x="3958" y="19792"/>
                </a:moveTo>
                <a:cubicBezTo>
                  <a:pt x="0" y="39584"/>
                  <a:pt x="15833" y="21055"/>
                  <a:pt x="15833" y="162295"/>
                </a:cubicBezTo>
                <a:cubicBezTo>
                  <a:pt x="15833" y="194209"/>
                  <a:pt x="5142" y="234731"/>
                  <a:pt x="27709" y="257298"/>
                </a:cubicBezTo>
                <a:cubicBezTo>
                  <a:pt x="50275" y="279864"/>
                  <a:pt x="91231" y="263926"/>
                  <a:pt x="122711" y="269173"/>
                </a:cubicBezTo>
                <a:cubicBezTo>
                  <a:pt x="162530" y="275810"/>
                  <a:pt x="241464" y="292924"/>
                  <a:pt x="241464" y="292924"/>
                </a:cubicBezTo>
                <a:cubicBezTo>
                  <a:pt x="273132" y="288966"/>
                  <a:pt x="310497" y="299599"/>
                  <a:pt x="336467" y="281049"/>
                </a:cubicBezTo>
                <a:cubicBezTo>
                  <a:pt x="349748" y="271562"/>
                  <a:pt x="336133" y="245088"/>
                  <a:pt x="324592" y="233547"/>
                </a:cubicBezTo>
                <a:cubicBezTo>
                  <a:pt x="313051" y="222006"/>
                  <a:pt x="292924" y="225630"/>
                  <a:pt x="277090" y="221672"/>
                </a:cubicBezTo>
                <a:lnTo>
                  <a:pt x="170212" y="150420"/>
                </a:lnTo>
                <a:lnTo>
                  <a:pt x="134587" y="126670"/>
                </a:lnTo>
                <a:cubicBezTo>
                  <a:pt x="95002" y="67293"/>
                  <a:pt x="122711" y="98961"/>
                  <a:pt x="39584" y="43542"/>
                </a:cubicBezTo>
                <a:cubicBezTo>
                  <a:pt x="32219" y="38632"/>
                  <a:pt x="7916" y="0"/>
                  <a:pt x="3958" y="19792"/>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cxnSp>
        <p:nvCxnSpPr>
          <p:cNvPr id="9" name="8 - Ευθύγραμμο βέλος σύνδεσης"/>
          <p:cNvCxnSpPr>
            <a:endCxn id="7" idx="9"/>
          </p:cNvCxnSpPr>
          <p:nvPr/>
        </p:nvCxnSpPr>
        <p:spPr>
          <a:xfrm flipH="1">
            <a:off x="3009900" y="4149725"/>
            <a:ext cx="122238"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 name="Picture 6"/>
          <p:cNvPicPr>
            <a:picLocks noChangeAspect="1" noChangeArrowheads="1"/>
          </p:cNvPicPr>
          <p:nvPr/>
        </p:nvPicPr>
        <p:blipFill>
          <a:blip r:embed="rId3" cstate="print"/>
          <a:srcRect l="6631" r="13795" b="2760"/>
          <a:stretch>
            <a:fillRect/>
          </a:stretch>
        </p:blipFill>
        <p:spPr bwMode="auto">
          <a:xfrm>
            <a:off x="4787900" y="2852738"/>
            <a:ext cx="2808288" cy="2447925"/>
          </a:xfrm>
          <a:prstGeom prst="rect">
            <a:avLst/>
          </a:prstGeom>
          <a:solidFill>
            <a:schemeClr val="accent1">
              <a:lumMod val="75000"/>
            </a:schemeClr>
          </a:solidFill>
          <a:ln w="9525">
            <a:noFill/>
            <a:miter lim="800000"/>
            <a:headEnd/>
            <a:tailEnd/>
          </a:ln>
        </p:spPr>
      </p:pic>
      <p:sp>
        <p:nvSpPr>
          <p:cNvPr id="11" name="10 - Ελεύθερη σχεδίαση"/>
          <p:cNvSpPr/>
          <p:nvPr/>
        </p:nvSpPr>
        <p:spPr>
          <a:xfrm>
            <a:off x="5219700" y="4581525"/>
            <a:ext cx="504825" cy="490538"/>
          </a:xfrm>
          <a:custGeom>
            <a:avLst/>
            <a:gdLst>
              <a:gd name="connsiteX0" fmla="*/ 522515 w 523566"/>
              <a:gd name="connsiteY0" fmla="*/ 0 h 417658"/>
              <a:gd name="connsiteX1" fmla="*/ 510639 w 523566"/>
              <a:gd name="connsiteY1" fmla="*/ 71252 h 417658"/>
              <a:gd name="connsiteX2" fmla="*/ 391886 w 523566"/>
              <a:gd name="connsiteY2" fmla="*/ 154379 h 417658"/>
              <a:gd name="connsiteX3" fmla="*/ 320634 w 523566"/>
              <a:gd name="connsiteY3" fmla="*/ 237506 h 417658"/>
              <a:gd name="connsiteX4" fmla="*/ 296883 w 523566"/>
              <a:gd name="connsiteY4" fmla="*/ 273132 h 417658"/>
              <a:gd name="connsiteX5" fmla="*/ 261257 w 523566"/>
              <a:gd name="connsiteY5" fmla="*/ 296883 h 417658"/>
              <a:gd name="connsiteX6" fmla="*/ 225631 w 523566"/>
              <a:gd name="connsiteY6" fmla="*/ 332509 h 417658"/>
              <a:gd name="connsiteX7" fmla="*/ 83128 w 523566"/>
              <a:gd name="connsiteY7" fmla="*/ 368135 h 417658"/>
              <a:gd name="connsiteX8" fmla="*/ 0 w 523566"/>
              <a:gd name="connsiteY8" fmla="*/ 391885 h 417658"/>
              <a:gd name="connsiteX9" fmla="*/ 261257 w 523566"/>
              <a:gd name="connsiteY9" fmla="*/ 415636 h 417658"/>
              <a:gd name="connsiteX10" fmla="*/ 498764 w 523566"/>
              <a:gd name="connsiteY10" fmla="*/ 391885 h 417658"/>
              <a:gd name="connsiteX11" fmla="*/ 510639 w 523566"/>
              <a:gd name="connsiteY11" fmla="*/ 296883 h 417658"/>
              <a:gd name="connsiteX12" fmla="*/ 498764 w 523566"/>
              <a:gd name="connsiteY12" fmla="*/ 142504 h 417658"/>
              <a:gd name="connsiteX13" fmla="*/ 498764 w 523566"/>
              <a:gd name="connsiteY13" fmla="*/ 106878 h 417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3566" h="417658">
                <a:moveTo>
                  <a:pt x="522515" y="0"/>
                </a:moveTo>
                <a:cubicBezTo>
                  <a:pt x="518556" y="23751"/>
                  <a:pt x="523566" y="50938"/>
                  <a:pt x="510639" y="71252"/>
                </a:cubicBezTo>
                <a:cubicBezTo>
                  <a:pt x="484242" y="112733"/>
                  <a:pt x="433568" y="133537"/>
                  <a:pt x="391886" y="154379"/>
                </a:cubicBezTo>
                <a:cubicBezTo>
                  <a:pt x="258466" y="332271"/>
                  <a:pt x="444686" y="88645"/>
                  <a:pt x="320634" y="237506"/>
                </a:cubicBezTo>
                <a:cubicBezTo>
                  <a:pt x="311497" y="248470"/>
                  <a:pt x="306975" y="263040"/>
                  <a:pt x="296883" y="273132"/>
                </a:cubicBezTo>
                <a:cubicBezTo>
                  <a:pt x="286791" y="283224"/>
                  <a:pt x="272221" y="287746"/>
                  <a:pt x="261257" y="296883"/>
                </a:cubicBezTo>
                <a:cubicBezTo>
                  <a:pt x="248355" y="307634"/>
                  <a:pt x="241224" y="326272"/>
                  <a:pt x="225631" y="332509"/>
                </a:cubicBezTo>
                <a:cubicBezTo>
                  <a:pt x="180170" y="350693"/>
                  <a:pt x="129578" y="352652"/>
                  <a:pt x="83128" y="368135"/>
                </a:cubicBezTo>
                <a:cubicBezTo>
                  <a:pt x="32018" y="385171"/>
                  <a:pt x="59646" y="376974"/>
                  <a:pt x="0" y="391885"/>
                </a:cubicBezTo>
                <a:cubicBezTo>
                  <a:pt x="75829" y="401364"/>
                  <a:pt x="192526" y="417658"/>
                  <a:pt x="261257" y="415636"/>
                </a:cubicBezTo>
                <a:cubicBezTo>
                  <a:pt x="340786" y="413297"/>
                  <a:pt x="498764" y="391885"/>
                  <a:pt x="498764" y="391885"/>
                </a:cubicBezTo>
                <a:cubicBezTo>
                  <a:pt x="502722" y="360218"/>
                  <a:pt x="510639" y="328797"/>
                  <a:pt x="510639" y="296883"/>
                </a:cubicBezTo>
                <a:cubicBezTo>
                  <a:pt x="510639" y="245271"/>
                  <a:pt x="501983" y="194015"/>
                  <a:pt x="498764" y="142504"/>
                </a:cubicBezTo>
                <a:cubicBezTo>
                  <a:pt x="498023" y="130652"/>
                  <a:pt x="498764" y="118753"/>
                  <a:pt x="498764" y="106878"/>
                </a:cubicBezTo>
              </a:path>
            </a:pathLst>
          </a:custGeom>
          <a:solidFill>
            <a:schemeClr val="accent1">
              <a:lumMod val="75000"/>
            </a:schemeClr>
          </a:solidFill>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cxnSp>
        <p:nvCxnSpPr>
          <p:cNvPr id="13" name="12 - Ευθύγραμμο βέλος σύνδεσης"/>
          <p:cNvCxnSpPr>
            <a:endCxn id="11" idx="11"/>
          </p:cNvCxnSpPr>
          <p:nvPr/>
        </p:nvCxnSpPr>
        <p:spPr>
          <a:xfrm flipH="1">
            <a:off x="5711825" y="4005263"/>
            <a:ext cx="1092200" cy="925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30" name="26 - TextBox"/>
          <p:cNvSpPr txBox="1">
            <a:spLocks noChangeArrowheads="1"/>
          </p:cNvSpPr>
          <p:nvPr/>
        </p:nvSpPr>
        <p:spPr bwMode="auto">
          <a:xfrm>
            <a:off x="2916238" y="3789363"/>
            <a:ext cx="935037" cy="461962"/>
          </a:xfrm>
          <a:prstGeom prst="rect">
            <a:avLst/>
          </a:prstGeom>
          <a:noFill/>
          <a:ln w="9525">
            <a:noFill/>
            <a:miter lim="800000"/>
            <a:headEnd/>
            <a:tailEnd/>
          </a:ln>
        </p:spPr>
        <p:txBody>
          <a:bodyPr>
            <a:spAutoFit/>
          </a:bodyPr>
          <a:lstStyle/>
          <a:p>
            <a:r>
              <a:rPr lang="el-GR"/>
              <a:t>α=5%</a:t>
            </a:r>
          </a:p>
        </p:txBody>
      </p:sp>
      <p:graphicFrame>
        <p:nvGraphicFramePr>
          <p:cNvPr id="9218" name="Object 2"/>
          <p:cNvGraphicFramePr>
            <a:graphicFrameLocks noChangeAspect="1"/>
          </p:cNvGraphicFramePr>
          <p:nvPr/>
        </p:nvGraphicFramePr>
        <p:xfrm>
          <a:off x="1187450" y="2924175"/>
          <a:ext cx="979488" cy="582613"/>
        </p:xfrm>
        <a:graphic>
          <a:graphicData uri="http://schemas.openxmlformats.org/presentationml/2006/ole">
            <mc:AlternateContent xmlns:mc="http://schemas.openxmlformats.org/markup-compatibility/2006">
              <mc:Choice xmlns:v="urn:schemas-microsoft-com:vml" Requires="v">
                <p:oleObj spid="_x0000_s9282" name="Εξίσωση" r:id="rId4" imgW="1079280" imgH="647640" progId="Equation.3">
                  <p:embed/>
                </p:oleObj>
              </mc:Choice>
              <mc:Fallback>
                <p:oleObj name="Εξίσωση" r:id="rId4" imgW="1079280" imgH="6476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450" y="2924175"/>
                        <a:ext cx="979488"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19" name="Object 3"/>
          <p:cNvGraphicFramePr>
            <a:graphicFrameLocks noChangeAspect="1"/>
          </p:cNvGraphicFramePr>
          <p:nvPr/>
        </p:nvGraphicFramePr>
        <p:xfrm>
          <a:off x="4979988" y="2924175"/>
          <a:ext cx="966787" cy="582613"/>
        </p:xfrm>
        <a:graphic>
          <a:graphicData uri="http://schemas.openxmlformats.org/presentationml/2006/ole">
            <mc:AlternateContent xmlns:mc="http://schemas.openxmlformats.org/markup-compatibility/2006">
              <mc:Choice xmlns:v="urn:schemas-microsoft-com:vml" Requires="v">
                <p:oleObj spid="_x0000_s9283" name="Εξίσωση" r:id="rId6" imgW="1066680" imgH="647640" progId="Equation.3">
                  <p:embed/>
                </p:oleObj>
              </mc:Choice>
              <mc:Fallback>
                <p:oleObj name="Εξίσωση" r:id="rId6" imgW="1066680" imgH="6476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79988" y="2924175"/>
                        <a:ext cx="966787"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31" name="30 - TextBox"/>
          <p:cNvSpPr txBox="1">
            <a:spLocks noChangeArrowheads="1"/>
          </p:cNvSpPr>
          <p:nvPr/>
        </p:nvSpPr>
        <p:spPr bwMode="auto">
          <a:xfrm>
            <a:off x="1042988" y="5445125"/>
            <a:ext cx="3168650" cy="646113"/>
          </a:xfrm>
          <a:prstGeom prst="rect">
            <a:avLst/>
          </a:prstGeom>
          <a:noFill/>
          <a:ln w="9525">
            <a:noFill/>
            <a:miter lim="800000"/>
            <a:headEnd/>
            <a:tailEnd/>
          </a:ln>
        </p:spPr>
        <p:txBody>
          <a:bodyPr>
            <a:spAutoFit/>
          </a:bodyPr>
          <a:lstStyle/>
          <a:p>
            <a:r>
              <a:rPr lang="el-GR" sz="1800" i="1"/>
              <a:t>Κανόνας απόφασης</a:t>
            </a:r>
            <a:r>
              <a:rPr lang="en-US" sz="1800"/>
              <a:t>:</a:t>
            </a:r>
            <a:r>
              <a:rPr lang="el-GR" sz="1800"/>
              <a:t> η μηδενική υπόθεση απορρίπτεται αν  </a:t>
            </a:r>
          </a:p>
        </p:txBody>
      </p:sp>
      <p:sp>
        <p:nvSpPr>
          <p:cNvPr id="9232" name="26 - TextBox"/>
          <p:cNvSpPr txBox="1">
            <a:spLocks noChangeArrowheads="1"/>
          </p:cNvSpPr>
          <p:nvPr/>
        </p:nvSpPr>
        <p:spPr bwMode="auto">
          <a:xfrm>
            <a:off x="6659563" y="3644900"/>
            <a:ext cx="936625" cy="461963"/>
          </a:xfrm>
          <a:prstGeom prst="rect">
            <a:avLst/>
          </a:prstGeom>
          <a:noFill/>
          <a:ln w="9525">
            <a:noFill/>
            <a:miter lim="800000"/>
            <a:headEnd/>
            <a:tailEnd/>
          </a:ln>
        </p:spPr>
        <p:txBody>
          <a:bodyPr>
            <a:spAutoFit/>
          </a:bodyPr>
          <a:lstStyle/>
          <a:p>
            <a:r>
              <a:rPr lang="el-GR"/>
              <a:t>α=5%</a:t>
            </a:r>
          </a:p>
        </p:txBody>
      </p:sp>
      <p:graphicFrame>
        <p:nvGraphicFramePr>
          <p:cNvPr id="9220" name="Object 4"/>
          <p:cNvGraphicFramePr>
            <a:graphicFrameLocks noChangeAspect="1"/>
          </p:cNvGraphicFramePr>
          <p:nvPr/>
        </p:nvGraphicFramePr>
        <p:xfrm>
          <a:off x="3492500" y="5805488"/>
          <a:ext cx="779463" cy="279400"/>
        </p:xfrm>
        <a:graphic>
          <a:graphicData uri="http://schemas.openxmlformats.org/presentationml/2006/ole">
            <mc:AlternateContent xmlns:mc="http://schemas.openxmlformats.org/markup-compatibility/2006">
              <mc:Choice xmlns:v="urn:schemas-microsoft-com:vml" Requires="v">
                <p:oleObj spid="_x0000_s9284" name="Εξίσωση" r:id="rId8" imgW="736560" imgH="266400" progId="Equation.3">
                  <p:embed/>
                </p:oleObj>
              </mc:Choice>
              <mc:Fallback>
                <p:oleObj name="Εξίσωση" r:id="rId8" imgW="736560" imgH="2664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92500" y="5805488"/>
                        <a:ext cx="779463"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33" name="36 - TextBox"/>
          <p:cNvSpPr txBox="1">
            <a:spLocks noChangeArrowheads="1"/>
          </p:cNvSpPr>
          <p:nvPr/>
        </p:nvSpPr>
        <p:spPr bwMode="auto">
          <a:xfrm>
            <a:off x="4716463" y="5445125"/>
            <a:ext cx="3168650" cy="646113"/>
          </a:xfrm>
          <a:prstGeom prst="rect">
            <a:avLst/>
          </a:prstGeom>
          <a:noFill/>
          <a:ln w="9525">
            <a:noFill/>
            <a:miter lim="800000"/>
            <a:headEnd/>
            <a:tailEnd/>
          </a:ln>
        </p:spPr>
        <p:txBody>
          <a:bodyPr>
            <a:spAutoFit/>
          </a:bodyPr>
          <a:lstStyle/>
          <a:p>
            <a:r>
              <a:rPr lang="el-GR" sz="1800" i="1"/>
              <a:t>Κανόνας απόφασης</a:t>
            </a:r>
            <a:r>
              <a:rPr lang="en-US" sz="1800"/>
              <a:t>:</a:t>
            </a:r>
            <a:r>
              <a:rPr lang="el-GR" sz="1800"/>
              <a:t> η μηδενική υπόθεση απορρίπτεται αν  </a:t>
            </a:r>
          </a:p>
        </p:txBody>
      </p:sp>
      <p:graphicFrame>
        <p:nvGraphicFramePr>
          <p:cNvPr id="9221" name="Object 5"/>
          <p:cNvGraphicFramePr>
            <a:graphicFrameLocks noChangeAspect="1"/>
          </p:cNvGraphicFramePr>
          <p:nvPr/>
        </p:nvGraphicFramePr>
        <p:xfrm>
          <a:off x="7164388" y="5805488"/>
          <a:ext cx="939800" cy="279400"/>
        </p:xfrm>
        <a:graphic>
          <a:graphicData uri="http://schemas.openxmlformats.org/presentationml/2006/ole">
            <mc:AlternateContent xmlns:mc="http://schemas.openxmlformats.org/markup-compatibility/2006">
              <mc:Choice xmlns:v="urn:schemas-microsoft-com:vml" Requires="v">
                <p:oleObj spid="_x0000_s9285" name="Εξίσωση" r:id="rId10" imgW="888840" imgH="266400" progId="Equation.3">
                  <p:embed/>
                </p:oleObj>
              </mc:Choice>
              <mc:Fallback>
                <p:oleObj name="Εξίσωση" r:id="rId10" imgW="888840" imgH="266400"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64388" y="5805488"/>
                        <a:ext cx="9398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1 - Τίτλος"/>
          <p:cNvSpPr>
            <a:spLocks noGrp="1"/>
          </p:cNvSpPr>
          <p:nvPr>
            <p:ph type="title"/>
          </p:nvPr>
        </p:nvSpPr>
        <p:spPr/>
        <p:txBody>
          <a:bodyPr/>
          <a:lstStyle/>
          <a:p>
            <a:r>
              <a:rPr lang="el-GR" sz="2400" smtClean="0"/>
              <a:t>Έλεγχος Υπόθεσης για το μέσο ενός πληθυσμού</a:t>
            </a:r>
            <a:r>
              <a:rPr lang="en-US" sz="2400" smtClean="0"/>
              <a:t>:</a:t>
            </a:r>
            <a:r>
              <a:rPr lang="el-GR" sz="2400" smtClean="0"/>
              <a:t>  μονόπλευρος </a:t>
            </a:r>
            <a:r>
              <a:rPr lang="el-GR" sz="2800" smtClean="0"/>
              <a:t>έλεγχος</a:t>
            </a:r>
            <a:endParaRPr lang="el-GR" sz="2400" smtClean="0"/>
          </a:p>
        </p:txBody>
      </p:sp>
      <p:sp>
        <p:nvSpPr>
          <p:cNvPr id="3" name="2 - Θέση περιεχομένου"/>
          <p:cNvSpPr>
            <a:spLocks noGrp="1"/>
          </p:cNvSpPr>
          <p:nvPr>
            <p:ph idx="1"/>
          </p:nvPr>
        </p:nvSpPr>
        <p:spPr>
          <a:xfrm>
            <a:off x="611188" y="1700213"/>
            <a:ext cx="7772400" cy="4681537"/>
          </a:xfrm>
        </p:spPr>
        <p:txBody>
          <a:bodyPr/>
          <a:lstStyle/>
          <a:p>
            <a:pPr>
              <a:defRPr/>
            </a:pPr>
            <a:r>
              <a:rPr lang="el-GR" sz="1800" dirty="0" smtClean="0">
                <a:solidFill>
                  <a:schemeClr val="accent6"/>
                </a:solidFill>
              </a:rPr>
              <a:t>Αν η παιδίατρος επιθυμούσε να ελέγξει την ερευνητική υπόθεση ότι τα παιδιά με «πολλές αγκαλιές» σε ηλικία 2 ετών έχουν μεγαλύτερο βάρος από τα τυπικά παιδιά θα έπρεπε να ακολουθήσει τα παρακάτω βήματα:</a:t>
            </a:r>
          </a:p>
          <a:p>
            <a:pPr>
              <a:buFont typeface="+mj-lt"/>
              <a:buAutoNum type="arabicPeriod"/>
              <a:defRPr/>
            </a:pPr>
            <a:r>
              <a:rPr lang="el-GR" sz="1800" dirty="0" smtClean="0">
                <a:solidFill>
                  <a:schemeClr val="accent6"/>
                </a:solidFill>
              </a:rPr>
              <a:t>Διατύπωση στατιστικών υποθέσεων και επιλογή επιπέδου σημαντικότητας</a:t>
            </a:r>
          </a:p>
          <a:p>
            <a:pPr>
              <a:defRPr/>
            </a:pPr>
            <a:endParaRPr lang="el-GR" sz="1800" dirty="0" smtClean="0">
              <a:solidFill>
                <a:schemeClr val="accent6"/>
              </a:solidFill>
            </a:endParaRPr>
          </a:p>
          <a:p>
            <a:pPr>
              <a:buFont typeface="+mj-lt"/>
              <a:buAutoNum type="arabicPeriod"/>
              <a:defRPr/>
            </a:pPr>
            <a:endParaRPr lang="el-GR" sz="1800" dirty="0" smtClean="0">
              <a:solidFill>
                <a:schemeClr val="accent6"/>
              </a:solidFill>
            </a:endParaRPr>
          </a:p>
          <a:p>
            <a:pPr>
              <a:buFontTx/>
              <a:buNone/>
              <a:defRPr/>
            </a:pPr>
            <a:r>
              <a:rPr lang="el-GR" sz="1800" dirty="0" smtClean="0">
                <a:solidFill>
                  <a:schemeClr val="accent6"/>
                </a:solidFill>
              </a:rPr>
              <a:t>2.   επειδή το δείγμα είναι μεγάλο Ν=36 &gt;30 και ισχύει το Κ.Ο.Θ. για τη δειγματοληπτική κατανομή της μέσης τιμής άρα το πηλίκο Ζ ακολουθεί την τυπική κανονική κατανομή και Κανόνας απόφασης είναι :</a:t>
            </a:r>
          </a:p>
          <a:p>
            <a:pPr>
              <a:buFontTx/>
              <a:buNone/>
              <a:defRPr/>
            </a:pPr>
            <a:r>
              <a:rPr lang="el-GR" sz="1800" dirty="0" smtClean="0">
                <a:solidFill>
                  <a:schemeClr val="accent6"/>
                </a:solidFill>
              </a:rPr>
              <a:t>	Η μηδενική υπόθεση απορρίπτεται αν </a:t>
            </a:r>
          </a:p>
          <a:p>
            <a:pPr>
              <a:buFontTx/>
              <a:buAutoNum type="arabicPeriod" startAt="3"/>
              <a:defRPr/>
            </a:pPr>
            <a:endParaRPr lang="el-GR" sz="1800" dirty="0" smtClean="0">
              <a:solidFill>
                <a:schemeClr val="accent6"/>
              </a:solidFill>
            </a:endParaRPr>
          </a:p>
          <a:p>
            <a:pPr>
              <a:buFontTx/>
              <a:buAutoNum type="arabicPeriod" startAt="3"/>
              <a:defRPr/>
            </a:pPr>
            <a:r>
              <a:rPr lang="el-GR" sz="1800" dirty="0" smtClean="0">
                <a:solidFill>
                  <a:schemeClr val="accent6"/>
                </a:solidFill>
              </a:rPr>
              <a:t>Επειδή                                                                                         </a:t>
            </a:r>
          </a:p>
          <a:p>
            <a:pPr>
              <a:buFontTx/>
              <a:buNone/>
              <a:defRPr/>
            </a:pPr>
            <a:r>
              <a:rPr lang="el-GR" sz="1800" dirty="0" smtClean="0">
                <a:solidFill>
                  <a:schemeClr val="accent6"/>
                </a:solidFill>
              </a:rPr>
              <a:t>απορρίπτεται η μηδενική υπόθεση και γίνεται αποδεκτή η εναλλακτική.</a:t>
            </a:r>
          </a:p>
          <a:p>
            <a:pPr>
              <a:buFontTx/>
              <a:buNone/>
              <a:defRPr/>
            </a:pPr>
            <a:r>
              <a:rPr lang="el-GR" sz="1800" dirty="0" smtClean="0">
                <a:solidFill>
                  <a:schemeClr val="accent6"/>
                </a:solidFill>
              </a:rPr>
              <a:t>4.   Επαληθεύεται η ερευνητική υπόθεση </a:t>
            </a:r>
          </a:p>
          <a:p>
            <a:pPr>
              <a:buFontTx/>
              <a:buNone/>
              <a:defRPr/>
            </a:pPr>
            <a:endParaRPr lang="el-GR" sz="1800" dirty="0" smtClean="0">
              <a:solidFill>
                <a:schemeClr val="accent6"/>
              </a:solidFill>
            </a:endParaRPr>
          </a:p>
        </p:txBody>
      </p:sp>
      <p:graphicFrame>
        <p:nvGraphicFramePr>
          <p:cNvPr id="10242" name="Object 5"/>
          <p:cNvGraphicFramePr>
            <a:graphicFrameLocks noChangeAspect="1"/>
          </p:cNvGraphicFramePr>
          <p:nvPr/>
        </p:nvGraphicFramePr>
        <p:xfrm>
          <a:off x="1908175" y="2997200"/>
          <a:ext cx="1231900" cy="647700"/>
        </p:xfrm>
        <a:graphic>
          <a:graphicData uri="http://schemas.openxmlformats.org/presentationml/2006/ole">
            <mc:AlternateContent xmlns:mc="http://schemas.openxmlformats.org/markup-compatibility/2006">
              <mc:Choice xmlns:v="urn:schemas-microsoft-com:vml" Requires="v">
                <p:oleObj spid="_x0000_s10306" name="Εξίσωση" r:id="rId3" imgW="1231560" imgH="647640" progId="Equation.3">
                  <p:embed/>
                </p:oleObj>
              </mc:Choice>
              <mc:Fallback>
                <p:oleObj name="Εξίσωση" r:id="rId3" imgW="1231560" imgH="64764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2997200"/>
                        <a:ext cx="12319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3" name="Object 3"/>
          <p:cNvGraphicFramePr>
            <a:graphicFrameLocks noChangeAspect="1"/>
          </p:cNvGraphicFramePr>
          <p:nvPr/>
        </p:nvGraphicFramePr>
        <p:xfrm>
          <a:off x="3779838" y="3068638"/>
          <a:ext cx="825500" cy="266700"/>
        </p:xfrm>
        <a:graphic>
          <a:graphicData uri="http://schemas.openxmlformats.org/presentationml/2006/ole">
            <mc:AlternateContent xmlns:mc="http://schemas.openxmlformats.org/markup-compatibility/2006">
              <mc:Choice xmlns:v="urn:schemas-microsoft-com:vml" Requires="v">
                <p:oleObj spid="_x0000_s10307" name="Εξίσωση" r:id="rId5" imgW="825480" imgH="266400" progId="Equation.3">
                  <p:embed/>
                </p:oleObj>
              </mc:Choice>
              <mc:Fallback>
                <p:oleObj name="Εξίσωση" r:id="rId5" imgW="825480" imgH="2664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838" y="3068638"/>
                        <a:ext cx="825500"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4" name="Object 11"/>
          <p:cNvGraphicFramePr>
            <a:graphicFrameLocks noChangeAspect="1"/>
          </p:cNvGraphicFramePr>
          <p:nvPr/>
        </p:nvGraphicFramePr>
        <p:xfrm>
          <a:off x="4787900" y="4508500"/>
          <a:ext cx="774700" cy="266700"/>
        </p:xfrm>
        <a:graphic>
          <a:graphicData uri="http://schemas.openxmlformats.org/presentationml/2006/ole">
            <mc:AlternateContent xmlns:mc="http://schemas.openxmlformats.org/markup-compatibility/2006">
              <mc:Choice xmlns:v="urn:schemas-microsoft-com:vml" Requires="v">
                <p:oleObj spid="_x0000_s10308" name="Εξίσωση" r:id="rId7" imgW="774360" imgH="266400" progId="Equation.3">
                  <p:embed/>
                </p:oleObj>
              </mc:Choice>
              <mc:Fallback>
                <p:oleObj name="Εξίσωση" r:id="rId7" imgW="774360" imgH="2664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7900" y="4508500"/>
                        <a:ext cx="7747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10245" name="Object 12"/>
          <p:cNvGraphicFramePr>
            <a:graphicFrameLocks noChangeAspect="1"/>
          </p:cNvGraphicFramePr>
          <p:nvPr/>
        </p:nvGraphicFramePr>
        <p:xfrm>
          <a:off x="1979613" y="4868863"/>
          <a:ext cx="4392612" cy="647700"/>
        </p:xfrm>
        <a:graphic>
          <a:graphicData uri="http://schemas.openxmlformats.org/presentationml/2006/ole">
            <mc:AlternateContent xmlns:mc="http://schemas.openxmlformats.org/markup-compatibility/2006">
              <mc:Choice xmlns:v="urn:schemas-microsoft-com:vml" Requires="v">
                <p:oleObj spid="_x0000_s10309" name="Εξίσωση" r:id="rId9" imgW="3949560" imgH="622080" progId="Equation.3">
                  <p:embed/>
                </p:oleObj>
              </mc:Choice>
              <mc:Fallback>
                <p:oleObj name="Εξίσωση" r:id="rId9" imgW="3949560" imgH="622080" progId="Equation.3">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79613" y="4868863"/>
                        <a:ext cx="4392612"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84213" y="620713"/>
            <a:ext cx="7772400" cy="504825"/>
          </a:xfrm>
        </p:spPr>
        <p:txBody>
          <a:bodyPr/>
          <a:lstStyle/>
          <a:p>
            <a:pPr eaLnBrk="1" hangingPunct="1"/>
            <a:r>
              <a:rPr lang="el-GR" sz="2400" smtClean="0"/>
              <a:t>Έλεγχος Υπόθεσης για το μέσο ενός πληθυσμού με την κατανομή </a:t>
            </a:r>
            <a:r>
              <a:rPr lang="en-US" sz="2400" smtClean="0"/>
              <a:t>t (student)</a:t>
            </a:r>
            <a:endParaRPr lang="el-GR" sz="2400" smtClean="0"/>
          </a:p>
        </p:txBody>
      </p:sp>
      <p:graphicFrame>
        <p:nvGraphicFramePr>
          <p:cNvPr id="11266" name="Object 5"/>
          <p:cNvGraphicFramePr>
            <a:graphicFrameLocks noGrp="1" noChangeAspect="1"/>
          </p:cNvGraphicFramePr>
          <p:nvPr>
            <p:ph idx="1"/>
          </p:nvPr>
        </p:nvGraphicFramePr>
        <p:xfrm>
          <a:off x="1184275" y="1782763"/>
          <a:ext cx="6516688" cy="3582987"/>
        </p:xfrm>
        <a:graphic>
          <a:graphicData uri="http://schemas.openxmlformats.org/presentationml/2006/ole">
            <mc:AlternateContent xmlns:mc="http://schemas.openxmlformats.org/markup-compatibility/2006">
              <mc:Choice xmlns:v="urn:schemas-microsoft-com:vml" Requires="v">
                <p:oleObj spid="_x0000_s11282" name="Document" r:id="rId4" imgW="6113945" imgH="3360226" progId="Word.Document.8">
                  <p:embed/>
                </p:oleObj>
              </mc:Choice>
              <mc:Fallback>
                <p:oleObj name="Document" r:id="rId4" imgW="6113945" imgH="3360226"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4275" y="1782763"/>
                        <a:ext cx="6516688" cy="3582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8"/>
          <p:cNvSpPr>
            <a:spLocks noGrp="1" noChangeArrowheads="1"/>
          </p:cNvSpPr>
          <p:nvPr>
            <p:ph type="title"/>
          </p:nvPr>
        </p:nvSpPr>
        <p:spPr>
          <a:xfrm>
            <a:off x="684213" y="333375"/>
            <a:ext cx="7772400" cy="803275"/>
          </a:xfrm>
        </p:spPr>
        <p:txBody>
          <a:bodyPr/>
          <a:lstStyle/>
          <a:p>
            <a:pPr eaLnBrk="1" hangingPunct="1"/>
            <a:r>
              <a:rPr lang="el-GR" sz="2400" smtClean="0"/>
              <a:t>Έλεγχος Υπόθεσης για το μέσο ενός πληθυσμού με την κατανομή </a:t>
            </a:r>
            <a:r>
              <a:rPr lang="en-US" sz="2400" smtClean="0"/>
              <a:t>t (student)</a:t>
            </a:r>
            <a:endParaRPr lang="el-GR" sz="2400" smtClean="0"/>
          </a:p>
        </p:txBody>
      </p:sp>
      <p:graphicFrame>
        <p:nvGraphicFramePr>
          <p:cNvPr id="12290" name="Object 4"/>
          <p:cNvGraphicFramePr>
            <a:graphicFrameLocks noGrp="1" noChangeAspect="1"/>
          </p:cNvGraphicFramePr>
          <p:nvPr>
            <p:ph sz="half" idx="1"/>
          </p:nvPr>
        </p:nvGraphicFramePr>
        <p:xfrm>
          <a:off x="4427538" y="2008188"/>
          <a:ext cx="4248150" cy="2900362"/>
        </p:xfrm>
        <a:graphic>
          <a:graphicData uri="http://schemas.openxmlformats.org/presentationml/2006/ole">
            <mc:AlternateContent xmlns:mc="http://schemas.openxmlformats.org/markup-compatibility/2006">
              <mc:Choice xmlns:v="urn:schemas-microsoft-com:vml" Requires="v">
                <p:oleObj spid="_x0000_s12322" name="Εικόνα bitmap" r:id="rId3" imgW="3600000" imgH="2457143" progId="PBrush">
                  <p:embed/>
                </p:oleObj>
              </mc:Choice>
              <mc:Fallback>
                <p:oleObj name="Εικόνα bitmap" r:id="rId3" imgW="3600000" imgH="2457143"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2008188"/>
                        <a:ext cx="4248150" cy="290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1" name="Object 7"/>
          <p:cNvGraphicFramePr>
            <a:graphicFrameLocks noGrp="1" noChangeAspect="1"/>
          </p:cNvGraphicFramePr>
          <p:nvPr>
            <p:ph sz="half" idx="2"/>
          </p:nvPr>
        </p:nvGraphicFramePr>
        <p:xfrm>
          <a:off x="323850" y="1412875"/>
          <a:ext cx="4129088" cy="5108575"/>
        </p:xfrm>
        <a:graphic>
          <a:graphicData uri="http://schemas.openxmlformats.org/presentationml/2006/ole">
            <mc:AlternateContent xmlns:mc="http://schemas.openxmlformats.org/markup-compatibility/2006">
              <mc:Choice xmlns:v="urn:schemas-microsoft-com:vml" Requires="v">
                <p:oleObj spid="_x0000_s12323" name="Έγγραφο" r:id="rId6" imgW="5901271" imgH="7301697" progId="Word.Document.8">
                  <p:embed/>
                </p:oleObj>
              </mc:Choice>
              <mc:Fallback>
                <p:oleObj name="Έγγραφο" r:id="rId6" imgW="5901271" imgH="7301697" progId="Word.Document.8">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850" y="1412875"/>
                        <a:ext cx="4129088" cy="5108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1043608" y="1340768"/>
            <a:ext cx="7272808" cy="5324535"/>
          </a:xfrm>
          <a:prstGeom prst="rect">
            <a:avLst/>
          </a:prstGeom>
        </p:spPr>
        <p:txBody>
          <a:bodyPr wrap="square">
            <a:spAutoFit/>
          </a:bodyPr>
          <a:lstStyle/>
          <a:p>
            <a:r>
              <a:rPr lang="el-GR" sz="2000" dirty="0" smtClean="0"/>
              <a:t>Η λογική της κατασκευής ενός διαστήματος εμπιστοσύνης είναι απλή:</a:t>
            </a:r>
          </a:p>
          <a:p>
            <a:r>
              <a:rPr lang="el-GR" sz="2000" dirty="0" smtClean="0"/>
              <a:t>Για ένα έναν πληθυσμό με άγνωστη μέση τιμή μ και γνωστή τυπική απόκλιση σ, όταν ισχύει το Κ.Ο.Θ. η δειγματοληπτική κατανομή της μέσης τιμής είναι κανονική με μέση τιμή μ και τυπική απόκλιση            </a:t>
            </a:r>
          </a:p>
          <a:p>
            <a:r>
              <a:rPr lang="el-GR" sz="2000" dirty="0" smtClean="0"/>
              <a:t>           .</a:t>
            </a:r>
          </a:p>
          <a:p>
            <a:r>
              <a:rPr lang="el-GR" sz="2000" dirty="0" smtClean="0"/>
              <a:t>Συνεπώς  το 95% των δειγματικών μέσων        ανήκει στο παρακάτω διάστημα:</a:t>
            </a:r>
          </a:p>
          <a:p>
            <a:endParaRPr lang="el-GR" sz="2000" dirty="0" smtClean="0"/>
          </a:p>
          <a:p>
            <a:endParaRPr lang="el-GR" sz="2000" dirty="0" smtClean="0"/>
          </a:p>
          <a:p>
            <a:r>
              <a:rPr lang="el-GR" sz="2000" dirty="0" smtClean="0"/>
              <a:t>Ισοδύναμα η μέση τιμή μ του πληθυσμού περιλαμβάνεται στο 95% των διαστημάτων της μορφής: </a:t>
            </a:r>
          </a:p>
          <a:p>
            <a:endParaRPr lang="el-GR" sz="2000" dirty="0" smtClean="0"/>
          </a:p>
          <a:p>
            <a:endParaRPr lang="el-GR" sz="2000" dirty="0" smtClean="0"/>
          </a:p>
          <a:p>
            <a:r>
              <a:rPr lang="el-GR" sz="2000" dirty="0" smtClean="0"/>
              <a:t>Το παραπάνω διάστημα ονομάζεται </a:t>
            </a:r>
            <a:r>
              <a:rPr lang="el-GR" sz="2000" b="1" dirty="0" smtClean="0"/>
              <a:t>95%-διαστήμα εμπιστοσύνης </a:t>
            </a:r>
            <a:r>
              <a:rPr lang="el-GR" sz="2000" dirty="0" smtClean="0"/>
              <a:t>και το ποσοστό </a:t>
            </a:r>
            <a:r>
              <a:rPr lang="el-GR" sz="2000" b="1" dirty="0" smtClean="0"/>
              <a:t>95% είναι ο συντελεστής εμπιστοσύνης</a:t>
            </a:r>
            <a:r>
              <a:rPr lang="el-GR" sz="2000" dirty="0" smtClean="0"/>
              <a:t>. </a:t>
            </a:r>
          </a:p>
          <a:p>
            <a:endParaRPr lang="el-GR" sz="2000" dirty="0" smtClean="0"/>
          </a:p>
        </p:txBody>
      </p:sp>
      <p:graphicFrame>
        <p:nvGraphicFramePr>
          <p:cNvPr id="7" name="6 - Αντικείμενο"/>
          <p:cNvGraphicFramePr>
            <a:graphicFrameLocks noChangeAspect="1"/>
          </p:cNvGraphicFramePr>
          <p:nvPr/>
        </p:nvGraphicFramePr>
        <p:xfrm>
          <a:off x="2339752" y="3645024"/>
          <a:ext cx="3024336" cy="633001"/>
        </p:xfrm>
        <a:graphic>
          <a:graphicData uri="http://schemas.openxmlformats.org/presentationml/2006/ole">
            <mc:AlternateContent xmlns:mc="http://schemas.openxmlformats.org/markup-compatibility/2006">
              <mc:Choice xmlns:v="urn:schemas-microsoft-com:vml" Requires="v">
                <p:oleObj spid="_x0000_s126020" name="Εξίσωση" r:id="rId4" imgW="2730240" imgH="571320" progId="Equation.3">
                  <p:embed/>
                </p:oleObj>
              </mc:Choice>
              <mc:Fallback>
                <p:oleObj name="Εξίσωση" r:id="rId4" imgW="2730240" imgH="57132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3645024"/>
                        <a:ext cx="3024336" cy="6330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7 - Αντικείμενο"/>
          <p:cNvGraphicFramePr>
            <a:graphicFrameLocks noChangeAspect="1"/>
          </p:cNvGraphicFramePr>
          <p:nvPr/>
        </p:nvGraphicFramePr>
        <p:xfrm>
          <a:off x="5508104" y="3212976"/>
          <a:ext cx="288032" cy="288032"/>
        </p:xfrm>
        <a:graphic>
          <a:graphicData uri="http://schemas.openxmlformats.org/presentationml/2006/ole">
            <mc:AlternateContent xmlns:mc="http://schemas.openxmlformats.org/markup-compatibility/2006">
              <mc:Choice xmlns:v="urn:schemas-microsoft-com:vml" Requires="v">
                <p:oleObj spid="_x0000_s126021" name="Εξίσωση" r:id="rId6" imgW="241200" imgH="241200" progId="Equation.3">
                  <p:embed/>
                </p:oleObj>
              </mc:Choice>
              <mc:Fallback>
                <p:oleObj name="Εξίσωση" r:id="rId6" imgW="241200" imgH="24120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8104" y="3212976"/>
                        <a:ext cx="288032"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8 - Αντικείμενο"/>
          <p:cNvGraphicFramePr>
            <a:graphicFrameLocks noChangeAspect="1"/>
          </p:cNvGraphicFramePr>
          <p:nvPr/>
        </p:nvGraphicFramePr>
        <p:xfrm>
          <a:off x="1188382" y="2924944"/>
          <a:ext cx="647700" cy="330200"/>
        </p:xfrm>
        <a:graphic>
          <a:graphicData uri="http://schemas.openxmlformats.org/presentationml/2006/ole">
            <mc:AlternateContent xmlns:mc="http://schemas.openxmlformats.org/markup-compatibility/2006">
              <mc:Choice xmlns:v="urn:schemas-microsoft-com:vml" Requires="v">
                <p:oleObj spid="_x0000_s126022" name="Εξίσωση" r:id="rId8" imgW="647640" imgH="330120" progId="Equation.3">
                  <p:embed/>
                </p:oleObj>
              </mc:Choice>
              <mc:Fallback>
                <p:oleObj name="Εξίσωση" r:id="rId8" imgW="647640" imgH="330120" progId="Equation.3">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88382" y="2924944"/>
                        <a:ext cx="6477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9 - Αντικείμενο"/>
          <p:cNvGraphicFramePr>
            <a:graphicFrameLocks noChangeAspect="1"/>
          </p:cNvGraphicFramePr>
          <p:nvPr/>
        </p:nvGraphicFramePr>
        <p:xfrm>
          <a:off x="2987824" y="5036168"/>
          <a:ext cx="3108325" cy="633413"/>
        </p:xfrm>
        <a:graphic>
          <a:graphicData uri="http://schemas.openxmlformats.org/presentationml/2006/ole">
            <mc:AlternateContent xmlns:mc="http://schemas.openxmlformats.org/markup-compatibility/2006">
              <mc:Choice xmlns:v="urn:schemas-microsoft-com:vml" Requires="v">
                <p:oleObj spid="_x0000_s126023" name="Εξίσωση" r:id="rId10" imgW="2806560" imgH="571320" progId="Equation.3">
                  <p:embed/>
                </p:oleObj>
              </mc:Choice>
              <mc:Fallback>
                <p:oleObj name="Εξίσωση" r:id="rId10" imgW="2806560" imgH="571320" progId="Equation.3">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87824" y="5036168"/>
                        <a:ext cx="3108325" cy="633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2"/>
          <p:cNvSpPr txBox="1">
            <a:spLocks noChangeArrowheads="1"/>
          </p:cNvSpPr>
          <p:nvPr/>
        </p:nvSpPr>
        <p:spPr bwMode="auto">
          <a:xfrm>
            <a:off x="836613" y="6286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el-GR" sz="2800" kern="0" dirty="0" smtClean="0">
                <a:solidFill>
                  <a:schemeClr val="tx2"/>
                </a:solidFill>
              </a:rPr>
              <a:t>Εκτιμητική: Διαστήματα εμπιστοσύνης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35"/>
          <p:cNvGraphicFramePr>
            <a:graphicFrameLocks noChangeAspect="1"/>
          </p:cNvGraphicFramePr>
          <p:nvPr/>
        </p:nvGraphicFramePr>
        <p:xfrm>
          <a:off x="609600" y="0"/>
          <a:ext cx="8534400" cy="7021513"/>
        </p:xfrm>
        <a:graphic>
          <a:graphicData uri="http://schemas.openxmlformats.org/presentationml/2006/ole">
            <mc:AlternateContent xmlns:mc="http://schemas.openxmlformats.org/markup-compatibility/2006">
              <mc:Choice xmlns:v="urn:schemas-microsoft-com:vml" Requires="v">
                <p:oleObj spid="_x0000_s13330" name="Έγγραφο" r:id="rId4" imgW="5632920" imgH="4633200" progId="Word.Document.8">
                  <p:embed/>
                </p:oleObj>
              </mc:Choice>
              <mc:Fallback>
                <p:oleObj name="Έγγραφο" r:id="rId4" imgW="5632920" imgH="4633200" progId="Word.Document.8">
                  <p:embed/>
                  <p:pic>
                    <p:nvPicPr>
                      <p:cNvPr id="0"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0"/>
                        <a:ext cx="8534400" cy="702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4213" y="836613"/>
            <a:ext cx="7200900" cy="7478712"/>
          </a:xfrm>
          <a:prstGeom prst="rect">
            <a:avLst/>
          </a:prstGeom>
        </p:spPr>
        <p:txBody>
          <a:bodyPr>
            <a:spAutoFit/>
          </a:bodyPr>
          <a:lstStyle/>
          <a:p>
            <a:pPr>
              <a:defRPr/>
            </a:pPr>
            <a:r>
              <a:rPr lang="el-GR" sz="1600" dirty="0">
                <a:solidFill>
                  <a:schemeClr val="accent2"/>
                </a:solidFill>
              </a:rPr>
              <a:t>Να διερευνηθεί ο ισχυρισμός των μαθητών ότι χρειάζονται τουλάχιστον 30 λεπτά κάθε πρωί για να φθάσουν στο σχολείο τους όταν σε ένα τυχαίο δείγμα 16 μαθητών ο μέσος χρόνος προσέλευσης βρέθηκε 25,6 λεπτά και η τυπική απόκλιση 5 λεπτά αν είναι γνωστό ότι οι τιμές του χρόνου προσέλευσης κατανέμονται περίπου κανονικά (α=0,05)</a:t>
            </a:r>
          </a:p>
          <a:p>
            <a:pPr marL="342900" indent="-342900">
              <a:buFont typeface="+mj-lt"/>
              <a:buAutoNum type="arabicPeriod"/>
              <a:defRPr/>
            </a:pPr>
            <a:r>
              <a:rPr lang="el-GR" sz="1600" dirty="0">
                <a:solidFill>
                  <a:schemeClr val="accent2"/>
                </a:solidFill>
              </a:rPr>
              <a:t>Υποθέσεις </a:t>
            </a:r>
          </a:p>
          <a:p>
            <a:pPr marL="342900" indent="-342900">
              <a:buFont typeface="+mj-lt"/>
              <a:buAutoNum type="arabicPeriod"/>
              <a:defRPr/>
            </a:pPr>
            <a:endParaRPr lang="el-GR" sz="1600" dirty="0">
              <a:solidFill>
                <a:schemeClr val="accent2"/>
              </a:solidFill>
            </a:endParaRPr>
          </a:p>
          <a:p>
            <a:pPr marL="342900" indent="-342900">
              <a:defRPr/>
            </a:pPr>
            <a:endParaRPr lang="el-GR" sz="1600" dirty="0">
              <a:solidFill>
                <a:schemeClr val="accent2"/>
              </a:solidFill>
            </a:endParaRPr>
          </a:p>
          <a:p>
            <a:pPr marL="342900" indent="-342900">
              <a:buFont typeface="+mj-lt"/>
              <a:buAutoNum type="arabicPeriod" startAt="2"/>
              <a:defRPr/>
            </a:pPr>
            <a:r>
              <a:rPr lang="el-GR" sz="1600" dirty="0">
                <a:solidFill>
                  <a:schemeClr val="accent2"/>
                </a:solidFill>
              </a:rPr>
              <a:t>Θα χρησιμοποιηθεί το στατιστικό </a:t>
            </a:r>
            <a:r>
              <a:rPr lang="en-US" sz="1600" dirty="0">
                <a:solidFill>
                  <a:schemeClr val="accent2"/>
                </a:solidFill>
              </a:rPr>
              <a:t>t </a:t>
            </a:r>
            <a:r>
              <a:rPr lang="el-GR" sz="1600" dirty="0">
                <a:solidFill>
                  <a:schemeClr val="accent2"/>
                </a:solidFill>
              </a:rPr>
              <a:t>επειδή τη τυπική απόκλιση του πληθυσμού των χρόνων προσέλευσης είναι άγνωστη και εκτιμάται από την τυπική απόκλιση του δείγματος </a:t>
            </a:r>
            <a:r>
              <a:rPr lang="en-US" sz="1600" dirty="0">
                <a:solidFill>
                  <a:schemeClr val="accent2"/>
                </a:solidFill>
              </a:rPr>
              <a:t>S=5. </a:t>
            </a:r>
            <a:endParaRPr lang="el-GR" sz="1600" dirty="0">
              <a:solidFill>
                <a:schemeClr val="accent2"/>
              </a:solidFill>
            </a:endParaRPr>
          </a:p>
          <a:p>
            <a:pPr marL="342900" indent="-342900">
              <a:defRPr/>
            </a:pPr>
            <a:r>
              <a:rPr lang="el-GR" sz="1600" dirty="0">
                <a:solidFill>
                  <a:schemeClr val="accent2"/>
                </a:solidFill>
              </a:rPr>
              <a:t>	Από τον πίνακα της </a:t>
            </a:r>
            <a:r>
              <a:rPr lang="en-US" sz="1600" dirty="0">
                <a:solidFill>
                  <a:schemeClr val="accent2"/>
                </a:solidFill>
              </a:rPr>
              <a:t>t </a:t>
            </a:r>
            <a:r>
              <a:rPr lang="el-GR" sz="1600" dirty="0">
                <a:solidFill>
                  <a:schemeClr val="accent2"/>
                </a:solidFill>
              </a:rPr>
              <a:t>για Βαθμούς ελευθερίας Ν-1=15 στην πρώτη στήλη (Ποσοστό 0,95) : </a:t>
            </a:r>
            <a:r>
              <a:rPr lang="en-US" sz="1600" dirty="0">
                <a:solidFill>
                  <a:schemeClr val="accent2"/>
                </a:solidFill>
              </a:rPr>
              <a:t>t</a:t>
            </a:r>
            <a:r>
              <a:rPr lang="el-GR" sz="1600" baseline="-25000" dirty="0" err="1">
                <a:solidFill>
                  <a:schemeClr val="accent2"/>
                </a:solidFill>
              </a:rPr>
              <a:t>κρ</a:t>
            </a:r>
            <a:r>
              <a:rPr lang="el-GR" sz="1600" baseline="-25000" dirty="0">
                <a:solidFill>
                  <a:schemeClr val="accent2"/>
                </a:solidFill>
              </a:rPr>
              <a:t> </a:t>
            </a:r>
            <a:r>
              <a:rPr lang="el-GR" sz="1600" dirty="0">
                <a:solidFill>
                  <a:schemeClr val="accent2"/>
                </a:solidFill>
              </a:rPr>
              <a:t>=1,75 που στην περίπτωση αυτή γίνεται 	</a:t>
            </a:r>
            <a:r>
              <a:rPr lang="en-US" sz="1600" dirty="0">
                <a:solidFill>
                  <a:schemeClr val="accent2"/>
                </a:solidFill>
              </a:rPr>
              <a:t>t</a:t>
            </a:r>
            <a:r>
              <a:rPr lang="el-GR" sz="1600" baseline="-25000" dirty="0" err="1">
                <a:solidFill>
                  <a:schemeClr val="accent2"/>
                </a:solidFill>
              </a:rPr>
              <a:t>κρ</a:t>
            </a:r>
            <a:r>
              <a:rPr lang="el-GR" sz="1600" baseline="-25000" dirty="0">
                <a:solidFill>
                  <a:schemeClr val="accent2"/>
                </a:solidFill>
              </a:rPr>
              <a:t> </a:t>
            </a:r>
            <a:r>
              <a:rPr lang="el-GR" sz="1600" dirty="0">
                <a:solidFill>
                  <a:schemeClr val="accent2"/>
                </a:solidFill>
              </a:rPr>
              <a:t>= -1,75 λόγω της κατεύθυνσης του ελέγχου</a:t>
            </a:r>
          </a:p>
          <a:p>
            <a:pPr marL="800100" lvl="1" indent="-342900">
              <a:defRPr/>
            </a:pPr>
            <a:r>
              <a:rPr lang="el-GR" sz="1600" dirty="0">
                <a:solidFill>
                  <a:schemeClr val="accent2"/>
                </a:solidFill>
              </a:rPr>
              <a:t>Κανόνας απόφασης:  αν </a:t>
            </a:r>
            <a:r>
              <a:rPr lang="en-US" sz="1600" dirty="0">
                <a:solidFill>
                  <a:schemeClr val="accent2"/>
                </a:solidFill>
              </a:rPr>
              <a:t>t &lt;-1,75 </a:t>
            </a:r>
            <a:r>
              <a:rPr lang="el-GR" sz="1600" dirty="0">
                <a:solidFill>
                  <a:schemeClr val="accent2"/>
                </a:solidFill>
              </a:rPr>
              <a:t>απορρίπτεται η μηδενική υπόθεση</a:t>
            </a:r>
          </a:p>
          <a:p>
            <a:pPr marL="800100" lvl="1" indent="-342900">
              <a:defRPr/>
            </a:pPr>
            <a:endParaRPr lang="el-GR" sz="1600" dirty="0">
              <a:solidFill>
                <a:schemeClr val="accent2"/>
              </a:solidFill>
            </a:endParaRPr>
          </a:p>
          <a:p>
            <a:pPr marL="342900" indent="-342900">
              <a:buFont typeface="+mj-lt"/>
              <a:buAutoNum type="arabicPeriod" startAt="3"/>
              <a:defRPr/>
            </a:pPr>
            <a:r>
              <a:rPr lang="el-GR" sz="1600" dirty="0">
                <a:solidFill>
                  <a:schemeClr val="accent2"/>
                </a:solidFill>
              </a:rPr>
              <a:t>Από τα δεδομένα </a:t>
            </a:r>
            <a:r>
              <a:rPr lang="en-US" sz="1600" dirty="0">
                <a:solidFill>
                  <a:schemeClr val="accent2"/>
                </a:solidFill>
              </a:rPr>
              <a:t> </a:t>
            </a:r>
            <a:r>
              <a:rPr lang="el-GR" sz="1600" dirty="0">
                <a:solidFill>
                  <a:schemeClr val="accent2"/>
                </a:solidFill>
              </a:rPr>
              <a:t>προκύπτει η απόρριψη της μηδενικής υπόθεσης</a:t>
            </a:r>
          </a:p>
          <a:p>
            <a:pPr marL="342900" indent="-342900">
              <a:buFont typeface="+mj-lt"/>
              <a:buAutoNum type="arabicPeriod" startAt="3"/>
              <a:defRPr/>
            </a:pPr>
            <a:endParaRPr lang="el-GR" sz="1600" dirty="0">
              <a:solidFill>
                <a:schemeClr val="accent2"/>
              </a:solidFill>
            </a:endParaRPr>
          </a:p>
          <a:p>
            <a:pPr marL="342900" indent="-342900">
              <a:buFont typeface="+mj-lt"/>
              <a:buAutoNum type="arabicPeriod" startAt="3"/>
              <a:defRPr/>
            </a:pPr>
            <a:endParaRPr lang="el-GR" sz="1600" dirty="0">
              <a:solidFill>
                <a:schemeClr val="accent2"/>
              </a:solidFill>
            </a:endParaRPr>
          </a:p>
          <a:p>
            <a:pPr marL="342900" indent="-342900">
              <a:buFont typeface="+mj-lt"/>
              <a:buAutoNum type="arabicPeriod" startAt="3"/>
              <a:defRPr/>
            </a:pPr>
            <a:endParaRPr lang="el-GR" sz="1600" dirty="0">
              <a:solidFill>
                <a:schemeClr val="accent2"/>
              </a:solidFill>
            </a:endParaRPr>
          </a:p>
          <a:p>
            <a:pPr marL="342900" indent="-342900">
              <a:buFont typeface="+mj-lt"/>
              <a:buAutoNum type="arabicPeriod" startAt="3"/>
              <a:defRPr/>
            </a:pPr>
            <a:endParaRPr lang="el-GR" sz="1600" dirty="0">
              <a:solidFill>
                <a:schemeClr val="accent2"/>
              </a:solidFill>
            </a:endParaRPr>
          </a:p>
          <a:p>
            <a:pPr marL="342900" indent="-342900">
              <a:buFont typeface="+mj-lt"/>
              <a:buAutoNum type="arabicPeriod" startAt="3"/>
              <a:defRPr/>
            </a:pPr>
            <a:r>
              <a:rPr lang="el-GR" sz="1600" dirty="0">
                <a:solidFill>
                  <a:schemeClr val="accent2"/>
                </a:solidFill>
              </a:rPr>
              <a:t>Ο ισχυρισμός των μαθητών δεν ευσταθεί </a:t>
            </a:r>
          </a:p>
          <a:p>
            <a:pPr>
              <a:defRPr/>
            </a:pPr>
            <a:endParaRPr lang="el-GR" sz="1600" dirty="0"/>
          </a:p>
          <a:p>
            <a:pPr>
              <a:defRPr/>
            </a:pPr>
            <a:endParaRPr lang="el-GR" sz="1600" dirty="0"/>
          </a:p>
          <a:p>
            <a:pPr>
              <a:defRPr/>
            </a:pPr>
            <a:endParaRPr lang="el-GR" sz="1600" dirty="0"/>
          </a:p>
          <a:p>
            <a:pPr>
              <a:defRPr/>
            </a:pPr>
            <a:endParaRPr lang="el-GR" sz="1600" dirty="0"/>
          </a:p>
          <a:p>
            <a:pPr>
              <a:defRPr/>
            </a:pPr>
            <a:endParaRPr lang="el-GR" sz="1600" dirty="0"/>
          </a:p>
          <a:p>
            <a:pPr>
              <a:defRPr/>
            </a:pPr>
            <a:endParaRPr lang="el-GR" sz="1600" dirty="0"/>
          </a:p>
          <a:p>
            <a:pPr>
              <a:defRPr/>
            </a:pPr>
            <a:endParaRPr lang="el-GR" sz="1600" dirty="0"/>
          </a:p>
          <a:p>
            <a:pPr>
              <a:defRPr/>
            </a:pPr>
            <a:endParaRPr lang="el-GR" sz="1600" dirty="0"/>
          </a:p>
        </p:txBody>
      </p:sp>
      <p:graphicFrame>
        <p:nvGraphicFramePr>
          <p:cNvPr id="14338" name="Object 5"/>
          <p:cNvGraphicFramePr>
            <a:graphicFrameLocks noChangeAspect="1"/>
          </p:cNvGraphicFramePr>
          <p:nvPr/>
        </p:nvGraphicFramePr>
        <p:xfrm>
          <a:off x="2411413" y="2060575"/>
          <a:ext cx="1079500" cy="647700"/>
        </p:xfrm>
        <a:graphic>
          <a:graphicData uri="http://schemas.openxmlformats.org/presentationml/2006/ole">
            <mc:AlternateContent xmlns:mc="http://schemas.openxmlformats.org/markup-compatibility/2006">
              <mc:Choice xmlns:v="urn:schemas-microsoft-com:vml" Requires="v">
                <p:oleObj spid="_x0000_s14370" name="Εξίσωση" r:id="rId3" imgW="1079280" imgH="647640" progId="Equation.3">
                  <p:embed/>
                </p:oleObj>
              </mc:Choice>
              <mc:Fallback>
                <p:oleObj name="Εξίσωση" r:id="rId3" imgW="1079280" imgH="64764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413" y="2060575"/>
                        <a:ext cx="10795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39" name="Object 12"/>
          <p:cNvGraphicFramePr>
            <a:graphicFrameLocks noChangeAspect="1"/>
          </p:cNvGraphicFramePr>
          <p:nvPr/>
        </p:nvGraphicFramePr>
        <p:xfrm>
          <a:off x="1835150" y="5084763"/>
          <a:ext cx="4773613" cy="647700"/>
        </p:xfrm>
        <a:graphic>
          <a:graphicData uri="http://schemas.openxmlformats.org/presentationml/2006/ole">
            <mc:AlternateContent xmlns:mc="http://schemas.openxmlformats.org/markup-compatibility/2006">
              <mc:Choice xmlns:v="urn:schemas-microsoft-com:vml" Requires="v">
                <p:oleObj spid="_x0000_s14371" name="Εξίσωση" r:id="rId5" imgW="4292280" imgH="622080" progId="Equation.3">
                  <p:embed/>
                </p:oleObj>
              </mc:Choice>
              <mc:Fallback>
                <p:oleObj name="Εξίσωση" r:id="rId5" imgW="4292280" imgH="62208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5150" y="5084763"/>
                        <a:ext cx="4773613"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1" name="5 - Ορθογώνιο"/>
          <p:cNvSpPr>
            <a:spLocks noChangeArrowheads="1"/>
          </p:cNvSpPr>
          <p:nvPr/>
        </p:nvSpPr>
        <p:spPr bwMode="auto">
          <a:xfrm>
            <a:off x="395288" y="188913"/>
            <a:ext cx="7993062" cy="646112"/>
          </a:xfrm>
          <a:prstGeom prst="rect">
            <a:avLst/>
          </a:prstGeom>
          <a:noFill/>
          <a:ln w="9525">
            <a:noFill/>
            <a:miter lim="800000"/>
            <a:headEnd/>
            <a:tailEnd/>
          </a:ln>
        </p:spPr>
        <p:txBody>
          <a:bodyPr>
            <a:spAutoFit/>
          </a:bodyPr>
          <a:lstStyle/>
          <a:p>
            <a:r>
              <a:rPr lang="el-GR" sz="1800"/>
              <a:t>Έλεγχος Υπόθεσης για το μέσο ενός πληθυσμού με την κατανομή </a:t>
            </a:r>
            <a:r>
              <a:rPr lang="en-US" sz="1800"/>
              <a:t>t (student)</a:t>
            </a:r>
            <a:r>
              <a:rPr lang="el-GR" sz="1800"/>
              <a:t>:</a:t>
            </a:r>
          </a:p>
          <a:p>
            <a:r>
              <a:rPr lang="el-GR" sz="1800"/>
              <a:t>πρόβλημα</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l-GR" sz="3600" smtClean="0"/>
              <a:t>Πόσο εργάζονται οι απόφοιτοι κολεγίου</a:t>
            </a:r>
            <a:r>
              <a:rPr lang="el-GR" smtClean="0"/>
              <a:t> </a:t>
            </a:r>
          </a:p>
        </p:txBody>
      </p:sp>
      <p:sp>
        <p:nvSpPr>
          <p:cNvPr id="31747" name="Rectangle 3"/>
          <p:cNvSpPr>
            <a:spLocks noGrp="1" noChangeArrowheads="1"/>
          </p:cNvSpPr>
          <p:nvPr>
            <p:ph type="body" idx="1"/>
          </p:nvPr>
        </p:nvSpPr>
        <p:spPr/>
        <p:txBody>
          <a:bodyPr/>
          <a:lstStyle/>
          <a:p>
            <a:pPr eaLnBrk="1" hangingPunct="1"/>
            <a:r>
              <a:rPr lang="el-GR" sz="2000" smtClean="0"/>
              <a:t>Θα γίνει ο έλεγχος της υπόθεσης ότι η απόφοιτοι κολεγίου εργάζονται 40 ώρες εβδομαδιαία όπως είναι γνωστό ότι εργάζονται οι εργαζόμενοι.</a:t>
            </a:r>
          </a:p>
          <a:p>
            <a:pPr lvl="1" eaLnBrk="1" hangingPunct="1"/>
            <a:r>
              <a:rPr lang="el-GR" sz="1800" smtClean="0"/>
              <a:t>Θα επιλέξουμε από το αρχείο </a:t>
            </a:r>
            <a:r>
              <a:rPr lang="fr-CH" sz="1800" smtClean="0"/>
              <a:t>gssft.sav </a:t>
            </a:r>
            <a:r>
              <a:rPr lang="el-GR" sz="1800" smtClean="0"/>
              <a:t> μόνο αυτούς που τέλειωσαν κολέγιο (</a:t>
            </a:r>
            <a:r>
              <a:rPr lang="en-US" sz="1800" smtClean="0"/>
              <a:t>degree &gt;= 3).</a:t>
            </a:r>
          </a:p>
          <a:p>
            <a:pPr lvl="1" eaLnBrk="1" hangingPunct="1"/>
            <a:r>
              <a:rPr lang="el-GR" sz="1800" smtClean="0"/>
              <a:t>Στη συνέχεια θα εκτελέσουμε τον έλεγχο της υπόθεσης Η</a:t>
            </a:r>
            <a:r>
              <a:rPr lang="el-GR" sz="1800" baseline="-25000" smtClean="0"/>
              <a:t>0</a:t>
            </a:r>
            <a:r>
              <a:rPr lang="en-US" sz="1800" smtClean="0"/>
              <a:t>:</a:t>
            </a:r>
            <a:r>
              <a:rPr lang="el-GR" sz="1800" baseline="-25000" smtClean="0"/>
              <a:t> </a:t>
            </a:r>
            <a:r>
              <a:rPr lang="el-GR" sz="1800" smtClean="0"/>
              <a:t>μ=40</a:t>
            </a:r>
            <a:r>
              <a:rPr lang="en-US" sz="1800" smtClean="0"/>
              <a:t>,</a:t>
            </a:r>
            <a:r>
              <a:rPr lang="el-GR" sz="1800" smtClean="0"/>
              <a:t> με τη βοήθεια της κατανομής </a:t>
            </a:r>
            <a:r>
              <a:rPr lang="en-US" sz="1800" smtClean="0"/>
              <a:t>t </a:t>
            </a:r>
            <a:r>
              <a:rPr lang="el-GR" sz="1800" smtClean="0"/>
              <a:t>ή όπως συνήθως λέγεται θα εκτελέσουμε ένα </a:t>
            </a:r>
            <a:r>
              <a:rPr lang="en-US" sz="1800" smtClean="0"/>
              <a:t>t-test</a:t>
            </a:r>
            <a:r>
              <a:rPr lang="el-GR" sz="1800" smtClean="0"/>
              <a:t> χρησιμοποιώντας τις τιμές της μεταβλητής </a:t>
            </a:r>
            <a:r>
              <a:rPr lang="en-US" sz="1800" smtClean="0"/>
              <a:t>hrs1.</a:t>
            </a:r>
            <a:endParaRPr lang="el-GR" sz="1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l-GR" smtClean="0"/>
          </a:p>
        </p:txBody>
      </p:sp>
      <p:pic>
        <p:nvPicPr>
          <p:cNvPr id="32771" name="Picture 3"/>
          <p:cNvPicPr>
            <a:picLocks noGrp="1" noChangeAspect="1" noChangeArrowheads="1"/>
          </p:cNvPicPr>
          <p:nvPr>
            <p:ph type="body" idx="1"/>
          </p:nvPr>
        </p:nvPicPr>
        <p:blipFill>
          <a:blip r:embed="rId2" cstate="print"/>
          <a:srcRec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3795" name="Line 3"/>
          <p:cNvSpPr>
            <a:spLocks noChangeShapeType="1"/>
          </p:cNvSpPr>
          <p:nvPr/>
        </p:nvSpPr>
        <p:spPr bwMode="auto">
          <a:xfrm flipH="1">
            <a:off x="3352800" y="1143000"/>
            <a:ext cx="1143000" cy="381000"/>
          </a:xfrm>
          <a:prstGeom prst="line">
            <a:avLst/>
          </a:prstGeom>
          <a:noFill/>
          <a:ln w="76200">
            <a:solidFill>
              <a:srgbClr val="FFFF00"/>
            </a:solidFill>
            <a:round/>
            <a:headEnd/>
            <a:tailEnd type="triangle" w="med" len="med"/>
          </a:ln>
        </p:spPr>
        <p:txBody>
          <a:bodyPr/>
          <a:lstStyle/>
          <a:p>
            <a:endParaRPr lang="el-GR"/>
          </a:p>
        </p:txBody>
      </p:sp>
      <p:sp>
        <p:nvSpPr>
          <p:cNvPr id="21508" name="Comment 4"/>
          <p:cNvSpPr>
            <a:spLocks noChangeArrowheads="1"/>
          </p:cNvSpPr>
          <p:nvPr/>
        </p:nvSpPr>
        <p:spPr bwMode="auto">
          <a:xfrm>
            <a:off x="4495800" y="762000"/>
            <a:ext cx="1905000" cy="914400"/>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lstStyle/>
          <a:p>
            <a:pPr>
              <a:spcBef>
                <a:spcPct val="50000"/>
              </a:spcBef>
              <a:defRPr/>
            </a:pPr>
            <a:r>
              <a:rPr lang="el-GR" b="1">
                <a:solidFill>
                  <a:srgbClr val="000000"/>
                </a:solidFill>
                <a:latin typeface="Arial" pitchFamily="34" charset="0"/>
              </a:rPr>
              <a:t>Επιλέγουμε</a:t>
            </a:r>
          </a:p>
          <a:p>
            <a:pPr algn="ctr">
              <a:spcBef>
                <a:spcPct val="50000"/>
              </a:spcBef>
              <a:defRPr/>
            </a:pPr>
            <a:r>
              <a:rPr lang="en-US" b="1">
                <a:solidFill>
                  <a:srgbClr val="000000"/>
                </a:solidFill>
                <a:latin typeface="Arial" pitchFamily="34" charset="0"/>
              </a:rPr>
              <a:t>IF</a:t>
            </a:r>
            <a:endParaRPr lang="el-GR">
              <a:solidFill>
                <a:srgbClr val="000000"/>
              </a:solidFill>
              <a:latin typeface="Arial" pitchFamily="34" charset="0"/>
            </a:endParaRPr>
          </a:p>
          <a:p>
            <a:pPr>
              <a:spcBef>
                <a:spcPct val="50000"/>
              </a:spcBef>
              <a:defRPr/>
            </a:pPr>
            <a:endParaRPr lang="el-GR">
              <a:solidFill>
                <a:srgbClr val="000000"/>
              </a:solidFill>
              <a:latin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026"/>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ChangeArrowheads="1"/>
          </p:cNvSpPr>
          <p:nvPr/>
        </p:nvSpPr>
        <p:spPr bwMode="auto">
          <a:xfrm>
            <a:off x="762000" y="0"/>
            <a:ext cx="9144000" cy="6996113"/>
          </a:xfrm>
          <a:prstGeom prst="rect">
            <a:avLst/>
          </a:prstGeom>
          <a:noFill/>
          <a:ln w="9525">
            <a:noFill/>
            <a:miter lim="800000"/>
            <a:headEnd/>
            <a:tailEnd/>
          </a:ln>
        </p:spPr>
        <p:txBody>
          <a:bodyPr>
            <a:spAutoFit/>
          </a:bodyPr>
          <a:lstStyle/>
          <a:p>
            <a:pPr eaLnBrk="0" hangingPunct="0"/>
            <a:r>
              <a:rPr lang="en-US" sz="1200">
                <a:cs typeface="Times New Roman" pitchFamily="18" charset="0"/>
              </a:rPr>
              <a:t/>
            </a:r>
            <a:br>
              <a:rPr lang="en-US" sz="1200">
                <a:cs typeface="Times New Roman" pitchFamily="18" charset="0"/>
              </a:rPr>
            </a:b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Number of Hours Worked Last Week Stem-and-Leaf Plot</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Frequency    Stem &amp;  Leaf</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3,00 Extremes    (=&lt;16)</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a:t>
            </a:r>
            <a:r>
              <a:rPr lang="el-GR" sz="1600">
                <a:solidFill>
                  <a:srgbClr val="000000"/>
                </a:solidFill>
                <a:latin typeface="Courier New" pitchFamily="49" charset="0"/>
                <a:cs typeface="Courier New" pitchFamily="49" charset="0"/>
              </a:rPr>
              <a:t>2,00        2 .  &amp;</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2,00        2 .  8</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7,00        3 .  002&amp;</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16,00        3 .  555568&amp;</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86,00        4 .  000000000000000000000000000000000000000002&amp;</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25,00        4 .  555555555668</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35,00        5 .  00000000000000002&amp;</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16,00        5 .  55555556</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31,00        6 .  000000000000000</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8,00        6 .  555&amp;</a:t>
            </a:r>
            <a:endParaRPr lang="el-GR" sz="1600">
              <a:cs typeface="Times New Roman" pitchFamily="18" charset="0"/>
            </a:endParaRPr>
          </a:p>
          <a:p>
            <a:pPr eaLnBrk="0" hangingPunct="0"/>
            <a:r>
              <a:rPr lang="el-GR" sz="1600">
                <a:solidFill>
                  <a:srgbClr val="000000"/>
                </a:solidFill>
                <a:latin typeface="Courier New" pitchFamily="49" charset="0"/>
                <a:cs typeface="Courier New" pitchFamily="49" charset="0"/>
              </a:rPr>
              <a:t>     7,00        7 .  000</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1,00        7 .  &amp;</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9,00 Extremes    (&gt;=80)</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Stem width:  10</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Each leaf:       2 case(s)</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a:t>
            </a:r>
            <a:endParaRPr lang="el-GR" sz="1600">
              <a:cs typeface="Times New Roman" pitchFamily="18" charset="0"/>
            </a:endParaRPr>
          </a:p>
          <a:p>
            <a:pPr eaLnBrk="0" hangingPunct="0"/>
            <a:r>
              <a:rPr lang="en-US" sz="1600">
                <a:solidFill>
                  <a:srgbClr val="000000"/>
                </a:solidFill>
                <a:latin typeface="Courier New" pitchFamily="49" charset="0"/>
                <a:cs typeface="Courier New" pitchFamily="49" charset="0"/>
              </a:rPr>
              <a:t> </a:t>
            </a:r>
            <a:r>
              <a:rPr lang="el-GR" sz="1600">
                <a:solidFill>
                  <a:srgbClr val="000000"/>
                </a:solidFill>
                <a:latin typeface="Courier New" pitchFamily="49" charset="0"/>
                <a:cs typeface="Courier New" pitchFamily="49" charset="0"/>
              </a:rPr>
              <a:t>&amp; denotes fractional leaves.</a:t>
            </a:r>
            <a:endParaRPr lang="el-GR" sz="1600">
              <a:cs typeface="Times New Roman" pitchFamily="18" charset="0"/>
            </a:endParaRPr>
          </a:p>
          <a:p>
            <a:pPr eaLnBrk="0" hangingPunct="0"/>
            <a:endParaRPr lang="el-G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026"/>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3"/>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ChangeArrowheads="1"/>
          </p:cNvSpPr>
          <p:nvPr/>
        </p:nvSpPr>
        <p:spPr bwMode="auto">
          <a:xfrm>
            <a:off x="2286000" y="2927350"/>
            <a:ext cx="4572000" cy="1004888"/>
          </a:xfrm>
          <a:prstGeom prst="rect">
            <a:avLst/>
          </a:prstGeom>
          <a:noFill/>
          <a:ln w="9525">
            <a:noFill/>
            <a:miter lim="800000"/>
            <a:headEnd/>
            <a:tailEnd/>
          </a:ln>
        </p:spPr>
        <p:txBody>
          <a:bodyPr>
            <a:spAutoFit/>
          </a:bodyPr>
          <a:lstStyle/>
          <a:p>
            <a:pPr>
              <a:spcBef>
                <a:spcPct val="50000"/>
              </a:spcBef>
            </a:pPr>
            <a:endParaRPr lang="el-GR" b="1">
              <a:latin typeface="System" charset="0"/>
            </a:endParaRPr>
          </a:p>
          <a:p>
            <a:pPr>
              <a:spcBef>
                <a:spcPct val="50000"/>
              </a:spcBef>
            </a:pPr>
            <a:endParaRPr lang="el-GR" b="1">
              <a:latin typeface="System" charset="0"/>
            </a:endParaRPr>
          </a:p>
        </p:txBody>
      </p:sp>
      <p:sp>
        <p:nvSpPr>
          <p:cNvPr id="15365" name="Rectangle 4"/>
          <p:cNvSpPr>
            <a:spLocks noChangeArrowheads="1"/>
          </p:cNvSpPr>
          <p:nvPr/>
        </p:nvSpPr>
        <p:spPr bwMode="auto">
          <a:xfrm>
            <a:off x="2414588" y="2900363"/>
            <a:ext cx="9144000" cy="0"/>
          </a:xfrm>
          <a:prstGeom prst="rect">
            <a:avLst/>
          </a:prstGeom>
          <a:noFill/>
          <a:ln w="9525">
            <a:noFill/>
            <a:miter lim="800000"/>
            <a:headEnd/>
            <a:tailEnd/>
          </a:ln>
        </p:spPr>
        <p:txBody>
          <a:bodyPr>
            <a:spAutoFit/>
          </a:bodyPr>
          <a:lstStyle/>
          <a:p>
            <a:endParaRPr lang="el-GR"/>
          </a:p>
        </p:txBody>
      </p:sp>
      <p:sp>
        <p:nvSpPr>
          <p:cNvPr id="15366" name="Rectangle 7"/>
          <p:cNvSpPr>
            <a:spLocks noChangeArrowheads="1"/>
          </p:cNvSpPr>
          <p:nvPr/>
        </p:nvSpPr>
        <p:spPr bwMode="auto">
          <a:xfrm>
            <a:off x="2414588" y="2900363"/>
            <a:ext cx="9144000" cy="0"/>
          </a:xfrm>
          <a:prstGeom prst="rect">
            <a:avLst/>
          </a:prstGeom>
          <a:noFill/>
          <a:ln w="9525">
            <a:noFill/>
            <a:miter lim="800000"/>
            <a:headEnd/>
            <a:tailEnd/>
          </a:ln>
        </p:spPr>
        <p:txBody>
          <a:bodyPr>
            <a:spAutoFit/>
          </a:bodyPr>
          <a:lstStyle/>
          <a:p>
            <a:endParaRPr lang="el-GR"/>
          </a:p>
        </p:txBody>
      </p:sp>
      <p:graphicFrame>
        <p:nvGraphicFramePr>
          <p:cNvPr id="26636" name="Object 12"/>
          <p:cNvGraphicFramePr>
            <a:graphicFrameLocks noChangeAspect="1"/>
          </p:cNvGraphicFramePr>
          <p:nvPr/>
        </p:nvGraphicFramePr>
        <p:xfrm>
          <a:off x="990600" y="609600"/>
          <a:ext cx="7086600" cy="1739900"/>
        </p:xfrm>
        <a:graphic>
          <a:graphicData uri="http://schemas.openxmlformats.org/presentationml/2006/ole">
            <mc:AlternateContent xmlns:mc="http://schemas.openxmlformats.org/markup-compatibility/2006">
              <mc:Choice xmlns:v="urn:schemas-microsoft-com:vml" Requires="v">
                <p:oleObj spid="_x0000_s15394" name="Έγγραφο" r:id="rId4" imgW="4305960" imgH="1057320" progId="Word.Document.8">
                  <p:embed/>
                </p:oleObj>
              </mc:Choice>
              <mc:Fallback>
                <p:oleObj name="Έγγραφο" r:id="rId4" imgW="4305960" imgH="1057320" progId="Word.Document.8">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609600"/>
                        <a:ext cx="70866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7" name="Object 13"/>
          <p:cNvGraphicFramePr>
            <a:graphicFrameLocks noChangeAspect="1"/>
          </p:cNvGraphicFramePr>
          <p:nvPr/>
        </p:nvGraphicFramePr>
        <p:xfrm>
          <a:off x="609600" y="2743200"/>
          <a:ext cx="8001000" cy="2170113"/>
        </p:xfrm>
        <a:graphic>
          <a:graphicData uri="http://schemas.openxmlformats.org/presentationml/2006/ole">
            <mc:AlternateContent xmlns:mc="http://schemas.openxmlformats.org/markup-compatibility/2006">
              <mc:Choice xmlns:v="urn:schemas-microsoft-com:vml" Requires="v">
                <p:oleObj spid="_x0000_s15395" name="Έγγραφο" r:id="rId7" imgW="5715720" imgH="1552680" progId="Word.Document.8">
                  <p:embed/>
                </p:oleObj>
              </mc:Choice>
              <mc:Fallback>
                <p:oleObj name="Έγγραφο" r:id="rId7" imgW="5715720" imgH="1552680" progId="Word.Document.8">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2743200"/>
                        <a:ext cx="8001000" cy="217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41" name="Line 17"/>
          <p:cNvSpPr>
            <a:spLocks noChangeShapeType="1"/>
          </p:cNvSpPr>
          <p:nvPr/>
        </p:nvSpPr>
        <p:spPr bwMode="auto">
          <a:xfrm flipH="1" flipV="1">
            <a:off x="5257800" y="4648200"/>
            <a:ext cx="762000" cy="762000"/>
          </a:xfrm>
          <a:prstGeom prst="line">
            <a:avLst/>
          </a:prstGeom>
          <a:noFill/>
          <a:ln w="76200">
            <a:solidFill>
              <a:srgbClr val="FFFF00"/>
            </a:solidFill>
            <a:round/>
            <a:headEnd/>
            <a:tailEnd type="triangle" w="med" len="med"/>
          </a:ln>
        </p:spPr>
        <p:txBody>
          <a:bodyPr/>
          <a:lstStyle/>
          <a:p>
            <a:endParaRPr lang="el-GR"/>
          </a:p>
        </p:txBody>
      </p:sp>
      <p:sp>
        <p:nvSpPr>
          <p:cNvPr id="26638" name="Comment 14"/>
          <p:cNvSpPr>
            <a:spLocks noChangeArrowheads="1"/>
          </p:cNvSpPr>
          <p:nvPr/>
        </p:nvSpPr>
        <p:spPr bwMode="auto">
          <a:xfrm>
            <a:off x="5943600" y="5410200"/>
            <a:ext cx="2438400" cy="1447800"/>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spcBef>
                <a:spcPct val="50000"/>
              </a:spcBef>
              <a:defRPr/>
            </a:pPr>
            <a:r>
              <a:rPr lang="el-GR" sz="1600" b="1">
                <a:solidFill>
                  <a:srgbClr val="000000"/>
                </a:solidFill>
                <a:latin typeface="Arial" pitchFamily="34" charset="0"/>
              </a:rPr>
              <a:t>Η πιθανότητα να παρατηρηθεί μια τιμή </a:t>
            </a:r>
            <a:r>
              <a:rPr lang="en-US" sz="1600" b="1">
                <a:solidFill>
                  <a:srgbClr val="000000"/>
                </a:solidFill>
                <a:latin typeface="Arial" pitchFamily="34" charset="0"/>
              </a:rPr>
              <a:t>t </a:t>
            </a:r>
            <a:r>
              <a:rPr lang="el-GR" sz="1600" b="1">
                <a:solidFill>
                  <a:srgbClr val="000000"/>
                </a:solidFill>
                <a:latin typeface="Arial" pitchFamily="34" charset="0"/>
              </a:rPr>
              <a:t>μεγαλύτερη από 9,22 η μικρότερη από –9,22</a:t>
            </a:r>
            <a:endParaRPr lang="el-GR" sz="1600">
              <a:solidFill>
                <a:srgbClr val="000000"/>
              </a:solidFill>
              <a:latin typeface="Arial" pitchFamily="34" charset="0"/>
            </a:endParaRPr>
          </a:p>
          <a:p>
            <a:pPr>
              <a:spcBef>
                <a:spcPct val="50000"/>
              </a:spcBef>
              <a:defRPr/>
            </a:pPr>
            <a:endParaRPr lang="el-GR" sz="1600">
              <a:solidFill>
                <a:srgbClr val="000000"/>
              </a:solidFill>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26636"/>
                                        </p:tgtEl>
                                        <p:attrNameLst>
                                          <p:attrName>style.visibility</p:attrName>
                                        </p:attrNameLst>
                                      </p:cBhvr>
                                      <p:to>
                                        <p:strVal val="visible"/>
                                      </p:to>
                                    </p:set>
                                    <p:animEffect transition="in" filter="slide(fromLeft)">
                                      <p:cBhvr>
                                        <p:cTn id="7" dur="500"/>
                                        <p:tgtEl>
                                          <p:spTgt spid="2663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26637"/>
                                        </p:tgtEl>
                                        <p:attrNameLst>
                                          <p:attrName>style.visibility</p:attrName>
                                        </p:attrNameLst>
                                      </p:cBhvr>
                                      <p:to>
                                        <p:strVal val="visible"/>
                                      </p:to>
                                    </p:set>
                                    <p:animEffect transition="in" filter="slide(fromLeft)">
                                      <p:cBhvr>
                                        <p:cTn id="12" dur="500"/>
                                        <p:tgtEl>
                                          <p:spTgt spid="2663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26638"/>
                                        </p:tgtEl>
                                        <p:attrNameLst>
                                          <p:attrName>style.visibility</p:attrName>
                                        </p:attrNameLst>
                                      </p:cBhvr>
                                      <p:to>
                                        <p:strVal val="visible"/>
                                      </p:to>
                                    </p:set>
                                    <p:animEffect transition="in" filter="slide(fromLeft)">
                                      <p:cBhvr>
                                        <p:cTn id="17" dur="500"/>
                                        <p:tgtEl>
                                          <p:spTgt spid="2663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26641"/>
                                        </p:tgtEl>
                                        <p:attrNameLst>
                                          <p:attrName>style.visibility</p:attrName>
                                        </p:attrNameLst>
                                      </p:cBhvr>
                                      <p:to>
                                        <p:strVal val="visible"/>
                                      </p:to>
                                    </p:set>
                                    <p:animEffect transition="in" filter="slide(fromLeft)">
                                      <p:cBhvr>
                                        <p:cTn id="22" dur="500"/>
                                        <p:tgtEl>
                                          <p:spTgt spid="26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1" grpId="0" animBg="1"/>
      <p:bldP spid="26638"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74"/>
          <p:cNvPicPr>
            <a:picLocks noChangeAspect="1" noChangeArrowheads="1"/>
          </p:cNvPicPr>
          <p:nvPr/>
        </p:nvPicPr>
        <p:blipFill>
          <a:blip r:embed="rId2" cstate="print"/>
          <a:srcRect/>
          <a:stretch>
            <a:fillRect/>
          </a:stretch>
        </p:blipFill>
        <p:spPr bwMode="auto">
          <a:xfrm>
            <a:off x="1187450" y="1124743"/>
            <a:ext cx="7200974" cy="5406231"/>
          </a:xfrm>
          <a:prstGeom prst="rect">
            <a:avLst/>
          </a:prstGeom>
          <a:noFill/>
          <a:ln w="9525">
            <a:noFill/>
            <a:miter lim="800000"/>
            <a:headEnd/>
            <a:tailEnd/>
          </a:ln>
        </p:spPr>
      </p:pic>
      <p:sp>
        <p:nvSpPr>
          <p:cNvPr id="5"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cxnSp>
        <p:nvCxnSpPr>
          <p:cNvPr id="6" name="5 - Ευθεία γραμμή σύνδεσης"/>
          <p:cNvCxnSpPr/>
          <p:nvPr/>
        </p:nvCxnSpPr>
        <p:spPr>
          <a:xfrm flipH="1">
            <a:off x="3995936" y="1340768"/>
            <a:ext cx="36383" cy="4968552"/>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8 - Ευθύγραμμο βέλος σύνδεσης"/>
          <p:cNvCxnSpPr/>
          <p:nvPr/>
        </p:nvCxnSpPr>
        <p:spPr>
          <a:xfrm flipV="1">
            <a:off x="4667758" y="2659904"/>
            <a:ext cx="0" cy="14891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9 - Ευθύγραμμο βέλος σύνδεσης"/>
          <p:cNvCxnSpPr/>
          <p:nvPr/>
        </p:nvCxnSpPr>
        <p:spPr>
          <a:xfrm flipV="1">
            <a:off x="3396122" y="2708920"/>
            <a:ext cx="0" cy="30243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685800" y="2286000"/>
            <a:ext cx="7772400" cy="1143000"/>
          </a:xfrm>
        </p:spPr>
        <p:txBody>
          <a:bodyPr/>
          <a:lstStyle/>
          <a:p>
            <a:pPr eaLnBrk="1" hangingPunct="1"/>
            <a:r>
              <a:rPr lang="el-GR" smtClean="0"/>
              <a:t>Έλεγχος Υπόθεσης για δυο σχετιζόμενους </a:t>
            </a:r>
            <a:br>
              <a:rPr lang="el-GR" smtClean="0"/>
            </a:br>
            <a:r>
              <a:rPr lang="el-GR" smtClean="0"/>
              <a:t>μέσους</a:t>
            </a:r>
          </a:p>
        </p:txBody>
      </p:sp>
      <p:sp>
        <p:nvSpPr>
          <p:cNvPr id="39939" name="Rectangle 3"/>
          <p:cNvSpPr>
            <a:spLocks noGrp="1" noChangeArrowheads="1"/>
          </p:cNvSpPr>
          <p:nvPr>
            <p:ph type="subTitle" idx="1"/>
          </p:nvPr>
        </p:nvSpPr>
        <p:spPr/>
        <p:txBody>
          <a:bodyPr/>
          <a:lstStyle/>
          <a:p>
            <a:pPr eaLnBrk="1" hangingPunct="1"/>
            <a:endParaRPr lang="el-GR"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ChangeArrowheads="1"/>
          </p:cNvSpPr>
          <p:nvPr/>
        </p:nvSpPr>
        <p:spPr bwMode="auto">
          <a:xfrm>
            <a:off x="2995613" y="1990725"/>
            <a:ext cx="9144000" cy="0"/>
          </a:xfrm>
          <a:prstGeom prst="rect">
            <a:avLst/>
          </a:prstGeom>
          <a:noFill/>
          <a:ln w="9525">
            <a:noFill/>
            <a:miter lim="800000"/>
            <a:headEnd/>
            <a:tailEnd/>
          </a:ln>
        </p:spPr>
        <p:txBody>
          <a:bodyPr>
            <a:spAutoFit/>
          </a:bodyPr>
          <a:lstStyle/>
          <a:p>
            <a:endParaRPr lang="el-GR"/>
          </a:p>
        </p:txBody>
      </p:sp>
      <p:pic>
        <p:nvPicPr>
          <p:cNvPr id="43011" name="Picture 2"/>
          <p:cNvPicPr>
            <a:picLocks noChangeAspect="1" noChangeArrowheads="1"/>
          </p:cNvPicPr>
          <p:nvPr/>
        </p:nvPicPr>
        <p:blipFill>
          <a:blip r:embed="rId2" cstate="print"/>
          <a:srcRect/>
          <a:stretch>
            <a:fillRect/>
          </a:stretch>
        </p:blipFill>
        <p:spPr bwMode="auto">
          <a:xfrm>
            <a:off x="1295400" y="457200"/>
            <a:ext cx="5410200" cy="4935538"/>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4"/>
          <p:cNvGraphicFramePr>
            <a:graphicFrameLocks noChangeAspect="1"/>
          </p:cNvGraphicFramePr>
          <p:nvPr/>
        </p:nvGraphicFramePr>
        <p:xfrm>
          <a:off x="990600" y="685800"/>
          <a:ext cx="8153400" cy="2566988"/>
        </p:xfrm>
        <a:graphic>
          <a:graphicData uri="http://schemas.openxmlformats.org/presentationml/2006/ole">
            <mc:AlternateContent xmlns:mc="http://schemas.openxmlformats.org/markup-compatibility/2006">
              <mc:Choice xmlns:v="urn:schemas-microsoft-com:vml" Requires="v">
                <p:oleObj spid="_x0000_s16402" name="Έγγραφο" r:id="rId4" imgW="5486400" imgH="1726560" progId="Word.Document.8">
                  <p:embed/>
                </p:oleObj>
              </mc:Choice>
              <mc:Fallback>
                <p:oleObj name="Έγγραφο" r:id="rId4" imgW="5486400" imgH="1726560"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685800"/>
                        <a:ext cx="8153400" cy="25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2457450" y="2886075"/>
            <a:ext cx="9144000" cy="0"/>
          </a:xfrm>
          <a:prstGeom prst="rect">
            <a:avLst/>
          </a:prstGeom>
          <a:noFill/>
          <a:ln w="9525">
            <a:noFill/>
            <a:miter lim="800000"/>
            <a:headEnd/>
            <a:tailEnd/>
          </a:ln>
        </p:spPr>
        <p:txBody>
          <a:bodyPr>
            <a:spAutoFit/>
          </a:bodyPr>
          <a:lstStyle/>
          <a:p>
            <a:endParaRPr lang="el-GR"/>
          </a:p>
        </p:txBody>
      </p:sp>
      <p:sp>
        <p:nvSpPr>
          <p:cNvPr id="17413" name="Rectangle 6"/>
          <p:cNvSpPr>
            <a:spLocks noChangeArrowheads="1"/>
          </p:cNvSpPr>
          <p:nvPr/>
        </p:nvSpPr>
        <p:spPr bwMode="auto">
          <a:xfrm>
            <a:off x="2609850" y="3048000"/>
            <a:ext cx="9144000" cy="0"/>
          </a:xfrm>
          <a:prstGeom prst="rect">
            <a:avLst/>
          </a:prstGeom>
          <a:noFill/>
          <a:ln w="9525">
            <a:noFill/>
            <a:miter lim="800000"/>
            <a:headEnd/>
            <a:tailEnd/>
          </a:ln>
        </p:spPr>
        <p:txBody>
          <a:bodyPr>
            <a:spAutoFit/>
          </a:bodyPr>
          <a:lstStyle/>
          <a:p>
            <a:endParaRPr lang="el-GR"/>
          </a:p>
        </p:txBody>
      </p:sp>
      <p:graphicFrame>
        <p:nvGraphicFramePr>
          <p:cNvPr id="17410" name="Object 7"/>
          <p:cNvGraphicFramePr>
            <a:graphicFrameLocks noChangeAspect="1"/>
          </p:cNvGraphicFramePr>
          <p:nvPr/>
        </p:nvGraphicFramePr>
        <p:xfrm>
          <a:off x="838200" y="1981200"/>
          <a:ext cx="6400800" cy="2057400"/>
        </p:xfrm>
        <a:graphic>
          <a:graphicData uri="http://schemas.openxmlformats.org/presentationml/2006/ole">
            <mc:AlternateContent xmlns:mc="http://schemas.openxmlformats.org/markup-compatibility/2006">
              <mc:Choice xmlns:v="urn:schemas-microsoft-com:vml" Requires="v">
                <p:oleObj spid="_x0000_s17442" name="Έγγραφο" r:id="rId4" imgW="4220280" imgH="1085760" progId="Word.Document.8">
                  <p:embed/>
                </p:oleObj>
              </mc:Choice>
              <mc:Fallback>
                <p:oleObj name="Έγγραφο" r:id="rId4" imgW="4220280" imgH="1085760" progId="Word.Document.8">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981200"/>
                        <a:ext cx="64008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1" name="Object 8"/>
          <p:cNvGraphicFramePr>
            <a:graphicFrameLocks noChangeAspect="1"/>
          </p:cNvGraphicFramePr>
          <p:nvPr/>
        </p:nvGraphicFramePr>
        <p:xfrm>
          <a:off x="914400" y="4267200"/>
          <a:ext cx="6477000" cy="1260475"/>
        </p:xfrm>
        <a:graphic>
          <a:graphicData uri="http://schemas.openxmlformats.org/presentationml/2006/ole">
            <mc:AlternateContent xmlns:mc="http://schemas.openxmlformats.org/markup-compatibility/2006">
              <mc:Choice xmlns:v="urn:schemas-microsoft-com:vml" Requires="v">
                <p:oleObj spid="_x0000_s17443" name="Έγγραφο" r:id="rId7" imgW="3915360" imgH="762120" progId="Word.Document.8">
                  <p:embed/>
                </p:oleObj>
              </mc:Choice>
              <mc:Fallback>
                <p:oleObj name="Έγγραφο" r:id="rId7" imgW="3915360" imgH="762120" progId="Word.Document.8">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267200"/>
                        <a:ext cx="6477000" cy="126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2"/>
          <p:cNvGraphicFramePr>
            <a:graphicFrameLocks noChangeAspect="1"/>
          </p:cNvGraphicFramePr>
          <p:nvPr/>
        </p:nvGraphicFramePr>
        <p:xfrm>
          <a:off x="1143000" y="2057400"/>
          <a:ext cx="6477000" cy="3351213"/>
        </p:xfrm>
        <a:graphic>
          <a:graphicData uri="http://schemas.openxmlformats.org/presentationml/2006/ole">
            <mc:AlternateContent xmlns:mc="http://schemas.openxmlformats.org/markup-compatibility/2006">
              <mc:Choice xmlns:v="urn:schemas-microsoft-com:vml" Requires="v">
                <p:oleObj spid="_x0000_s18450" name="Έγγραφο" r:id="rId4" imgW="4124880" imgH="2133720" progId="Word.Document.8">
                  <p:embed/>
                </p:oleObj>
              </mc:Choice>
              <mc:Fallback>
                <p:oleObj name="Έγγραφο" r:id="rId4" imgW="4124880" imgH="2133720"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057400"/>
                        <a:ext cx="6477000" cy="335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pPr eaLnBrk="1" hangingPunct="1"/>
            <a:r>
              <a:rPr lang="el-GR" smtClean="0"/>
              <a:t>Έλεγχος Υπόθεσης</a:t>
            </a:r>
            <a:r>
              <a:rPr lang="en-US" smtClean="0"/>
              <a:t> </a:t>
            </a:r>
            <a:r>
              <a:rPr lang="el-GR" smtClean="0"/>
              <a:t>για δυο ανεξάρτητους μέσους</a:t>
            </a:r>
          </a:p>
        </p:txBody>
      </p:sp>
      <p:sp>
        <p:nvSpPr>
          <p:cNvPr id="19462" name="Text Box 3"/>
          <p:cNvSpPr txBox="1">
            <a:spLocks noChangeArrowheads="1"/>
          </p:cNvSpPr>
          <p:nvPr/>
        </p:nvSpPr>
        <p:spPr bwMode="auto">
          <a:xfrm>
            <a:off x="2209800" y="1981200"/>
            <a:ext cx="6172200" cy="457200"/>
          </a:xfrm>
          <a:prstGeom prst="rect">
            <a:avLst/>
          </a:prstGeom>
          <a:noFill/>
          <a:ln w="9525">
            <a:noFill/>
            <a:miter lim="800000"/>
            <a:headEnd/>
            <a:tailEnd/>
          </a:ln>
        </p:spPr>
        <p:txBody>
          <a:bodyPr>
            <a:spAutoFit/>
          </a:bodyPr>
          <a:lstStyle/>
          <a:p>
            <a:pPr>
              <a:spcBef>
                <a:spcPct val="50000"/>
              </a:spcBef>
            </a:pPr>
            <a:r>
              <a:rPr lang="el-GR"/>
              <a:t>Τ-τεστ ανεξαρτήτων δειγμάτων</a:t>
            </a:r>
          </a:p>
        </p:txBody>
      </p:sp>
      <p:graphicFrame>
        <p:nvGraphicFramePr>
          <p:cNvPr id="19458" name="Object 4"/>
          <p:cNvGraphicFramePr>
            <a:graphicFrameLocks noChangeAspect="1"/>
          </p:cNvGraphicFramePr>
          <p:nvPr/>
        </p:nvGraphicFramePr>
        <p:xfrm>
          <a:off x="1979613" y="5229225"/>
          <a:ext cx="4724400" cy="1371600"/>
        </p:xfrm>
        <a:graphic>
          <a:graphicData uri="http://schemas.openxmlformats.org/presentationml/2006/ole">
            <mc:AlternateContent xmlns:mc="http://schemas.openxmlformats.org/markup-compatibility/2006">
              <mc:Choice xmlns:v="urn:schemas-microsoft-com:vml" Requires="v">
                <p:oleObj spid="_x0000_s19506" name="Εξίσωση" r:id="rId3" imgW="2793960" imgH="685800" progId="Equation.3">
                  <p:embed/>
                </p:oleObj>
              </mc:Choice>
              <mc:Fallback>
                <p:oleObj name="Εξίσωση" r:id="rId3" imgW="2793960" imgH="6858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5229225"/>
                        <a:ext cx="4724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3" name="Rectangle 7"/>
          <p:cNvSpPr>
            <a:spLocks noChangeArrowheads="1"/>
          </p:cNvSpPr>
          <p:nvPr/>
        </p:nvSpPr>
        <p:spPr bwMode="auto">
          <a:xfrm>
            <a:off x="0" y="3105150"/>
            <a:ext cx="9144000" cy="0"/>
          </a:xfrm>
          <a:prstGeom prst="rect">
            <a:avLst/>
          </a:prstGeom>
          <a:noFill/>
          <a:ln w="9525">
            <a:noFill/>
            <a:miter lim="800000"/>
            <a:headEnd/>
            <a:tailEnd/>
          </a:ln>
        </p:spPr>
        <p:txBody>
          <a:bodyPr wrap="none" anchor="ctr">
            <a:spAutoFit/>
          </a:bodyPr>
          <a:lstStyle/>
          <a:p>
            <a:endParaRPr lang="el-GR"/>
          </a:p>
        </p:txBody>
      </p:sp>
      <p:graphicFrame>
        <p:nvGraphicFramePr>
          <p:cNvPr id="19459" name="Object 6"/>
          <p:cNvGraphicFramePr>
            <a:graphicFrameLocks noChangeAspect="1"/>
          </p:cNvGraphicFramePr>
          <p:nvPr/>
        </p:nvGraphicFramePr>
        <p:xfrm>
          <a:off x="1116013" y="2636838"/>
          <a:ext cx="6769100" cy="1423987"/>
        </p:xfrm>
        <a:graphic>
          <a:graphicData uri="http://schemas.openxmlformats.org/presentationml/2006/ole">
            <mc:AlternateContent xmlns:mc="http://schemas.openxmlformats.org/markup-compatibility/2006">
              <mc:Choice xmlns:v="urn:schemas-microsoft-com:vml" Requires="v">
                <p:oleObj spid="_x0000_s19507" name="Εξίσωση" r:id="rId5" imgW="3289300" imgH="647700" progId="Equation.3">
                  <p:embed/>
                </p:oleObj>
              </mc:Choice>
              <mc:Fallback>
                <p:oleObj name="Εξίσωση" r:id="rId5" imgW="3289300" imgH="6477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6013" y="2636838"/>
                        <a:ext cx="6769100" cy="1423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0" name="Object 8"/>
          <p:cNvGraphicFramePr>
            <a:graphicFrameLocks noChangeAspect="1"/>
          </p:cNvGraphicFramePr>
          <p:nvPr/>
        </p:nvGraphicFramePr>
        <p:xfrm>
          <a:off x="971550" y="4365625"/>
          <a:ext cx="1793875" cy="439738"/>
        </p:xfrm>
        <a:graphic>
          <a:graphicData uri="http://schemas.openxmlformats.org/presentationml/2006/ole">
            <mc:AlternateContent xmlns:mc="http://schemas.openxmlformats.org/markup-compatibility/2006">
              <mc:Choice xmlns:v="urn:schemas-microsoft-com:vml" Requires="v">
                <p:oleObj spid="_x0000_s19508" name="MathType Equation" r:id="rId7" imgW="1028520" imgH="253800" progId="Equation">
                  <p:embed/>
                </p:oleObj>
              </mc:Choice>
              <mc:Fallback>
                <p:oleObj name="MathType Equation" r:id="rId7" imgW="1028520" imgH="253800" progId="Equation">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550" y="4365625"/>
                        <a:ext cx="1793875" cy="439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4" name="Rectangle 10"/>
          <p:cNvSpPr>
            <a:spLocks noChangeArrowheads="1"/>
          </p:cNvSpPr>
          <p:nvPr/>
        </p:nvSpPr>
        <p:spPr bwMode="auto">
          <a:xfrm>
            <a:off x="2843213" y="4333875"/>
            <a:ext cx="5759450" cy="733425"/>
          </a:xfrm>
          <a:prstGeom prst="rect">
            <a:avLst/>
          </a:prstGeom>
          <a:noFill/>
          <a:ln w="9525">
            <a:noFill/>
            <a:miter lim="800000"/>
            <a:headEnd/>
            <a:tailEnd/>
          </a:ln>
        </p:spPr>
        <p:txBody>
          <a:bodyPr anchor="ctr">
            <a:spAutoFit/>
          </a:bodyPr>
          <a:lstStyle/>
          <a:p>
            <a:r>
              <a:rPr lang="el-GR" sz="2100">
                <a:cs typeface="Times New Roman" pitchFamily="18" charset="0"/>
              </a:rPr>
              <a:t>είναι η υποτιθέμενη διαφορά των μέσων τιμών των πληθυσμών σύμφωνα με τη μηδενική </a:t>
            </a:r>
            <a:r>
              <a:rPr lang="el-GR" sz="1900">
                <a:cs typeface="Times New Roman" pitchFamily="18" charset="0"/>
              </a:rPr>
              <a:t>υπόθεση</a:t>
            </a:r>
            <a:r>
              <a:rPr lang="el-GR" sz="1000">
                <a:cs typeface="Times New Roman" pitchFamily="18" charset="0"/>
              </a:rPr>
              <a:t> </a:t>
            </a:r>
            <a:endParaRPr lang="el-GR" sz="2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1043608" y="1340768"/>
            <a:ext cx="7272808" cy="2246769"/>
          </a:xfrm>
          <a:prstGeom prst="rect">
            <a:avLst/>
          </a:prstGeom>
        </p:spPr>
        <p:txBody>
          <a:bodyPr wrap="square">
            <a:spAutoFit/>
          </a:bodyPr>
          <a:lstStyle/>
          <a:p>
            <a:r>
              <a:rPr lang="en-US" sz="2000" dirty="0" smtClean="0">
                <a:solidFill>
                  <a:schemeClr val="accent6"/>
                </a:solidFill>
              </a:rPr>
              <a:t>To </a:t>
            </a:r>
            <a:r>
              <a:rPr lang="el-GR" sz="2000" dirty="0" smtClean="0">
                <a:solidFill>
                  <a:schemeClr val="accent6"/>
                </a:solidFill>
              </a:rPr>
              <a:t>95%-διαστήματος εμπιστοσύνης για τη μέση τιμή του πληθυσμού των βρεφών με «πολλές αγκαλιές» με τη βοήθεια των στοιχείων του δείγματος (Ν=36) με                       και  δεδομένο ότι η τυπική απόκλιση του συγκεκριμένου πληθυσμού είναι γνωστή σ=2 </a:t>
            </a:r>
            <a:r>
              <a:rPr lang="en-US" sz="2000" dirty="0" err="1" smtClean="0">
                <a:solidFill>
                  <a:schemeClr val="accent6"/>
                </a:solidFill>
              </a:rPr>
              <a:t>Kgr</a:t>
            </a:r>
            <a:r>
              <a:rPr lang="el-GR" sz="2000" dirty="0" smtClean="0">
                <a:solidFill>
                  <a:schemeClr val="accent6"/>
                </a:solidFill>
              </a:rPr>
              <a:t> είναι: </a:t>
            </a:r>
            <a:r>
              <a:rPr lang="en-US" sz="2000" dirty="0" smtClean="0">
                <a:solidFill>
                  <a:schemeClr val="accent6"/>
                </a:solidFill>
              </a:rPr>
              <a:t> </a:t>
            </a:r>
            <a:endParaRPr lang="el-GR" sz="2000" dirty="0" smtClean="0">
              <a:solidFill>
                <a:schemeClr val="accent6"/>
              </a:solidFill>
            </a:endParaRPr>
          </a:p>
          <a:p>
            <a:endParaRPr lang="el-GR" sz="2000" dirty="0" smtClean="0"/>
          </a:p>
          <a:p>
            <a:endParaRPr lang="el-GR" sz="2000" dirty="0" smtClean="0"/>
          </a:p>
        </p:txBody>
      </p:sp>
      <p:graphicFrame>
        <p:nvGraphicFramePr>
          <p:cNvPr id="10" name="9 - Αντικείμενο"/>
          <p:cNvGraphicFramePr>
            <a:graphicFrameLocks noChangeAspect="1"/>
          </p:cNvGraphicFramePr>
          <p:nvPr/>
        </p:nvGraphicFramePr>
        <p:xfrm>
          <a:off x="1835696" y="2996952"/>
          <a:ext cx="4979987" cy="998537"/>
        </p:xfrm>
        <a:graphic>
          <a:graphicData uri="http://schemas.openxmlformats.org/presentationml/2006/ole">
            <mc:AlternateContent xmlns:mc="http://schemas.openxmlformats.org/markup-compatibility/2006">
              <mc:Choice xmlns:v="urn:schemas-microsoft-com:vml" Requires="v">
                <p:oleObj spid="_x0000_s128037" name="Εξίσωση" r:id="rId4" imgW="4495680" imgH="901440" progId="Equation.3">
                  <p:embed/>
                </p:oleObj>
              </mc:Choice>
              <mc:Fallback>
                <p:oleObj name="Εξίσωση" r:id="rId4" imgW="4495680" imgH="901440" progId="Equation.3">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5696" y="2996952"/>
                        <a:ext cx="4979987" cy="998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8006" name="Object 5"/>
          <p:cNvGraphicFramePr>
            <a:graphicFrameLocks noChangeAspect="1"/>
          </p:cNvGraphicFramePr>
          <p:nvPr/>
        </p:nvGraphicFramePr>
        <p:xfrm>
          <a:off x="3275856" y="2001473"/>
          <a:ext cx="1296144" cy="345144"/>
        </p:xfrm>
        <a:graphic>
          <a:graphicData uri="http://schemas.openxmlformats.org/presentationml/2006/ole">
            <mc:AlternateContent xmlns:mc="http://schemas.openxmlformats.org/markup-compatibility/2006">
              <mc:Choice xmlns:v="urn:schemas-microsoft-com:vml" Requires="v">
                <p:oleObj spid="_x0000_s128038" name="Εξίσωση" r:id="rId6" imgW="1091880" imgH="291960" progId="Equation.3">
                  <p:embed/>
                </p:oleObj>
              </mc:Choice>
              <mc:Fallback>
                <p:oleObj name="Εξίσωση" r:id="rId6" imgW="1091880" imgH="291960" progId="Equation.3">
                  <p:embed/>
                  <p:pic>
                    <p:nvPicPr>
                      <p:cNvPr id="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5856" y="2001473"/>
                        <a:ext cx="1296144" cy="345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pPr eaLnBrk="1" hangingPunct="1"/>
            <a:r>
              <a:rPr lang="el-GR" smtClean="0"/>
              <a:t>Τυπικό σφάλμα της διαφοράς των μέσων και κριτήριο ελέγχου</a:t>
            </a:r>
          </a:p>
        </p:txBody>
      </p:sp>
      <p:sp>
        <p:nvSpPr>
          <p:cNvPr id="20485" name="Rectangle 5"/>
          <p:cNvSpPr>
            <a:spLocks noChangeArrowheads="1"/>
          </p:cNvSpPr>
          <p:nvPr/>
        </p:nvSpPr>
        <p:spPr bwMode="auto">
          <a:xfrm>
            <a:off x="3938588" y="3176588"/>
            <a:ext cx="9144000" cy="0"/>
          </a:xfrm>
          <a:prstGeom prst="rect">
            <a:avLst/>
          </a:prstGeom>
          <a:noFill/>
          <a:ln w="9525">
            <a:noFill/>
            <a:miter lim="800000"/>
            <a:headEnd/>
            <a:tailEnd/>
          </a:ln>
        </p:spPr>
        <p:txBody>
          <a:bodyPr>
            <a:spAutoFit/>
          </a:bodyPr>
          <a:lstStyle/>
          <a:p>
            <a:endParaRPr lang="el-GR"/>
          </a:p>
        </p:txBody>
      </p:sp>
      <p:sp>
        <p:nvSpPr>
          <p:cNvPr id="20486" name="Rectangle 7"/>
          <p:cNvSpPr>
            <a:spLocks noChangeArrowheads="1"/>
          </p:cNvSpPr>
          <p:nvPr/>
        </p:nvSpPr>
        <p:spPr bwMode="auto">
          <a:xfrm>
            <a:off x="3376613" y="3071813"/>
            <a:ext cx="9144000" cy="0"/>
          </a:xfrm>
          <a:prstGeom prst="rect">
            <a:avLst/>
          </a:prstGeom>
          <a:noFill/>
          <a:ln w="9525">
            <a:noFill/>
            <a:miter lim="800000"/>
            <a:headEnd/>
            <a:tailEnd/>
          </a:ln>
        </p:spPr>
        <p:txBody>
          <a:bodyPr>
            <a:spAutoFit/>
          </a:bodyPr>
          <a:lstStyle/>
          <a:p>
            <a:endParaRPr lang="el-GR"/>
          </a:p>
        </p:txBody>
      </p:sp>
      <p:sp>
        <p:nvSpPr>
          <p:cNvPr id="20487" name="Rectangle 8"/>
          <p:cNvSpPr>
            <a:spLocks noChangeArrowheads="1"/>
          </p:cNvSpPr>
          <p:nvPr/>
        </p:nvSpPr>
        <p:spPr bwMode="auto">
          <a:xfrm>
            <a:off x="468313" y="2171700"/>
            <a:ext cx="7488237" cy="822325"/>
          </a:xfrm>
          <a:prstGeom prst="rect">
            <a:avLst/>
          </a:prstGeom>
          <a:noFill/>
          <a:ln w="9525">
            <a:noFill/>
            <a:miter lim="800000"/>
            <a:headEnd/>
            <a:tailEnd/>
          </a:ln>
        </p:spPr>
        <p:txBody>
          <a:bodyPr anchor="ctr">
            <a:spAutoFit/>
          </a:bodyPr>
          <a:lstStyle/>
          <a:p>
            <a:r>
              <a:rPr lang="el-GR" i="1"/>
              <a:t>Δείγματα από κανονικά κατανεμημένους πληθυσμούς με γνωστές τις διακυμάνσεις των πληθυσμών</a:t>
            </a:r>
            <a:r>
              <a:rPr lang="el-GR"/>
              <a:t> </a:t>
            </a:r>
          </a:p>
        </p:txBody>
      </p:sp>
      <p:sp>
        <p:nvSpPr>
          <p:cNvPr id="20488" name="Rectangle 10"/>
          <p:cNvSpPr>
            <a:spLocks noChangeArrowheads="1"/>
          </p:cNvSpPr>
          <p:nvPr/>
        </p:nvSpPr>
        <p:spPr bwMode="auto">
          <a:xfrm>
            <a:off x="0" y="3186113"/>
            <a:ext cx="9144000" cy="0"/>
          </a:xfrm>
          <a:prstGeom prst="rect">
            <a:avLst/>
          </a:prstGeom>
          <a:noFill/>
          <a:ln w="9525">
            <a:noFill/>
            <a:miter lim="800000"/>
            <a:headEnd/>
            <a:tailEnd/>
          </a:ln>
        </p:spPr>
        <p:txBody>
          <a:bodyPr wrap="none" anchor="ctr">
            <a:spAutoFit/>
          </a:bodyPr>
          <a:lstStyle/>
          <a:p>
            <a:endParaRPr lang="el-GR"/>
          </a:p>
        </p:txBody>
      </p:sp>
      <p:graphicFrame>
        <p:nvGraphicFramePr>
          <p:cNvPr id="20482" name="Object 9"/>
          <p:cNvGraphicFramePr>
            <a:graphicFrameLocks noChangeAspect="1"/>
          </p:cNvGraphicFramePr>
          <p:nvPr/>
        </p:nvGraphicFramePr>
        <p:xfrm>
          <a:off x="3276600" y="3068638"/>
          <a:ext cx="2447925" cy="892175"/>
        </p:xfrm>
        <a:graphic>
          <a:graphicData uri="http://schemas.openxmlformats.org/presentationml/2006/ole">
            <mc:AlternateContent xmlns:mc="http://schemas.openxmlformats.org/markup-compatibility/2006">
              <mc:Choice xmlns:v="urn:schemas-microsoft-com:vml" Requires="v">
                <p:oleObj spid="_x0000_s20514" name="MathType Equation" r:id="rId3" imgW="1333500" imgH="482600" progId="Equation">
                  <p:embed/>
                </p:oleObj>
              </mc:Choice>
              <mc:Fallback>
                <p:oleObj name="MathType Equation" r:id="rId3" imgW="1333500" imgH="482600" progId="Equation">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3068638"/>
                        <a:ext cx="2447925" cy="892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9" name="Rectangle 11"/>
          <p:cNvSpPr>
            <a:spLocks noChangeArrowheads="1"/>
          </p:cNvSpPr>
          <p:nvPr/>
        </p:nvSpPr>
        <p:spPr bwMode="auto">
          <a:xfrm>
            <a:off x="539750" y="3213100"/>
            <a:ext cx="2044700" cy="457200"/>
          </a:xfrm>
          <a:prstGeom prst="rect">
            <a:avLst/>
          </a:prstGeom>
          <a:noFill/>
          <a:ln w="9525">
            <a:noFill/>
            <a:miter lim="800000"/>
            <a:headEnd/>
            <a:tailEnd/>
          </a:ln>
        </p:spPr>
        <p:txBody>
          <a:bodyPr wrap="none" anchor="ctr">
            <a:spAutoFit/>
          </a:bodyPr>
          <a:lstStyle/>
          <a:p>
            <a:r>
              <a:rPr lang="el-GR" i="1"/>
              <a:t>τυπικό σφάλμα</a:t>
            </a:r>
            <a:r>
              <a:rPr lang="el-GR"/>
              <a:t> </a:t>
            </a:r>
          </a:p>
        </p:txBody>
      </p:sp>
      <p:sp>
        <p:nvSpPr>
          <p:cNvPr id="20490" name="Rectangle 13"/>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endParaRPr lang="el-GR"/>
          </a:p>
        </p:txBody>
      </p:sp>
      <p:sp>
        <p:nvSpPr>
          <p:cNvPr id="20491" name="Rectangle 14"/>
          <p:cNvSpPr>
            <a:spLocks noChangeArrowheads="1"/>
          </p:cNvSpPr>
          <p:nvPr/>
        </p:nvSpPr>
        <p:spPr bwMode="auto">
          <a:xfrm>
            <a:off x="468313" y="4437063"/>
            <a:ext cx="7304087" cy="457200"/>
          </a:xfrm>
          <a:prstGeom prst="rect">
            <a:avLst/>
          </a:prstGeom>
          <a:noFill/>
          <a:ln w="9525">
            <a:noFill/>
            <a:miter lim="800000"/>
            <a:headEnd/>
            <a:tailEnd/>
          </a:ln>
        </p:spPr>
        <p:txBody>
          <a:bodyPr wrap="none" anchor="ctr">
            <a:spAutoFit/>
          </a:bodyPr>
          <a:lstStyle/>
          <a:p>
            <a:r>
              <a:rPr lang="en-US" i="1"/>
              <a:t>T</a:t>
            </a:r>
            <a:r>
              <a:rPr lang="el-GR" i="1"/>
              <a:t>ο στατιστικό για τον έλεγχο της μηδενικής υπόθεσης είναι </a:t>
            </a:r>
          </a:p>
        </p:txBody>
      </p:sp>
      <p:sp>
        <p:nvSpPr>
          <p:cNvPr id="20492" name="Rectangle 16"/>
          <p:cNvSpPr>
            <a:spLocks noChangeArrowheads="1"/>
          </p:cNvSpPr>
          <p:nvPr/>
        </p:nvSpPr>
        <p:spPr bwMode="auto">
          <a:xfrm>
            <a:off x="0" y="3086100"/>
            <a:ext cx="9144000" cy="0"/>
          </a:xfrm>
          <a:prstGeom prst="rect">
            <a:avLst/>
          </a:prstGeom>
          <a:noFill/>
          <a:ln w="9525">
            <a:noFill/>
            <a:miter lim="800000"/>
            <a:headEnd/>
            <a:tailEnd/>
          </a:ln>
        </p:spPr>
        <p:txBody>
          <a:bodyPr wrap="none" anchor="ctr">
            <a:spAutoFit/>
          </a:bodyPr>
          <a:lstStyle/>
          <a:p>
            <a:endParaRPr lang="el-GR"/>
          </a:p>
        </p:txBody>
      </p:sp>
      <p:graphicFrame>
        <p:nvGraphicFramePr>
          <p:cNvPr id="20483" name="Object 15"/>
          <p:cNvGraphicFramePr>
            <a:graphicFrameLocks noChangeAspect="1"/>
          </p:cNvGraphicFramePr>
          <p:nvPr/>
        </p:nvGraphicFramePr>
        <p:xfrm>
          <a:off x="2987675" y="5013325"/>
          <a:ext cx="2808288" cy="1211263"/>
        </p:xfrm>
        <a:graphic>
          <a:graphicData uri="http://schemas.openxmlformats.org/presentationml/2006/ole">
            <mc:AlternateContent xmlns:mc="http://schemas.openxmlformats.org/markup-compatibility/2006">
              <mc:Choice xmlns:v="urn:schemas-microsoft-com:vml" Requires="v">
                <p:oleObj spid="_x0000_s20515" name="Εξίσωση" r:id="rId5" imgW="1587500" imgH="685800" progId="Equation.3">
                  <p:embed/>
                </p:oleObj>
              </mc:Choice>
              <mc:Fallback>
                <p:oleObj name="Εξίσωση" r:id="rId5" imgW="1587500" imgH="685800" progId="Equation.3">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675" y="5013325"/>
                        <a:ext cx="2808288" cy="1211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1" name="Rectangle 2"/>
          <p:cNvSpPr>
            <a:spLocks noGrp="1" noChangeArrowheads="1"/>
          </p:cNvSpPr>
          <p:nvPr>
            <p:ph type="title"/>
          </p:nvPr>
        </p:nvSpPr>
        <p:spPr>
          <a:xfrm>
            <a:off x="539750" y="260350"/>
            <a:ext cx="8208963" cy="1008063"/>
          </a:xfrm>
        </p:spPr>
        <p:txBody>
          <a:bodyPr/>
          <a:lstStyle/>
          <a:p>
            <a:pPr eaLnBrk="1" hangingPunct="1"/>
            <a:r>
              <a:rPr lang="el-GR" sz="2800" smtClean="0"/>
              <a:t>Τυπικό σφάλμα της διαφοράς των μέσων και κριτήριο ελέγχου</a:t>
            </a:r>
          </a:p>
        </p:txBody>
      </p:sp>
      <p:sp>
        <p:nvSpPr>
          <p:cNvPr id="21512" name="Rectangle 3"/>
          <p:cNvSpPr>
            <a:spLocks noChangeArrowheads="1"/>
          </p:cNvSpPr>
          <p:nvPr/>
        </p:nvSpPr>
        <p:spPr bwMode="auto">
          <a:xfrm>
            <a:off x="3938588" y="3176588"/>
            <a:ext cx="9144000" cy="0"/>
          </a:xfrm>
          <a:prstGeom prst="rect">
            <a:avLst/>
          </a:prstGeom>
          <a:noFill/>
          <a:ln w="9525">
            <a:noFill/>
            <a:miter lim="800000"/>
            <a:headEnd/>
            <a:tailEnd/>
          </a:ln>
        </p:spPr>
        <p:txBody>
          <a:bodyPr>
            <a:spAutoFit/>
          </a:bodyPr>
          <a:lstStyle/>
          <a:p>
            <a:endParaRPr lang="el-GR"/>
          </a:p>
        </p:txBody>
      </p:sp>
      <p:sp>
        <p:nvSpPr>
          <p:cNvPr id="21513" name="Rectangle 5"/>
          <p:cNvSpPr>
            <a:spLocks noChangeArrowheads="1"/>
          </p:cNvSpPr>
          <p:nvPr/>
        </p:nvSpPr>
        <p:spPr bwMode="auto">
          <a:xfrm>
            <a:off x="3376613" y="3071813"/>
            <a:ext cx="9144000" cy="0"/>
          </a:xfrm>
          <a:prstGeom prst="rect">
            <a:avLst/>
          </a:prstGeom>
          <a:noFill/>
          <a:ln w="9525">
            <a:noFill/>
            <a:miter lim="800000"/>
            <a:headEnd/>
            <a:tailEnd/>
          </a:ln>
        </p:spPr>
        <p:txBody>
          <a:bodyPr>
            <a:spAutoFit/>
          </a:bodyPr>
          <a:lstStyle/>
          <a:p>
            <a:endParaRPr lang="el-GR"/>
          </a:p>
        </p:txBody>
      </p:sp>
      <p:sp>
        <p:nvSpPr>
          <p:cNvPr id="21514" name="Rectangle 7"/>
          <p:cNvSpPr>
            <a:spLocks noChangeArrowheads="1"/>
          </p:cNvSpPr>
          <p:nvPr/>
        </p:nvSpPr>
        <p:spPr bwMode="auto">
          <a:xfrm>
            <a:off x="684213" y="1412875"/>
            <a:ext cx="6967537" cy="822325"/>
          </a:xfrm>
          <a:prstGeom prst="rect">
            <a:avLst/>
          </a:prstGeom>
          <a:noFill/>
          <a:ln w="9525">
            <a:noFill/>
            <a:miter lim="800000"/>
            <a:headEnd/>
            <a:tailEnd/>
          </a:ln>
        </p:spPr>
        <p:txBody>
          <a:bodyPr anchor="ctr">
            <a:spAutoFit/>
          </a:bodyPr>
          <a:lstStyle/>
          <a:p>
            <a:r>
              <a:rPr lang="el-GR" i="1"/>
              <a:t>Δείγματα από κανονικά κατανεμημένους πληθυσμούς με </a:t>
            </a:r>
            <a:r>
              <a:rPr lang="el-GR" i="1" u="sng"/>
              <a:t>άγνωστες</a:t>
            </a:r>
            <a:r>
              <a:rPr lang="el-GR" i="1"/>
              <a:t> αλλά </a:t>
            </a:r>
            <a:r>
              <a:rPr lang="el-GR" i="1" u="sng"/>
              <a:t>ίσες</a:t>
            </a:r>
            <a:r>
              <a:rPr lang="el-GR" i="1"/>
              <a:t> διασπορές</a:t>
            </a:r>
            <a:r>
              <a:rPr lang="el-GR"/>
              <a:t> </a:t>
            </a:r>
          </a:p>
        </p:txBody>
      </p:sp>
      <p:sp>
        <p:nvSpPr>
          <p:cNvPr id="21515"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21516" name="Rectangle 11"/>
          <p:cNvSpPr>
            <a:spLocks noChangeArrowheads="1"/>
          </p:cNvSpPr>
          <p:nvPr/>
        </p:nvSpPr>
        <p:spPr bwMode="auto">
          <a:xfrm>
            <a:off x="0" y="3284538"/>
            <a:ext cx="9144000" cy="0"/>
          </a:xfrm>
          <a:prstGeom prst="rect">
            <a:avLst/>
          </a:prstGeom>
          <a:noFill/>
          <a:ln w="9525">
            <a:noFill/>
            <a:miter lim="800000"/>
            <a:headEnd/>
            <a:tailEnd/>
          </a:ln>
        </p:spPr>
        <p:txBody>
          <a:bodyPr wrap="none" anchor="ctr">
            <a:spAutoFit/>
          </a:bodyPr>
          <a:lstStyle/>
          <a:p>
            <a:endParaRPr lang="el-GR"/>
          </a:p>
        </p:txBody>
      </p:sp>
      <p:graphicFrame>
        <p:nvGraphicFramePr>
          <p:cNvPr id="21506" name="Object 10"/>
          <p:cNvGraphicFramePr>
            <a:graphicFrameLocks noChangeAspect="1"/>
          </p:cNvGraphicFramePr>
          <p:nvPr/>
        </p:nvGraphicFramePr>
        <p:xfrm>
          <a:off x="4716463" y="1773238"/>
          <a:ext cx="1800225" cy="504825"/>
        </p:xfrm>
        <a:graphic>
          <a:graphicData uri="http://schemas.openxmlformats.org/presentationml/2006/ole">
            <mc:AlternateContent xmlns:mc="http://schemas.openxmlformats.org/markup-compatibility/2006">
              <mc:Choice xmlns:v="urn:schemas-microsoft-com:vml" Requires="v">
                <p:oleObj spid="_x0000_s21586" name="MathType Equation" r:id="rId3" imgW="863225" imgH="228501" progId="Equation">
                  <p:embed/>
                </p:oleObj>
              </mc:Choice>
              <mc:Fallback>
                <p:oleObj name="MathType Equation" r:id="rId3" imgW="863225" imgH="228501" progId="Equation">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1773238"/>
                        <a:ext cx="18002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17" name="Rectangle 17"/>
          <p:cNvSpPr>
            <a:spLocks noChangeArrowheads="1"/>
          </p:cNvSpPr>
          <p:nvPr/>
        </p:nvSpPr>
        <p:spPr bwMode="auto">
          <a:xfrm>
            <a:off x="0" y="3205163"/>
            <a:ext cx="9144000" cy="0"/>
          </a:xfrm>
          <a:prstGeom prst="rect">
            <a:avLst/>
          </a:prstGeom>
          <a:noFill/>
          <a:ln w="9525">
            <a:noFill/>
            <a:miter lim="800000"/>
            <a:headEnd/>
            <a:tailEnd/>
          </a:ln>
        </p:spPr>
        <p:txBody>
          <a:bodyPr wrap="none" anchor="ctr">
            <a:spAutoFit/>
          </a:bodyPr>
          <a:lstStyle/>
          <a:p>
            <a:endParaRPr lang="el-GR"/>
          </a:p>
        </p:txBody>
      </p:sp>
      <p:graphicFrame>
        <p:nvGraphicFramePr>
          <p:cNvPr id="21507" name="Object 16"/>
          <p:cNvGraphicFramePr>
            <a:graphicFrameLocks noChangeAspect="1"/>
          </p:cNvGraphicFramePr>
          <p:nvPr/>
        </p:nvGraphicFramePr>
        <p:xfrm>
          <a:off x="4500563" y="2420938"/>
          <a:ext cx="4032250" cy="1030287"/>
        </p:xfrm>
        <a:graphic>
          <a:graphicData uri="http://schemas.openxmlformats.org/presentationml/2006/ole">
            <mc:AlternateContent xmlns:mc="http://schemas.openxmlformats.org/markup-compatibility/2006">
              <mc:Choice xmlns:v="urn:schemas-microsoft-com:vml" Requires="v">
                <p:oleObj spid="_x0000_s21587" name="MathType Equation" r:id="rId5" imgW="1752600" imgH="444500" progId="Equation">
                  <p:embed/>
                </p:oleObj>
              </mc:Choice>
              <mc:Fallback>
                <p:oleObj name="MathType Equation" r:id="rId5" imgW="1752600" imgH="444500" progId="Equation">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00563" y="2420938"/>
                        <a:ext cx="4032250" cy="1030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18" name="Rectangle 19"/>
          <p:cNvSpPr>
            <a:spLocks noChangeArrowheads="1"/>
          </p:cNvSpPr>
          <p:nvPr/>
        </p:nvSpPr>
        <p:spPr bwMode="auto">
          <a:xfrm>
            <a:off x="755650" y="2420938"/>
            <a:ext cx="3600450" cy="854075"/>
          </a:xfrm>
          <a:prstGeom prst="rect">
            <a:avLst/>
          </a:prstGeom>
          <a:noFill/>
          <a:ln w="9525">
            <a:noFill/>
            <a:miter lim="800000"/>
            <a:headEnd/>
            <a:tailEnd/>
          </a:ln>
        </p:spPr>
        <p:txBody>
          <a:bodyPr anchor="ctr">
            <a:spAutoFit/>
          </a:bodyPr>
          <a:lstStyle/>
          <a:p>
            <a:pPr algn="just">
              <a:buFontTx/>
              <a:buChar char="•"/>
            </a:pPr>
            <a:r>
              <a:rPr lang="en-US" sz="2500" i="1">
                <a:cs typeface="Times New Roman" pitchFamily="18" charset="0"/>
              </a:rPr>
              <a:t> M</a:t>
            </a:r>
            <a:r>
              <a:rPr lang="el-GR" sz="2500" i="1">
                <a:cs typeface="Times New Roman" pitchFamily="18" charset="0"/>
              </a:rPr>
              <a:t>ια εκτίμηση της κοινής διακύμανσης</a:t>
            </a:r>
            <a:r>
              <a:rPr lang="el-GR" sz="2500">
                <a:cs typeface="Times New Roman" pitchFamily="18" charset="0"/>
              </a:rPr>
              <a:t> </a:t>
            </a:r>
            <a:endParaRPr lang="el-GR" sz="4800"/>
          </a:p>
        </p:txBody>
      </p:sp>
      <p:graphicFrame>
        <p:nvGraphicFramePr>
          <p:cNvPr id="21508" name="Object 18"/>
          <p:cNvGraphicFramePr>
            <a:graphicFrameLocks noChangeAspect="1"/>
          </p:cNvGraphicFramePr>
          <p:nvPr/>
        </p:nvGraphicFramePr>
        <p:xfrm>
          <a:off x="2555875" y="2708275"/>
          <a:ext cx="504825" cy="504825"/>
        </p:xfrm>
        <a:graphic>
          <a:graphicData uri="http://schemas.openxmlformats.org/presentationml/2006/ole">
            <mc:AlternateContent xmlns:mc="http://schemas.openxmlformats.org/markup-compatibility/2006">
              <mc:Choice xmlns:v="urn:schemas-microsoft-com:vml" Requires="v">
                <p:oleObj spid="_x0000_s21588" name="MathType Equation" r:id="rId7" imgW="203024" imgH="203024" progId="Equation">
                  <p:embed/>
                </p:oleObj>
              </mc:Choice>
              <mc:Fallback>
                <p:oleObj name="MathType Equation" r:id="rId7" imgW="203024" imgH="203024" progId="Equation">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55875" y="2708275"/>
                        <a:ext cx="50482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19" name="Rectangle 22"/>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endParaRPr lang="el-GR"/>
          </a:p>
        </p:txBody>
      </p:sp>
      <p:graphicFrame>
        <p:nvGraphicFramePr>
          <p:cNvPr id="21509" name="Object 21"/>
          <p:cNvGraphicFramePr>
            <a:graphicFrameLocks noChangeAspect="1"/>
          </p:cNvGraphicFramePr>
          <p:nvPr/>
        </p:nvGraphicFramePr>
        <p:xfrm>
          <a:off x="4643438" y="3716338"/>
          <a:ext cx="3097212" cy="1416050"/>
        </p:xfrm>
        <a:graphic>
          <a:graphicData uri="http://schemas.openxmlformats.org/presentationml/2006/ole">
            <mc:AlternateContent xmlns:mc="http://schemas.openxmlformats.org/markup-compatibility/2006">
              <mc:Choice xmlns:v="urn:schemas-microsoft-com:vml" Requires="v">
                <p:oleObj spid="_x0000_s21589" name="Εξίσωση" r:id="rId9" imgW="1562100" imgH="711200" progId="Equation.3">
                  <p:embed/>
                </p:oleObj>
              </mc:Choice>
              <mc:Fallback>
                <p:oleObj name="Εξίσωση" r:id="rId9" imgW="1562100" imgH="711200" progId="Equation.3">
                  <p:embed/>
                  <p:pic>
                    <p:nvPicPr>
                      <p:cNvPr id="0" name="Object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43438" y="3716338"/>
                        <a:ext cx="3097212" cy="1416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20" name="Rectangle 23"/>
          <p:cNvSpPr>
            <a:spLocks noChangeArrowheads="1"/>
          </p:cNvSpPr>
          <p:nvPr/>
        </p:nvSpPr>
        <p:spPr bwMode="auto">
          <a:xfrm>
            <a:off x="755650" y="3830638"/>
            <a:ext cx="3290888" cy="519112"/>
          </a:xfrm>
          <a:prstGeom prst="rect">
            <a:avLst/>
          </a:prstGeom>
          <a:noFill/>
          <a:ln w="9525">
            <a:noFill/>
            <a:miter lim="800000"/>
            <a:headEnd/>
            <a:tailEnd/>
          </a:ln>
        </p:spPr>
        <p:txBody>
          <a:bodyPr wrap="none" anchor="ctr">
            <a:spAutoFit/>
          </a:bodyPr>
          <a:lstStyle/>
          <a:p>
            <a:pPr>
              <a:buFontTx/>
              <a:buChar char="•"/>
            </a:pPr>
            <a:r>
              <a:rPr lang="en-US" sz="2800"/>
              <a:t> </a:t>
            </a:r>
            <a:r>
              <a:rPr lang="el-GR" sz="2800" i="1"/>
              <a:t>Το κριτήριο ελέγχου</a:t>
            </a:r>
            <a:r>
              <a:rPr lang="el-GR"/>
              <a:t> </a:t>
            </a:r>
          </a:p>
        </p:txBody>
      </p:sp>
      <p:sp>
        <p:nvSpPr>
          <p:cNvPr id="21521" name="Rectangle 25"/>
          <p:cNvSpPr>
            <a:spLocks noChangeArrowheads="1"/>
          </p:cNvSpPr>
          <p:nvPr/>
        </p:nvSpPr>
        <p:spPr bwMode="auto">
          <a:xfrm>
            <a:off x="1547813" y="5229225"/>
            <a:ext cx="4105275" cy="473075"/>
          </a:xfrm>
          <a:prstGeom prst="rect">
            <a:avLst/>
          </a:prstGeom>
          <a:noFill/>
          <a:ln w="9525">
            <a:noFill/>
            <a:miter lim="800000"/>
            <a:headEnd/>
            <a:tailEnd/>
          </a:ln>
        </p:spPr>
        <p:txBody>
          <a:bodyPr anchor="ctr">
            <a:spAutoFit/>
          </a:bodyPr>
          <a:lstStyle/>
          <a:p>
            <a:r>
              <a:rPr lang="el-GR" sz="2500">
                <a:cs typeface="Times New Roman" pitchFamily="18" charset="0"/>
              </a:rPr>
              <a:t>ακολουθεί την κατανομή </a:t>
            </a:r>
            <a:r>
              <a:rPr lang="en-US" sz="2500" i="1">
                <a:cs typeface="Times New Roman" pitchFamily="18" charset="0"/>
              </a:rPr>
              <a:t>t</a:t>
            </a:r>
            <a:r>
              <a:rPr lang="el-GR" sz="2500">
                <a:cs typeface="Times New Roman" pitchFamily="18" charset="0"/>
              </a:rPr>
              <a:t>, με</a:t>
            </a:r>
            <a:r>
              <a:rPr lang="el-GR" sz="1300">
                <a:cs typeface="Times New Roman" pitchFamily="18" charset="0"/>
              </a:rPr>
              <a:t> </a:t>
            </a:r>
            <a:endParaRPr lang="el-GR" sz="2800"/>
          </a:p>
        </p:txBody>
      </p:sp>
      <p:graphicFrame>
        <p:nvGraphicFramePr>
          <p:cNvPr id="21510" name="Object 24"/>
          <p:cNvGraphicFramePr>
            <a:graphicFrameLocks noChangeAspect="1"/>
          </p:cNvGraphicFramePr>
          <p:nvPr/>
        </p:nvGraphicFramePr>
        <p:xfrm>
          <a:off x="5651500" y="5300663"/>
          <a:ext cx="1657350" cy="452437"/>
        </p:xfrm>
        <a:graphic>
          <a:graphicData uri="http://schemas.openxmlformats.org/presentationml/2006/ole">
            <mc:AlternateContent xmlns:mc="http://schemas.openxmlformats.org/markup-compatibility/2006">
              <mc:Choice xmlns:v="urn:schemas-microsoft-com:vml" Requires="v">
                <p:oleObj spid="_x0000_s21590" name="Εξίσωση" r:id="rId11" imgW="736600" imgH="203200" progId="Equation.3">
                  <p:embed/>
                </p:oleObj>
              </mc:Choice>
              <mc:Fallback>
                <p:oleObj name="Εξίσωση" r:id="rId11" imgW="736600" imgH="203200" progId="Equation.3">
                  <p:embed/>
                  <p:pic>
                    <p:nvPicPr>
                      <p:cNvPr id="0" name="Object 2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51500" y="5300663"/>
                        <a:ext cx="1657350" cy="452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22" name="Rectangle 26"/>
          <p:cNvSpPr>
            <a:spLocks noChangeArrowheads="1"/>
          </p:cNvSpPr>
          <p:nvPr/>
        </p:nvSpPr>
        <p:spPr bwMode="auto">
          <a:xfrm>
            <a:off x="3625850" y="3529013"/>
            <a:ext cx="254000" cy="260350"/>
          </a:xfrm>
          <a:prstGeom prst="rect">
            <a:avLst/>
          </a:prstGeom>
          <a:noFill/>
          <a:ln w="9525">
            <a:noFill/>
            <a:miter lim="800000"/>
            <a:headEnd/>
            <a:tailEnd/>
          </a:ln>
        </p:spPr>
        <p:txBody>
          <a:bodyPr wrap="none" anchor="ctr">
            <a:spAutoFit/>
          </a:bodyPr>
          <a:lstStyle/>
          <a:p>
            <a:r>
              <a:rPr lang="el-GR" sz="1100">
                <a:cs typeface="Times New Roman" pitchFamily="18" charset="0"/>
              </a:rPr>
              <a:t> </a:t>
            </a:r>
            <a:r>
              <a:rPr lang="el-GR" sz="1100"/>
              <a:t> </a:t>
            </a:r>
            <a:endParaRPr lang="el-GR"/>
          </a:p>
        </p:txBody>
      </p:sp>
      <p:sp>
        <p:nvSpPr>
          <p:cNvPr id="21523" name="Rectangle 27"/>
          <p:cNvSpPr>
            <a:spLocks noChangeArrowheads="1"/>
          </p:cNvSpPr>
          <p:nvPr/>
        </p:nvSpPr>
        <p:spPr bwMode="auto">
          <a:xfrm>
            <a:off x="7451725" y="5229225"/>
            <a:ext cx="712788" cy="457200"/>
          </a:xfrm>
          <a:prstGeom prst="rect">
            <a:avLst/>
          </a:prstGeom>
          <a:noFill/>
          <a:ln w="9525">
            <a:noFill/>
            <a:miter lim="800000"/>
            <a:headEnd/>
            <a:tailEnd/>
          </a:ln>
        </p:spPr>
        <p:txBody>
          <a:bodyPr wrap="none" anchor="ctr">
            <a:spAutoFit/>
          </a:bodyPr>
          <a:lstStyle/>
          <a:p>
            <a:r>
              <a:rPr lang="el-GR" sz="2000"/>
              <a:t>Β</a:t>
            </a:r>
            <a:r>
              <a:rPr lang="en-US" sz="2000"/>
              <a:t>.E.</a:t>
            </a:r>
            <a:r>
              <a:rPr lang="el-GR"/>
              <a:t>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11188" y="333375"/>
            <a:ext cx="7772400" cy="947738"/>
          </a:xfrm>
        </p:spPr>
        <p:txBody>
          <a:bodyPr/>
          <a:lstStyle/>
          <a:p>
            <a:pPr eaLnBrk="1" hangingPunct="1"/>
            <a:r>
              <a:rPr lang="el-GR" sz="2800" smtClean="0"/>
              <a:t>Τυπικό σφάλμα της διαφοράς των μέσων και κριτήριο ελέγχου</a:t>
            </a:r>
          </a:p>
        </p:txBody>
      </p:sp>
      <p:sp>
        <p:nvSpPr>
          <p:cNvPr id="22534" name="Rectangle 3"/>
          <p:cNvSpPr>
            <a:spLocks noGrp="1" noChangeArrowheads="1"/>
          </p:cNvSpPr>
          <p:nvPr>
            <p:ph type="body" idx="1"/>
          </p:nvPr>
        </p:nvSpPr>
        <p:spPr>
          <a:xfrm>
            <a:off x="755650" y="1557338"/>
            <a:ext cx="7772400" cy="865187"/>
          </a:xfrm>
        </p:spPr>
        <p:txBody>
          <a:bodyPr/>
          <a:lstStyle/>
          <a:p>
            <a:pPr eaLnBrk="1" hangingPunct="1">
              <a:lnSpc>
                <a:spcPct val="90000"/>
              </a:lnSpc>
              <a:buFontTx/>
              <a:buNone/>
            </a:pPr>
            <a:r>
              <a:rPr lang="el-GR" sz="2400" i="1" smtClean="0"/>
              <a:t>Δείγματα από κανονικά κατανεμημένους πληθυσμούς με</a:t>
            </a:r>
            <a:r>
              <a:rPr lang="en-US" sz="2400" i="1" smtClean="0"/>
              <a:t> </a:t>
            </a:r>
            <a:r>
              <a:rPr lang="el-GR" sz="2400" i="1" u="sng" smtClean="0"/>
              <a:t>άγνωστες</a:t>
            </a:r>
            <a:r>
              <a:rPr lang="el-GR" sz="2400" i="1" smtClean="0"/>
              <a:t> αλλά </a:t>
            </a:r>
            <a:r>
              <a:rPr lang="el-GR" sz="2400" i="1" u="sng" smtClean="0"/>
              <a:t>άνισες</a:t>
            </a:r>
            <a:r>
              <a:rPr lang="el-GR" sz="2400" i="1" smtClean="0"/>
              <a:t> διασπορές</a:t>
            </a:r>
          </a:p>
        </p:txBody>
      </p:sp>
      <p:sp>
        <p:nvSpPr>
          <p:cNvPr id="22535" name="Rectangle 4"/>
          <p:cNvSpPr>
            <a:spLocks noChangeArrowheads="1"/>
          </p:cNvSpPr>
          <p:nvPr/>
        </p:nvSpPr>
        <p:spPr bwMode="auto">
          <a:xfrm>
            <a:off x="1331913" y="2501900"/>
            <a:ext cx="2663825" cy="1066800"/>
          </a:xfrm>
          <a:prstGeom prst="rect">
            <a:avLst/>
          </a:prstGeom>
          <a:noFill/>
          <a:ln w="9525">
            <a:noFill/>
            <a:miter lim="800000"/>
            <a:headEnd/>
            <a:tailEnd/>
          </a:ln>
        </p:spPr>
        <p:txBody>
          <a:bodyPr anchor="ctr">
            <a:spAutoFit/>
          </a:bodyPr>
          <a:lstStyle/>
          <a:p>
            <a:pPr algn="just">
              <a:buFontTx/>
              <a:buChar char="•"/>
              <a:tabLst>
                <a:tab pos="539750" algn="l"/>
                <a:tab pos="809625" algn="l"/>
                <a:tab pos="5221288" algn="l"/>
                <a:tab pos="5491163" algn="l"/>
              </a:tabLst>
            </a:pPr>
            <a:r>
              <a:rPr lang="el-GR"/>
              <a:t> </a:t>
            </a:r>
            <a:r>
              <a:rPr lang="el-GR" sz="2000" i="1"/>
              <a:t>Το στατιστικό για τον έλεγχο της μηδενικής υπόθεσης  είναι :</a:t>
            </a:r>
          </a:p>
        </p:txBody>
      </p:sp>
      <p:sp>
        <p:nvSpPr>
          <p:cNvPr id="22536" name="Rectangle 6"/>
          <p:cNvSpPr>
            <a:spLocks noChangeArrowheads="1"/>
          </p:cNvSpPr>
          <p:nvPr/>
        </p:nvSpPr>
        <p:spPr bwMode="auto">
          <a:xfrm>
            <a:off x="0" y="3086100"/>
            <a:ext cx="9144000" cy="0"/>
          </a:xfrm>
          <a:prstGeom prst="rect">
            <a:avLst/>
          </a:prstGeom>
          <a:noFill/>
          <a:ln w="9525">
            <a:noFill/>
            <a:miter lim="800000"/>
            <a:headEnd/>
            <a:tailEnd/>
          </a:ln>
        </p:spPr>
        <p:txBody>
          <a:bodyPr wrap="none" anchor="ctr">
            <a:spAutoFit/>
          </a:bodyPr>
          <a:lstStyle/>
          <a:p>
            <a:endParaRPr lang="el-GR"/>
          </a:p>
        </p:txBody>
      </p:sp>
      <p:graphicFrame>
        <p:nvGraphicFramePr>
          <p:cNvPr id="22530" name="Object 5"/>
          <p:cNvGraphicFramePr>
            <a:graphicFrameLocks noChangeAspect="1"/>
          </p:cNvGraphicFramePr>
          <p:nvPr/>
        </p:nvGraphicFramePr>
        <p:xfrm>
          <a:off x="4427538" y="2420938"/>
          <a:ext cx="3384550" cy="1476375"/>
        </p:xfrm>
        <a:graphic>
          <a:graphicData uri="http://schemas.openxmlformats.org/presentationml/2006/ole">
            <mc:AlternateContent xmlns:mc="http://schemas.openxmlformats.org/markup-compatibility/2006">
              <mc:Choice xmlns:v="urn:schemas-microsoft-com:vml" Requires="v">
                <p:oleObj spid="_x0000_s22578" name="Εξίσωση" r:id="rId3" imgW="1574800" imgH="685800" progId="Equation.3">
                  <p:embed/>
                </p:oleObj>
              </mc:Choice>
              <mc:Fallback>
                <p:oleObj name="Εξίσωση" r:id="rId3" imgW="1574800" imgH="6858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2420938"/>
                        <a:ext cx="3384550" cy="147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37" name="Rectangle 7"/>
          <p:cNvSpPr>
            <a:spLocks noChangeArrowheads="1"/>
          </p:cNvSpPr>
          <p:nvPr/>
        </p:nvSpPr>
        <p:spPr bwMode="auto">
          <a:xfrm>
            <a:off x="1403350" y="4149725"/>
            <a:ext cx="3529013" cy="457200"/>
          </a:xfrm>
          <a:prstGeom prst="rect">
            <a:avLst/>
          </a:prstGeom>
          <a:noFill/>
          <a:ln w="9525">
            <a:noFill/>
            <a:miter lim="800000"/>
            <a:headEnd/>
            <a:tailEnd/>
          </a:ln>
        </p:spPr>
        <p:txBody>
          <a:bodyPr anchor="ctr">
            <a:spAutoFit/>
          </a:bodyPr>
          <a:lstStyle/>
          <a:p>
            <a:pPr>
              <a:buFontTx/>
              <a:buChar char="•"/>
            </a:pPr>
            <a:r>
              <a:rPr lang="el-GR" i="1"/>
              <a:t> </a:t>
            </a:r>
            <a:r>
              <a:rPr lang="el-GR" sz="2000" i="1"/>
              <a:t>Η κρίσιμη τιμή του t'</a:t>
            </a:r>
            <a:r>
              <a:rPr lang="el-GR"/>
              <a:t> </a:t>
            </a:r>
          </a:p>
        </p:txBody>
      </p:sp>
      <p:sp>
        <p:nvSpPr>
          <p:cNvPr id="22538" name="Rectangle 9"/>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el-GR"/>
          </a:p>
        </p:txBody>
      </p:sp>
      <p:graphicFrame>
        <p:nvGraphicFramePr>
          <p:cNvPr id="22531" name="Object 8"/>
          <p:cNvGraphicFramePr>
            <a:graphicFrameLocks noChangeAspect="1"/>
          </p:cNvGraphicFramePr>
          <p:nvPr/>
        </p:nvGraphicFramePr>
        <p:xfrm>
          <a:off x="4067175" y="4005263"/>
          <a:ext cx="2089150" cy="865187"/>
        </p:xfrm>
        <a:graphic>
          <a:graphicData uri="http://schemas.openxmlformats.org/presentationml/2006/ole">
            <mc:AlternateContent xmlns:mc="http://schemas.openxmlformats.org/markup-compatibility/2006">
              <mc:Choice xmlns:v="urn:schemas-microsoft-com:vml" Requires="v">
                <p:oleObj spid="_x0000_s22579" name="Εξίσωση" r:id="rId5" imgW="1205977" imgH="406224" progId="Equation.3">
                  <p:embed/>
                </p:oleObj>
              </mc:Choice>
              <mc:Fallback>
                <p:oleObj name="Εξίσωση" r:id="rId5" imgW="1205977" imgH="406224"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175" y="4005263"/>
                        <a:ext cx="2089150" cy="865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39" name="Rectangle 11"/>
          <p:cNvSpPr>
            <a:spLocks noChangeArrowheads="1"/>
          </p:cNvSpPr>
          <p:nvPr/>
        </p:nvSpPr>
        <p:spPr bwMode="auto">
          <a:xfrm>
            <a:off x="0" y="3105150"/>
            <a:ext cx="9144000" cy="0"/>
          </a:xfrm>
          <a:prstGeom prst="rect">
            <a:avLst/>
          </a:prstGeom>
          <a:noFill/>
          <a:ln w="9525">
            <a:noFill/>
            <a:miter lim="800000"/>
            <a:headEnd/>
            <a:tailEnd/>
          </a:ln>
        </p:spPr>
        <p:txBody>
          <a:bodyPr wrap="none" anchor="ctr">
            <a:spAutoFit/>
          </a:bodyPr>
          <a:lstStyle/>
          <a:p>
            <a:endParaRPr lang="el-GR"/>
          </a:p>
        </p:txBody>
      </p:sp>
      <p:graphicFrame>
        <p:nvGraphicFramePr>
          <p:cNvPr id="22532" name="Object 10"/>
          <p:cNvGraphicFramePr>
            <a:graphicFrameLocks noChangeAspect="1"/>
          </p:cNvGraphicFramePr>
          <p:nvPr/>
        </p:nvGraphicFramePr>
        <p:xfrm>
          <a:off x="2987675" y="5157788"/>
          <a:ext cx="5111750" cy="1125537"/>
        </p:xfrm>
        <a:graphic>
          <a:graphicData uri="http://schemas.openxmlformats.org/presentationml/2006/ole">
            <mc:AlternateContent xmlns:mc="http://schemas.openxmlformats.org/markup-compatibility/2006">
              <mc:Choice xmlns:v="urn:schemas-microsoft-com:vml" Requires="v">
                <p:oleObj spid="_x0000_s22580" name="Εξίσωση" r:id="rId7" imgW="2933700" imgH="647700" progId="Equation.3">
                  <p:embed/>
                </p:oleObj>
              </mc:Choice>
              <mc:Fallback>
                <p:oleObj name="Εξίσωση" r:id="rId7" imgW="2933700" imgH="6477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7675" y="5157788"/>
                        <a:ext cx="5111750" cy="1125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5"/>
          <p:cNvGraphicFramePr>
            <a:graphicFrameLocks noChangeAspect="1"/>
          </p:cNvGraphicFramePr>
          <p:nvPr/>
        </p:nvGraphicFramePr>
        <p:xfrm>
          <a:off x="1524000" y="1066800"/>
          <a:ext cx="5562600" cy="2044700"/>
        </p:xfrm>
        <a:graphic>
          <a:graphicData uri="http://schemas.openxmlformats.org/presentationml/2006/ole">
            <mc:AlternateContent xmlns:mc="http://schemas.openxmlformats.org/markup-compatibility/2006">
              <mc:Choice xmlns:v="urn:schemas-microsoft-com:vml" Requires="v">
                <p:oleObj spid="_x0000_s23570" name="Έγγραφο" r:id="rId4" imgW="3496320" imgH="1285920" progId="Word.Document.8">
                  <p:embed/>
                </p:oleObj>
              </mc:Choice>
              <mc:Fallback>
                <p:oleObj name="Έγγραφο" r:id="rId4" imgW="3496320" imgH="128592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066800"/>
                        <a:ext cx="55626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el-GR" smtClean="0"/>
          </a:p>
        </p:txBody>
      </p:sp>
      <p:pic>
        <p:nvPicPr>
          <p:cNvPr id="46083" name="Picture 3"/>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endParaRPr lang="el-GR" smtClean="0"/>
          </a:p>
        </p:txBody>
      </p:sp>
      <p:pic>
        <p:nvPicPr>
          <p:cNvPr id="47107" name="Picture 3"/>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endParaRPr lang="el-GR" smtClean="0"/>
          </a:p>
        </p:txBody>
      </p:sp>
      <p:graphicFrame>
        <p:nvGraphicFramePr>
          <p:cNvPr id="24578" name="Object 3"/>
          <p:cNvGraphicFramePr>
            <a:graphicFrameLocks noChangeAspect="1"/>
          </p:cNvGraphicFramePr>
          <p:nvPr/>
        </p:nvGraphicFramePr>
        <p:xfrm>
          <a:off x="533400" y="533400"/>
          <a:ext cx="7543800" cy="5643563"/>
        </p:xfrm>
        <a:graphic>
          <a:graphicData uri="http://schemas.openxmlformats.org/presentationml/2006/ole">
            <mc:AlternateContent xmlns:mc="http://schemas.openxmlformats.org/markup-compatibility/2006">
              <mc:Choice xmlns:v="urn:schemas-microsoft-com:vml" Requires="v">
                <p:oleObj spid="_x0000_s24594" name="Έγγραφο" r:id="rId4" imgW="5068080" imgH="3790800" progId="Word.Document.8">
                  <p:embed/>
                </p:oleObj>
              </mc:Choice>
              <mc:Fallback>
                <p:oleObj name="Έγγραφο" r:id="rId4" imgW="5068080" imgH="379080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533400"/>
                        <a:ext cx="7543800" cy="564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80" name="Line 6"/>
          <p:cNvSpPr>
            <a:spLocks noChangeShapeType="1"/>
          </p:cNvSpPr>
          <p:nvPr/>
        </p:nvSpPr>
        <p:spPr bwMode="auto">
          <a:xfrm flipV="1">
            <a:off x="2209800" y="3581400"/>
            <a:ext cx="3962400" cy="76200"/>
          </a:xfrm>
          <a:prstGeom prst="line">
            <a:avLst/>
          </a:prstGeom>
          <a:noFill/>
          <a:ln w="57150">
            <a:solidFill>
              <a:srgbClr val="FFFF00"/>
            </a:solidFill>
            <a:round/>
            <a:headEnd/>
            <a:tailEnd type="triangle" w="med" len="med"/>
          </a:ln>
        </p:spPr>
        <p:txBody>
          <a:bodyPr/>
          <a:lstStyle/>
          <a:p>
            <a:endParaRPr lang="el-GR"/>
          </a:p>
        </p:txBody>
      </p:sp>
      <p:sp>
        <p:nvSpPr>
          <p:cNvPr id="43012" name="Comment 4"/>
          <p:cNvSpPr>
            <a:spLocks noChangeArrowheads="1"/>
          </p:cNvSpPr>
          <p:nvPr/>
        </p:nvSpPr>
        <p:spPr bwMode="auto">
          <a:xfrm>
            <a:off x="0" y="3200400"/>
            <a:ext cx="2193925" cy="1812925"/>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spcBef>
                <a:spcPct val="50000"/>
              </a:spcBef>
              <a:defRPr/>
            </a:pPr>
            <a:r>
              <a:rPr lang="el-GR" sz="1600" b="1">
                <a:solidFill>
                  <a:srgbClr val="000000"/>
                </a:solidFill>
                <a:latin typeface="Arial" pitchFamily="34" charset="0"/>
              </a:rPr>
              <a:t>Η πιθανότητα να παρατηρηθεί μέση διαφορά τουλάχιστον τόσο μεγάλη είναι 1,9% αν η μηδενική υπόθεση αληθεύει</a:t>
            </a:r>
            <a:endParaRPr lang="el-GR" sz="1600">
              <a:solidFill>
                <a:srgbClr val="000000"/>
              </a:solidFill>
              <a:latin typeface="Arial"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685800" y="609600"/>
            <a:ext cx="7772400" cy="685800"/>
          </a:xfrm>
        </p:spPr>
        <p:txBody>
          <a:bodyPr/>
          <a:lstStyle/>
          <a:p>
            <a:pPr eaLnBrk="1" hangingPunct="1"/>
            <a:r>
              <a:rPr lang="el-GR" sz="2400" smtClean="0"/>
              <a:t>Διάστημα εμπιστοσύνης για τη διαφορά των μέσων</a:t>
            </a:r>
          </a:p>
        </p:txBody>
      </p:sp>
      <p:graphicFrame>
        <p:nvGraphicFramePr>
          <p:cNvPr id="25602" name="Object 3"/>
          <p:cNvGraphicFramePr>
            <a:graphicFrameLocks noChangeAspect="1"/>
          </p:cNvGraphicFramePr>
          <p:nvPr/>
        </p:nvGraphicFramePr>
        <p:xfrm>
          <a:off x="762000" y="1295400"/>
          <a:ext cx="7467600" cy="5334000"/>
        </p:xfrm>
        <a:graphic>
          <a:graphicData uri="http://schemas.openxmlformats.org/presentationml/2006/ole">
            <mc:AlternateContent xmlns:mc="http://schemas.openxmlformats.org/markup-compatibility/2006">
              <mc:Choice xmlns:v="urn:schemas-microsoft-com:vml" Requires="v">
                <p:oleObj spid="_x0000_s25618" name="Έγγραφο" r:id="rId4" imgW="5068080" imgH="3790800" progId="Word.Document.8">
                  <p:embed/>
                </p:oleObj>
              </mc:Choice>
              <mc:Fallback>
                <p:oleObj name="Έγγραφο" r:id="rId4" imgW="5068080" imgH="379080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1295400"/>
                        <a:ext cx="74676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4" name="Line 6"/>
          <p:cNvSpPr>
            <a:spLocks noChangeShapeType="1"/>
          </p:cNvSpPr>
          <p:nvPr/>
        </p:nvSpPr>
        <p:spPr bwMode="auto">
          <a:xfrm>
            <a:off x="2362200" y="5486400"/>
            <a:ext cx="3962400" cy="685800"/>
          </a:xfrm>
          <a:prstGeom prst="line">
            <a:avLst/>
          </a:prstGeom>
          <a:noFill/>
          <a:ln w="57150">
            <a:solidFill>
              <a:srgbClr val="FFFF00"/>
            </a:solidFill>
            <a:round/>
            <a:headEnd/>
            <a:tailEnd type="triangle" w="med" len="med"/>
          </a:ln>
        </p:spPr>
        <p:txBody>
          <a:bodyPr/>
          <a:lstStyle/>
          <a:p>
            <a:endParaRPr lang="el-GR"/>
          </a:p>
        </p:txBody>
      </p:sp>
      <p:sp>
        <p:nvSpPr>
          <p:cNvPr id="47109" name="Comment 5"/>
          <p:cNvSpPr>
            <a:spLocks noChangeArrowheads="1"/>
          </p:cNvSpPr>
          <p:nvPr/>
        </p:nvSpPr>
        <p:spPr bwMode="auto">
          <a:xfrm>
            <a:off x="457200" y="4724400"/>
            <a:ext cx="1981200" cy="1690688"/>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spcBef>
                <a:spcPct val="50000"/>
              </a:spcBef>
              <a:defRPr/>
            </a:pPr>
            <a:r>
              <a:rPr lang="el-GR" sz="1600">
                <a:solidFill>
                  <a:srgbClr val="000000"/>
                </a:solidFill>
                <a:latin typeface="Arial" pitchFamily="34" charset="0"/>
              </a:rPr>
              <a:t>Το 95% διάστημα εμπιστοσύνης δεν περιέχει το 0. Απορρίπτουμε την μηδενική υπόθεση </a:t>
            </a:r>
          </a:p>
          <a:p>
            <a:pPr>
              <a:spcBef>
                <a:spcPct val="50000"/>
              </a:spcBef>
              <a:defRPr/>
            </a:pPr>
            <a:endParaRPr lang="el-GR" sz="1600">
              <a:solidFill>
                <a:srgbClr val="000000"/>
              </a:solidFill>
              <a:latin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el-GR" smtClean="0"/>
          </a:p>
        </p:txBody>
      </p:sp>
      <p:pic>
        <p:nvPicPr>
          <p:cNvPr id="48131" name="Picture 3"/>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8132" name="Line 5"/>
          <p:cNvSpPr>
            <a:spLocks noChangeShapeType="1"/>
          </p:cNvSpPr>
          <p:nvPr/>
        </p:nvSpPr>
        <p:spPr bwMode="auto">
          <a:xfrm flipH="1">
            <a:off x="6629400" y="5029200"/>
            <a:ext cx="762000" cy="152400"/>
          </a:xfrm>
          <a:prstGeom prst="line">
            <a:avLst/>
          </a:prstGeom>
          <a:noFill/>
          <a:ln w="76200">
            <a:solidFill>
              <a:srgbClr val="FFFF00"/>
            </a:solidFill>
            <a:round/>
            <a:headEnd/>
            <a:tailEnd type="triangle" w="med" len="med"/>
          </a:ln>
        </p:spPr>
        <p:txBody>
          <a:bodyPr/>
          <a:lstStyle/>
          <a:p>
            <a:endParaRPr lang="el-GR"/>
          </a:p>
        </p:txBody>
      </p:sp>
      <p:sp>
        <p:nvSpPr>
          <p:cNvPr id="2" name="Comment 4"/>
          <p:cNvSpPr>
            <a:spLocks noChangeArrowheads="1"/>
          </p:cNvSpPr>
          <p:nvPr/>
        </p:nvSpPr>
        <p:spPr bwMode="auto">
          <a:xfrm>
            <a:off x="7315200" y="4800600"/>
            <a:ext cx="1439863" cy="719138"/>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lstStyle/>
          <a:p>
            <a:pPr>
              <a:spcBef>
                <a:spcPct val="50000"/>
              </a:spcBef>
              <a:defRPr/>
            </a:pPr>
            <a:r>
              <a:rPr lang="el-GR" sz="1600" b="1">
                <a:solidFill>
                  <a:srgbClr val="000000"/>
                </a:solidFill>
                <a:latin typeface="Arial" pitchFamily="34" charset="0"/>
              </a:rPr>
              <a:t>Επιλογή</a:t>
            </a:r>
            <a:r>
              <a:rPr lang="en-US" sz="1600" b="1">
                <a:solidFill>
                  <a:srgbClr val="000000"/>
                </a:solidFill>
                <a:latin typeface="Arial" pitchFamily="34" charset="0"/>
              </a:rPr>
              <a:t>: Options</a:t>
            </a:r>
            <a:endParaRPr lang="el-GR" sz="1600">
              <a:solidFill>
                <a:srgbClr val="000000"/>
              </a:solidFill>
              <a:latin typeface="Arial" pitchFamily="34" charset="0"/>
            </a:endParaRPr>
          </a:p>
          <a:p>
            <a:pPr>
              <a:spcBef>
                <a:spcPct val="50000"/>
              </a:spcBef>
              <a:defRPr/>
            </a:pPr>
            <a:endParaRPr lang="el-GR" sz="1600">
              <a:solidFill>
                <a:srgbClr val="000000"/>
              </a:solidFill>
              <a:latin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endParaRPr lang="el-GR" smtClean="0"/>
          </a:p>
        </p:txBody>
      </p:sp>
      <p:graphicFrame>
        <p:nvGraphicFramePr>
          <p:cNvPr id="26626" name="Object 5"/>
          <p:cNvGraphicFramePr>
            <a:graphicFrameLocks noChangeAspect="1"/>
          </p:cNvGraphicFramePr>
          <p:nvPr/>
        </p:nvGraphicFramePr>
        <p:xfrm>
          <a:off x="381000" y="304800"/>
          <a:ext cx="8382000" cy="5240338"/>
        </p:xfrm>
        <a:graphic>
          <a:graphicData uri="http://schemas.openxmlformats.org/presentationml/2006/ole">
            <mc:AlternateContent xmlns:mc="http://schemas.openxmlformats.org/markup-compatibility/2006">
              <mc:Choice xmlns:v="urn:schemas-microsoft-com:vml" Requires="v">
                <p:oleObj spid="_x0000_s26642" name="Έγγραφο" r:id="rId4" imgW="5134680" imgH="3209760" progId="Word.Document.8">
                  <p:embed/>
                </p:oleObj>
              </mc:Choice>
              <mc:Fallback>
                <p:oleObj name="Έγγραφο" r:id="rId4" imgW="5134680" imgH="320976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304800"/>
                        <a:ext cx="8382000" cy="524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28" name="Line 7"/>
          <p:cNvSpPr>
            <a:spLocks noChangeShapeType="1"/>
          </p:cNvSpPr>
          <p:nvPr/>
        </p:nvSpPr>
        <p:spPr bwMode="auto">
          <a:xfrm flipV="1">
            <a:off x="2590800" y="5029200"/>
            <a:ext cx="4191000" cy="228600"/>
          </a:xfrm>
          <a:prstGeom prst="line">
            <a:avLst/>
          </a:prstGeom>
          <a:noFill/>
          <a:ln w="57150">
            <a:solidFill>
              <a:srgbClr val="FFFF00"/>
            </a:solidFill>
            <a:round/>
            <a:headEnd/>
            <a:tailEnd type="triangle" w="med" len="med"/>
          </a:ln>
        </p:spPr>
        <p:txBody>
          <a:bodyPr/>
          <a:lstStyle/>
          <a:p>
            <a:endParaRPr lang="el-GR"/>
          </a:p>
        </p:txBody>
      </p:sp>
      <p:sp>
        <p:nvSpPr>
          <p:cNvPr id="49158" name="Comment 6"/>
          <p:cNvSpPr>
            <a:spLocks noChangeArrowheads="1"/>
          </p:cNvSpPr>
          <p:nvPr/>
        </p:nvSpPr>
        <p:spPr bwMode="auto">
          <a:xfrm>
            <a:off x="457200" y="4724400"/>
            <a:ext cx="1981200" cy="1690688"/>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spcBef>
                <a:spcPct val="50000"/>
              </a:spcBef>
              <a:defRPr/>
            </a:pPr>
            <a:r>
              <a:rPr lang="el-GR" sz="1600">
                <a:solidFill>
                  <a:srgbClr val="000000"/>
                </a:solidFill>
                <a:latin typeface="Arial" pitchFamily="34" charset="0"/>
              </a:rPr>
              <a:t>Το 95% διάστημα εμπιστοσύνης περιέχει το 0. Δεν απορρίπτουμε την μηδενική υπόθεση </a:t>
            </a:r>
          </a:p>
          <a:p>
            <a:pPr>
              <a:spcBef>
                <a:spcPct val="50000"/>
              </a:spcBef>
              <a:defRPr/>
            </a:pPr>
            <a:endParaRPr lang="el-GR" sz="1600">
              <a:solidFill>
                <a:srgbClr val="000000"/>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8" name="7 - TextBox"/>
          <p:cNvSpPr txBox="1"/>
          <p:nvPr/>
        </p:nvSpPr>
        <p:spPr>
          <a:xfrm>
            <a:off x="1187624" y="1052736"/>
            <a:ext cx="7056784" cy="5016758"/>
          </a:xfrm>
          <a:prstGeom prst="rect">
            <a:avLst/>
          </a:prstGeom>
          <a:noFill/>
        </p:spPr>
        <p:txBody>
          <a:bodyPr wrap="square" rtlCol="0">
            <a:spAutoFit/>
          </a:bodyPr>
          <a:lstStyle/>
          <a:p>
            <a:r>
              <a:rPr lang="el-GR" sz="2000" dirty="0" smtClean="0"/>
              <a:t>Η τιμή 1,96 είναι η τιμή της τυπική κανονικής κατανομής και θα μπορούσε να είναι μια οποιαδήποτε τιμή Ζ</a:t>
            </a:r>
            <a:r>
              <a:rPr lang="el-GR" sz="2000" baseline="-25000" dirty="0" smtClean="0"/>
              <a:t>(1-α/2)</a:t>
            </a:r>
            <a:r>
              <a:rPr lang="el-GR" sz="2000" dirty="0" smtClean="0"/>
              <a:t> αυτής της κατανομής που ονομάζεται </a:t>
            </a:r>
            <a:r>
              <a:rPr lang="el-GR" sz="2000" b="1" dirty="0" smtClean="0"/>
              <a:t>συντελεστής αξιοπιστίας </a:t>
            </a:r>
            <a:r>
              <a:rPr lang="el-GR" sz="2000" dirty="0" smtClean="0"/>
              <a:t>καθορίζοντας το ποσοστό των 100(1-α)% διαστημάτων της μορφής   </a:t>
            </a:r>
          </a:p>
          <a:p>
            <a:endParaRPr lang="el-GR" sz="2000" dirty="0" smtClean="0"/>
          </a:p>
          <a:p>
            <a:endParaRPr lang="el-GR" sz="2000" dirty="0" smtClean="0"/>
          </a:p>
          <a:p>
            <a:endParaRPr lang="el-GR" sz="2000" dirty="0" smtClean="0"/>
          </a:p>
          <a:p>
            <a:r>
              <a:rPr lang="el-GR" sz="2000" dirty="0" smtClean="0"/>
              <a:t>που περιέχουν την άγνωστη μέση τιμή μ του πληθυσμού. </a:t>
            </a:r>
          </a:p>
          <a:p>
            <a:endParaRPr lang="el-GR" sz="2000" dirty="0" smtClean="0"/>
          </a:p>
          <a:p>
            <a:r>
              <a:rPr lang="el-GR" sz="2000" dirty="0" smtClean="0"/>
              <a:t>Αν ο στόχος μας είναι η κατασκευή ενός 90%-διαστήματος τότε </a:t>
            </a:r>
          </a:p>
          <a:p>
            <a:r>
              <a:rPr lang="el-GR" sz="2000" dirty="0" smtClean="0"/>
              <a:t>α= 0,1 αφού 100(1-0,1)%=90%. Άρα η στον πίνακα της τυπικής κανονικής κατανομής θα αναζητηθεί η Ζ</a:t>
            </a:r>
            <a:r>
              <a:rPr lang="el-GR" sz="2000" baseline="-25000" dirty="0" smtClean="0"/>
              <a:t>1-0,05</a:t>
            </a:r>
            <a:r>
              <a:rPr lang="el-GR" sz="2000" dirty="0" smtClean="0"/>
              <a:t> ή Ζ</a:t>
            </a:r>
            <a:r>
              <a:rPr lang="el-GR" sz="2000" baseline="-25000" dirty="0" smtClean="0"/>
              <a:t>0,95 </a:t>
            </a:r>
            <a:r>
              <a:rPr lang="el-GR" sz="2000" dirty="0" smtClean="0"/>
              <a:t>. Από τον πίνακα προκύπτει Ζ</a:t>
            </a:r>
            <a:r>
              <a:rPr lang="el-GR" sz="2000" baseline="-25000" dirty="0" smtClean="0"/>
              <a:t>0,95  </a:t>
            </a:r>
            <a:r>
              <a:rPr lang="el-GR" sz="2000" dirty="0" smtClean="0"/>
              <a:t> =1,64 (στη στήλη Β για Β=0,95 )</a:t>
            </a:r>
          </a:p>
          <a:p>
            <a:r>
              <a:rPr lang="el-GR" sz="2000" dirty="0" smtClean="0"/>
              <a:t>Το 90%-διάστημα εμπιστοσύνης είναι :</a:t>
            </a:r>
          </a:p>
          <a:p>
            <a:endParaRPr lang="el-GR" sz="2000" dirty="0" smtClean="0"/>
          </a:p>
          <a:p>
            <a:endParaRPr lang="el-GR" sz="2000" dirty="0" smtClean="0"/>
          </a:p>
        </p:txBody>
      </p:sp>
      <p:graphicFrame>
        <p:nvGraphicFramePr>
          <p:cNvPr id="9" name="8 - Αντικείμενο"/>
          <p:cNvGraphicFramePr>
            <a:graphicFrameLocks noChangeAspect="1"/>
          </p:cNvGraphicFramePr>
          <p:nvPr/>
        </p:nvGraphicFramePr>
        <p:xfrm>
          <a:off x="2771800" y="2420888"/>
          <a:ext cx="3643313" cy="633412"/>
        </p:xfrm>
        <a:graphic>
          <a:graphicData uri="http://schemas.openxmlformats.org/presentationml/2006/ole">
            <mc:AlternateContent xmlns:mc="http://schemas.openxmlformats.org/markup-compatibility/2006">
              <mc:Choice xmlns:v="urn:schemas-microsoft-com:vml" Requires="v">
                <p:oleObj spid="_x0000_s151588" name="Εξίσωση" r:id="rId4" imgW="3288960" imgH="571320" progId="Equation.3">
                  <p:embed/>
                </p:oleObj>
              </mc:Choice>
              <mc:Fallback>
                <p:oleObj name="Εξίσωση" r:id="rId4" imgW="3288960" imgH="57132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800" y="2420888"/>
                        <a:ext cx="3643313"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1557" name="Object 5"/>
          <p:cNvGraphicFramePr>
            <a:graphicFrameLocks noChangeAspect="1"/>
          </p:cNvGraphicFramePr>
          <p:nvPr/>
        </p:nvGraphicFramePr>
        <p:xfrm>
          <a:off x="3059832" y="5373216"/>
          <a:ext cx="3122612" cy="633412"/>
        </p:xfrm>
        <a:graphic>
          <a:graphicData uri="http://schemas.openxmlformats.org/presentationml/2006/ole">
            <mc:AlternateContent xmlns:mc="http://schemas.openxmlformats.org/markup-compatibility/2006">
              <mc:Choice xmlns:v="urn:schemas-microsoft-com:vml" Requires="v">
                <p:oleObj spid="_x0000_s151589" name="Εξίσωση" r:id="rId6" imgW="2819160" imgH="571320" progId="Equation.3">
                  <p:embed/>
                </p:oleObj>
              </mc:Choice>
              <mc:Fallback>
                <p:oleObj name="Εξίσωση" r:id="rId6" imgW="2819160" imgH="57132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59832" y="5373216"/>
                        <a:ext cx="3122612"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762000" y="0"/>
            <a:ext cx="7772400" cy="1143000"/>
          </a:xfrm>
        </p:spPr>
        <p:txBody>
          <a:bodyPr/>
          <a:lstStyle/>
          <a:p>
            <a:pPr eaLnBrk="1" hangingPunct="1"/>
            <a:r>
              <a:rPr lang="el-GR" sz="3600" smtClean="0"/>
              <a:t>Έλεγχος της ισότητας των δυο διασπορών</a:t>
            </a:r>
          </a:p>
        </p:txBody>
      </p:sp>
      <p:graphicFrame>
        <p:nvGraphicFramePr>
          <p:cNvPr id="27650" name="Object 3"/>
          <p:cNvGraphicFramePr>
            <a:graphicFrameLocks noChangeAspect="1"/>
          </p:cNvGraphicFramePr>
          <p:nvPr/>
        </p:nvGraphicFramePr>
        <p:xfrm>
          <a:off x="533400" y="1219200"/>
          <a:ext cx="7543800" cy="4957763"/>
        </p:xfrm>
        <a:graphic>
          <a:graphicData uri="http://schemas.openxmlformats.org/presentationml/2006/ole">
            <mc:AlternateContent xmlns:mc="http://schemas.openxmlformats.org/markup-compatibility/2006">
              <mc:Choice xmlns:v="urn:schemas-microsoft-com:vml" Requires="v">
                <p:oleObj spid="_x0000_s27666" name="Έγγραφο" r:id="rId4" imgW="5068080" imgH="3790800" progId="Word.Document.8">
                  <p:embed/>
                </p:oleObj>
              </mc:Choice>
              <mc:Fallback>
                <p:oleObj name="Έγγραφο" r:id="rId4" imgW="5068080" imgH="379080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219200"/>
                        <a:ext cx="7543800" cy="495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652" name="Line 5"/>
          <p:cNvSpPr>
            <a:spLocks noChangeShapeType="1"/>
          </p:cNvSpPr>
          <p:nvPr/>
        </p:nvSpPr>
        <p:spPr bwMode="auto">
          <a:xfrm flipV="1">
            <a:off x="2171700" y="3048000"/>
            <a:ext cx="4267200" cy="838200"/>
          </a:xfrm>
          <a:prstGeom prst="line">
            <a:avLst/>
          </a:prstGeom>
          <a:noFill/>
          <a:ln w="57150">
            <a:solidFill>
              <a:srgbClr val="FFFF00"/>
            </a:solidFill>
            <a:round/>
            <a:headEnd/>
            <a:tailEnd type="triangle" w="med" len="med"/>
          </a:ln>
        </p:spPr>
        <p:txBody>
          <a:bodyPr/>
          <a:lstStyle/>
          <a:p>
            <a:endParaRPr lang="el-GR"/>
          </a:p>
        </p:txBody>
      </p:sp>
      <p:sp>
        <p:nvSpPr>
          <p:cNvPr id="50180" name="Comment 4"/>
          <p:cNvSpPr>
            <a:spLocks noChangeArrowheads="1"/>
          </p:cNvSpPr>
          <p:nvPr/>
        </p:nvSpPr>
        <p:spPr bwMode="auto">
          <a:xfrm>
            <a:off x="457200" y="3810000"/>
            <a:ext cx="1828800" cy="1935163"/>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spcBef>
                <a:spcPct val="50000"/>
              </a:spcBef>
              <a:defRPr/>
            </a:pPr>
            <a:r>
              <a:rPr lang="el-GR" sz="1600" b="1">
                <a:solidFill>
                  <a:srgbClr val="000000"/>
                </a:solidFill>
                <a:latin typeface="Arial" pitchFamily="34" charset="0"/>
              </a:rPr>
              <a:t>Δεν απορρίπτεται η υπόθεση ότι οι διασπορές των δυο πληθυσμών είναι ίσες</a:t>
            </a:r>
            <a:endParaRPr lang="el-GR" sz="1600">
              <a:solidFill>
                <a:srgbClr val="000000"/>
              </a:solidFill>
              <a:latin typeface="Arial" pitchFamily="34" charset="0"/>
            </a:endParaRPr>
          </a:p>
          <a:p>
            <a:pPr>
              <a:spcBef>
                <a:spcPct val="50000"/>
              </a:spcBef>
              <a:defRPr/>
            </a:pPr>
            <a:endParaRPr lang="el-GR" sz="1600">
              <a:solidFill>
                <a:srgbClr val="000000"/>
              </a:solidFill>
              <a:latin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381000"/>
            <a:ext cx="7772400" cy="838200"/>
          </a:xfrm>
        </p:spPr>
        <p:txBody>
          <a:bodyPr/>
          <a:lstStyle/>
          <a:p>
            <a:pPr eaLnBrk="1" hangingPunct="1"/>
            <a:r>
              <a:rPr lang="el-GR" sz="3200" smtClean="0"/>
              <a:t>Εκπαίδευση και ικανοποίηση από το επάγγελμα</a:t>
            </a:r>
          </a:p>
        </p:txBody>
      </p:sp>
      <p:pic>
        <p:nvPicPr>
          <p:cNvPr id="49155" name="Picture 3"/>
          <p:cNvPicPr>
            <a:picLocks noChangeAspect="1" noChangeArrowheads="1"/>
          </p:cNvPicPr>
          <p:nvPr/>
        </p:nvPicPr>
        <p:blipFill>
          <a:blip r:embed="rId2" cstate="print"/>
          <a:srcRect/>
          <a:stretch>
            <a:fillRect/>
          </a:stretch>
        </p:blipFill>
        <p:spPr bwMode="auto">
          <a:xfrm>
            <a:off x="381000" y="1295400"/>
            <a:ext cx="8763000" cy="5913438"/>
          </a:xfrm>
          <a:prstGeom prst="rect">
            <a:avLst/>
          </a:prstGeom>
          <a:noFill/>
          <a:ln w="9525">
            <a:noFill/>
            <a:miter lim="800000"/>
            <a:headEnd/>
            <a:tailEnd/>
          </a:ln>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endParaRPr lang="el-GR" smtClean="0"/>
          </a:p>
        </p:txBody>
      </p:sp>
      <p:sp>
        <p:nvSpPr>
          <p:cNvPr id="50179" name="Rectangle 4"/>
          <p:cNvSpPr>
            <a:spLocks noChangeArrowheads="1"/>
          </p:cNvSpPr>
          <p:nvPr/>
        </p:nvSpPr>
        <p:spPr bwMode="auto">
          <a:xfrm>
            <a:off x="2819400" y="2786063"/>
            <a:ext cx="9144000" cy="0"/>
          </a:xfrm>
          <a:prstGeom prst="rect">
            <a:avLst/>
          </a:prstGeom>
          <a:noFill/>
          <a:ln w="9525">
            <a:noFill/>
            <a:miter lim="800000"/>
            <a:headEnd/>
            <a:tailEnd/>
          </a:ln>
        </p:spPr>
        <p:txBody>
          <a:bodyPr>
            <a:spAutoFit/>
          </a:bodyPr>
          <a:lstStyle/>
          <a:p>
            <a:endParaRPr lang="el-GR"/>
          </a:p>
        </p:txBody>
      </p:sp>
      <p:pic>
        <p:nvPicPr>
          <p:cNvPr id="50180" name="Picture 3"/>
          <p:cNvPicPr>
            <a:picLocks noChangeAspect="1" noChangeArrowheads="1"/>
          </p:cNvPicPr>
          <p:nvPr/>
        </p:nvPicPr>
        <p:blipFill>
          <a:blip r:embed="rId2" cstate="print"/>
          <a:srcRect/>
          <a:stretch>
            <a:fillRect/>
          </a:stretch>
        </p:blipFill>
        <p:spPr bwMode="auto">
          <a:xfrm>
            <a:off x="1219200" y="0"/>
            <a:ext cx="6248400" cy="1981200"/>
          </a:xfrm>
          <a:prstGeom prst="rect">
            <a:avLst/>
          </a:prstGeom>
          <a:noFill/>
          <a:ln w="9525">
            <a:noFill/>
            <a:miter lim="800000"/>
            <a:headEnd/>
            <a:tailEnd/>
          </a:ln>
        </p:spPr>
      </p:pic>
      <p:sp>
        <p:nvSpPr>
          <p:cNvPr id="50181" name="Rectangle 9"/>
          <p:cNvSpPr>
            <a:spLocks noChangeArrowheads="1"/>
          </p:cNvSpPr>
          <p:nvPr/>
        </p:nvSpPr>
        <p:spPr bwMode="auto">
          <a:xfrm>
            <a:off x="4019550" y="2876550"/>
            <a:ext cx="9144000" cy="0"/>
          </a:xfrm>
          <a:prstGeom prst="rect">
            <a:avLst/>
          </a:prstGeom>
          <a:noFill/>
          <a:ln w="9525">
            <a:noFill/>
            <a:miter lim="800000"/>
            <a:headEnd/>
            <a:tailEnd/>
          </a:ln>
        </p:spPr>
        <p:txBody>
          <a:bodyPr>
            <a:spAutoFit/>
          </a:bodyPr>
          <a:lstStyle/>
          <a:p>
            <a:endParaRPr lang="el-GR"/>
          </a:p>
        </p:txBody>
      </p:sp>
      <p:pic>
        <p:nvPicPr>
          <p:cNvPr id="50182" name="Picture 8"/>
          <p:cNvPicPr>
            <a:picLocks noChangeAspect="1" noChangeArrowheads="1"/>
          </p:cNvPicPr>
          <p:nvPr/>
        </p:nvPicPr>
        <p:blipFill>
          <a:blip r:embed="rId3" cstate="print"/>
          <a:srcRect/>
          <a:stretch>
            <a:fillRect/>
          </a:stretch>
        </p:blipFill>
        <p:spPr bwMode="auto">
          <a:xfrm>
            <a:off x="381000" y="1905000"/>
            <a:ext cx="8077200" cy="4953000"/>
          </a:xfrm>
          <a:prstGeom prst="rect">
            <a:avLst/>
          </a:prstGeom>
          <a:noFill/>
          <a:ln w="9525">
            <a:noFill/>
            <a:miter lim="800000"/>
            <a:headEnd/>
            <a:tailEnd/>
          </a:ln>
        </p:spPr>
      </p:pic>
      <p:sp>
        <p:nvSpPr>
          <p:cNvPr id="50183" name="Line 11"/>
          <p:cNvSpPr>
            <a:spLocks noChangeShapeType="1"/>
          </p:cNvSpPr>
          <p:nvPr/>
        </p:nvSpPr>
        <p:spPr bwMode="auto">
          <a:xfrm flipV="1">
            <a:off x="2133600" y="5029200"/>
            <a:ext cx="1447800" cy="838200"/>
          </a:xfrm>
          <a:prstGeom prst="line">
            <a:avLst/>
          </a:prstGeom>
          <a:noFill/>
          <a:ln w="57150">
            <a:solidFill>
              <a:srgbClr val="FFFF00"/>
            </a:solidFill>
            <a:round/>
            <a:headEnd/>
            <a:tailEnd type="triangle" w="med" len="med"/>
          </a:ln>
        </p:spPr>
        <p:txBody>
          <a:bodyPr/>
          <a:lstStyle/>
          <a:p>
            <a:endParaRPr lang="el-GR"/>
          </a:p>
        </p:txBody>
      </p:sp>
      <p:sp>
        <p:nvSpPr>
          <p:cNvPr id="53258" name="Comment 10"/>
          <p:cNvSpPr>
            <a:spLocks noChangeArrowheads="1"/>
          </p:cNvSpPr>
          <p:nvPr/>
        </p:nvSpPr>
        <p:spPr bwMode="auto">
          <a:xfrm>
            <a:off x="381000" y="5656263"/>
            <a:ext cx="1828800" cy="835025"/>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spcBef>
                <a:spcPct val="50000"/>
              </a:spcBef>
              <a:defRPr/>
            </a:pPr>
            <a:r>
              <a:rPr lang="el-GR" sz="1600" b="1">
                <a:solidFill>
                  <a:srgbClr val="000000"/>
                </a:solidFill>
                <a:latin typeface="Arial" pitchFamily="34" charset="0"/>
              </a:rPr>
              <a:t>Περίπτωση χωρίς βασική εκπαίδευση</a:t>
            </a:r>
            <a:endParaRPr lang="el-GR" sz="1600">
              <a:solidFill>
                <a:srgbClr val="000000"/>
              </a:solidFill>
              <a:latin typeface="Arial"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Object 3"/>
          <p:cNvGraphicFramePr>
            <a:graphicFrameLocks noChangeAspect="1"/>
          </p:cNvGraphicFramePr>
          <p:nvPr/>
        </p:nvGraphicFramePr>
        <p:xfrm>
          <a:off x="1143000" y="914400"/>
          <a:ext cx="6705600" cy="4414838"/>
        </p:xfrm>
        <a:graphic>
          <a:graphicData uri="http://schemas.openxmlformats.org/presentationml/2006/ole">
            <mc:AlternateContent xmlns:mc="http://schemas.openxmlformats.org/markup-compatibility/2006">
              <mc:Choice xmlns:v="urn:schemas-microsoft-com:vml" Requires="v">
                <p:oleObj spid="_x0000_s28690" name="Έγγραφο" r:id="rId4" imgW="5296680" imgH="3486240" progId="Word.Document.8">
                  <p:embed/>
                </p:oleObj>
              </mc:Choice>
              <mc:Fallback>
                <p:oleObj name="Έγγραφο" r:id="rId4" imgW="5296680" imgH="348624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914400"/>
                        <a:ext cx="6705600" cy="441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4277" name="Rectangle 5"/>
          <p:cNvSpPr>
            <a:spLocks noGrp="1" noChangeArrowheads="1"/>
          </p:cNvSpPr>
          <p:nvPr>
            <p:ph type="title"/>
          </p:nvPr>
        </p:nvSpPr>
        <p:spPr>
          <a:xfrm>
            <a:off x="1371600" y="1524000"/>
            <a:ext cx="2895600" cy="990600"/>
          </a:xfrm>
          <a:solidFill>
            <a:srgbClr val="FCFF91"/>
          </a:solidFill>
          <a:ln>
            <a:solidFill>
              <a:srgbClr val="000000"/>
            </a:solidFill>
          </a:ln>
          <a:effectLst>
            <a:outerShdw dist="107763" dir="2700000" algn="ctr" rotWithShape="0">
              <a:srgbClr val="808080"/>
            </a:outerShdw>
          </a:effectLst>
        </p:spPr>
        <p:txBody>
          <a:bodyPr/>
          <a:lstStyle/>
          <a:p>
            <a:pPr algn="l" eaLnBrk="1" hangingPunct="1">
              <a:spcBef>
                <a:spcPct val="50000"/>
              </a:spcBef>
              <a:defRPr/>
            </a:pPr>
            <a:r>
              <a:rPr lang="el-GR" sz="1600" b="1" smtClean="0">
                <a:solidFill>
                  <a:srgbClr val="000000"/>
                </a:solidFill>
                <a:latin typeface="Arial" pitchFamily="34" charset="0"/>
              </a:rPr>
              <a:t>Δεν απορρίπτεται η υπόθεση ότι οι διασπορές των δυο πληθυσμών είναι ίσες</a:t>
            </a:r>
            <a:endParaRPr lang="el-GR" sz="1600" smtClean="0">
              <a:solidFill>
                <a:srgbClr val="000000"/>
              </a:solidFill>
              <a:latin typeface="Arial" pitchFamily="34" charset="0"/>
            </a:endParaRPr>
          </a:p>
        </p:txBody>
      </p:sp>
      <p:sp>
        <p:nvSpPr>
          <p:cNvPr id="28676" name="Line 6"/>
          <p:cNvSpPr>
            <a:spLocks noChangeShapeType="1"/>
          </p:cNvSpPr>
          <p:nvPr/>
        </p:nvSpPr>
        <p:spPr bwMode="auto">
          <a:xfrm>
            <a:off x="4267200" y="2057400"/>
            <a:ext cx="1905000" cy="914400"/>
          </a:xfrm>
          <a:prstGeom prst="line">
            <a:avLst/>
          </a:prstGeom>
          <a:noFill/>
          <a:ln w="57150">
            <a:solidFill>
              <a:srgbClr val="FFFF00"/>
            </a:solidFill>
            <a:round/>
            <a:headEnd/>
            <a:tailEnd type="triangle" w="med" len="med"/>
          </a:ln>
        </p:spPr>
        <p:txBody>
          <a:bodyPr/>
          <a:lstStyle/>
          <a:p>
            <a:endParaRPr lang="el-GR"/>
          </a:p>
        </p:txBody>
      </p:sp>
      <p:sp>
        <p:nvSpPr>
          <p:cNvPr id="28677" name="Line 8"/>
          <p:cNvSpPr>
            <a:spLocks noChangeShapeType="1"/>
          </p:cNvSpPr>
          <p:nvPr/>
        </p:nvSpPr>
        <p:spPr bwMode="auto">
          <a:xfrm flipV="1">
            <a:off x="2057400" y="3810000"/>
            <a:ext cx="4191000" cy="762000"/>
          </a:xfrm>
          <a:prstGeom prst="line">
            <a:avLst/>
          </a:prstGeom>
          <a:noFill/>
          <a:ln w="57150">
            <a:solidFill>
              <a:srgbClr val="FFFF00"/>
            </a:solidFill>
            <a:round/>
            <a:headEnd/>
            <a:tailEnd type="triangle" w="med" len="med"/>
          </a:ln>
        </p:spPr>
        <p:txBody>
          <a:bodyPr/>
          <a:lstStyle/>
          <a:p>
            <a:endParaRPr lang="el-GR"/>
          </a:p>
        </p:txBody>
      </p:sp>
      <p:sp>
        <p:nvSpPr>
          <p:cNvPr id="54279" name="Comment 7"/>
          <p:cNvSpPr>
            <a:spLocks noChangeArrowheads="1"/>
          </p:cNvSpPr>
          <p:nvPr/>
        </p:nvSpPr>
        <p:spPr bwMode="auto">
          <a:xfrm>
            <a:off x="0" y="3200400"/>
            <a:ext cx="2193925" cy="2057400"/>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spcBef>
                <a:spcPct val="50000"/>
              </a:spcBef>
              <a:defRPr/>
            </a:pPr>
            <a:r>
              <a:rPr lang="el-GR" sz="1600" b="1">
                <a:solidFill>
                  <a:srgbClr val="000000"/>
                </a:solidFill>
                <a:latin typeface="Arial" pitchFamily="34" charset="0"/>
              </a:rPr>
              <a:t>Η πιθανότητα να παρατηρηθεί μέση διαφορά τουλάχιστον τόσο μεγάλη είναι 5,7% Άρα  η μηδενική υπόθεση δεν απορρίπτεται</a:t>
            </a:r>
            <a:endParaRPr lang="el-GR" sz="1600">
              <a:solidFill>
                <a:srgbClr val="000000"/>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8" name="7 - TextBox"/>
          <p:cNvSpPr txBox="1"/>
          <p:nvPr/>
        </p:nvSpPr>
        <p:spPr>
          <a:xfrm>
            <a:off x="1187624" y="1052736"/>
            <a:ext cx="7056784" cy="5016758"/>
          </a:xfrm>
          <a:prstGeom prst="rect">
            <a:avLst/>
          </a:prstGeom>
          <a:noFill/>
        </p:spPr>
        <p:txBody>
          <a:bodyPr wrap="square" rtlCol="0">
            <a:spAutoFit/>
          </a:bodyPr>
          <a:lstStyle/>
          <a:p>
            <a:r>
              <a:rPr lang="el-GR" sz="2000" dirty="0" smtClean="0"/>
              <a:t>Η τιμή 1,96 είναι η τιμή της τυπική κανονικής κατανομής και θα μπορούσε να είναι μια οποιαδήποτε τιμή Ζ</a:t>
            </a:r>
            <a:r>
              <a:rPr lang="el-GR" sz="2000" baseline="-25000" dirty="0" smtClean="0"/>
              <a:t>(1-α/2)</a:t>
            </a:r>
            <a:r>
              <a:rPr lang="el-GR" sz="2000" dirty="0" smtClean="0"/>
              <a:t> αυτής της κατανομής που ονομάζεται </a:t>
            </a:r>
            <a:r>
              <a:rPr lang="el-GR" sz="2000" b="1" dirty="0" smtClean="0"/>
              <a:t>συντελεστής αξιοπιστίας </a:t>
            </a:r>
            <a:r>
              <a:rPr lang="el-GR" sz="2000" dirty="0" smtClean="0"/>
              <a:t>καθορίζοντας το ποσοστό των 100(1-α)% διαστημάτων της μορφής   </a:t>
            </a:r>
          </a:p>
          <a:p>
            <a:endParaRPr lang="el-GR" sz="2000" dirty="0" smtClean="0"/>
          </a:p>
          <a:p>
            <a:endParaRPr lang="el-GR" sz="2000" dirty="0" smtClean="0"/>
          </a:p>
          <a:p>
            <a:endParaRPr lang="el-GR" sz="2000" dirty="0" smtClean="0"/>
          </a:p>
          <a:p>
            <a:r>
              <a:rPr lang="el-GR" sz="2000" dirty="0" smtClean="0"/>
              <a:t>που περιέχουν την άγνωστη μέση τιμή μ του πληθυσμού. </a:t>
            </a:r>
          </a:p>
          <a:p>
            <a:endParaRPr lang="el-GR" sz="2000" dirty="0" smtClean="0"/>
          </a:p>
          <a:p>
            <a:r>
              <a:rPr lang="el-GR" sz="2000" dirty="0" smtClean="0"/>
              <a:t>Αν ο στόχος μας είναι η κατασκευή ενός 90%-διαστήματος τότε </a:t>
            </a:r>
          </a:p>
          <a:p>
            <a:r>
              <a:rPr lang="el-GR" sz="2000" dirty="0" smtClean="0"/>
              <a:t>α= 0,1 αφού 100(1-0,1)%=90%. Άρα η στον πίνακα της τυπικής κανονικής κατανομής θα αναζητηθεί η Ζ</a:t>
            </a:r>
            <a:r>
              <a:rPr lang="el-GR" sz="2000" baseline="-25000" dirty="0" smtClean="0"/>
              <a:t>1-0,05</a:t>
            </a:r>
            <a:r>
              <a:rPr lang="el-GR" sz="2000" dirty="0" smtClean="0"/>
              <a:t> ή Ζ</a:t>
            </a:r>
            <a:r>
              <a:rPr lang="el-GR" sz="2000" baseline="-25000" dirty="0" smtClean="0"/>
              <a:t>0,95 </a:t>
            </a:r>
            <a:r>
              <a:rPr lang="el-GR" sz="2000" dirty="0" smtClean="0"/>
              <a:t>. Από τον πίνακα προκύπτει Ζ</a:t>
            </a:r>
            <a:r>
              <a:rPr lang="el-GR" sz="2000" baseline="-25000" dirty="0" smtClean="0"/>
              <a:t>0,95  </a:t>
            </a:r>
            <a:r>
              <a:rPr lang="el-GR" sz="2000" dirty="0" smtClean="0"/>
              <a:t> =1,64 (στη στήλη Β για Β=0,95 )</a:t>
            </a:r>
          </a:p>
          <a:p>
            <a:r>
              <a:rPr lang="el-GR" sz="2000" dirty="0" smtClean="0"/>
              <a:t>Το 90%-διάστημα εμπιστοσύνης είναι :</a:t>
            </a:r>
          </a:p>
          <a:p>
            <a:endParaRPr lang="el-GR" sz="2000" dirty="0" smtClean="0"/>
          </a:p>
          <a:p>
            <a:endParaRPr lang="el-GR" sz="2000" dirty="0" smtClean="0"/>
          </a:p>
        </p:txBody>
      </p:sp>
      <p:graphicFrame>
        <p:nvGraphicFramePr>
          <p:cNvPr id="9" name="8 - Αντικείμενο"/>
          <p:cNvGraphicFramePr>
            <a:graphicFrameLocks noChangeAspect="1"/>
          </p:cNvGraphicFramePr>
          <p:nvPr/>
        </p:nvGraphicFramePr>
        <p:xfrm>
          <a:off x="2771800" y="2420888"/>
          <a:ext cx="3643313" cy="633412"/>
        </p:xfrm>
        <a:graphic>
          <a:graphicData uri="http://schemas.openxmlformats.org/presentationml/2006/ole">
            <mc:AlternateContent xmlns:mc="http://schemas.openxmlformats.org/markup-compatibility/2006">
              <mc:Choice xmlns:v="urn:schemas-microsoft-com:vml" Requires="v">
                <p:oleObj spid="_x0000_s153634" name="Εξίσωση" r:id="rId4" imgW="3288960" imgH="571320" progId="Equation.3">
                  <p:embed/>
                </p:oleObj>
              </mc:Choice>
              <mc:Fallback>
                <p:oleObj name="Εξίσωση" r:id="rId4" imgW="3288960" imgH="57132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800" y="2420888"/>
                        <a:ext cx="3643313"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1557" name="Object 5"/>
          <p:cNvGraphicFramePr>
            <a:graphicFrameLocks noChangeAspect="1"/>
          </p:cNvGraphicFramePr>
          <p:nvPr/>
        </p:nvGraphicFramePr>
        <p:xfrm>
          <a:off x="3059832" y="5373216"/>
          <a:ext cx="3122612" cy="633412"/>
        </p:xfrm>
        <a:graphic>
          <a:graphicData uri="http://schemas.openxmlformats.org/presentationml/2006/ole">
            <mc:AlternateContent xmlns:mc="http://schemas.openxmlformats.org/markup-compatibility/2006">
              <mc:Choice xmlns:v="urn:schemas-microsoft-com:vml" Requires="v">
                <p:oleObj spid="_x0000_s153635" name="Εξίσωση" r:id="rId6" imgW="2819160" imgH="571320" progId="Equation.3">
                  <p:embed/>
                </p:oleObj>
              </mc:Choice>
              <mc:Fallback>
                <p:oleObj name="Εξίσωση" r:id="rId6" imgW="2819160" imgH="57132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59832" y="5373216"/>
                        <a:ext cx="3122612"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1043608" y="1340768"/>
            <a:ext cx="7272808" cy="2246769"/>
          </a:xfrm>
          <a:prstGeom prst="rect">
            <a:avLst/>
          </a:prstGeom>
        </p:spPr>
        <p:txBody>
          <a:bodyPr wrap="square">
            <a:spAutoFit/>
          </a:bodyPr>
          <a:lstStyle/>
          <a:p>
            <a:r>
              <a:rPr lang="en-US" sz="2000" dirty="0" smtClean="0">
                <a:solidFill>
                  <a:schemeClr val="accent6"/>
                </a:solidFill>
              </a:rPr>
              <a:t>To </a:t>
            </a:r>
            <a:r>
              <a:rPr lang="el-GR" sz="2000" dirty="0" smtClean="0">
                <a:solidFill>
                  <a:schemeClr val="accent6"/>
                </a:solidFill>
              </a:rPr>
              <a:t>90%-διαστήματος εμπιστοσύνης για τη μέση τιμή του πληθυσμού των βρεφών με «πολλές αγκαλιές» με τη βοήθεια των στοιχείων του δείγματος (Ν=36) με                       και  δεδομένο ότι η τυπική απόκλιση του συγκεκριμένου πληθυσμού είναι γνωστή σ=2 </a:t>
            </a:r>
            <a:r>
              <a:rPr lang="en-US" sz="2000" dirty="0" err="1" smtClean="0">
                <a:solidFill>
                  <a:schemeClr val="accent6"/>
                </a:solidFill>
              </a:rPr>
              <a:t>Kgr</a:t>
            </a:r>
            <a:r>
              <a:rPr lang="el-GR" sz="2000" dirty="0" smtClean="0">
                <a:solidFill>
                  <a:schemeClr val="accent6"/>
                </a:solidFill>
              </a:rPr>
              <a:t> είναι: </a:t>
            </a:r>
            <a:r>
              <a:rPr lang="en-US" sz="2000" dirty="0" smtClean="0">
                <a:solidFill>
                  <a:schemeClr val="accent6"/>
                </a:solidFill>
              </a:rPr>
              <a:t> </a:t>
            </a:r>
            <a:endParaRPr lang="el-GR" sz="2000" dirty="0" smtClean="0">
              <a:solidFill>
                <a:schemeClr val="accent6"/>
              </a:solidFill>
            </a:endParaRPr>
          </a:p>
          <a:p>
            <a:endParaRPr lang="el-GR" sz="2000" dirty="0" smtClean="0"/>
          </a:p>
          <a:p>
            <a:endParaRPr lang="el-GR" sz="2000" dirty="0" smtClean="0"/>
          </a:p>
        </p:txBody>
      </p:sp>
      <p:graphicFrame>
        <p:nvGraphicFramePr>
          <p:cNvPr id="10" name="9 - Αντικείμενο"/>
          <p:cNvGraphicFramePr>
            <a:graphicFrameLocks noChangeAspect="1"/>
          </p:cNvGraphicFramePr>
          <p:nvPr/>
        </p:nvGraphicFramePr>
        <p:xfrm>
          <a:off x="1835696" y="2996952"/>
          <a:ext cx="4979987" cy="998537"/>
        </p:xfrm>
        <a:graphic>
          <a:graphicData uri="http://schemas.openxmlformats.org/presentationml/2006/ole">
            <mc:AlternateContent xmlns:mc="http://schemas.openxmlformats.org/markup-compatibility/2006">
              <mc:Choice xmlns:v="urn:schemas-microsoft-com:vml" Requires="v">
                <p:oleObj spid="_x0000_s152629" name="Εξίσωση" r:id="rId4" imgW="4495680" imgH="901440" progId="Equation.3">
                  <p:embed/>
                </p:oleObj>
              </mc:Choice>
              <mc:Fallback>
                <p:oleObj name="Εξίσωση" r:id="rId4" imgW="4495680" imgH="9014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5696" y="2996952"/>
                        <a:ext cx="4979987" cy="998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8006" name="Object 5"/>
          <p:cNvGraphicFramePr>
            <a:graphicFrameLocks noChangeAspect="1"/>
          </p:cNvGraphicFramePr>
          <p:nvPr/>
        </p:nvGraphicFramePr>
        <p:xfrm>
          <a:off x="3275856" y="2001473"/>
          <a:ext cx="1296144" cy="345144"/>
        </p:xfrm>
        <a:graphic>
          <a:graphicData uri="http://schemas.openxmlformats.org/presentationml/2006/ole">
            <mc:AlternateContent xmlns:mc="http://schemas.openxmlformats.org/markup-compatibility/2006">
              <mc:Choice xmlns:v="urn:schemas-microsoft-com:vml" Requires="v">
                <p:oleObj spid="_x0000_s152630" name="Εξίσωση" r:id="rId6" imgW="1091880" imgH="291960" progId="Equation.3">
                  <p:embed/>
                </p:oleObj>
              </mc:Choice>
              <mc:Fallback>
                <p:oleObj name="Εξίσωση" r:id="rId6" imgW="1091880" imgH="29196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5856" y="2001473"/>
                        <a:ext cx="1296144" cy="345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8" name="7 - Ορθογώνιο"/>
          <p:cNvSpPr/>
          <p:nvPr/>
        </p:nvSpPr>
        <p:spPr>
          <a:xfrm>
            <a:off x="1115616" y="4303455"/>
            <a:ext cx="7272808" cy="2554545"/>
          </a:xfrm>
          <a:prstGeom prst="rect">
            <a:avLst/>
          </a:prstGeom>
        </p:spPr>
        <p:txBody>
          <a:bodyPr wrap="square">
            <a:spAutoFit/>
          </a:bodyPr>
          <a:lstStyle/>
          <a:p>
            <a:r>
              <a:rPr lang="el-GR" sz="2000" dirty="0" smtClean="0"/>
              <a:t>Το 95% διάστημα [11,35  12,65] είχε το ίδιο κέντρο με το 90%-διάστημα, την μέση τιμή                       του δείγματος, αλλά είναι ευρύτερο. Το εύρος το πρώτου είναι 12,65- 11,35=1,3</a:t>
            </a:r>
            <a:r>
              <a:rPr lang="en-US" sz="2000" dirty="0" smtClean="0"/>
              <a:t> </a:t>
            </a:r>
            <a:r>
              <a:rPr lang="en-US" sz="2000" dirty="0" err="1" smtClean="0"/>
              <a:t>Kgr</a:t>
            </a:r>
            <a:r>
              <a:rPr lang="en-US" sz="2000" dirty="0" smtClean="0"/>
              <a:t> </a:t>
            </a:r>
            <a:r>
              <a:rPr lang="el-GR" sz="2000" dirty="0" smtClean="0"/>
              <a:t> ενώ του τελευταίου 1,1 </a:t>
            </a:r>
            <a:r>
              <a:rPr lang="en-US" sz="2000" dirty="0" err="1" smtClean="0"/>
              <a:t>Kgr</a:t>
            </a:r>
            <a:r>
              <a:rPr lang="en-US" sz="2000" dirty="0" smtClean="0"/>
              <a:t>.   </a:t>
            </a:r>
            <a:endParaRPr lang="el-GR" sz="2000" dirty="0" smtClean="0"/>
          </a:p>
          <a:p>
            <a:r>
              <a:rPr lang="el-GR" sz="2000" b="1" dirty="0" smtClean="0"/>
              <a:t>Δηλαδή όσο αυξάνεται</a:t>
            </a:r>
            <a:r>
              <a:rPr lang="en-US" sz="2000" b="1" dirty="0" smtClean="0"/>
              <a:t> </a:t>
            </a:r>
            <a:r>
              <a:rPr lang="el-GR" sz="2000" b="1" dirty="0" smtClean="0"/>
              <a:t>η εμπιστοσύνη μας ότι το διάστημα περιέχει τη μέση τιμή του πληθυσμού τόσο μειώνεται η ακρίβεια της εκτίμησης</a:t>
            </a:r>
            <a:r>
              <a:rPr lang="el-GR" sz="2000" dirty="0" smtClean="0"/>
              <a:t>.</a:t>
            </a:r>
          </a:p>
          <a:p>
            <a:endParaRPr lang="el-GR" sz="2000" dirty="0" smtClean="0"/>
          </a:p>
        </p:txBody>
      </p:sp>
      <p:graphicFrame>
        <p:nvGraphicFramePr>
          <p:cNvPr id="9" name="Object 5"/>
          <p:cNvGraphicFramePr>
            <a:graphicFrameLocks noChangeAspect="1"/>
          </p:cNvGraphicFramePr>
          <p:nvPr/>
        </p:nvGraphicFramePr>
        <p:xfrm>
          <a:off x="3779912" y="4653136"/>
          <a:ext cx="1296144" cy="345144"/>
        </p:xfrm>
        <a:graphic>
          <a:graphicData uri="http://schemas.openxmlformats.org/presentationml/2006/ole">
            <mc:AlternateContent xmlns:mc="http://schemas.openxmlformats.org/markup-compatibility/2006">
              <mc:Choice xmlns:v="urn:schemas-microsoft-com:vml" Requires="v">
                <p:oleObj spid="_x0000_s152631" name="Εξίσωση" r:id="rId8" imgW="1091880" imgH="291960" progId="Equation.3">
                  <p:embed/>
                </p:oleObj>
              </mc:Choice>
              <mc:Fallback>
                <p:oleObj name="Εξίσωση" r:id="rId8" imgW="1091880" imgH="29196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79912" y="4653136"/>
                        <a:ext cx="1296144" cy="345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684213" y="476250"/>
            <a:ext cx="7772400" cy="431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l-GR" sz="2800" kern="0" dirty="0" smtClean="0">
                <a:solidFill>
                  <a:schemeClr val="tx2"/>
                </a:solidFill>
                <a:latin typeface="+mj-lt"/>
                <a:ea typeface="+mj-ea"/>
                <a:cs typeface="+mj-cs"/>
              </a:rPr>
              <a:t>Εκτιμητική: Διαστήματα εμπιστοσύνης </a:t>
            </a:r>
            <a:endParaRPr kumimoji="0" lang="el-GR" sz="28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11" name="10 - TextBox"/>
          <p:cNvSpPr txBox="1"/>
          <p:nvPr/>
        </p:nvSpPr>
        <p:spPr>
          <a:xfrm>
            <a:off x="1043608" y="1124744"/>
            <a:ext cx="7128792" cy="6063198"/>
          </a:xfrm>
          <a:prstGeom prst="rect">
            <a:avLst/>
          </a:prstGeom>
          <a:noFill/>
        </p:spPr>
        <p:txBody>
          <a:bodyPr wrap="square" rtlCol="0">
            <a:spAutoFit/>
          </a:bodyPr>
          <a:lstStyle/>
          <a:p>
            <a:r>
              <a:rPr lang="el-GR" sz="2000" dirty="0" smtClean="0"/>
              <a:t>Αν η κατανομή του πληθυσμού δεν είναι κανονική η μορφή του διαστήματος εμπιστοσύνης που είδαμε :</a:t>
            </a:r>
          </a:p>
          <a:p>
            <a:endParaRPr lang="el-GR" dirty="0" smtClean="0"/>
          </a:p>
          <a:p>
            <a:endParaRPr lang="el-GR" dirty="0" smtClean="0"/>
          </a:p>
          <a:p>
            <a:r>
              <a:rPr lang="el-GR" sz="2000" dirty="0" smtClean="0"/>
              <a:t>μπορεί να  χρησιμοποιηθεί μόνο αν</a:t>
            </a:r>
          </a:p>
          <a:p>
            <a:endParaRPr lang="el-GR" sz="2000" dirty="0" smtClean="0"/>
          </a:p>
          <a:p>
            <a:r>
              <a:rPr lang="el-GR" sz="2000" dirty="0" smtClean="0"/>
              <a:t>Στην πράξη σπάνια είναι γνωστή η τυπική απόκλιση του πληθυσμού. Τότε, όπως είδαμε στον έλεγχο υποθέσεων αν ο πληθυσμός ακολουθεί κανονική κατανομή το πηλίκο   </a:t>
            </a:r>
          </a:p>
          <a:p>
            <a:endParaRPr lang="el-GR" sz="2000" dirty="0" smtClean="0"/>
          </a:p>
          <a:p>
            <a:r>
              <a:rPr lang="el-GR" sz="2000" dirty="0" smtClean="0"/>
              <a:t>ακολουθεί κατανομή </a:t>
            </a:r>
            <a:r>
              <a:rPr lang="en-US" sz="2000" dirty="0" smtClean="0"/>
              <a:t>t</a:t>
            </a:r>
            <a:r>
              <a:rPr lang="el-GR" sz="2000" dirty="0" smtClean="0"/>
              <a:t> με </a:t>
            </a:r>
            <a:r>
              <a:rPr lang="en-US" sz="2000" dirty="0" smtClean="0"/>
              <a:t> </a:t>
            </a:r>
            <a:r>
              <a:rPr lang="el-GR" sz="2000" dirty="0" smtClean="0"/>
              <a:t>Ν-1 βαθμούς ελευθερίας. </a:t>
            </a:r>
          </a:p>
          <a:p>
            <a:r>
              <a:rPr lang="el-GR" sz="2000" dirty="0" smtClean="0"/>
              <a:t>Άρα το διάστημα 100(1-α)% διάστημα εμπιστοσύνης είναι:</a:t>
            </a:r>
          </a:p>
          <a:p>
            <a:endParaRPr lang="el-GR" sz="2000" dirty="0" smtClean="0"/>
          </a:p>
          <a:p>
            <a:endParaRPr lang="el-GR" sz="2000" dirty="0" smtClean="0"/>
          </a:p>
          <a:p>
            <a:r>
              <a:rPr lang="el-GR" sz="2000" dirty="0" smtClean="0"/>
              <a:t>Όπου η τιμή</a:t>
            </a:r>
            <a:r>
              <a:rPr lang="en-US" sz="2000" dirty="0" smtClean="0"/>
              <a:t> t</a:t>
            </a:r>
            <a:r>
              <a:rPr lang="el-GR" sz="2000" baseline="-25000" dirty="0" smtClean="0"/>
              <a:t>(1-α/2)</a:t>
            </a:r>
            <a:r>
              <a:rPr lang="en-US" sz="2000" dirty="0" smtClean="0"/>
              <a:t> </a:t>
            </a:r>
            <a:r>
              <a:rPr lang="el-GR" sz="2000" dirty="0" smtClean="0"/>
              <a:t>είναι η τιμή του πίνακα της </a:t>
            </a:r>
            <a:r>
              <a:rPr lang="en-US" sz="2000" dirty="0" smtClean="0"/>
              <a:t>t </a:t>
            </a:r>
            <a:r>
              <a:rPr lang="el-GR" sz="2000" dirty="0" smtClean="0"/>
              <a:t>για Ν-1 βαθμούς ελευθερίας κάτω από την οποία βρίσκεται το α/2 ποσοστό των τιμών της κατανομής</a:t>
            </a:r>
          </a:p>
          <a:p>
            <a:endParaRPr lang="el-GR" sz="2000" dirty="0" smtClean="0"/>
          </a:p>
          <a:p>
            <a:r>
              <a:rPr lang="el-GR" sz="2000" dirty="0" smtClean="0"/>
              <a:t>   </a:t>
            </a:r>
            <a:endParaRPr lang="el-GR" sz="2000" dirty="0"/>
          </a:p>
        </p:txBody>
      </p:sp>
      <p:graphicFrame>
        <p:nvGraphicFramePr>
          <p:cNvPr id="154629" name="Object 5"/>
          <p:cNvGraphicFramePr>
            <a:graphicFrameLocks noChangeAspect="1"/>
          </p:cNvGraphicFramePr>
          <p:nvPr/>
        </p:nvGraphicFramePr>
        <p:xfrm>
          <a:off x="3563888" y="1772816"/>
          <a:ext cx="1912937" cy="633412"/>
        </p:xfrm>
        <a:graphic>
          <a:graphicData uri="http://schemas.openxmlformats.org/presentationml/2006/ole">
            <mc:AlternateContent xmlns:mc="http://schemas.openxmlformats.org/markup-compatibility/2006">
              <mc:Choice xmlns:v="urn:schemas-microsoft-com:vml" Requires="v">
                <p:oleObj spid="_x0000_s154693" name="Εξίσωση" r:id="rId4" imgW="1726920" imgH="571320" progId="Equation.3">
                  <p:embed/>
                </p:oleObj>
              </mc:Choice>
              <mc:Fallback>
                <p:oleObj name="Εξίσωση" r:id="rId4" imgW="1726920" imgH="57132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3888" y="1772816"/>
                        <a:ext cx="1912937"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11 - Αντικείμενο"/>
          <p:cNvGraphicFramePr>
            <a:graphicFrameLocks noChangeAspect="1"/>
          </p:cNvGraphicFramePr>
          <p:nvPr/>
        </p:nvGraphicFramePr>
        <p:xfrm>
          <a:off x="4932040" y="2564904"/>
          <a:ext cx="673100" cy="228600"/>
        </p:xfrm>
        <a:graphic>
          <a:graphicData uri="http://schemas.openxmlformats.org/presentationml/2006/ole">
            <mc:AlternateContent xmlns:mc="http://schemas.openxmlformats.org/markup-compatibility/2006">
              <mc:Choice xmlns:v="urn:schemas-microsoft-com:vml" Requires="v">
                <p:oleObj spid="_x0000_s154694" name="Εξίσωση" r:id="rId6" imgW="672840" imgH="228600" progId="Equation.3">
                  <p:embed/>
                </p:oleObj>
              </mc:Choice>
              <mc:Fallback>
                <p:oleObj name="Εξίσωση" r:id="rId6" imgW="672840" imgH="228600" progId="Equation.3">
                  <p:embed/>
                  <p:pic>
                    <p:nvPicPr>
                      <p:cNvPr id="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32040" y="2564904"/>
                        <a:ext cx="6731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4631" name="Object 5"/>
          <p:cNvGraphicFramePr>
            <a:graphicFrameLocks noChangeAspect="1"/>
          </p:cNvGraphicFramePr>
          <p:nvPr/>
        </p:nvGraphicFramePr>
        <p:xfrm>
          <a:off x="6588224" y="3717032"/>
          <a:ext cx="731838" cy="690563"/>
        </p:xfrm>
        <a:graphic>
          <a:graphicData uri="http://schemas.openxmlformats.org/presentationml/2006/ole">
            <mc:AlternateContent xmlns:mc="http://schemas.openxmlformats.org/markup-compatibility/2006">
              <mc:Choice xmlns:v="urn:schemas-microsoft-com:vml" Requires="v">
                <p:oleObj spid="_x0000_s154695" name="Εξίσωση" r:id="rId8" imgW="660240" imgH="622080" progId="Equation.3">
                  <p:embed/>
                </p:oleObj>
              </mc:Choice>
              <mc:Fallback>
                <p:oleObj name="Εξίσωση" r:id="rId8" imgW="660240" imgH="622080" progId="Equation.3">
                  <p:embed/>
                  <p:pic>
                    <p:nvPicPr>
                      <p:cNvPr id="0"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88224" y="3717032"/>
                        <a:ext cx="731838" cy="690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5"/>
          <p:cNvGraphicFramePr>
            <a:graphicFrameLocks noChangeAspect="1"/>
          </p:cNvGraphicFramePr>
          <p:nvPr/>
        </p:nvGraphicFramePr>
        <p:xfrm>
          <a:off x="3203848" y="5013176"/>
          <a:ext cx="1814512" cy="633412"/>
        </p:xfrm>
        <a:graphic>
          <a:graphicData uri="http://schemas.openxmlformats.org/presentationml/2006/ole">
            <mc:AlternateContent xmlns:mc="http://schemas.openxmlformats.org/markup-compatibility/2006">
              <mc:Choice xmlns:v="urn:schemas-microsoft-com:vml" Requires="v">
                <p:oleObj spid="_x0000_s154696" name="Εξίσωση" r:id="rId10" imgW="1638000" imgH="571320" progId="Equation.3">
                  <p:embed/>
                </p:oleObj>
              </mc:Choice>
              <mc:Fallback>
                <p:oleObj name="Εξίσωση" r:id="rId10" imgW="1638000" imgH="571320" progId="Equation.3">
                  <p:embed/>
                  <p:pic>
                    <p:nvPicPr>
                      <p:cNvPr id="0"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03848" y="5013176"/>
                        <a:ext cx="1814512"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6907</TotalTime>
  <Words>2183</Words>
  <Application>Microsoft Office PowerPoint</Application>
  <PresentationFormat>Προβολή στην οθόνη (4:3)</PresentationFormat>
  <Paragraphs>272</Paragraphs>
  <Slides>63</Slides>
  <Notes>7</Notes>
  <HiddenSlides>0</HiddenSlides>
  <MMClips>0</MMClips>
  <ScaleCrop>false</ScaleCrop>
  <HeadingPairs>
    <vt:vector size="8" baseType="variant">
      <vt:variant>
        <vt:lpstr>Γραμματοσειρές που χρησιμοποιούνται</vt:lpstr>
      </vt:variant>
      <vt:variant>
        <vt:i4>6</vt:i4>
      </vt:variant>
      <vt:variant>
        <vt:lpstr>Θέμα</vt:lpstr>
      </vt:variant>
      <vt:variant>
        <vt:i4>1</vt:i4>
      </vt:variant>
      <vt:variant>
        <vt:lpstr>Ενσωματωμένοι διακομιστές OLE</vt:lpstr>
      </vt:variant>
      <vt:variant>
        <vt:i4>5</vt:i4>
      </vt:variant>
      <vt:variant>
        <vt:lpstr>Τίτλοι διαφανειών</vt:lpstr>
      </vt:variant>
      <vt:variant>
        <vt:i4>63</vt:i4>
      </vt:variant>
    </vt:vector>
  </HeadingPairs>
  <TitlesOfParts>
    <vt:vector size="75" baseType="lpstr">
      <vt:lpstr>Arial</vt:lpstr>
      <vt:lpstr>Calibri</vt:lpstr>
      <vt:lpstr>Courier New</vt:lpstr>
      <vt:lpstr>System</vt:lpstr>
      <vt:lpstr>Times New Roman</vt:lpstr>
      <vt:lpstr>Trebuchet MS</vt:lpstr>
      <vt:lpstr>Προεπιλεγμένη σχεδίαση</vt:lpstr>
      <vt:lpstr>Εξίσωση</vt:lpstr>
      <vt:lpstr>Document</vt:lpstr>
      <vt:lpstr>Εικόνα bitmap</vt:lpstr>
      <vt:lpstr>Έγγραφο</vt:lpstr>
      <vt:lpstr>MathType Equation</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Εκτιμητική: εκτίμηση παραμέτρων πληθυσμού </vt:lpstr>
      <vt:lpstr>Έλεγχος Υπόθεσης για το μέσο ενός πληθυσμού: βήμα 1ο  </vt:lpstr>
      <vt:lpstr>Έλεγχος Υπόθεσης για το μέσο ενός πληθυσμού: βήμα 1ο</vt:lpstr>
      <vt:lpstr>Παρουσίαση του PowerPoint</vt:lpstr>
      <vt:lpstr>Έλεγχος Υπόθεσης για το μέσο ενός πληθυσμού: βήμα 1ο</vt:lpstr>
      <vt:lpstr>Έλεγχος Υπόθεσης για το μέσο ενός πληθυσμού: βήμα 2ο</vt:lpstr>
      <vt:lpstr>Έλεγχος Υπόθεσης για το μέσο ενός πληθυσμού: βήμα 2ο</vt:lpstr>
      <vt:lpstr>Έλεγχος Υπόθεσης για το μέσο ενός πληθυσμού: βήμα 2ο</vt:lpstr>
      <vt:lpstr>Έλεγχος Υπόθεσης για το μέσο ενός πληθυσμού: βήμα 3ο  &amp;  4ο</vt:lpstr>
      <vt:lpstr>Έλεγχος Υπόθεσης για το μέσο ενός πληθυσμού: μονόπλευρος έλεγχος</vt:lpstr>
      <vt:lpstr>Έλεγχος Υπόθεσης για το μέσο ενός πληθυσμού: μονόπλευρος έλεγχος</vt:lpstr>
      <vt:lpstr>Έλεγχος Υπόθεσης για το μέσο ενός πληθυσμού:  μονόπλευρος έλεγχος</vt:lpstr>
      <vt:lpstr>Έλεγχος Υπόθεσης για το μέσο ενός πληθυσμού με την κατανομή t (student)</vt:lpstr>
      <vt:lpstr>Έλεγχος Υπόθεσης για το μέσο ενός πληθυσμού με την κατανομή t (student)</vt:lpstr>
      <vt:lpstr>Παρουσίαση του PowerPoint</vt:lpstr>
      <vt:lpstr>Παρουσίαση του PowerPoint</vt:lpstr>
      <vt:lpstr>Πόσο εργάζονται οι απόφοιτοι κολεγίου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Έλεγχος Υπόθεσης για δυο σχετιζόμενους  μέσους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Έλεγχος Υπόθεσης για δυο ανεξάρτητους μέσους</vt:lpstr>
      <vt:lpstr>Τυπικό σφάλμα της διαφοράς των μέσων και κριτήριο ελέγχου</vt:lpstr>
      <vt:lpstr>Τυπικό σφάλμα της διαφοράς των μέσων και κριτήριο ελέγχου</vt:lpstr>
      <vt:lpstr>Τυπικό σφάλμα της διαφοράς των μέσων και κριτήριο ελέγχου</vt:lpstr>
      <vt:lpstr>Παρουσίαση του PowerPoint</vt:lpstr>
      <vt:lpstr>Παρουσίαση του PowerPoint</vt:lpstr>
      <vt:lpstr>Παρουσίαση του PowerPoint</vt:lpstr>
      <vt:lpstr>Παρουσίαση του PowerPoint</vt:lpstr>
      <vt:lpstr>Διάστημα εμπιστοσύνης για τη διαφορά των μέσων</vt:lpstr>
      <vt:lpstr>Παρουσίαση του PowerPoint</vt:lpstr>
      <vt:lpstr>Παρουσίαση του PowerPoint</vt:lpstr>
      <vt:lpstr>Έλεγχος της ισότητας των δυο διασπορών</vt:lpstr>
      <vt:lpstr>Εκπαίδευση και ικανοποίηση από το επάγγελμα</vt:lpstr>
      <vt:lpstr>Παρουσίαση του PowerPoint</vt:lpstr>
      <vt:lpstr>Δεν απορρίπτεται η υπόθεση ότι οι διασπορές των δυο πληθυσμών είναι ίσες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Γιαλαμάς Βασίλης</dc:creator>
  <cp:lastModifiedBy>basilis gialamas</cp:lastModifiedBy>
  <cp:revision>352</cp:revision>
  <dcterms:created xsi:type="dcterms:W3CDTF">2003-12-02T00:46:16Z</dcterms:created>
  <dcterms:modified xsi:type="dcterms:W3CDTF">2015-05-11T05:16:13Z</dcterms:modified>
</cp:coreProperties>
</file>