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e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w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F12A1-667D-44B8-91A1-0B4DE5C16C84}" type="datetimeFigureOut">
              <a:rPr lang="el-GR" smtClean="0"/>
              <a:t>15/3/2015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EDF8A-1EF5-4A7C-859A-7F2976A3422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1.wmf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____________Microsoft_Office_Word_97_-_20034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____________Microsoft_Office_Word_97_-_20035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1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>
                <a:cs typeface="Times New Roman" pitchFamily="18" charset="0"/>
              </a:rPr>
              <a:t>Ομαδοποιημένη Κατανομή Συχνοτήτων</a:t>
            </a:r>
            <a:endParaRPr lang="el-GR" dirty="0" smtClean="0"/>
          </a:p>
        </p:txBody>
      </p:sp>
      <p:sp>
        <p:nvSpPr>
          <p:cNvPr id="4198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μέγεθος του πίνακα κατανομής συχνοτήτων δεν διευκολύνει τη μελέτη του και αποφασίζουμε τη χρήση ενός μικρού σχετικά αριθμού διαστημάτων σταθερού εύρους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8382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cs typeface="Times New Roman" pitchFamily="18" charset="0"/>
              </a:rPr>
              <a:t>Χαρακτηριστικές μορφές κατανομών συχνοτήτων</a:t>
            </a:r>
            <a:r>
              <a:rPr lang="el-GR" dirty="0" smtClean="0"/>
              <a:t> </a:t>
            </a:r>
            <a:r>
              <a:rPr lang="el-GR" sz="2400" dirty="0" smtClean="0"/>
              <a:t>ποσοτικής μεταβλητής</a:t>
            </a:r>
            <a:endParaRPr lang="en-US" sz="2400" dirty="0" smtClean="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581400" y="2662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pic>
        <p:nvPicPr>
          <p:cNvPr id="9225" name="Picture 7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268760"/>
            <a:ext cx="208823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581400" y="2662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9218" name="Object 9"/>
          <p:cNvGraphicFramePr>
            <a:graphicFrameLocks noChangeAspect="1"/>
          </p:cNvGraphicFramePr>
          <p:nvPr/>
        </p:nvGraphicFramePr>
        <p:xfrm>
          <a:off x="4648200" y="1143000"/>
          <a:ext cx="1981200" cy="1533525"/>
        </p:xfrm>
        <a:graphic>
          <a:graphicData uri="http://schemas.openxmlformats.org/presentationml/2006/ole">
            <p:oleObj spid="_x0000_s5122" r:id="rId4" imgW="1981200" imgH="1533525" progId="MSGraph.Chart.8">
              <p:embed/>
            </p:oleObj>
          </a:graphicData>
        </a:graphic>
      </p:graphicFrame>
      <p:sp>
        <p:nvSpPr>
          <p:cNvPr id="9227" name="Rectangle 12"/>
          <p:cNvSpPr>
            <a:spLocks noChangeArrowheads="1"/>
          </p:cNvSpPr>
          <p:nvPr/>
        </p:nvSpPr>
        <p:spPr bwMode="auto">
          <a:xfrm>
            <a:off x="3581400" y="2676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9219" name="Object 11"/>
          <p:cNvGraphicFramePr>
            <a:graphicFrameLocks noChangeAspect="1"/>
          </p:cNvGraphicFramePr>
          <p:nvPr/>
        </p:nvGraphicFramePr>
        <p:xfrm>
          <a:off x="1763688" y="2780928"/>
          <a:ext cx="1981200" cy="1504950"/>
        </p:xfrm>
        <a:graphic>
          <a:graphicData uri="http://schemas.openxmlformats.org/presentationml/2006/ole">
            <p:oleObj spid="_x0000_s5123" name="Γράφημα" r:id="rId5" imgW="1981105" imgH="1514475" progId="MSGraph.Chart.8">
              <p:embed/>
            </p:oleObj>
          </a:graphicData>
        </a:graphic>
      </p:graphicFrame>
      <p:sp>
        <p:nvSpPr>
          <p:cNvPr id="9228" name="Rectangle 14"/>
          <p:cNvSpPr>
            <a:spLocks noChangeArrowheads="1"/>
          </p:cNvSpPr>
          <p:nvPr/>
        </p:nvSpPr>
        <p:spPr bwMode="auto">
          <a:xfrm>
            <a:off x="3581400" y="2676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9220" name="Object 13"/>
          <p:cNvGraphicFramePr>
            <a:graphicFrameLocks noChangeAspect="1"/>
          </p:cNvGraphicFramePr>
          <p:nvPr/>
        </p:nvGraphicFramePr>
        <p:xfrm>
          <a:off x="4800600" y="2819400"/>
          <a:ext cx="1981200" cy="1504950"/>
        </p:xfrm>
        <a:graphic>
          <a:graphicData uri="http://schemas.openxmlformats.org/presentationml/2006/ole">
            <p:oleObj spid="_x0000_s5124" name="Γράφημα" r:id="rId6" imgW="1981105" imgH="1514475" progId="MSGraph.Chart.8">
              <p:embed/>
            </p:oleObj>
          </a:graphicData>
        </a:graphic>
      </p:graphicFrame>
      <p:sp>
        <p:nvSpPr>
          <p:cNvPr id="9229" name="Rectangle 16"/>
          <p:cNvSpPr>
            <a:spLocks noChangeArrowheads="1"/>
          </p:cNvSpPr>
          <p:nvPr/>
        </p:nvSpPr>
        <p:spPr bwMode="auto">
          <a:xfrm>
            <a:off x="3581400" y="2676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9221" name="Object 15"/>
          <p:cNvGraphicFramePr>
            <a:graphicFrameLocks noChangeAspect="1"/>
          </p:cNvGraphicFramePr>
          <p:nvPr/>
        </p:nvGraphicFramePr>
        <p:xfrm>
          <a:off x="1752600" y="4495800"/>
          <a:ext cx="1981200" cy="1504950"/>
        </p:xfrm>
        <a:graphic>
          <a:graphicData uri="http://schemas.openxmlformats.org/presentationml/2006/ole">
            <p:oleObj spid="_x0000_s5125" name="Γράφημα" r:id="rId7" imgW="1981105" imgH="1514475" progId="MSGraph.Chart.8">
              <p:embed/>
            </p:oleObj>
          </a:graphicData>
        </a:graphic>
      </p:graphicFrame>
      <p:sp>
        <p:nvSpPr>
          <p:cNvPr id="9230" name="Rectangle 18"/>
          <p:cNvSpPr>
            <a:spLocks noChangeArrowheads="1"/>
          </p:cNvSpPr>
          <p:nvPr/>
        </p:nvSpPr>
        <p:spPr bwMode="auto">
          <a:xfrm>
            <a:off x="3581400" y="2676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9222" name="Object 17"/>
          <p:cNvGraphicFramePr>
            <a:graphicFrameLocks noChangeAspect="1"/>
          </p:cNvGraphicFramePr>
          <p:nvPr/>
        </p:nvGraphicFramePr>
        <p:xfrm>
          <a:off x="5105400" y="4419600"/>
          <a:ext cx="1981200" cy="1504950"/>
        </p:xfrm>
        <a:graphic>
          <a:graphicData uri="http://schemas.openxmlformats.org/presentationml/2006/ole">
            <p:oleObj spid="_x0000_s5126" name="Γράφημα" r:id="rId8" imgW="1981105" imgH="1514475" progId="MSGraph.Chart.8">
              <p:embed/>
            </p:oleObj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0" y="1340768"/>
            <a:ext cx="19077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3200" dirty="0" smtClean="0"/>
              <a:t>κ</a:t>
            </a:r>
            <a:r>
              <a:rPr lang="el-GR" sz="2000" dirty="0" smtClean="0"/>
              <a:t>ωδωνοειδής</a:t>
            </a:r>
          </a:p>
          <a:p>
            <a:pPr algn="r"/>
            <a:r>
              <a:rPr lang="el-GR" sz="2000" dirty="0" smtClean="0"/>
              <a:t>συμμετρική</a:t>
            </a:r>
            <a:endParaRPr lang="el-GR" sz="3200" dirty="0"/>
          </a:p>
        </p:txBody>
      </p:sp>
      <p:sp>
        <p:nvSpPr>
          <p:cNvPr id="16" name="15 - TextBox"/>
          <p:cNvSpPr txBox="1"/>
          <p:nvPr/>
        </p:nvSpPr>
        <p:spPr>
          <a:xfrm>
            <a:off x="0" y="2708920"/>
            <a:ext cx="1907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3200" dirty="0" smtClean="0"/>
              <a:t>κ</a:t>
            </a:r>
            <a:r>
              <a:rPr lang="el-GR" sz="2000" dirty="0" smtClean="0"/>
              <a:t>ωδωνοειδής</a:t>
            </a:r>
          </a:p>
          <a:p>
            <a:pPr algn="r"/>
            <a:r>
              <a:rPr lang="el-GR" sz="2000" dirty="0" smtClean="0"/>
              <a:t>με θετική ασυμμετρία</a:t>
            </a:r>
            <a:endParaRPr lang="el-GR" sz="32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876256" y="1484784"/>
            <a:ext cx="190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ομοιόμορφη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7020272" y="2708920"/>
            <a:ext cx="1907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κ</a:t>
            </a:r>
            <a:r>
              <a:rPr lang="el-GR" sz="2000" dirty="0" smtClean="0"/>
              <a:t>ωδωνοειδής</a:t>
            </a:r>
          </a:p>
          <a:p>
            <a:r>
              <a:rPr lang="el-GR" sz="2000" dirty="0" smtClean="0"/>
              <a:t>με αρνητική ασυμμετρία</a:t>
            </a:r>
            <a:endParaRPr lang="el-GR" sz="3200" dirty="0"/>
          </a:p>
        </p:txBody>
      </p:sp>
      <p:sp>
        <p:nvSpPr>
          <p:cNvPr id="19" name="18 - TextBox"/>
          <p:cNvSpPr txBox="1"/>
          <p:nvPr/>
        </p:nvSpPr>
        <p:spPr>
          <a:xfrm>
            <a:off x="0" y="4581128"/>
            <a:ext cx="176368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3200" dirty="0" smtClean="0"/>
              <a:t>κ</a:t>
            </a:r>
            <a:r>
              <a:rPr lang="el-GR" sz="2000" dirty="0" smtClean="0"/>
              <a:t>ωδωνοειδής</a:t>
            </a:r>
          </a:p>
          <a:p>
            <a:pPr algn="r"/>
            <a:r>
              <a:rPr lang="el-GR" sz="2000" dirty="0" smtClean="0"/>
              <a:t>με ισχυρή θετική ασυμμετρία</a:t>
            </a:r>
            <a:endParaRPr lang="el-GR" sz="3200" dirty="0"/>
          </a:p>
        </p:txBody>
      </p:sp>
      <p:sp>
        <p:nvSpPr>
          <p:cNvPr id="20" name="19 - TextBox"/>
          <p:cNvSpPr txBox="1"/>
          <p:nvPr/>
        </p:nvSpPr>
        <p:spPr>
          <a:xfrm>
            <a:off x="7092280" y="4437112"/>
            <a:ext cx="19077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err="1" smtClean="0"/>
              <a:t>Δικόρυφη</a:t>
            </a:r>
            <a:endParaRPr lang="el-GR" sz="2000" dirty="0" smtClean="0"/>
          </a:p>
          <a:p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el-GR" sz="3200" b="1" smtClean="0">
                <a:cs typeface="Times New Roman" pitchFamily="18" charset="0"/>
              </a:rPr>
              <a:t>Στατιστικός συμβολισμός -Αθροίσματα</a:t>
            </a:r>
            <a:br>
              <a:rPr lang="el-GR" sz="3200" b="1" smtClean="0">
                <a:cs typeface="Times New Roman" pitchFamily="18" charset="0"/>
              </a:rPr>
            </a:br>
            <a:endParaRPr lang="el-GR" sz="3200" b="1" smtClean="0">
              <a:cs typeface="Times New Roman" pitchFamily="18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eaLnBrk="1" hangingPunct="1"/>
            <a:r>
              <a:rPr lang="el-GR" b="1" smtClean="0">
                <a:cs typeface="Times New Roman" pitchFamily="18" charset="0"/>
              </a:rPr>
              <a:t>Συμβολική παράσταση μεταβλητής</a:t>
            </a:r>
            <a:r>
              <a:rPr lang="el-GR" smtClean="0">
                <a:cs typeface="Times New Roman" pitchFamily="18" charset="0"/>
              </a:rPr>
              <a:t>.</a:t>
            </a:r>
            <a:r>
              <a:rPr lang="el-GR" smtClean="0"/>
              <a:t> </a:t>
            </a:r>
            <a:endParaRPr lang="en-US" smtClean="0"/>
          </a:p>
          <a:p>
            <a:pPr lvl="1" eaLnBrk="1" hangingPunct="1"/>
            <a:r>
              <a:rPr lang="el-GR" sz="2400" smtClean="0">
                <a:cs typeface="Times New Roman" pitchFamily="18" charset="0"/>
              </a:rPr>
              <a:t>Ένα σύνολο τιμών μπορεί να σημειωθεί με όπου </a:t>
            </a:r>
            <a:r>
              <a:rPr lang="el-GR" sz="2400" i="1" smtClean="0">
                <a:cs typeface="Times New Roman" pitchFamily="18" charset="0"/>
              </a:rPr>
              <a:t>N</a:t>
            </a:r>
            <a:r>
              <a:rPr lang="el-GR" sz="2400" smtClean="0">
                <a:cs typeface="Times New Roman" pitchFamily="18" charset="0"/>
              </a:rPr>
              <a:t> το πλήθος των τιμών. Το </a:t>
            </a:r>
            <a:r>
              <a:rPr lang="el-GR" sz="2400" i="1" smtClean="0">
                <a:cs typeface="Times New Roman" pitchFamily="18" charset="0"/>
              </a:rPr>
              <a:t>X</a:t>
            </a:r>
            <a:r>
              <a:rPr lang="el-GR" sz="2400" baseline="-25000" smtClean="0">
                <a:cs typeface="Times New Roman" pitchFamily="18" charset="0"/>
              </a:rPr>
              <a:t>1</a:t>
            </a:r>
            <a:r>
              <a:rPr lang="el-GR" sz="2400" smtClean="0">
                <a:cs typeface="Times New Roman" pitchFamily="18" charset="0"/>
              </a:rPr>
              <a:t> είναι η πρώτη τιμή, </a:t>
            </a:r>
            <a:r>
              <a:rPr lang="el-GR" sz="2400" i="1" smtClean="0">
                <a:cs typeface="Times New Roman" pitchFamily="18" charset="0"/>
              </a:rPr>
              <a:t>X</a:t>
            </a:r>
            <a:r>
              <a:rPr lang="el-GR" sz="2400" baseline="-25000" smtClean="0">
                <a:cs typeface="Times New Roman" pitchFamily="18" charset="0"/>
              </a:rPr>
              <a:t>2</a:t>
            </a:r>
            <a:r>
              <a:rPr lang="el-GR" sz="2400" smtClean="0">
                <a:cs typeface="Times New Roman" pitchFamily="18" charset="0"/>
              </a:rPr>
              <a:t> η δεύτερη, ... </a:t>
            </a:r>
            <a:r>
              <a:rPr lang="el-GR" sz="2400" i="1" smtClean="0">
                <a:cs typeface="Times New Roman" pitchFamily="18" charset="0"/>
              </a:rPr>
              <a:t>X</a:t>
            </a:r>
            <a:r>
              <a:rPr lang="el-GR" sz="2400" i="1" baseline="-25000" smtClean="0">
                <a:cs typeface="Times New Roman" pitchFamily="18" charset="0"/>
              </a:rPr>
              <a:t>N</a:t>
            </a:r>
            <a:r>
              <a:rPr lang="el-GR" sz="2400" smtClean="0">
                <a:cs typeface="Times New Roman" pitchFamily="18" charset="0"/>
              </a:rPr>
              <a:t> η νιοστή τιμή</a:t>
            </a:r>
            <a:r>
              <a:rPr lang="el-GR" sz="2400" smtClean="0"/>
              <a:t> </a:t>
            </a:r>
            <a:endParaRPr lang="en-US" sz="2400" smtClean="0"/>
          </a:p>
          <a:p>
            <a:pPr eaLnBrk="1" hangingPunct="1"/>
            <a:r>
              <a:rPr lang="el-GR" sz="2800" b="1" smtClean="0">
                <a:cs typeface="Times New Roman" pitchFamily="18" charset="0"/>
              </a:rPr>
              <a:t>Άθροισμα μιας μεταβλητής.</a:t>
            </a:r>
          </a:p>
          <a:p>
            <a:pPr lvl="1" algn="just" eaLnBrk="1" hangingPunct="1"/>
            <a:r>
              <a:rPr lang="el-GR" sz="2400" smtClean="0">
                <a:cs typeface="Times New Roman" pitchFamily="18" charset="0"/>
              </a:rPr>
              <a:t>Το  άθροισμα των  τιμών </a:t>
            </a:r>
            <a:r>
              <a:rPr lang="el-GR" sz="2400" i="1" smtClean="0">
                <a:cs typeface="Times New Roman" pitchFamily="18" charset="0"/>
              </a:rPr>
              <a:t>X</a:t>
            </a:r>
            <a:r>
              <a:rPr lang="el-GR" sz="2400" baseline="-25000" smtClean="0">
                <a:cs typeface="Times New Roman" pitchFamily="18" charset="0"/>
              </a:rPr>
              <a:t>1</a:t>
            </a:r>
            <a:r>
              <a:rPr lang="el-GR" sz="2400" smtClean="0">
                <a:cs typeface="Times New Roman" pitchFamily="18" charset="0"/>
              </a:rPr>
              <a:t>, </a:t>
            </a:r>
            <a:r>
              <a:rPr lang="el-GR" sz="2400" i="1" smtClean="0">
                <a:cs typeface="Times New Roman" pitchFamily="18" charset="0"/>
              </a:rPr>
              <a:t>X</a:t>
            </a:r>
            <a:r>
              <a:rPr lang="el-GR" sz="2400" baseline="-25000" smtClean="0">
                <a:cs typeface="Times New Roman" pitchFamily="18" charset="0"/>
              </a:rPr>
              <a:t>2</a:t>
            </a:r>
            <a:r>
              <a:rPr lang="el-GR" sz="2400" smtClean="0">
                <a:cs typeface="Times New Roman" pitchFamily="18" charset="0"/>
              </a:rPr>
              <a:t>, ... </a:t>
            </a:r>
            <a:r>
              <a:rPr lang="el-GR" sz="2400" i="1" smtClean="0">
                <a:cs typeface="Times New Roman" pitchFamily="18" charset="0"/>
              </a:rPr>
              <a:t>X</a:t>
            </a:r>
            <a:r>
              <a:rPr lang="el-GR" sz="2400" i="1" baseline="-25000" smtClean="0">
                <a:cs typeface="Times New Roman" pitchFamily="18" charset="0"/>
              </a:rPr>
              <a:t>N</a:t>
            </a:r>
            <a:r>
              <a:rPr lang="el-GR" sz="2400" smtClean="0">
                <a:cs typeface="Times New Roman" pitchFamily="18" charset="0"/>
              </a:rPr>
              <a:t> </a:t>
            </a:r>
            <a:r>
              <a:rPr lang="en-US" sz="2400" smtClean="0">
                <a:cs typeface="Times New Roman" pitchFamily="18" charset="0"/>
              </a:rPr>
              <a:t> </a:t>
            </a:r>
            <a:r>
              <a:rPr lang="el-GR" sz="2400" smtClean="0">
                <a:cs typeface="Times New Roman" pitchFamily="18" charset="0"/>
              </a:rPr>
              <a:t>μιας  μεταβλητής </a:t>
            </a:r>
            <a:r>
              <a:rPr lang="el-GR" sz="2400" i="1" smtClean="0">
                <a:cs typeface="Times New Roman" pitchFamily="18" charset="0"/>
              </a:rPr>
              <a:t>Χ</a:t>
            </a:r>
            <a:r>
              <a:rPr lang="el-GR" sz="2400" smtClean="0">
                <a:cs typeface="Times New Roman" pitchFamily="18" charset="0"/>
              </a:rPr>
              <a:t> συμβολίζεται με:</a:t>
            </a:r>
          </a:p>
          <a:p>
            <a:pPr lvl="1" eaLnBrk="1" hangingPunct="1">
              <a:buFontTx/>
              <a:buNone/>
            </a:pPr>
            <a:endParaRPr lang="el-GR" sz="2400" smtClean="0"/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1600200" y="4343400"/>
          <a:ext cx="5638800" cy="2297113"/>
        </p:xfrm>
        <a:graphic>
          <a:graphicData uri="http://schemas.openxmlformats.org/presentationml/2006/ole">
            <p:oleObj spid="_x0000_s6146" name="Εξίσωση" r:id="rId3" imgW="185400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763713" y="1989138"/>
          <a:ext cx="6551612" cy="2243137"/>
        </p:xfrm>
        <a:graphic>
          <a:graphicData uri="http://schemas.openxmlformats.org/presentationml/2006/ole">
            <p:oleObj spid="_x0000_s7170" name="Εξίσωση" r:id="rId3" imgW="2451100" imgH="838200" progId="Equation.3">
              <p:embed/>
            </p:oleObj>
          </a:graphicData>
        </a:graphic>
      </p:graphicFrame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476375" y="836613"/>
            <a:ext cx="6551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/>
              <a:t>Κανόνες άθροισης</a:t>
            </a:r>
            <a:r>
              <a:rPr lang="el-GR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15938"/>
          </a:xfrm>
        </p:spPr>
        <p:txBody>
          <a:bodyPr/>
          <a:lstStyle/>
          <a:p>
            <a:pPr eaLnBrk="1" hangingPunct="1"/>
            <a:r>
              <a:rPr lang="el-GR" sz="2800" smtClean="0"/>
              <a:t>Συμβολισμός  της κατανομής συχνοτήτων</a:t>
            </a:r>
            <a:r>
              <a:rPr lang="el-GR" sz="4000" smtClean="0"/>
              <a:t> 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ph idx="1"/>
          </p:nvPr>
        </p:nvGraphicFramePr>
        <p:xfrm>
          <a:off x="2555875" y="1628775"/>
          <a:ext cx="3673475" cy="2762250"/>
        </p:xfrm>
        <a:graphic>
          <a:graphicData uri="http://schemas.openxmlformats.org/presentationml/2006/ole">
            <p:oleObj spid="_x0000_s8194" name="Έγγραφο" r:id="rId3" imgW="2172543" imgH="1635782" progId="Word.Document.8">
              <p:embed/>
            </p:oleObj>
          </a:graphicData>
        </a:graphic>
      </p:graphicFrame>
      <p:graphicFrame>
        <p:nvGraphicFramePr>
          <p:cNvPr id="12291" name="Object 10"/>
          <p:cNvGraphicFramePr>
            <a:graphicFrameLocks noChangeAspect="1"/>
          </p:cNvGraphicFramePr>
          <p:nvPr/>
        </p:nvGraphicFramePr>
        <p:xfrm>
          <a:off x="2124075" y="5300663"/>
          <a:ext cx="5400675" cy="849312"/>
        </p:xfrm>
        <a:graphic>
          <a:graphicData uri="http://schemas.openxmlformats.org/presentationml/2006/ole">
            <p:oleObj spid="_x0000_s8195" name="MathType Equation" r:id="rId4" imgW="2489200" imgH="393700" progId="Equation">
              <p:embed/>
            </p:oleObj>
          </a:graphicData>
        </a:graphic>
      </p:graphicFrame>
      <p:sp>
        <p:nvSpPr>
          <p:cNvPr id="12293" name="Text Box 14"/>
          <p:cNvSpPr txBox="1">
            <a:spLocks noChangeArrowheads="1"/>
          </p:cNvSpPr>
          <p:nvPr/>
        </p:nvSpPr>
        <p:spPr bwMode="auto">
          <a:xfrm>
            <a:off x="1403350" y="4365625"/>
            <a:ext cx="6913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Το άθροισμα όλων των τιμών της μεταβλητής μπορεί να γραφεί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b="1" smtClean="0"/>
              <a:t>Μέτρα κεντρικής θέσης</a:t>
            </a:r>
            <a:br>
              <a:rPr lang="el-GR" sz="3200" b="1" smtClean="0"/>
            </a:br>
            <a:endParaRPr lang="el-GR" sz="3200" b="1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smtClean="0"/>
              <a:t>Χρησιμοποιείται για να εκφράσει το σημείο μεγαλύτερης συγκέντρωσης των τιμών και κατά κάποιο τρόπο, αντιπροσωπεύει την ομάδα 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/>
              <a:t>Τα σπουδαιότερα μέτρα για αριθμητικά δεδομένα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/>
              <a:t>Επικρατούσα τιμή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/>
              <a:t>Μέση τιμή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400" smtClean="0"/>
              <a:t>Διάμεσος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/>
              <a:t>Για ποιοτικά και κατηγορικά δεδομένα χρησιμοποιείται η Επικρατούσα τιμή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03275"/>
          </a:xfrm>
        </p:spPr>
        <p:txBody>
          <a:bodyPr/>
          <a:lstStyle/>
          <a:p>
            <a:pPr eaLnBrk="1" hangingPunct="1"/>
            <a:r>
              <a:rPr lang="el-GR" sz="2800" b="1" smtClean="0"/>
              <a:t>Μέση τιμή.</a:t>
            </a:r>
            <a:r>
              <a:rPr lang="el-GR" sz="4000" b="1" smtClean="0"/>
              <a:t/>
            </a:r>
            <a:br>
              <a:rPr lang="el-GR" sz="4000" b="1" smtClean="0"/>
            </a:br>
            <a:endParaRPr lang="el-GR" sz="4000" b="1" smtClean="0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2268538" y="1341438"/>
          <a:ext cx="4248150" cy="1219200"/>
        </p:xfrm>
        <a:graphic>
          <a:graphicData uri="http://schemas.openxmlformats.org/presentationml/2006/ole">
            <p:oleObj spid="_x0000_s9218" name="Εξίσωση" r:id="rId3" imgW="1803400" imgH="520700" progId="Equation.3">
              <p:embed/>
            </p:oleObj>
          </a:graphicData>
        </a:graphic>
      </p:graphicFrame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2411413" y="291306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/>
              <a:t>όπου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3315" name="Object 7"/>
          <p:cNvGraphicFramePr>
            <a:graphicFrameLocks noChangeAspect="1"/>
          </p:cNvGraphicFramePr>
          <p:nvPr/>
        </p:nvGraphicFramePr>
        <p:xfrm>
          <a:off x="2700338" y="3573463"/>
          <a:ext cx="4681537" cy="866775"/>
        </p:xfrm>
        <a:graphic>
          <a:graphicData uri="http://schemas.openxmlformats.org/presentationml/2006/ole">
            <p:oleObj spid="_x0000_s9219" name="MathType Equation" r:id="rId4" imgW="2209800" imgH="406400" progId="Equation">
              <p:embed/>
            </p:oleObj>
          </a:graphicData>
        </a:graphic>
      </p:graphicFrame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2987675" y="5373688"/>
          <a:ext cx="4032250" cy="1085850"/>
        </p:xfrm>
        <a:graphic>
          <a:graphicData uri="http://schemas.openxmlformats.org/presentationml/2006/ole">
            <p:oleObj spid="_x0000_s9220" name="Εξίσωση" r:id="rId5" imgW="1574117" imgH="545863" progId="Equation.3">
              <p:embed/>
            </p:oleObj>
          </a:graphicData>
        </a:graphic>
      </p:graphicFrame>
      <p:sp>
        <p:nvSpPr>
          <p:cNvPr id="13321" name="Text Box 11"/>
          <p:cNvSpPr txBox="1">
            <a:spLocks noChangeArrowheads="1"/>
          </p:cNvSpPr>
          <p:nvPr/>
        </p:nvSpPr>
        <p:spPr bwMode="auto">
          <a:xfrm>
            <a:off x="468313" y="4797425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π.χ. η μέση τιμή των τιμών 7, 13, 10, 20, 30 είναι: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b="1" smtClean="0"/>
              <a:t>Υπολογισμός μέσης τιμής από κατανομή συχνοτήτων</a:t>
            </a:r>
            <a:br>
              <a:rPr lang="el-GR" sz="2800" b="1" smtClean="0"/>
            </a:br>
            <a:endParaRPr lang="el-GR" sz="2800" b="1" smtClean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3924300" y="2349500"/>
          <a:ext cx="4608513" cy="2282825"/>
        </p:xfrm>
        <a:graphic>
          <a:graphicData uri="http://schemas.openxmlformats.org/presentationml/2006/ole">
            <p:oleObj spid="_x0000_s10242" name="Εξίσωση" r:id="rId3" imgW="2057400" imgH="914400" progId="Equation.3">
              <p:embed/>
            </p:oleObj>
          </a:graphicData>
        </a:graphic>
      </p:graphicFrame>
      <p:graphicFrame>
        <p:nvGraphicFramePr>
          <p:cNvPr id="14339" name="Object 6"/>
          <p:cNvGraphicFramePr>
            <a:graphicFrameLocks noChangeAspect="1"/>
          </p:cNvGraphicFramePr>
          <p:nvPr>
            <p:ph idx="1"/>
          </p:nvPr>
        </p:nvGraphicFramePr>
        <p:xfrm>
          <a:off x="0" y="2060575"/>
          <a:ext cx="3563938" cy="2786063"/>
        </p:xfrm>
        <a:graphic>
          <a:graphicData uri="http://schemas.openxmlformats.org/presentationml/2006/ole">
            <p:oleObj spid="_x0000_s10243" name="Έγγραφο" r:id="rId4" imgW="2172543" imgH="16357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8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947738"/>
          </a:xfrm>
        </p:spPr>
        <p:txBody>
          <a:bodyPr/>
          <a:lstStyle/>
          <a:p>
            <a:pPr eaLnBrk="1" hangingPunct="1"/>
            <a:r>
              <a:rPr lang="el-GR" sz="2000" b="1" dirty="0" smtClean="0"/>
              <a:t>Υπολογισμός μέσου όρου από κατανομή συχνοτήτων για </a:t>
            </a:r>
            <a:br>
              <a:rPr lang="el-GR" sz="2000" b="1" dirty="0" smtClean="0"/>
            </a:br>
            <a:r>
              <a:rPr lang="el-GR" sz="2000" b="1" dirty="0" smtClean="0"/>
              <a:t>τα δεδομένα  του ακουστικού-φωνητικού τεστ</a:t>
            </a:r>
            <a:r>
              <a:rPr lang="el-GR" sz="2000" dirty="0" smtClean="0"/>
              <a:t> 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762000" y="3948113"/>
          <a:ext cx="3657600" cy="180975"/>
        </p:xfrm>
        <a:graphic>
          <a:graphicData uri="http://schemas.openxmlformats.org/presentationml/2006/ole">
            <p:oleObj spid="_x0000_s11266" name="Έγγραφο WordPad" r:id="rId3" imgW="3657600" imgH="181440" progId="WordPad.Document.1">
              <p:embed/>
            </p:oleObj>
          </a:graphicData>
        </a:graphic>
      </p:graphicFrame>
      <p:graphicFrame>
        <p:nvGraphicFramePr>
          <p:cNvPr id="15363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900113" y="1268413"/>
          <a:ext cx="4897437" cy="4464050"/>
        </p:xfrm>
        <a:graphic>
          <a:graphicData uri="http://schemas.openxmlformats.org/presentationml/2006/ole">
            <p:oleObj spid="_x0000_s11267" name="Έγγραφο" r:id="rId4" imgW="3070360" imgH="2780182" progId="Word.Document.8">
              <p:embed/>
            </p:oleObj>
          </a:graphicData>
        </a:graphic>
      </p:graphicFrame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5364" name="Object 10"/>
          <p:cNvGraphicFramePr>
            <a:graphicFrameLocks noChangeAspect="1"/>
          </p:cNvGraphicFramePr>
          <p:nvPr/>
        </p:nvGraphicFramePr>
        <p:xfrm>
          <a:off x="6443663" y="1628775"/>
          <a:ext cx="2160587" cy="1023938"/>
        </p:xfrm>
        <a:graphic>
          <a:graphicData uri="http://schemas.openxmlformats.org/presentationml/2006/ole">
            <p:oleObj spid="_x0000_s11268" name="Εξίσωση" r:id="rId5" imgW="1244600" imgH="520700" progId="Equation.3">
              <p:embed/>
            </p:oleObj>
          </a:graphicData>
        </a:graphic>
      </p:graphicFrame>
      <p:sp>
        <p:nvSpPr>
          <p:cNvPr id="15368" name="Rectangle 13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5365" name="Object 12"/>
          <p:cNvGraphicFramePr>
            <a:graphicFrameLocks noChangeAspect="1"/>
          </p:cNvGraphicFramePr>
          <p:nvPr/>
        </p:nvGraphicFramePr>
        <p:xfrm>
          <a:off x="6516688" y="2852738"/>
          <a:ext cx="2160587" cy="896937"/>
        </p:xfrm>
        <a:graphic>
          <a:graphicData uri="http://schemas.openxmlformats.org/presentationml/2006/ole">
            <p:oleObj spid="_x0000_s11269" name="Εξίσωση" r:id="rId6" imgW="1371600" imgH="520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r>
              <a:rPr lang="el-GR" sz="2000" b="1" dirty="0" smtClean="0"/>
              <a:t>Υπολογισμός μέσου όρου ομαδοποιημένης κατανομής συχνοτήτων</a:t>
            </a:r>
            <a:endParaRPr lang="el-GR" sz="2000" dirty="0"/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-684584" y="1534960"/>
          <a:ext cx="8256629" cy="5323040"/>
        </p:xfrm>
        <a:graphic>
          <a:graphicData uri="http://schemas.openxmlformats.org/presentationml/2006/ole">
            <p:oleObj spid="_x0000_s12290" name="Έγγραφο" r:id="rId3" imgW="4839996" imgH="3001486" progId="Word.Document.12">
              <p:embed/>
            </p:oleObj>
          </a:graphicData>
        </a:graphic>
      </p:graphicFrame>
      <p:sp>
        <p:nvSpPr>
          <p:cNvPr id="8808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6148467" y="3501008"/>
          <a:ext cx="2995533" cy="1152128"/>
        </p:xfrm>
        <a:graphic>
          <a:graphicData uri="http://schemas.openxmlformats.org/presentationml/2006/ole">
            <p:oleObj spid="_x0000_s12291" name="Εξίσωση" r:id="rId4" imgW="1536700" imgH="520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42913"/>
          </a:xfrm>
        </p:spPr>
        <p:txBody>
          <a:bodyPr/>
          <a:lstStyle/>
          <a:p>
            <a:pPr eaLnBrk="1" hangingPunct="1"/>
            <a:r>
              <a:rPr lang="el-GR" sz="3200" b="1" smtClean="0"/>
              <a:t>Διάμεσος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772400" cy="4535488"/>
          </a:xfrm>
        </p:spPr>
        <p:txBody>
          <a:bodyPr/>
          <a:lstStyle/>
          <a:p>
            <a:pPr eaLnBrk="1" hangingPunct="1"/>
            <a:r>
              <a:rPr lang="el-GR" sz="2400" smtClean="0"/>
              <a:t>Η διάμεσος είναι μια τιμή, τέτοια ώστε, ο αριθμός των παρατηρήσεων που είναι μεγαλύτερες απ' αυτήν, να είναι ίσος με τον αριθμό των παρατηρήσεων που είναι μικρότερές της. </a:t>
            </a:r>
          </a:p>
          <a:p>
            <a:pPr lvl="1" eaLnBrk="1" hangingPunct="1"/>
            <a:r>
              <a:rPr lang="el-GR" sz="2400" smtClean="0"/>
              <a:t>Στην περίπτωση, που </a:t>
            </a:r>
            <a:r>
              <a:rPr lang="el-GR" sz="2400" b="1" smtClean="0"/>
              <a:t>το πλήθος των τιμών είναι περιττός αριθμός,</a:t>
            </a:r>
            <a:r>
              <a:rPr lang="el-GR" sz="2400" smtClean="0"/>
              <a:t> διάμεσος είναι η μεσαία τιμή π.χ. για τις τιμές  5, 8, 12, 15, 20 η διάμεσος είναι η </a:t>
            </a:r>
          </a:p>
          <a:p>
            <a:pPr lvl="1" eaLnBrk="1" hangingPunct="1"/>
            <a:r>
              <a:rPr lang="el-GR" sz="2400" smtClean="0"/>
              <a:t>Αν το </a:t>
            </a:r>
            <a:r>
              <a:rPr lang="el-GR" sz="2400" b="1" smtClean="0"/>
              <a:t>πλήθος των τιμών  είναι άρτιος</a:t>
            </a:r>
            <a:r>
              <a:rPr lang="el-GR" sz="2400" smtClean="0"/>
              <a:t>, η διάμεσος είναι η μέση τιμή των δύο μεσαίων τιμών π.χ. Αν οι τιμές μας είναι 14, 20, 28, 29, 32, 38   τότε: </a:t>
            </a:r>
          </a:p>
          <a:p>
            <a:pPr lvl="1" eaLnBrk="1" hangingPunct="1"/>
            <a:endParaRPr lang="el-GR" sz="2400" smtClean="0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7380288" y="3500438"/>
          <a:ext cx="1081087" cy="460375"/>
        </p:xfrm>
        <a:graphic>
          <a:graphicData uri="http://schemas.openxmlformats.org/presentationml/2006/ole">
            <p:oleObj spid="_x0000_s13314" name="MathType Equation" r:id="rId3" imgW="444307" imgH="190417" progId="Equation">
              <p:embed/>
            </p:oleObj>
          </a:graphicData>
        </a:graphic>
      </p:graphicFrame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2484438" y="5300663"/>
          <a:ext cx="3816350" cy="503237"/>
        </p:xfrm>
        <a:graphic>
          <a:graphicData uri="http://schemas.openxmlformats.org/presentationml/2006/ole">
            <p:oleObj spid="_x0000_s13315" name="MathType Equation" r:id="rId4" imgW="1384300" imgH="228600" progId="Equation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47738"/>
          </a:xfrm>
        </p:spPr>
        <p:txBody>
          <a:bodyPr/>
          <a:lstStyle/>
          <a:p>
            <a:r>
              <a:rPr lang="el-GR" sz="3200" dirty="0" smtClean="0">
                <a:cs typeface="Times New Roman" pitchFamily="18" charset="0"/>
              </a:rPr>
              <a:t>Ομαδοποιημένη Κατανομή Συχνοτήτων</a:t>
            </a:r>
            <a:endParaRPr lang="el-GR" sz="3200" dirty="0" smtClean="0"/>
          </a:p>
        </p:txBody>
      </p:sp>
      <p:sp>
        <p:nvSpPr>
          <p:cNvPr id="43011" name="2 - Θέση περιεχομένου"/>
          <p:cNvSpPr>
            <a:spLocks noGrp="1"/>
          </p:cNvSpPr>
          <p:nvPr>
            <p:ph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r>
              <a:rPr lang="el-GR" sz="2000" b="1" smtClean="0"/>
              <a:t>Διαδικασία κατασκευής φαινομενικών ορίων</a:t>
            </a:r>
          </a:p>
          <a:p>
            <a:pPr lvl="1">
              <a:spcAft>
                <a:spcPts val="600"/>
              </a:spcAft>
            </a:pPr>
            <a:r>
              <a:rPr lang="el-GR" sz="2000" smtClean="0"/>
              <a:t>Για απλότητα στις κοινωνικές επιστήμες τα όρια των διαστημάτων που εμφανίζονται στον πίνακα είναι ακέραιοι πχ. [ 2  4 ] και ονομάζονται φαινομενικά όρια.</a:t>
            </a:r>
          </a:p>
          <a:p>
            <a:pPr lvl="1">
              <a:spcAft>
                <a:spcPts val="600"/>
              </a:spcAft>
            </a:pPr>
            <a:r>
              <a:rPr lang="el-GR" sz="2000" smtClean="0"/>
              <a:t>Αποφασίζουμε ποιο εύρος διαστήματος είναι κατάλληλο π.χ. δ=3</a:t>
            </a:r>
          </a:p>
          <a:p>
            <a:pPr lvl="1">
              <a:spcAft>
                <a:spcPts val="600"/>
              </a:spcAft>
            </a:pPr>
            <a:r>
              <a:rPr lang="el-GR" sz="2000" smtClean="0"/>
              <a:t>Βρίσκουμε το κατώτερο όριο του πρώτου διαστήματος πχ. </a:t>
            </a:r>
            <a:r>
              <a:rPr lang="en-US" sz="2000" smtClean="0"/>
              <a:t>l</a:t>
            </a:r>
            <a:r>
              <a:rPr lang="en-US" sz="2000" baseline="-25000" smtClean="0"/>
              <a:t>1</a:t>
            </a:r>
            <a:r>
              <a:rPr lang="en-US" sz="2000" smtClean="0"/>
              <a:t> = 2</a:t>
            </a:r>
          </a:p>
          <a:p>
            <a:pPr lvl="1">
              <a:spcAft>
                <a:spcPts val="600"/>
              </a:spcAft>
            </a:pPr>
            <a:r>
              <a:rPr lang="el-GR" sz="2000" smtClean="0"/>
              <a:t>Προσθέτουμε στο </a:t>
            </a:r>
            <a:r>
              <a:rPr lang="en-US" sz="2000" smtClean="0"/>
              <a:t>l</a:t>
            </a:r>
            <a:r>
              <a:rPr lang="en-US" sz="2000" baseline="-25000" smtClean="0"/>
              <a:t>1</a:t>
            </a:r>
            <a:r>
              <a:rPr lang="el-GR" sz="2000" baseline="-25000" smtClean="0"/>
              <a:t> </a:t>
            </a:r>
            <a:r>
              <a:rPr lang="el-GR" sz="2000" smtClean="0"/>
              <a:t> το εύρος δ για να βρούμε το </a:t>
            </a:r>
            <a:r>
              <a:rPr lang="en-US" sz="2000" smtClean="0"/>
              <a:t>l</a:t>
            </a:r>
            <a:r>
              <a:rPr lang="el-GR" sz="2000" baseline="-25000" smtClean="0"/>
              <a:t>2</a:t>
            </a:r>
            <a:r>
              <a:rPr lang="el-GR" sz="2000" smtClean="0"/>
              <a:t>     </a:t>
            </a:r>
          </a:p>
          <a:p>
            <a:pPr lvl="1">
              <a:spcAft>
                <a:spcPts val="600"/>
              </a:spcAft>
              <a:buFontTx/>
              <a:buNone/>
            </a:pPr>
            <a:r>
              <a:rPr lang="el-GR" sz="2000" smtClean="0"/>
              <a:t>	</a:t>
            </a:r>
            <a:r>
              <a:rPr lang="en-US" sz="2000" smtClean="0"/>
              <a:t>l</a:t>
            </a:r>
            <a:r>
              <a:rPr lang="el-GR" sz="2000" baseline="-25000" smtClean="0"/>
              <a:t>2</a:t>
            </a:r>
            <a:r>
              <a:rPr lang="el-GR" sz="2000" smtClean="0"/>
              <a:t> = </a:t>
            </a:r>
            <a:r>
              <a:rPr lang="en-US" sz="2000" smtClean="0"/>
              <a:t>l</a:t>
            </a:r>
            <a:r>
              <a:rPr lang="en-US" sz="2000" baseline="-25000" smtClean="0"/>
              <a:t>1</a:t>
            </a:r>
            <a:r>
              <a:rPr lang="el-GR" sz="2000" baseline="-25000" smtClean="0"/>
              <a:t> </a:t>
            </a:r>
            <a:r>
              <a:rPr lang="el-GR" sz="2000" smtClean="0"/>
              <a:t> + δ = 2 + 3 = 5,   </a:t>
            </a:r>
            <a:r>
              <a:rPr lang="en-US" sz="2000" smtClean="0"/>
              <a:t>l</a:t>
            </a:r>
            <a:r>
              <a:rPr lang="el-GR" sz="2000" baseline="-25000" smtClean="0"/>
              <a:t>3</a:t>
            </a:r>
            <a:r>
              <a:rPr lang="el-GR" sz="2000" smtClean="0"/>
              <a:t> = </a:t>
            </a:r>
            <a:r>
              <a:rPr lang="en-US" sz="2000" smtClean="0"/>
              <a:t>l</a:t>
            </a:r>
            <a:r>
              <a:rPr lang="el-GR" sz="2000" baseline="-25000" smtClean="0"/>
              <a:t>2 </a:t>
            </a:r>
            <a:r>
              <a:rPr lang="el-GR" sz="2000" smtClean="0"/>
              <a:t> + δ = 5 + 3 = 8 κ.ο.κ</a:t>
            </a:r>
          </a:p>
          <a:p>
            <a:pPr lvl="1">
              <a:spcAft>
                <a:spcPts val="600"/>
              </a:spcAft>
            </a:pPr>
            <a:r>
              <a:rPr lang="el-GR" sz="2000" smtClean="0"/>
              <a:t>Από ανώτερο φαινομενικό όριο  </a:t>
            </a:r>
            <a:r>
              <a:rPr lang="en-US" sz="2000" smtClean="0"/>
              <a:t>u</a:t>
            </a:r>
            <a:r>
              <a:rPr lang="en-US" sz="2000" baseline="-25000" smtClean="0"/>
              <a:t>1  </a:t>
            </a:r>
            <a:r>
              <a:rPr lang="en-US" sz="2000" smtClean="0"/>
              <a:t> </a:t>
            </a:r>
            <a:r>
              <a:rPr lang="el-GR" sz="2000" smtClean="0"/>
              <a:t>υπολογίζεται</a:t>
            </a:r>
            <a:r>
              <a:rPr lang="en-US" sz="2000" smtClean="0"/>
              <a:t> </a:t>
            </a:r>
            <a:r>
              <a:rPr lang="el-GR" sz="2000" smtClean="0"/>
              <a:t>:  </a:t>
            </a:r>
            <a:r>
              <a:rPr lang="en-US" sz="2000" smtClean="0"/>
              <a:t>u</a:t>
            </a:r>
            <a:r>
              <a:rPr lang="en-US" sz="2000" baseline="-25000" smtClean="0"/>
              <a:t>1 </a:t>
            </a:r>
            <a:r>
              <a:rPr lang="en-US" sz="2000" smtClean="0"/>
              <a:t> = l</a:t>
            </a:r>
            <a:r>
              <a:rPr lang="el-GR" sz="2000" baseline="-25000" smtClean="0"/>
              <a:t>2</a:t>
            </a:r>
            <a:r>
              <a:rPr lang="en-US" sz="2000" smtClean="0"/>
              <a:t> – 1</a:t>
            </a:r>
            <a:r>
              <a:rPr lang="el-GR" sz="2000" smtClean="0"/>
              <a:t> = 4 </a:t>
            </a:r>
            <a:r>
              <a:rPr lang="en-US" sz="2000" smtClean="0"/>
              <a:t>u</a:t>
            </a:r>
            <a:r>
              <a:rPr lang="el-GR" sz="2000" baseline="-25000" smtClean="0"/>
              <a:t>2</a:t>
            </a:r>
            <a:r>
              <a:rPr lang="en-US" sz="2000" baseline="-25000" smtClean="0"/>
              <a:t> </a:t>
            </a:r>
            <a:r>
              <a:rPr lang="en-US" sz="2000" smtClean="0"/>
              <a:t> = l</a:t>
            </a:r>
            <a:r>
              <a:rPr lang="el-GR" sz="2000" baseline="-25000" smtClean="0"/>
              <a:t>3</a:t>
            </a:r>
            <a:r>
              <a:rPr lang="en-US" sz="2000" smtClean="0"/>
              <a:t> – 1</a:t>
            </a:r>
            <a:r>
              <a:rPr lang="el-GR" sz="2000" smtClean="0"/>
              <a:t> = 7  κ.ο.κ</a:t>
            </a:r>
            <a:r>
              <a:rPr lang="en-US" sz="2000" smtClean="0"/>
              <a:t> </a:t>
            </a:r>
            <a:endParaRPr lang="el-GR" sz="2000" smtClean="0"/>
          </a:p>
          <a:p>
            <a:pPr lvl="1"/>
            <a:endParaRPr lang="el-GR" sz="2000" smtClean="0"/>
          </a:p>
          <a:p>
            <a:pPr lvl="1"/>
            <a:endParaRPr lang="el-GR" sz="2000" smtClean="0"/>
          </a:p>
          <a:p>
            <a:pPr lvl="2">
              <a:buFontTx/>
              <a:buNone/>
            </a:pPr>
            <a:endParaRPr lang="el-GR" sz="1600" smtClean="0"/>
          </a:p>
          <a:p>
            <a:endParaRPr lang="el-GR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659160"/>
          </a:xfrm>
        </p:spPr>
        <p:txBody>
          <a:bodyPr/>
          <a:lstStyle/>
          <a:p>
            <a:r>
              <a:rPr lang="el-GR" sz="2800" dirty="0" smtClean="0"/>
              <a:t>Διάμεσος </a:t>
            </a:r>
            <a:r>
              <a:rPr lang="el-GR" sz="2800" dirty="0" smtClean="0">
                <a:cs typeface="Times New Roman" pitchFamily="18" charset="0"/>
              </a:rPr>
              <a:t>Ομαδοποιημένης Κατανομής Συχνοτήτων</a:t>
            </a:r>
            <a:endParaRPr lang="el-GR" sz="2800" dirty="0"/>
          </a:p>
        </p:txBody>
      </p:sp>
      <p:graphicFrame>
        <p:nvGraphicFramePr>
          <p:cNvPr id="84994" name="Object 7"/>
          <p:cNvGraphicFramePr>
            <a:graphicFrameLocks noChangeAspect="1"/>
          </p:cNvGraphicFramePr>
          <p:nvPr/>
        </p:nvGraphicFramePr>
        <p:xfrm>
          <a:off x="-468559" y="980728"/>
          <a:ext cx="7073286" cy="4248472"/>
        </p:xfrm>
        <a:graphic>
          <a:graphicData uri="http://schemas.openxmlformats.org/presentationml/2006/ole">
            <p:oleObj spid="_x0000_s14338" name="Document" r:id="rId3" imgW="5490661" imgH="3107167" progId="Word.Document.8">
              <p:embed/>
            </p:oleObj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5903640" y="3183386"/>
          <a:ext cx="3240360" cy="1398716"/>
        </p:xfrm>
        <a:graphic>
          <a:graphicData uri="http://schemas.openxmlformats.org/presentationml/2006/ole">
            <p:oleObj spid="_x0000_s14339" name="Εξίσωση" r:id="rId4" imgW="1320227" imgH="571252" progId="Equation.3">
              <p:embed/>
            </p:oleObj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1403648" y="5341938"/>
          <a:ext cx="2603500" cy="1516062"/>
        </p:xfrm>
        <a:graphic>
          <a:graphicData uri="http://schemas.openxmlformats.org/presentationml/2006/ole">
            <p:oleObj spid="_x0000_s14340" name="Εξίσωση" r:id="rId5" imgW="1434960" imgH="838080" progId="Equation.3">
              <p:embed/>
            </p:oleObj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6300192" y="1412776"/>
            <a:ext cx="2843808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sz="2000" dirty="0" smtClean="0"/>
              <a:t>Εντοπίζουμε το</a:t>
            </a:r>
            <a:r>
              <a:rPr lang="en-US" sz="2000" dirty="0" smtClean="0"/>
              <a:t> </a:t>
            </a:r>
            <a:r>
              <a:rPr lang="el-GR" sz="2000" dirty="0" smtClean="0"/>
              <a:t>πρώτο </a:t>
            </a:r>
            <a:r>
              <a:rPr lang="en-US" sz="2000" dirty="0" smtClean="0"/>
              <a:t> </a:t>
            </a:r>
            <a:r>
              <a:rPr lang="el-GR" sz="2000" dirty="0" smtClean="0"/>
              <a:t>διάστημα </a:t>
            </a:r>
            <a:r>
              <a:rPr lang="en-US" sz="2000" dirty="0" smtClean="0"/>
              <a:t>(k), </a:t>
            </a:r>
            <a:r>
              <a:rPr lang="el-GR" sz="2000" dirty="0" smtClean="0"/>
              <a:t>ξεκινώντας από το πρώτο</a:t>
            </a:r>
            <a:r>
              <a:rPr lang="en-US" sz="2000" dirty="0" smtClean="0"/>
              <a:t>,</a:t>
            </a:r>
            <a:r>
              <a:rPr lang="el-GR" sz="2000" dirty="0" smtClean="0"/>
              <a:t>  για το οποίο </a:t>
            </a:r>
            <a:r>
              <a:rPr lang="en-US" sz="2000" i="1" dirty="0" err="1" smtClean="0"/>
              <a:t>cf</a:t>
            </a:r>
            <a:r>
              <a:rPr lang="el-GR" sz="2000" i="1" dirty="0" smtClean="0"/>
              <a:t> &gt; Ν/2 </a:t>
            </a:r>
            <a:r>
              <a:rPr lang="el-GR" sz="2000" dirty="0" smtClean="0"/>
              <a:t>και υπολογίζουμε:</a:t>
            </a:r>
            <a:endParaRPr lang="el-GR" sz="2000" i="1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H="1">
            <a:off x="4788024" y="2780928"/>
            <a:ext cx="1512168" cy="360040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flipH="1">
            <a:off x="1331640" y="2636912"/>
            <a:ext cx="4968552" cy="504056"/>
          </a:xfrm>
          <a:prstGeom prst="straightConnector1">
            <a:avLst/>
          </a:prstGeom>
          <a:ln>
            <a:solidFill>
              <a:schemeClr val="dk1">
                <a:alpha val="57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4499992" y="2924944"/>
            <a:ext cx="288032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395536" y="2924944"/>
            <a:ext cx="936104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TextBox"/>
          <p:cNvSpPr txBox="1"/>
          <p:nvPr/>
        </p:nvSpPr>
        <p:spPr>
          <a:xfrm>
            <a:off x="5796136" y="4639746"/>
            <a:ext cx="35638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b="1" i="1" dirty="0" err="1" smtClean="0"/>
              <a:t>L</a:t>
            </a:r>
            <a:r>
              <a:rPr lang="en-US" b="1" i="1" baseline="-25000" dirty="0" err="1" smtClean="0"/>
              <a:t>k</a:t>
            </a:r>
            <a:r>
              <a:rPr lang="en-US" b="1" baseline="-25000" dirty="0" smtClean="0"/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 </a:t>
            </a:r>
            <a:r>
              <a:rPr lang="en-US" sz="2000" dirty="0" smtClean="0"/>
              <a:t>  </a:t>
            </a:r>
            <a:r>
              <a:rPr lang="el-GR" sz="2000" dirty="0" smtClean="0"/>
              <a:t>Κατ. πραγματικό όριο</a:t>
            </a:r>
          </a:p>
          <a:p>
            <a:pPr>
              <a:lnSpc>
                <a:spcPts val="2400"/>
              </a:lnSpc>
            </a:pPr>
            <a:r>
              <a:rPr lang="en-US" b="1" i="1" dirty="0" smtClean="0"/>
              <a:t>cf</a:t>
            </a:r>
            <a:r>
              <a:rPr lang="en-US" b="1" baseline="-25000" dirty="0" smtClean="0"/>
              <a:t>k-1</a:t>
            </a:r>
            <a:r>
              <a:rPr lang="en-US" sz="2000" b="1" baseline="-25000" dirty="0" smtClean="0"/>
              <a:t> </a:t>
            </a:r>
            <a:r>
              <a:rPr lang="en-US" sz="2000" baseline="-25000" dirty="0" smtClean="0"/>
              <a:t>  </a:t>
            </a:r>
            <a:r>
              <a:rPr lang="el-GR" sz="2000" dirty="0" smtClean="0"/>
              <a:t>Αθροιστική </a:t>
            </a:r>
            <a:r>
              <a:rPr lang="el-GR" sz="2000" dirty="0" err="1" smtClean="0"/>
              <a:t>Συχν</a:t>
            </a:r>
            <a:r>
              <a:rPr lang="el-GR" sz="2000" dirty="0" smtClean="0"/>
              <a:t>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l-GR" sz="2000" dirty="0" smtClean="0"/>
              <a:t>προηγούμενου διαστήματος</a:t>
            </a:r>
          </a:p>
          <a:p>
            <a:pPr>
              <a:lnSpc>
                <a:spcPts val="2400"/>
              </a:lnSpc>
            </a:pPr>
            <a:r>
              <a:rPr lang="en-US" b="1" i="1" dirty="0" err="1" smtClean="0"/>
              <a:t>f</a:t>
            </a:r>
            <a:r>
              <a:rPr lang="en-US" b="1" i="1" baseline="-25000" dirty="0" err="1" smtClean="0"/>
              <a:t>k</a:t>
            </a:r>
            <a:r>
              <a:rPr lang="en-US" b="1" baseline="-25000" dirty="0" smtClean="0"/>
              <a:t>  </a:t>
            </a:r>
            <a:r>
              <a:rPr lang="en-US" baseline="-25000" dirty="0" smtClean="0"/>
              <a:t> 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 </a:t>
            </a:r>
            <a:r>
              <a:rPr lang="el-GR" sz="2000" dirty="0" smtClean="0"/>
              <a:t>Συχνότητα Διαστήματος </a:t>
            </a:r>
            <a:r>
              <a:rPr lang="en-US" sz="2000" dirty="0" smtClean="0"/>
              <a:t>k</a:t>
            </a:r>
          </a:p>
          <a:p>
            <a:pPr>
              <a:lnSpc>
                <a:spcPts val="2400"/>
              </a:lnSpc>
            </a:pPr>
            <a:r>
              <a:rPr lang="en-US" b="1" i="1" dirty="0" smtClean="0"/>
              <a:t>h </a:t>
            </a:r>
            <a:r>
              <a:rPr lang="en-US" i="1" dirty="0" smtClean="0"/>
              <a:t> </a:t>
            </a:r>
            <a:r>
              <a:rPr lang="el-GR" i="1" dirty="0" smtClean="0"/>
              <a:t>  </a:t>
            </a:r>
            <a:r>
              <a:rPr lang="el-GR" sz="2000" i="1" dirty="0" smtClean="0"/>
              <a:t> </a:t>
            </a:r>
            <a:r>
              <a:rPr lang="el-GR" sz="2000" dirty="0" smtClean="0"/>
              <a:t>Εύρος διαστήματος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smtClean="0">
                <a:cs typeface="Times New Roman" pitchFamily="18" charset="0"/>
              </a:rPr>
              <a:t>Ομαδοποιημένη Κατανομή Συχνοτήτων</a:t>
            </a:r>
            <a:endParaRPr lang="el-GR" sz="3200" smtClean="0"/>
          </a:p>
        </p:txBody>
      </p:sp>
      <p:sp>
        <p:nvSpPr>
          <p:cNvPr id="4403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Aft>
                <a:spcPts val="600"/>
              </a:spcAft>
            </a:pPr>
            <a:r>
              <a:rPr lang="el-GR" sz="2000" dirty="0" smtClean="0"/>
              <a:t>Το κέντρο κ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 του διαστήματος [</a:t>
            </a:r>
            <a:r>
              <a:rPr lang="en-US" sz="2000" dirty="0" smtClean="0"/>
              <a:t>l</a:t>
            </a:r>
            <a:r>
              <a:rPr lang="en-US" sz="2000" baseline="-25000" dirty="0" smtClean="0"/>
              <a:t>1</a:t>
            </a:r>
            <a:r>
              <a:rPr lang="el-GR" sz="2000" baseline="-25000" dirty="0" smtClean="0"/>
              <a:t>   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1</a:t>
            </a:r>
            <a:r>
              <a:rPr lang="el-GR" sz="2000" dirty="0" smtClean="0"/>
              <a:t>] = [2  4]  υπολογίζεται :		κ</a:t>
            </a:r>
            <a:r>
              <a:rPr lang="el-GR" sz="2000" baseline="-25000" dirty="0" smtClean="0"/>
              <a:t>1 </a:t>
            </a:r>
            <a:r>
              <a:rPr lang="el-GR" sz="2000" dirty="0" smtClean="0"/>
              <a:t> = (</a:t>
            </a:r>
            <a:r>
              <a:rPr lang="en-US" sz="2000" dirty="0" smtClean="0"/>
              <a:t>l</a:t>
            </a:r>
            <a:r>
              <a:rPr lang="en-US" sz="2000" baseline="-25000" dirty="0" smtClean="0"/>
              <a:t>1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+ 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1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) / 2 = (2 + 4)/2 = 3  </a:t>
            </a:r>
            <a:r>
              <a:rPr lang="el-GR" sz="2000" dirty="0" err="1" smtClean="0"/>
              <a:t>κ.ο.κ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lvl="1">
              <a:spcAft>
                <a:spcPts val="600"/>
              </a:spcAft>
            </a:pPr>
            <a:r>
              <a:rPr lang="el-GR" sz="2000" dirty="0" smtClean="0"/>
              <a:t>Επειδή διευκολύνει στις πράξεις να είναι ακέραιοι τα κέντρα των διαστημάτων επιλέγουμε ως εύρος του διαστήματος περιττό αριθμό 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smtClean="0">
                <a:cs typeface="Times New Roman" pitchFamily="18" charset="0"/>
              </a:rPr>
              <a:t>Ομαδοποιημένη Κατανομή Συχνοτήτων</a:t>
            </a:r>
            <a:endParaRPr lang="el-GR" sz="3600" smtClean="0"/>
          </a:p>
        </p:txBody>
      </p:sp>
      <p:sp>
        <p:nvSpPr>
          <p:cNvPr id="4505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sz="2400" b="1" smtClean="0"/>
              <a:t>Πραγματικά όρια διαστήματος</a:t>
            </a:r>
          </a:p>
          <a:p>
            <a:r>
              <a:rPr lang="el-GR" sz="2400" smtClean="0"/>
              <a:t>Τα πραγματικά διάστημα που αντιστοιχεί στο [2 4] είναι [1,5 4,5) με πραγματικά όρια το 1,5 και το 4,5, στο βαθμό που οι δεκαδικές τιμές  στρογγυλοποιούνται στον πλησιέστερο ακέραιο. </a:t>
            </a:r>
          </a:p>
          <a:p>
            <a:pPr>
              <a:buFontTx/>
              <a:buNone/>
            </a:pPr>
            <a:r>
              <a:rPr lang="el-GR" sz="2400" smtClean="0"/>
              <a:t>	πχ. η τιμή 4,49 ανήκει στο [2 4] διότι στρογγυλοποιείται στο 4, ενώ η τιμή 4,51 ανήκει στο  διάστημα [5  7]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cs typeface="Times New Roman" pitchFamily="18" charset="0"/>
              </a:rPr>
              <a:t>Ομαδοποιημένη Κατανομή Συχνοτήτων των τιμών WPPSI.</a:t>
            </a:r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1333500" y="1409700"/>
          <a:ext cx="7485063" cy="4495800"/>
        </p:xfrm>
        <a:graphic>
          <a:graphicData uri="http://schemas.openxmlformats.org/presentationml/2006/ole">
            <p:oleObj spid="_x0000_s1026" name="Document" r:id="rId3" imgW="5490661" imgH="3107167" progId="Word.Document.8">
              <p:embed/>
            </p:oleObj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0" y="2276872"/>
            <a:ext cx="2123728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dirty="0" smtClean="0"/>
              <a:t>Ο αριθμός των περιπτώσεων με τιμές μέσα στο διάστημα</a:t>
            </a:r>
          </a:p>
          <a:p>
            <a:pPr>
              <a:defRPr/>
            </a:pPr>
            <a:r>
              <a:rPr lang="el-GR" dirty="0" smtClean="0"/>
              <a:t>[5 - 7]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2123728" y="2924944"/>
            <a:ext cx="2808312" cy="432048"/>
          </a:xfrm>
          <a:prstGeom prst="straightConnector1">
            <a:avLst/>
          </a:prstGeom>
          <a:ln>
            <a:solidFill>
              <a:schemeClr val="accent4">
                <a:alpha val="52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2400" dirty="0" smtClean="0">
                <a:cs typeface="Times New Roman" pitchFamily="18" charset="0"/>
              </a:rPr>
              <a:t>Γραφική </a:t>
            </a:r>
            <a:r>
              <a:rPr lang="el-GR" sz="2400" dirty="0" smtClean="0"/>
              <a:t>π</a:t>
            </a:r>
            <a:r>
              <a:rPr lang="el-GR" sz="2400" dirty="0" smtClean="0">
                <a:cs typeface="Times New Roman" pitchFamily="18" charset="0"/>
              </a:rPr>
              <a:t>αράσταση </a:t>
            </a:r>
            <a:r>
              <a:rPr lang="el-GR" sz="2400" dirty="0" smtClean="0"/>
              <a:t>κ</a:t>
            </a:r>
            <a:r>
              <a:rPr lang="el-GR" sz="2400" dirty="0" smtClean="0">
                <a:cs typeface="Times New Roman" pitchFamily="18" charset="0"/>
              </a:rPr>
              <a:t>ατανομή</a:t>
            </a:r>
            <a:r>
              <a:rPr lang="el-GR" sz="2400" dirty="0" smtClean="0"/>
              <a:t>ς ποσοτικής μεταβλητής: </a:t>
            </a:r>
            <a:br>
              <a:rPr lang="el-GR" sz="2400" dirty="0" smtClean="0"/>
            </a:br>
            <a:r>
              <a:rPr lang="el-GR" sz="2400" b="1" dirty="0" smtClean="0"/>
              <a:t>Ιστόγραμμα συχνοτήτων</a:t>
            </a:r>
            <a:endParaRPr lang="el-GR" b="1" dirty="0" smtClean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3224213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209800" y="1797050"/>
          <a:ext cx="3810000" cy="3079750"/>
        </p:xfrm>
        <a:graphic>
          <a:graphicData uri="http://schemas.openxmlformats.org/presentationml/2006/ole">
            <p:oleObj spid="_x0000_s2050" r:id="rId3" imgW="2695575" imgH="2219325" progId="MSGraph.Chart.8">
              <p:embed/>
            </p:oleObj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611560" y="5085184"/>
            <a:ext cx="21237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dirty="0" smtClean="0"/>
              <a:t>Κέντρα διαστημάτων</a:t>
            </a:r>
            <a:endParaRPr lang="el-GR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1835696" y="4509120"/>
            <a:ext cx="1224136" cy="576064"/>
          </a:xfrm>
          <a:prstGeom prst="straightConnector1">
            <a:avLst/>
          </a:prstGeom>
          <a:ln>
            <a:solidFill>
              <a:schemeClr val="accent4">
                <a:alpha val="52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51520" y="3501008"/>
            <a:ext cx="16561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dirty="0" smtClean="0"/>
              <a:t>Απλές συχνότητές</a:t>
            </a:r>
            <a:endParaRPr lang="el-GR" dirty="0"/>
          </a:p>
        </p:txBody>
      </p:sp>
      <p:cxnSp>
        <p:nvCxnSpPr>
          <p:cNvPr id="10" name="9 - Ευθύγραμμο βέλος σύνδεσης"/>
          <p:cNvCxnSpPr>
            <a:stCxn id="9" idx="3"/>
          </p:cNvCxnSpPr>
          <p:nvPr/>
        </p:nvCxnSpPr>
        <p:spPr>
          <a:xfrm flipV="1">
            <a:off x="1907704" y="3789040"/>
            <a:ext cx="720080" cy="127467"/>
          </a:xfrm>
          <a:prstGeom prst="straightConnector1">
            <a:avLst/>
          </a:prstGeom>
          <a:ln>
            <a:solidFill>
              <a:schemeClr val="accent4">
                <a:alpha val="52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400" dirty="0" smtClean="0">
                <a:cs typeface="Times New Roman" pitchFamily="18" charset="0"/>
              </a:rPr>
              <a:t>Γραφική </a:t>
            </a:r>
            <a:r>
              <a:rPr lang="el-GR" sz="2400" dirty="0" smtClean="0"/>
              <a:t>π</a:t>
            </a:r>
            <a:r>
              <a:rPr lang="el-GR" sz="2400" dirty="0" smtClean="0">
                <a:cs typeface="Times New Roman" pitchFamily="18" charset="0"/>
              </a:rPr>
              <a:t>αράσταση </a:t>
            </a:r>
            <a:r>
              <a:rPr lang="el-GR" sz="2400" dirty="0" smtClean="0"/>
              <a:t>κ</a:t>
            </a:r>
            <a:r>
              <a:rPr lang="el-GR" sz="2400" dirty="0" smtClean="0">
                <a:cs typeface="Times New Roman" pitchFamily="18" charset="0"/>
              </a:rPr>
              <a:t>ατανομή</a:t>
            </a:r>
            <a:r>
              <a:rPr lang="el-GR" sz="2400" dirty="0" smtClean="0"/>
              <a:t>ς ποσοτικής μεταβλητής: </a:t>
            </a:r>
            <a:br>
              <a:rPr lang="el-GR" sz="2400" dirty="0" smtClean="0"/>
            </a:br>
            <a:r>
              <a:rPr lang="el-GR" sz="2400" b="1" dirty="0" smtClean="0"/>
              <a:t>Πολύγωνο συχνοτήτων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3243263" y="2486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2286000" y="1806575"/>
          <a:ext cx="4267200" cy="3028950"/>
        </p:xfrm>
        <a:graphic>
          <a:graphicData uri="http://schemas.openxmlformats.org/presentationml/2006/ole">
            <p:oleObj spid="_x0000_s3074" r:id="rId3" imgW="2657475" imgH="1885950" progId="MSGraph.Chart.8">
              <p:embed/>
            </p:oleObj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251520" y="3501008"/>
            <a:ext cx="16561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dirty="0" smtClean="0"/>
              <a:t>Απλές συχνότητές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1331640" y="5013176"/>
            <a:ext cx="21237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dirty="0" smtClean="0"/>
              <a:t>Κέντρα διαστημάτων</a:t>
            </a:r>
            <a:endParaRPr lang="el-GR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flipV="1">
            <a:off x="1907704" y="3789040"/>
            <a:ext cx="720080" cy="127467"/>
          </a:xfrm>
          <a:prstGeom prst="straightConnector1">
            <a:avLst/>
          </a:prstGeom>
          <a:ln>
            <a:solidFill>
              <a:schemeClr val="accent4">
                <a:alpha val="52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flipV="1">
            <a:off x="2339752" y="4509120"/>
            <a:ext cx="1008112" cy="487508"/>
          </a:xfrm>
          <a:prstGeom prst="straightConnector1">
            <a:avLst/>
          </a:prstGeom>
          <a:ln>
            <a:solidFill>
              <a:schemeClr val="accent4">
                <a:alpha val="52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spcAft>
                <a:spcPts val="600"/>
              </a:spcAft>
            </a:pPr>
            <a:r>
              <a:rPr lang="el-GR" sz="2400" dirty="0" smtClean="0"/>
              <a:t>Κατανομή κατηγορικής μεταβλητής: </a:t>
            </a:r>
            <a:br>
              <a:rPr lang="el-GR" sz="2400" dirty="0" smtClean="0"/>
            </a:br>
            <a:r>
              <a:rPr lang="el-GR" sz="2400" dirty="0" smtClean="0">
                <a:cs typeface="Times New Roman" pitchFamily="18" charset="0"/>
              </a:rPr>
              <a:t>Κατανομή </a:t>
            </a:r>
            <a:r>
              <a:rPr lang="el-GR" sz="2400" dirty="0" smtClean="0"/>
              <a:t>σ</a:t>
            </a:r>
            <a:r>
              <a:rPr lang="el-GR" sz="2400" dirty="0" smtClean="0">
                <a:cs typeface="Times New Roman" pitchFamily="18" charset="0"/>
              </a:rPr>
              <a:t>υχνοτήτων 76  νηπίων  κατά το φύλο</a:t>
            </a:r>
            <a:r>
              <a:rPr lang="el-GR" sz="2400" b="1" dirty="0" smtClean="0">
                <a:cs typeface="Times New Roman" pitchFamily="18" charset="0"/>
              </a:rPr>
              <a:t>.</a:t>
            </a:r>
            <a:r>
              <a:rPr lang="el-GR" sz="4800" dirty="0" smtClean="0"/>
              <a:t> 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-598488" y="2587625"/>
          <a:ext cx="10448926" cy="2728913"/>
        </p:xfrm>
        <a:graphic>
          <a:graphicData uri="http://schemas.openxmlformats.org/presentationml/2006/ole">
            <p:oleObj spid="_x0000_s4098" name="Document" r:id="rId3" imgW="5647023" imgH="147414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912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2400" dirty="0" smtClean="0"/>
              <a:t>Κατανομή κατηγορικής μεταβλητής: Α</a:t>
            </a:r>
            <a:r>
              <a:rPr lang="el-GR" sz="2400" dirty="0" smtClean="0">
                <a:cs typeface="Times New Roman" pitchFamily="18" charset="0"/>
              </a:rPr>
              <a:t>κιδωτό διάγραμμα </a:t>
            </a: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l-GR" sz="2400" dirty="0" err="1" smtClean="0">
                <a:cs typeface="Times New Roman" pitchFamily="18" charset="0"/>
              </a:rPr>
              <a:t>ραβδόγραμμα</a:t>
            </a:r>
            <a:r>
              <a:rPr lang="el-GR" sz="2400" dirty="0" smtClean="0">
                <a:cs typeface="Times New Roman" pitchFamily="18" charset="0"/>
              </a:rPr>
              <a:t>) και κυκλικό διάγραμμα σχετικών συχνοτήτων</a:t>
            </a:r>
            <a:endParaRPr lang="el-GR" dirty="0" smtClean="0"/>
          </a:p>
        </p:txBody>
      </p:sp>
      <p:pic>
        <p:nvPicPr>
          <p:cNvPr id="4608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8964488" cy="3739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539</Words>
  <Application>Microsoft Office PowerPoint</Application>
  <PresentationFormat>Προβολή στην οθόνη (4:3)</PresentationFormat>
  <Paragraphs>73</Paragraphs>
  <Slides>20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7</vt:i4>
      </vt:variant>
      <vt:variant>
        <vt:lpstr>Τίτλοι διαφανειών</vt:lpstr>
      </vt:variant>
      <vt:variant>
        <vt:i4>20</vt:i4>
      </vt:variant>
    </vt:vector>
  </HeadingPairs>
  <TitlesOfParts>
    <vt:vector size="28" baseType="lpstr">
      <vt:lpstr>Θέμα του Office</vt:lpstr>
      <vt:lpstr>Document</vt:lpstr>
      <vt:lpstr>Γράφημα του Microsoft Graph</vt:lpstr>
      <vt:lpstr>Γράφημα</vt:lpstr>
      <vt:lpstr>Εξίσωση</vt:lpstr>
      <vt:lpstr>Έγγραφο</vt:lpstr>
      <vt:lpstr>MathType Equation</vt:lpstr>
      <vt:lpstr>Έγγραφο WordPad</vt:lpstr>
      <vt:lpstr>Ομαδοποιημένη Κατανομή Συχνοτήτων</vt:lpstr>
      <vt:lpstr>Ομαδοποιημένη Κατανομή Συχνοτήτων</vt:lpstr>
      <vt:lpstr>Ομαδοποιημένη Κατανομή Συχνοτήτων</vt:lpstr>
      <vt:lpstr>Ομαδοποιημένη Κατανομή Συχνοτήτων</vt:lpstr>
      <vt:lpstr>Ομαδοποιημένη Κατανομή Συχνοτήτων των τιμών WPPSI.</vt:lpstr>
      <vt:lpstr>Γραφική παράσταση κατανομής ποσοτικής μεταβλητής:  Ιστόγραμμα συχνοτήτων</vt:lpstr>
      <vt:lpstr>Γραφική παράσταση κατανομής ποσοτικής μεταβλητής:  Πολύγωνο συχνοτήτων</vt:lpstr>
      <vt:lpstr>Κατανομή κατηγορικής μεταβλητής:  Κατανομή συχνοτήτων 76  νηπίων  κατά το φύλο. </vt:lpstr>
      <vt:lpstr>Κατανομή κατηγορικής μεταβλητής: Ακιδωτό διάγραμμα (ραβδόγραμμα) και κυκλικό διάγραμμα σχετικών συχνοτήτων</vt:lpstr>
      <vt:lpstr>Χαρακτηριστικές μορφές κατανομών συχνοτήτων ποσοτικής μεταβλητής</vt:lpstr>
      <vt:lpstr>Στατιστικός συμβολισμός -Αθροίσματα </vt:lpstr>
      <vt:lpstr>Διαφάνεια 12</vt:lpstr>
      <vt:lpstr>Συμβολισμός  της κατανομής συχνοτήτων </vt:lpstr>
      <vt:lpstr>Μέτρα κεντρικής θέσης </vt:lpstr>
      <vt:lpstr>Μέση τιμή. </vt:lpstr>
      <vt:lpstr>Υπολογισμός μέσης τιμής από κατανομή συχνοτήτων </vt:lpstr>
      <vt:lpstr>Υπολογισμός μέσου όρου από κατανομή συχνοτήτων για  τα δεδομένα  του ακουστικού-φωνητικού τεστ </vt:lpstr>
      <vt:lpstr>Υπολογισμός μέσου όρου ομαδοποιημένης κατανομής συχνοτήτων</vt:lpstr>
      <vt:lpstr>Διάμεσος</vt:lpstr>
      <vt:lpstr>Διάμεσος Ομαδοποιημένης Κατανομής Συχνοτήτων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Ομαδοποιημένη Κατανομή Συχνοτήτων</dc:title>
  <dc:creator>Βασίλης</dc:creator>
  <cp:lastModifiedBy>Βασίλης</cp:lastModifiedBy>
  <cp:revision>1</cp:revision>
  <dcterms:created xsi:type="dcterms:W3CDTF">2015-03-15T10:59:10Z</dcterms:created>
  <dcterms:modified xsi:type="dcterms:W3CDTF">2015-03-15T11:01:10Z</dcterms:modified>
</cp:coreProperties>
</file>