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Τρόπος μεταφοράς στο Πανεπιστήμιο</c:v>
                </c:pt>
              </c:strCache>
            </c:strRef>
          </c:tx>
          <c:invertIfNegative val="0"/>
          <c:cat>
            <c:strRef>
              <c:f>Φύλλο1!$A$2:$A$4</c:f>
              <c:strCache>
                <c:ptCount val="3"/>
                <c:pt idx="0">
                  <c:v>Μέσο μαζικής μεταφοράς</c:v>
                </c:pt>
                <c:pt idx="1">
                  <c:v>Πεζή</c:v>
                </c:pt>
                <c:pt idx="2">
                  <c:v>Με ιδιωτικό μέσο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85</c:v>
                </c:pt>
                <c:pt idx="1">
                  <c:v>50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7-4986-B066-FCE5B5D91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471424"/>
        <c:axId val="214472960"/>
      </c:barChart>
      <c:catAx>
        <c:axId val="21447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472960"/>
        <c:crosses val="autoZero"/>
        <c:auto val="1"/>
        <c:lblAlgn val="ctr"/>
        <c:lblOffset val="100"/>
        <c:noMultiLvlLbl val="0"/>
      </c:catAx>
      <c:valAx>
        <c:axId val="21447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71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7.wmf"/><Relationship Id="rId1" Type="http://schemas.openxmlformats.org/officeDocument/2006/relationships/image" Target="../media/image29.e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e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1896-3DFA-4528-B2E3-D0E05B92A785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6BBC3-FD42-465A-AE69-15B03B1A02C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AF85D6-A75E-4C27-8BAA-E66EC37E4A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B451E-5F65-4F7E-80AE-F1C96B04B0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7BFF-3C38-47A8-AE27-91B8247065F9}" type="datetimeFigureOut">
              <a:rPr lang="el-GR" smtClean="0"/>
              <a:t>1/4/2020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AAEB-36B8-4317-A9A1-5990A9A9DDF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7.wmf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0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1.wmf"/><Relationship Id="rId5" Type="http://schemas.openxmlformats.org/officeDocument/2006/relationships/image" Target="../media/image29.e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7.bin"/><Relationship Id="rId4" Type="http://schemas.openxmlformats.org/officeDocument/2006/relationships/package" Target="../embeddings/____________Microsoft_Word.docx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200" b="1" dirty="0" smtClean="0"/>
              <a:t>Επικρατούσα τιμή.</a:t>
            </a:r>
            <a:br>
              <a:rPr lang="el-GR" sz="3200" b="1" dirty="0" smtClean="0"/>
            </a:br>
            <a:endParaRPr lang="el-GR" sz="32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772400" cy="4824412"/>
          </a:xfrm>
        </p:spPr>
        <p:txBody>
          <a:bodyPr/>
          <a:lstStyle/>
          <a:p>
            <a:pPr eaLnBrk="1" hangingPunct="1"/>
            <a:r>
              <a:rPr lang="el-GR" sz="2800" smtClean="0"/>
              <a:t>Σε περιπτώσεις, που διαφορετικές τιμές μιας μεταβλητής επαναλαμβάνονται περισσότερο από  μια φορά, η επικρατούσα τιμή είναι η συχνότερη τιμή στα δεδομένα. </a:t>
            </a:r>
          </a:p>
          <a:p>
            <a:pPr lvl="1" eaLnBrk="1" hangingPunct="1"/>
            <a:r>
              <a:rPr lang="el-GR" smtClean="0"/>
              <a:t>Για παράδειγμα στα δεδομένα 7, 7, 7, 8, 8, 8, 8, 10, 10, 10, 10, 10, 12, 12, 13 επικρατούσα τιμή είναι η 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 Η κατανομή είναι ανοικτών ορίων </a:t>
            </a:r>
            <a:endParaRPr lang="el-GR" sz="2800" dirty="0"/>
          </a:p>
        </p:txBody>
      </p:sp>
      <p:graphicFrame>
        <p:nvGraphicFramePr>
          <p:cNvPr id="75778" name="Object 29"/>
          <p:cNvGraphicFramePr>
            <a:graphicFrameLocks noChangeAspect="1"/>
          </p:cNvGraphicFramePr>
          <p:nvPr/>
        </p:nvGraphicFramePr>
        <p:xfrm>
          <a:off x="1475656" y="2132856"/>
          <a:ext cx="5646438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Έγγραφο" r:id="rId3" imgW="2314739" imgH="1730099" progId="Word.Document.8">
                  <p:embed/>
                </p:oleObj>
              </mc:Choice>
              <mc:Fallback>
                <p:oleObj name="Έγγραφο" r:id="rId3" imgW="2314739" imgH="1730099" progId="Word.Document.8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132856"/>
                        <a:ext cx="5646438" cy="3672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6551712" y="1772816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Κατανομή του αριθμού παιδιών σε ένα σύνολο 24 οικογενειών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/>
              <a:t>Μέτρα διασποράς: έννοια της μεταβλητότητας </a:t>
            </a:r>
          </a:p>
        </p:txBody>
      </p:sp>
      <p:graphicFrame>
        <p:nvGraphicFramePr>
          <p:cNvPr id="1843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1844824"/>
          <a:ext cx="8784976" cy="3598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Έγγραφο" r:id="rId3" imgW="6132743" imgH="2207933" progId="Word.Document.8">
                  <p:embed/>
                </p:oleObj>
              </mc:Choice>
              <mc:Fallback>
                <p:oleObj name="Έγγραφο" r:id="rId3" imgW="6132743" imgH="220793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44824"/>
                        <a:ext cx="8784976" cy="35988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Μέτρα διασποράς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51120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b="1" dirty="0" smtClean="0"/>
              <a:t>Το εύρος</a:t>
            </a:r>
            <a:r>
              <a:rPr lang="el-GR" sz="2400" dirty="0" smtClean="0"/>
              <a:t>  (</a:t>
            </a:r>
            <a:r>
              <a:rPr lang="el-GR" sz="2400" i="1" dirty="0" smtClean="0"/>
              <a:t>L) </a:t>
            </a:r>
            <a:r>
              <a:rPr lang="el-GR" sz="2400" dirty="0" smtClean="0"/>
              <a:t>μιας ομάδας δεδομένων, ορίζεται ως διαφορά της μικρότερης από τη μεγαλύτερη τιμή.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 Από τον πίνακα 2.2, για τις τιμές WPPSI έχουμε </a:t>
            </a:r>
            <a:r>
              <a:rPr lang="el-GR" sz="2400" i="1" dirty="0" smtClean="0"/>
              <a:t>L</a:t>
            </a:r>
            <a:r>
              <a:rPr lang="el-GR" sz="2400" dirty="0" smtClean="0"/>
              <a:t> = 25 - 2 = 23.</a:t>
            </a:r>
            <a:endParaRPr lang="fr-CH" sz="2400" dirty="0" smtClean="0"/>
          </a:p>
          <a:p>
            <a:pPr eaLnBrk="1" hangingPunct="1">
              <a:lnSpc>
                <a:spcPct val="90000"/>
              </a:lnSpc>
            </a:pPr>
            <a:r>
              <a:rPr lang="fr-CH" sz="2400" dirty="0" smtClean="0"/>
              <a:t>T</a:t>
            </a:r>
            <a:r>
              <a:rPr lang="el-GR" sz="2400" dirty="0" smtClean="0"/>
              <a:t>ο εύρος του 50%  των μεσαίων τιμών, ονομάζεται</a:t>
            </a:r>
            <a:r>
              <a:rPr lang="el-GR" sz="2400" b="1" i="1" dirty="0" smtClean="0"/>
              <a:t> </a:t>
            </a:r>
            <a:r>
              <a:rPr lang="el-GR" sz="2800" b="1" dirty="0" err="1" smtClean="0"/>
              <a:t>ενδοτεταρτημοριακό</a:t>
            </a:r>
            <a:r>
              <a:rPr lang="el-GR" sz="2800" b="1" dirty="0" smtClean="0"/>
              <a:t> εύρος</a:t>
            </a:r>
            <a:r>
              <a:rPr lang="el-GR" sz="2400" b="1" dirty="0" smtClean="0"/>
              <a:t> (ΕΤΕ).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			</a:t>
            </a:r>
            <a:r>
              <a:rPr lang="el-GR" sz="2400" b="1" dirty="0" smtClean="0"/>
              <a:t>ΕΤΕ </a:t>
            </a:r>
            <a:r>
              <a:rPr lang="el-GR" sz="2400" dirty="0" smtClean="0"/>
              <a:t>=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– Q</a:t>
            </a:r>
            <a:r>
              <a:rPr lang="en-US" sz="2400" baseline="-25000" dirty="0" smtClean="0"/>
              <a:t>1</a:t>
            </a:r>
            <a:r>
              <a:rPr lang="el-GR" sz="2400" dirty="0" smtClean="0"/>
              <a:t>       όπου 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   </a:t>
            </a:r>
            <a:r>
              <a:rPr lang="el-GR" sz="2400" dirty="0" smtClean="0"/>
              <a:t>το  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τεταρτημόριο, δηλ το 25% των περιπτώσεων έχουν τιμή ≤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l-GR" sz="2400" baseline="-25000" dirty="0" smtClean="0"/>
              <a:t> 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l-GR" sz="2400" dirty="0" smtClean="0"/>
              <a:t>	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r>
              <a:rPr lang="el-GR" sz="2400" baseline="-25000" dirty="0" smtClean="0"/>
              <a:t>   </a:t>
            </a:r>
            <a:r>
              <a:rPr lang="el-GR" sz="2400" dirty="0" smtClean="0"/>
              <a:t> το 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τεταρτημόριο δηλ το 75% των περιπτώσεων έχουν τιμή ≤ </a:t>
            </a:r>
            <a:r>
              <a:rPr lang="en-US" sz="2400" dirty="0" smtClean="0"/>
              <a:t>Q</a:t>
            </a:r>
            <a:r>
              <a:rPr lang="en-US" sz="2400" baseline="-25000" dirty="0" smtClean="0"/>
              <a:t>3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l-GR" sz="2400" baseline="-25000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2411760" y="4149080"/>
            <a:ext cx="2232248" cy="576064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659160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Μέτρα διασποράς :Υπολογισμός ΕΤΕ σε </a:t>
            </a:r>
            <a:r>
              <a:rPr lang="el-GR" sz="2800" dirty="0" smtClean="0">
                <a:cs typeface="Times New Roman" pitchFamily="18" charset="0"/>
              </a:rPr>
              <a:t>Ομαδοποιημένη Κατανομή Συχνοτήτων</a:t>
            </a:r>
            <a:endParaRPr lang="el-GR" sz="2800" dirty="0"/>
          </a:p>
        </p:txBody>
      </p:sp>
      <p:graphicFrame>
        <p:nvGraphicFramePr>
          <p:cNvPr id="84994" name="Object 7"/>
          <p:cNvGraphicFramePr>
            <a:graphicFrameLocks noChangeAspect="1"/>
          </p:cNvGraphicFramePr>
          <p:nvPr/>
        </p:nvGraphicFramePr>
        <p:xfrm>
          <a:off x="-468559" y="980728"/>
          <a:ext cx="7073286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3" imgW="5490661" imgH="3107167" progId="Word.Document.8">
                  <p:embed/>
                </p:oleObj>
              </mc:Choice>
              <mc:Fallback>
                <p:oleObj name="Document" r:id="rId3" imgW="5490661" imgH="3107167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68559" y="980728"/>
                        <a:ext cx="7073286" cy="4248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300192" y="1772816"/>
          <a:ext cx="2614686" cy="11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Εξίσωση" r:id="rId5" imgW="1358640" imgH="609480" progId="Equation.3">
                  <p:embed/>
                </p:oleObj>
              </mc:Choice>
              <mc:Fallback>
                <p:oleObj name="Εξίσωση" r:id="rId5" imgW="135864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772816"/>
                        <a:ext cx="2614686" cy="116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395536" y="5013176"/>
          <a:ext cx="2487613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Εξίσωση" r:id="rId7" imgW="1371600" imgH="838080" progId="Equation.3">
                  <p:embed/>
                </p:oleObj>
              </mc:Choice>
              <mc:Fallback>
                <p:oleObj name="Εξίσωση" r:id="rId7" imgW="1371600" imgH="838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013176"/>
                        <a:ext cx="2487613" cy="1516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6300192" y="836712"/>
            <a:ext cx="28438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1800" dirty="0" smtClean="0"/>
              <a:t>Η </a:t>
            </a:r>
            <a:r>
              <a:rPr lang="en-US" sz="1800" dirty="0" smtClean="0"/>
              <a:t>Q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</a:t>
            </a:r>
            <a:r>
              <a:rPr lang="el-GR" sz="1800" dirty="0" smtClean="0"/>
              <a:t>βρίσκεται στο πρώτο </a:t>
            </a:r>
            <a:r>
              <a:rPr lang="en-US" sz="1800" dirty="0" smtClean="0"/>
              <a:t> </a:t>
            </a:r>
            <a:r>
              <a:rPr lang="el-GR" sz="1800" dirty="0" smtClean="0"/>
              <a:t>διάστημα </a:t>
            </a:r>
            <a:r>
              <a:rPr lang="en-US" sz="1800" dirty="0" smtClean="0"/>
              <a:t>(k), </a:t>
            </a:r>
            <a:r>
              <a:rPr lang="el-GR" sz="1800" dirty="0" smtClean="0"/>
              <a:t>για το οποίο </a:t>
            </a:r>
            <a:r>
              <a:rPr lang="en-US" sz="1800" i="1" dirty="0" err="1" smtClean="0"/>
              <a:t>cf</a:t>
            </a:r>
            <a:r>
              <a:rPr lang="el-GR" sz="1800" i="1" dirty="0" smtClean="0"/>
              <a:t> &gt; Ν/4 </a:t>
            </a:r>
            <a:r>
              <a:rPr lang="el-GR" sz="1800" dirty="0" smtClean="0"/>
              <a:t>και υπολογίζουμε:</a:t>
            </a:r>
            <a:endParaRPr lang="el-GR" sz="1800" i="1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H="1">
            <a:off x="4788024" y="1700808"/>
            <a:ext cx="1440160" cy="1152128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flipH="1">
            <a:off x="1259632" y="1628800"/>
            <a:ext cx="5040560" cy="1224136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4499992" y="2636912"/>
            <a:ext cx="28803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23528" y="2636912"/>
            <a:ext cx="936104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6357274" y="3903466"/>
          <a:ext cx="2699642" cy="1142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Εξίσωση" r:id="rId9" imgW="1434960" imgH="609480" progId="Equation.3">
                  <p:embed/>
                </p:oleObj>
              </mc:Choice>
              <mc:Fallback>
                <p:oleObj name="Εξίσωση" r:id="rId9" imgW="1434960" imgH="609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274" y="3903466"/>
                        <a:ext cx="2699642" cy="1142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- TextBox"/>
          <p:cNvSpPr txBox="1"/>
          <p:nvPr/>
        </p:nvSpPr>
        <p:spPr>
          <a:xfrm>
            <a:off x="6300192" y="2951724"/>
            <a:ext cx="284380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l-GR" sz="1800" dirty="0" smtClean="0"/>
              <a:t>Η </a:t>
            </a:r>
            <a:r>
              <a:rPr lang="en-US" sz="1800" dirty="0" smtClean="0"/>
              <a:t>Q</a:t>
            </a:r>
            <a:r>
              <a:rPr lang="el-GR" sz="1800" baseline="-25000" dirty="0" smtClean="0"/>
              <a:t>3</a:t>
            </a:r>
            <a:r>
              <a:rPr lang="en-US" sz="1800" dirty="0" smtClean="0"/>
              <a:t> </a:t>
            </a:r>
            <a:r>
              <a:rPr lang="el-GR" sz="1800" dirty="0" smtClean="0"/>
              <a:t>βρίσκεται στο πρώτο </a:t>
            </a:r>
            <a:r>
              <a:rPr lang="en-US" sz="1800" dirty="0" smtClean="0"/>
              <a:t> </a:t>
            </a:r>
            <a:r>
              <a:rPr lang="el-GR" sz="1800" dirty="0" smtClean="0"/>
              <a:t>διάστημα </a:t>
            </a:r>
            <a:r>
              <a:rPr lang="en-US" sz="1800" dirty="0" smtClean="0"/>
              <a:t>(k), </a:t>
            </a:r>
            <a:r>
              <a:rPr lang="el-GR" sz="1800" dirty="0" smtClean="0"/>
              <a:t>για το οποίο </a:t>
            </a:r>
            <a:r>
              <a:rPr lang="en-US" sz="1800" i="1" dirty="0" err="1" smtClean="0"/>
              <a:t>cf</a:t>
            </a:r>
            <a:r>
              <a:rPr lang="el-GR" sz="1800" i="1" dirty="0" smtClean="0"/>
              <a:t> &gt; 3Ν/4 </a:t>
            </a:r>
            <a:r>
              <a:rPr lang="el-GR" sz="1800" dirty="0" smtClean="0"/>
              <a:t>και υπολογίζουμε:</a:t>
            </a:r>
            <a:endParaRPr lang="el-GR" sz="1800" i="1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H="1">
            <a:off x="4788024" y="3284984"/>
            <a:ext cx="1512168" cy="21602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26 - Έλλειψη"/>
          <p:cNvSpPr/>
          <p:nvPr/>
        </p:nvSpPr>
        <p:spPr>
          <a:xfrm>
            <a:off x="4499992" y="3284984"/>
            <a:ext cx="288032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Έλλειψη"/>
          <p:cNvSpPr/>
          <p:nvPr/>
        </p:nvSpPr>
        <p:spPr>
          <a:xfrm>
            <a:off x="323528" y="3284984"/>
            <a:ext cx="936104" cy="36004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9" name="28 - Ευθύγραμμο βέλος σύνδεσης"/>
          <p:cNvCxnSpPr>
            <a:endCxn id="28" idx="6"/>
          </p:cNvCxnSpPr>
          <p:nvPr/>
        </p:nvCxnSpPr>
        <p:spPr>
          <a:xfrm flipH="1">
            <a:off x="1259632" y="3140968"/>
            <a:ext cx="5040560" cy="324036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3131840" y="5013176"/>
          <a:ext cx="310832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Εξίσωση" r:id="rId11" imgW="1714320" imgH="825480" progId="Equation.3">
                  <p:embed/>
                </p:oleObj>
              </mc:Choice>
              <mc:Fallback>
                <p:oleObj name="Εξίσωση" r:id="rId11" imgW="1714320" imgH="825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013176"/>
                        <a:ext cx="3108325" cy="14922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5"/>
          <p:cNvGraphicFramePr>
            <a:graphicFrameLocks noChangeAspect="1"/>
          </p:cNvGraphicFramePr>
          <p:nvPr/>
        </p:nvGraphicFramePr>
        <p:xfrm>
          <a:off x="6732240" y="5013176"/>
          <a:ext cx="2088231" cy="1396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Εξίσωση" r:id="rId13" imgW="1002960" imgH="672840" progId="Equation.3">
                  <p:embed/>
                </p:oleObj>
              </mc:Choice>
              <mc:Fallback>
                <p:oleObj name="Εξίσωση" r:id="rId13" imgW="1002960" imgH="6728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5013176"/>
                        <a:ext cx="2088231" cy="139687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33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- Ορθογώνιο"/>
          <p:cNvSpPr/>
          <p:nvPr/>
        </p:nvSpPr>
        <p:spPr>
          <a:xfrm>
            <a:off x="6300192" y="1844824"/>
            <a:ext cx="2843808" cy="108012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Ορθογώνιο"/>
          <p:cNvSpPr/>
          <p:nvPr/>
        </p:nvSpPr>
        <p:spPr>
          <a:xfrm>
            <a:off x="6300192" y="3933056"/>
            <a:ext cx="2843808" cy="108012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Μέτρα διασποράς: </a:t>
            </a:r>
            <a:r>
              <a:rPr lang="el-GR" sz="2800" b="1" dirty="0" smtClean="0"/>
              <a:t>Διακύμανση και τυπική απόκλιση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endParaRPr lang="el-GR" sz="4000" b="1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400" dirty="0" smtClean="0"/>
              <a:t>Έστω για παράδειγμα οι τιμές από κάποια μέτρηση 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 8, 13, 18, 24, 27, 30.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Αν θέλουμε τη μεταβλητότητα των τιμών της ομάδας, γύρω από τη μέση τιμή τους που είναι 20, μπορούμε να σχηματίσουμε τις αποκλίσεις  </a:t>
            </a:r>
            <a:r>
              <a:rPr lang="el-GR" sz="2400" i="1" dirty="0" smtClean="0"/>
              <a:t>x</a:t>
            </a:r>
            <a:r>
              <a:rPr lang="el-GR" sz="2400" i="1" baseline="-25000" dirty="0" smtClean="0"/>
              <a:t>i</a:t>
            </a:r>
            <a:r>
              <a:rPr lang="el-GR" sz="2400" dirty="0" smtClean="0"/>
              <a:t> από τη μέση τιμή 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	-12,  -7,  -2,  +4,  +7,  +10.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	Η συνολική μεταβλητότητα μπορεί να εκφραστεί ως άθροισμα των αποκλίσεων: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     </a:t>
            </a:r>
          </a:p>
          <a:p>
            <a:pPr eaLnBrk="1" hangingPunct="1">
              <a:buFontTx/>
              <a:buNone/>
            </a:pPr>
            <a:r>
              <a:rPr lang="el-GR" sz="2400" dirty="0" smtClean="0"/>
              <a:t>	και η μέση απόκλιση μια τιμής: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" name="6 - Αντικείμενο"/>
          <p:cNvGraphicFramePr>
            <a:graphicFrameLocks noChangeAspect="1"/>
          </p:cNvGraphicFramePr>
          <p:nvPr/>
        </p:nvGraphicFramePr>
        <p:xfrm>
          <a:off x="2699792" y="3501008"/>
          <a:ext cx="15917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Εξίσωση" r:id="rId3" imgW="761760" imgH="241200" progId="Equation.3">
                  <p:embed/>
                </p:oleObj>
              </mc:Choice>
              <mc:Fallback>
                <p:oleObj name="Εξίσωση" r:id="rId3" imgW="761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501008"/>
                        <a:ext cx="15917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- Αντικείμενο"/>
          <p:cNvGraphicFramePr>
            <a:graphicFrameLocks noChangeAspect="1"/>
          </p:cNvGraphicFramePr>
          <p:nvPr/>
        </p:nvGraphicFramePr>
        <p:xfrm>
          <a:off x="4644008" y="4839570"/>
          <a:ext cx="633413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Εξίσωση" r:id="rId5" imgW="355320" imgH="431640" progId="Equation.3">
                  <p:embed/>
                </p:oleObj>
              </mc:Choice>
              <mc:Fallback>
                <p:oleObj name="Εξίσωση" r:id="rId5" imgW="35532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839570"/>
                        <a:ext cx="633413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- Αντικείμενο"/>
          <p:cNvGraphicFramePr>
            <a:graphicFrameLocks noChangeAspect="1"/>
          </p:cNvGraphicFramePr>
          <p:nvPr/>
        </p:nvGraphicFramePr>
        <p:xfrm>
          <a:off x="5364088" y="5275262"/>
          <a:ext cx="1080120" cy="1223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Εξίσωση" r:id="rId7" imgW="380880" imgH="482400" progId="Equation.3">
                  <p:embed/>
                </p:oleObj>
              </mc:Choice>
              <mc:Fallback>
                <p:oleObj name="Εξίσωση" r:id="rId7" imgW="38088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5275262"/>
                        <a:ext cx="1080120" cy="12231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Μέτρα διασποράς :</a:t>
            </a:r>
            <a:r>
              <a:rPr lang="el-GR" sz="2800" b="1" dirty="0" smtClean="0"/>
              <a:t>Διακύμανση και τυπική απόκλιση</a:t>
            </a:r>
            <a:endParaRPr lang="el-GR" sz="2800" dirty="0"/>
          </a:p>
        </p:txBody>
      </p:sp>
      <p:pic>
        <p:nvPicPr>
          <p:cNvPr id="4" name="Object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373216"/>
            <a:ext cx="4608512" cy="968322"/>
          </a:xfrm>
          <a:prstGeom prst="rect">
            <a:avLst/>
          </a:prstGeom>
          <a:noFill/>
        </p:spPr>
      </p:pic>
      <p:pic>
        <p:nvPicPr>
          <p:cNvPr id="5" name="Object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348880"/>
            <a:ext cx="4464496" cy="74741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259632" y="162880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Όμως η τιμή            είναι πάντα ίση με 0 </a:t>
            </a:r>
            <a:r>
              <a:rPr lang="el-GR" dirty="0" err="1" smtClean="0"/>
              <a:t>π.χ</a:t>
            </a:r>
            <a:r>
              <a:rPr lang="el-GR" dirty="0" smtClean="0"/>
              <a:t>: 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259632" y="3140968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πρόβλημα μπορεί να διορθωθεί αν χρησιμοποιηθούν οι απόλυτες τιμές των αποκλίσεων ως μέτρο μεταβλητότητας</a:t>
            </a:r>
            <a:endParaRPr lang="el-GR" dirty="0"/>
          </a:p>
        </p:txBody>
      </p:sp>
      <p:graphicFrame>
        <p:nvGraphicFramePr>
          <p:cNvPr id="113666" name="Object 1"/>
          <p:cNvGraphicFramePr>
            <a:graphicFrameLocks noChangeAspect="1"/>
          </p:cNvGraphicFramePr>
          <p:nvPr/>
        </p:nvGraphicFramePr>
        <p:xfrm>
          <a:off x="3131840" y="4005064"/>
          <a:ext cx="909637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Εξίσωση" r:id="rId5" imgW="330120" imgH="419040" progId="Equation.3">
                  <p:embed/>
                </p:oleObj>
              </mc:Choice>
              <mc:Fallback>
                <p:oleObj name="Εξίσωση" r:id="rId5" imgW="330120" imgH="419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005064"/>
                        <a:ext cx="909637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4283968" y="422108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Μέση απόλυτη απόκλιση</a:t>
            </a:r>
            <a:endParaRPr lang="el-GR" b="1" dirty="0"/>
          </a:p>
        </p:txBody>
      </p:sp>
      <p:graphicFrame>
        <p:nvGraphicFramePr>
          <p:cNvPr id="11366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105498"/>
              </p:ext>
            </p:extLst>
          </p:nvPr>
        </p:nvGraphicFramePr>
        <p:xfrm>
          <a:off x="2498428" y="1380558"/>
          <a:ext cx="633412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Εξίσωση" r:id="rId7" imgW="355320" imgH="431640" progId="Equation.3">
                  <p:embed/>
                </p:oleObj>
              </mc:Choice>
              <mc:Fallback>
                <p:oleObj name="Εξίσωση" r:id="rId7" imgW="3553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428" y="1380558"/>
                        <a:ext cx="633412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- Ορθογώνιο"/>
          <p:cNvSpPr/>
          <p:nvPr/>
        </p:nvSpPr>
        <p:spPr>
          <a:xfrm>
            <a:off x="2267744" y="3933056"/>
            <a:ext cx="5544616" cy="1440160"/>
          </a:xfrm>
          <a:prstGeom prst="rect">
            <a:avLst/>
          </a:prstGeom>
          <a:solidFill>
            <a:schemeClr val="accent1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947192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Μέτρα διασποράς: </a:t>
            </a:r>
            <a:r>
              <a:rPr lang="el-GR" sz="2800" b="1" dirty="0" smtClean="0"/>
              <a:t>Διακύμανση και τυπική απόκλιση</a:t>
            </a:r>
            <a:endParaRPr lang="el-GR" sz="2800" dirty="0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1115616" y="2420888"/>
          <a:ext cx="2808312" cy="1326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MathType Equation" r:id="rId3" imgW="1231366" imgH="558558" progId="Equation">
                  <p:embed/>
                </p:oleObj>
              </mc:Choice>
              <mc:Fallback>
                <p:oleObj name="MathType Equation" r:id="rId3" imgW="1231366" imgH="558558" progId="Equation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420888"/>
                        <a:ext cx="2808312" cy="1326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3" name="Object 7"/>
          <p:cNvGraphicFramePr>
            <a:graphicFrameLocks noChangeAspect="1"/>
          </p:cNvGraphicFramePr>
          <p:nvPr/>
        </p:nvGraphicFramePr>
        <p:xfrm>
          <a:off x="4355976" y="4077072"/>
          <a:ext cx="42481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MathType Equation" r:id="rId5" imgW="1930400" imgH="609600" progId="Equation">
                  <p:embed/>
                </p:oleObj>
              </mc:Choice>
              <mc:Fallback>
                <p:oleObj name="MathType Equation" r:id="rId5" imgW="1930400" imgH="609600" progId="Equation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077072"/>
                        <a:ext cx="4248150" cy="133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9"/>
          <p:cNvGraphicFramePr>
            <a:graphicFrameLocks noChangeAspect="1"/>
          </p:cNvGraphicFramePr>
          <p:nvPr/>
        </p:nvGraphicFramePr>
        <p:xfrm>
          <a:off x="1259632" y="5373216"/>
          <a:ext cx="67151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MathType Equation" r:id="rId7" imgW="3479800" imgH="393700" progId="Equation">
                  <p:embed/>
                </p:oleObj>
              </mc:Choice>
              <mc:Fallback>
                <p:oleObj name="MathType Equation" r:id="rId7" imgW="3479800" imgH="393700" progId="Equation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373216"/>
                        <a:ext cx="671512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- Αντικείμενο"/>
          <p:cNvGraphicFramePr>
            <a:graphicFrameLocks noChangeAspect="1"/>
          </p:cNvGraphicFramePr>
          <p:nvPr/>
        </p:nvGraphicFramePr>
        <p:xfrm>
          <a:off x="4356100" y="2001838"/>
          <a:ext cx="4017963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Εξίσωση" r:id="rId9" imgW="1625400" imgH="660240" progId="Equation.3">
                  <p:embed/>
                </p:oleObj>
              </mc:Choice>
              <mc:Fallback>
                <p:oleObj name="Εξίσωση" r:id="rId9" imgW="162540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001838"/>
                        <a:ext cx="4017963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1331640" y="1412776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Διακύμανση</a:t>
            </a:r>
            <a:r>
              <a:rPr lang="el-GR" dirty="0" smtClean="0"/>
              <a:t> της Χ σε πληθυσμό 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4932040" y="134076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Τυπική απόκλιση</a:t>
            </a:r>
            <a:r>
              <a:rPr lang="el-GR" dirty="0" smtClean="0"/>
              <a:t> της Χ σε πληθυσμό 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899592" y="2348880"/>
            <a:ext cx="3240360" cy="165618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4427984" y="2132856"/>
            <a:ext cx="3960440" cy="180020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Μέτρα διασποράς :</a:t>
            </a:r>
            <a:r>
              <a:rPr lang="el-GR" sz="2800" b="1" dirty="0" smtClean="0"/>
              <a:t>Διακύμανση και τυπική απόκλιση</a:t>
            </a:r>
            <a:endParaRPr lang="el-GR" sz="28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pPr eaLnBrk="1" hangingPunct="1"/>
            <a:r>
              <a:rPr lang="el-GR" sz="2400" b="1" dirty="0" smtClean="0"/>
              <a:t>Διακύμανση</a:t>
            </a:r>
            <a:r>
              <a:rPr lang="el-GR" sz="2400" dirty="0" smtClean="0"/>
              <a:t> και </a:t>
            </a:r>
            <a:r>
              <a:rPr lang="el-GR" sz="2400" b="1" dirty="0" smtClean="0"/>
              <a:t>τυπική</a:t>
            </a:r>
            <a:r>
              <a:rPr lang="el-GR" sz="2400" dirty="0" smtClean="0"/>
              <a:t> </a:t>
            </a:r>
            <a:r>
              <a:rPr lang="el-GR" sz="2400" b="1" dirty="0" smtClean="0"/>
              <a:t>απόκλιση</a:t>
            </a:r>
            <a:r>
              <a:rPr lang="el-GR" sz="2400" dirty="0" smtClean="0"/>
              <a:t> δείγματος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1259632" y="2564904"/>
          <a:ext cx="302577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MathType Equation" r:id="rId3" imgW="1244600" imgH="558800" progId="Equation">
                  <p:embed/>
                </p:oleObj>
              </mc:Choice>
              <mc:Fallback>
                <p:oleObj name="MathType Equation" r:id="rId3" imgW="1244600" imgH="558800" progId="Equation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564904"/>
                        <a:ext cx="3025775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1507" name="Object 7"/>
          <p:cNvGraphicFramePr>
            <a:graphicFrameLocks noChangeAspect="1"/>
          </p:cNvGraphicFramePr>
          <p:nvPr/>
        </p:nvGraphicFramePr>
        <p:xfrm>
          <a:off x="1979613" y="4292600"/>
          <a:ext cx="38163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MathType Equation" r:id="rId5" imgW="1841500" imgH="622300" progId="Equation">
                  <p:embed/>
                </p:oleObj>
              </mc:Choice>
              <mc:Fallback>
                <p:oleObj name="MathType Equation" r:id="rId5" imgW="1841500" imgH="622300" progId="Equation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292600"/>
                        <a:ext cx="3816350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4427984" y="2492896"/>
          <a:ext cx="3672854" cy="1491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Εξίσωση" r:id="rId7" imgW="1625400" imgH="660240" progId="Equation.3">
                  <p:embed/>
                </p:oleObj>
              </mc:Choice>
              <mc:Fallback>
                <p:oleObj name="Εξίσωση" r:id="rId7" imgW="162540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492896"/>
                        <a:ext cx="3672854" cy="1491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Ορθογώνιο"/>
          <p:cNvSpPr/>
          <p:nvPr/>
        </p:nvSpPr>
        <p:spPr>
          <a:xfrm>
            <a:off x="899592" y="2348880"/>
            <a:ext cx="3240360" cy="165618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4427984" y="2420888"/>
            <a:ext cx="3672408" cy="158417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Μέτρα διασποράς: </a:t>
            </a:r>
            <a:r>
              <a:rPr lang="el-GR" sz="2800" b="1" dirty="0" smtClean="0"/>
              <a:t>Υπολογιστικοί τύποι για διακύμανση 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graphicFrame>
        <p:nvGraphicFramePr>
          <p:cNvPr id="1187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860032" y="1412776"/>
          <a:ext cx="3190875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Εξίσωση" r:id="rId3" imgW="1714320" imgH="672840" progId="Equation.3">
                  <p:embed/>
                </p:oleObj>
              </mc:Choice>
              <mc:Fallback>
                <p:oleObj name="Εξίσωση" r:id="rId3" imgW="171432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412776"/>
                        <a:ext cx="3190875" cy="125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4572000" y="2852936"/>
          <a:ext cx="4373563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Εξίσωση" r:id="rId5" imgW="2349360" imgH="672840" progId="Equation.3">
                  <p:embed/>
                </p:oleObj>
              </mc:Choice>
              <mc:Fallback>
                <p:oleObj name="Εξίσωση" r:id="rId5" imgW="23493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852936"/>
                        <a:ext cx="4373563" cy="125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1115616" y="2996952"/>
            <a:ext cx="324036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πίνακα κατανομής συχνοτήτων: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1115616" y="1916832"/>
            <a:ext cx="34563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απλό πίνακα τιμών: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115616" y="4293096"/>
            <a:ext cx="331236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Από πίνακα ομαδοποιημένης κατανομής συχνοτήτων: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4716016" y="4365104"/>
            <a:ext cx="4427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θέση των τιμών </a:t>
            </a:r>
            <a:r>
              <a:rPr lang="el-GR" i="1" dirty="0" smtClean="0"/>
              <a:t>Χ</a:t>
            </a:r>
            <a:r>
              <a:rPr lang="el-GR" i="1" baseline="-25000" dirty="0" smtClean="0"/>
              <a:t>κ</a:t>
            </a:r>
            <a:r>
              <a:rPr lang="el-GR" i="1" dirty="0" smtClean="0"/>
              <a:t> </a:t>
            </a:r>
            <a:r>
              <a:rPr lang="el-GR" dirty="0" smtClean="0"/>
              <a:t>στον παραπάνω τύπο τοποθετούνται τα κέντρα των διαστημάτων</a:t>
            </a:r>
            <a:endParaRPr lang="el-GR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H="1" flipV="1">
            <a:off x="5868144" y="3501008"/>
            <a:ext cx="1432542" cy="104196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flipV="1">
            <a:off x="7308304" y="3501008"/>
            <a:ext cx="144016" cy="1080120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115616" y="5733256"/>
            <a:ext cx="331236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Για  την τυπική απόκλιση </a:t>
            </a:r>
            <a:r>
              <a:rPr lang="en-US" b="1" i="1" dirty="0" smtClean="0"/>
              <a:t>S</a:t>
            </a:r>
            <a:r>
              <a:rPr lang="en-US" dirty="0" smtClean="0"/>
              <a:t> </a:t>
            </a:r>
            <a:r>
              <a:rPr lang="el-GR" dirty="0" smtClean="0"/>
              <a:t>ισχύει:</a:t>
            </a:r>
            <a:endParaRPr lang="el-GR" dirty="0"/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5868144" y="5733256"/>
          <a:ext cx="12922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Εξίσωση" r:id="rId7" imgW="571320" imgH="253800" progId="Equation.3">
                  <p:embed/>
                </p:oleObj>
              </mc:Choice>
              <mc:Fallback>
                <p:oleObj name="Εξίσωση" r:id="rId7" imgW="57132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733256"/>
                        <a:ext cx="129222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- Ορθογώνιο"/>
          <p:cNvSpPr/>
          <p:nvPr/>
        </p:nvSpPr>
        <p:spPr>
          <a:xfrm>
            <a:off x="4860032" y="1412776"/>
            <a:ext cx="3384376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Ορθογώνιο"/>
          <p:cNvSpPr/>
          <p:nvPr/>
        </p:nvSpPr>
        <p:spPr>
          <a:xfrm>
            <a:off x="4427984" y="2852936"/>
            <a:ext cx="4536504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Ορθογώνιο"/>
          <p:cNvSpPr/>
          <p:nvPr/>
        </p:nvSpPr>
        <p:spPr>
          <a:xfrm>
            <a:off x="4860032" y="5589240"/>
            <a:ext cx="3312368" cy="891480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l-GR" sz="2400" dirty="0" smtClean="0"/>
              <a:t>Μέτρα διασποράς :</a:t>
            </a:r>
            <a:br>
              <a:rPr lang="el-GR" sz="2400" dirty="0" smtClean="0"/>
            </a:br>
            <a:r>
              <a:rPr lang="el-GR" sz="2400" b="1" dirty="0" smtClean="0"/>
              <a:t>Υπολογισμός τυπικής απόκλισης στην περίπτωση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/>
              <a:t> ομαδοποιημένης κατανομής για την </a:t>
            </a:r>
            <a:r>
              <a:rPr lang="el-GR" sz="2400" b="1" dirty="0" err="1" smtClean="0"/>
              <a:t>υποκλίμακα</a:t>
            </a:r>
            <a:r>
              <a:rPr lang="el-GR" sz="2400" b="1" dirty="0" smtClean="0"/>
              <a:t> WPPSI</a:t>
            </a:r>
            <a:endParaRPr lang="el-GR" sz="2400" dirty="0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-612576" y="1844824"/>
          <a:ext cx="6534224" cy="386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Έγγραφο" r:id="rId4" imgW="5434818" imgH="3216802" progId="Word.Document.12">
                  <p:embed/>
                </p:oleObj>
              </mc:Choice>
              <mc:Fallback>
                <p:oleObj name="Έγγραφο" r:id="rId4" imgW="5434818" imgH="321680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12576" y="1844824"/>
                        <a:ext cx="6534224" cy="386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5372476" y="2276872"/>
          <a:ext cx="377152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Εξίσωση" r:id="rId6" imgW="2349360" imgH="672840" progId="Equation.3">
                  <p:embed/>
                </p:oleObj>
              </mc:Choice>
              <mc:Fallback>
                <p:oleObj name="Εξίσωση" r:id="rId6" imgW="23493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476" y="2276872"/>
                        <a:ext cx="3771524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5076056" y="4725144"/>
          <a:ext cx="406794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Εξίσωση" r:id="rId8" imgW="2514600" imgH="711000" progId="Equation.3">
                  <p:embed/>
                </p:oleObj>
              </mc:Choice>
              <mc:Fallback>
                <p:oleObj name="Εξίσωση" r:id="rId8" imgW="251460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725144"/>
                        <a:ext cx="4067944" cy="122413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5" name="Object 7"/>
          <p:cNvGraphicFramePr>
            <a:graphicFrameLocks noChangeAspect="1"/>
          </p:cNvGraphicFramePr>
          <p:nvPr/>
        </p:nvGraphicFramePr>
        <p:xfrm>
          <a:off x="5436096" y="3429001"/>
          <a:ext cx="2808312" cy="1013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Εξίσωση" r:id="rId10" imgW="1917360" imgH="609480" progId="Equation.3">
                  <p:embed/>
                </p:oleObj>
              </mc:Choice>
              <mc:Fallback>
                <p:oleObj name="Εξίσωση" r:id="rId10" imgW="1917360" imgH="609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3429001"/>
                        <a:ext cx="2808312" cy="1013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971600" y="5733256"/>
          <a:ext cx="101441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Εξίσωση" r:id="rId12" imgW="647640" imgH="431640" progId="Equation.3">
                  <p:embed/>
                </p:oleObj>
              </mc:Choice>
              <mc:Fallback>
                <p:oleObj name="Εξίσωση" r:id="rId12" imgW="64764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733256"/>
                        <a:ext cx="1014412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10 - Ευθύγραμμο βέλος σύνδεσης"/>
          <p:cNvCxnSpPr/>
          <p:nvPr/>
        </p:nvCxnSpPr>
        <p:spPr>
          <a:xfrm flipV="1">
            <a:off x="2771800" y="5301208"/>
            <a:ext cx="504056" cy="504056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899592" y="5805264"/>
            <a:ext cx="1224136" cy="64807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3707904" y="5733256"/>
            <a:ext cx="1368152" cy="79208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3851920" y="5733256"/>
          <a:ext cx="125253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Εξίσωση" r:id="rId14" imgW="799920" imgH="431640" progId="Equation.3">
                  <p:embed/>
                </p:oleObj>
              </mc:Choice>
              <mc:Fallback>
                <p:oleObj name="Εξίσωση" r:id="rId14" imgW="79992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733256"/>
                        <a:ext cx="1252537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17 - Ευθύγραμμο βέλος σύνδεσης"/>
          <p:cNvCxnSpPr/>
          <p:nvPr/>
        </p:nvCxnSpPr>
        <p:spPr>
          <a:xfrm flipV="1">
            <a:off x="4211960" y="5373216"/>
            <a:ext cx="216024" cy="360040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2483768" y="5805264"/>
          <a:ext cx="1152128" cy="766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Εξίσωση" r:id="rId16" imgW="736560" imgH="431640" progId="Equation.3">
                  <p:embed/>
                </p:oleObj>
              </mc:Choice>
              <mc:Fallback>
                <p:oleObj name="Εξίσωση" r:id="rId16" imgW="7365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805264"/>
                        <a:ext cx="1152128" cy="7662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- Έλλειψη"/>
          <p:cNvSpPr/>
          <p:nvPr/>
        </p:nvSpPr>
        <p:spPr>
          <a:xfrm>
            <a:off x="2123728" y="5733256"/>
            <a:ext cx="1512168" cy="79208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flipV="1">
            <a:off x="1835696" y="5373216"/>
            <a:ext cx="720080" cy="576064"/>
          </a:xfrm>
          <a:prstGeom prst="straightConnector1">
            <a:avLst/>
          </a:prstGeom>
          <a:ln>
            <a:solidFill>
              <a:schemeClr val="dk1">
                <a:alpha val="49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5292080" y="2060848"/>
            <a:ext cx="3851920" cy="136815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smtClean="0"/>
              <a:t>Επικρατούσα τιμή.</a:t>
            </a:r>
            <a:br>
              <a:rPr lang="el-GR" sz="3200" b="1" smtClean="0"/>
            </a:br>
            <a:endParaRPr lang="el-GR" sz="3200" b="1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/>
              <a:t>Όταν όλες οι τιμές έχουν την ίδια συχνότητα, δεν υπάρχει επικρατούσα τιμή .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Αν 2 γειτονικές τιμές έχουν την ίδια συχνότητα, που συγχρόνως είναι η μεγαλύτερη απ' όλες, τότε παίρνουμε ως επικρατούσα τιμή το ημιάθροισμα  των δύο τιμών.  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/>
              <a:t>Στην περίπτωση μιας δικόρυφης κατανομής υπάρχουν δυο επικρατέστερες τιμές και είναι οι τιμές που βρίσκονται κάτω από τις δύο κορυφές της κατανομής.</a:t>
            </a:r>
          </a:p>
          <a:p>
            <a:pPr eaLnBrk="1" hangingPunct="1">
              <a:lnSpc>
                <a:spcPct val="90000"/>
              </a:lnSpc>
            </a:pP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Μέτρα διασποράς: Συντελεστής μεταβλητότητας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Για να συγκριθούν δυο χαρακτηριστικά που μετρώνται με διαφορετικές κλίμακες ή με διαφορετικές μονάδες μέτρησης (πχ</a:t>
            </a:r>
            <a:r>
              <a:rPr lang="en-US" sz="2400" dirty="0" smtClean="0"/>
              <a:t>.</a:t>
            </a:r>
            <a:r>
              <a:rPr lang="el-GR" sz="2400" dirty="0" smtClean="0"/>
              <a:t> βάρος(</a:t>
            </a:r>
            <a:r>
              <a:rPr lang="en-US" sz="2400" dirty="0" err="1" smtClean="0"/>
              <a:t>kgr</a:t>
            </a:r>
            <a:r>
              <a:rPr lang="en-US" sz="2400" dirty="0" smtClean="0"/>
              <a:t>) </a:t>
            </a:r>
            <a:r>
              <a:rPr lang="el-GR" sz="2400" dirty="0" smtClean="0"/>
              <a:t>με ύψος</a:t>
            </a:r>
            <a:r>
              <a:rPr lang="en-US" sz="2400" dirty="0" smtClean="0"/>
              <a:t>(cm) </a:t>
            </a:r>
            <a:r>
              <a:rPr lang="el-GR" sz="2400" dirty="0" smtClean="0"/>
              <a:t>σε ένα πληθυσμό) δεν μπορεί να χρησιμοποιηθεί κανένα από τα προηγούμενα μέτρα μεταβλητότητας που παρουσιάστηκαν</a:t>
            </a:r>
          </a:p>
          <a:p>
            <a:r>
              <a:rPr lang="el-GR" sz="2400" dirty="0" smtClean="0"/>
              <a:t>Μια ικανοποιητική προσέγγιση είναι ο </a:t>
            </a:r>
            <a:r>
              <a:rPr lang="el-GR" sz="2400" b="1" dirty="0" smtClean="0"/>
              <a:t>συντελεστής μεταβλητότητας</a:t>
            </a:r>
            <a:r>
              <a:rPr lang="el-GR" sz="2400" dirty="0" smtClean="0"/>
              <a:t>:</a:t>
            </a:r>
          </a:p>
          <a:p>
            <a:endParaRPr lang="el-GR" sz="2400" dirty="0" smtClean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3347864" y="4941168"/>
          <a:ext cx="171193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Εξίσωση" r:id="rId3" imgW="850680" imgH="393480" progId="Equation.3">
                  <p:embed/>
                </p:oleObj>
              </mc:Choice>
              <mc:Fallback>
                <p:oleObj name="Εξίσωση" r:id="rId3" imgW="850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941168"/>
                        <a:ext cx="1711932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400" dirty="0" smtClean="0"/>
              <a:t>Μέτρα διασποράς: Οι παράγοντες που επιδρούν στη μεταβλητότητα των τιμών και καθορίζουν την επιλογή του μέτρου διασποράς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1187624" y="198884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  </a:t>
            </a:r>
            <a:r>
              <a:rPr lang="el-GR" sz="1800" dirty="0" smtClean="0"/>
              <a:t>Ακραίες τιμές και έντονη ασυμμετρία</a:t>
            </a:r>
          </a:p>
          <a:p>
            <a:r>
              <a:rPr lang="el-GR" sz="1800" dirty="0" smtClean="0"/>
              <a:t>	Επιδρούν στο εύρος, διακύμανση και τυπική απόκλιση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Το μέγεθος του δείγματος</a:t>
            </a:r>
          </a:p>
          <a:p>
            <a:r>
              <a:rPr lang="el-GR" sz="1800" dirty="0" smtClean="0"/>
              <a:t>	Επιδρά στο εύρος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 Σταθερότητα της δειγματοληψίας. </a:t>
            </a:r>
          </a:p>
          <a:p>
            <a:r>
              <a:rPr lang="el-GR" sz="1800" dirty="0" smtClean="0"/>
              <a:t>	Όταν σχηματίζονται μερικά δείγματα από τον ίδιο 	πληθυσμό τότε αναμένεται  μια ομοιότητα μεταξύ 	αυτών των δειγμάτων. Στο εύρος δεν </a:t>
            </a:r>
            <a:r>
              <a:rPr lang="el-GR" sz="1800" smtClean="0"/>
              <a:t>υπάρχει αυτή </a:t>
            </a:r>
            <a:r>
              <a:rPr lang="el-GR" sz="1800" dirty="0" smtClean="0"/>
              <a:t>η 	σταθερότητα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/>
              <a:t>   Κατανομή ανοικτών ορίων. Όταν η μεγαλύτερη ή η 	μικρότερη τιμή μια κατανομής δεν είναι σαφώς 	ορισμένες τότε έχουμε μια κατανομή ανοικτών ορίων.</a:t>
            </a:r>
          </a:p>
          <a:p>
            <a:pPr lvl="2"/>
            <a:r>
              <a:rPr lang="el-GR" sz="1800" dirty="0" smtClean="0"/>
              <a:t>Μόνο το </a:t>
            </a:r>
            <a:r>
              <a:rPr lang="el-GR" sz="1800" dirty="0" err="1" smtClean="0"/>
              <a:t>ενδοτεταρημοριακό</a:t>
            </a:r>
            <a:r>
              <a:rPr lang="el-GR" sz="1800" dirty="0" smtClean="0"/>
              <a:t> εύρος υπολογίζεται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b="1" smtClean="0"/>
              <a:t>Σύγκριση μέσου, διαμέσου και επικρατούσης τιμής.</a:t>
            </a:r>
            <a:br>
              <a:rPr lang="el-GR" sz="4000" b="1" smtClean="0"/>
            </a:br>
            <a:endParaRPr lang="el-GR" sz="4000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772400" cy="4114800"/>
          </a:xfrm>
        </p:spPr>
        <p:txBody>
          <a:bodyPr/>
          <a:lstStyle/>
          <a:p>
            <a:pPr eaLnBrk="1" hangingPunct="1"/>
            <a:r>
              <a:rPr lang="el-GR" sz="2800" smtClean="0"/>
              <a:t>Στο μέσο όρο, όλες οι τιμές συμμετέχουν κατά τον υπολογισμό του και είναι καθαρό μέτρο κεντρικής τάσης. </a:t>
            </a:r>
          </a:p>
          <a:p>
            <a:pPr eaLnBrk="1" hangingPunct="1"/>
            <a:r>
              <a:rPr lang="el-GR" sz="2800" smtClean="0"/>
              <a:t>Η διάμεσος στηρίζεται στη σειρά των τιμών. Όπως είδαμε, αν οι τιμές διαταχθούν, διάμεσος είναι η κεντρική τιμή.</a:t>
            </a:r>
          </a:p>
          <a:p>
            <a:pPr eaLnBrk="1" hangingPunct="1"/>
            <a:r>
              <a:rPr lang="el-GR" sz="2800" smtClean="0"/>
              <a:t>Η επικρατούσα δεν εξαρτάται από το μέγεθος των τιμών, ούτε από τη σειρά τους, αλλά από τη συχνότητά τους.</a:t>
            </a:r>
          </a:p>
          <a:p>
            <a:pPr eaLnBrk="1" hangingPunct="1"/>
            <a:endParaRPr lang="el-G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b="1" smtClean="0"/>
              <a:t>Σύγκριση μέσου, διαμέσου και επικρατούσης τιμής.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/>
              <a:t>Μπορούμε να συγκρίνουμε τα τρία μέτρα, τοποθετώντας τους στη γραφική παράσταση της κατανομής συχνοτήτων μιας μεταβλητής. Ο μέσος είναι το κέντρο βάρους της κατανομής. Η  κάθετη ευθεία στον άξονα των τιμών, στο σημείο που βρίσκεται η διάμεσος, χωρίζει το εμβαδόν που ορίζει η κατανομή σε 2 ίσα μέρη. Η επικρατούσα είναι η τιμή που αντιστοιχεί στο ψηλότερο σημείο της καμπύλης.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b="1" dirty="0" smtClean="0"/>
              <a:t> </a:t>
            </a:r>
            <a:r>
              <a:rPr lang="el-GR" sz="2400" b="1" dirty="0" smtClean="0"/>
              <a:t>Μορφές της κατανομής συχνοτήτων ποσοτικών μεταβλητών και σχετικές θέσεις των μέτρων κεντρικής θέσης</a:t>
            </a:r>
            <a:r>
              <a:rPr lang="el-GR" sz="2400" dirty="0" smtClean="0"/>
              <a:t> </a:t>
            </a:r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2133600"/>
            <a:ext cx="7632700" cy="2303463"/>
          </a:xfrm>
          <a:noFill/>
        </p:spPr>
      </p:pic>
      <p:pic>
        <p:nvPicPr>
          <p:cNvPr id="52228" name="Picture 7"/>
          <p:cNvPicPr>
            <a:picLocks noGrp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4365625"/>
            <a:ext cx="6408738" cy="2492375"/>
          </a:xfrm>
          <a:noFill/>
        </p:spPr>
      </p:pic>
      <p:sp>
        <p:nvSpPr>
          <p:cNvPr id="52229" name="Text Box 11"/>
          <p:cNvSpPr txBox="1">
            <a:spLocks noChangeArrowheads="1"/>
          </p:cNvSpPr>
          <p:nvPr/>
        </p:nvSpPr>
        <p:spPr bwMode="auto">
          <a:xfrm>
            <a:off x="1835150" y="6464300"/>
            <a:ext cx="762000" cy="393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l-GR" sz="1200"/>
              <a:t>Διάμεσο</a:t>
            </a:r>
            <a:r>
              <a:rPr lang="el-GR" sz="800"/>
              <a:t>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/>
              <a:t>Στο ερώτημα, ποιο μέτρο χρησιμοποιείται συνήθως, η απάντηση εξαρτάται από: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7415" name="Rectangle 25"/>
          <p:cNvSpPr>
            <a:spLocks noChangeArrowheads="1"/>
          </p:cNvSpPr>
          <p:nvPr/>
        </p:nvSpPr>
        <p:spPr bwMode="auto">
          <a:xfrm>
            <a:off x="1043608" y="1941936"/>
            <a:ext cx="64669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200000"/>
              </a:lnSpc>
              <a:buFontTx/>
              <a:buAutoNum type="arabicPeriod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 smtClean="0"/>
              <a:t>  Τον </a:t>
            </a:r>
            <a:r>
              <a:rPr lang="el-GR" sz="2000" dirty="0"/>
              <a:t>τύπο των δεδομένων</a:t>
            </a:r>
          </a:p>
          <a:p>
            <a:pPr algn="just">
              <a:lnSpc>
                <a:spcPct val="200000"/>
              </a:lnSpc>
              <a:buFontTx/>
              <a:buAutoNum type="arabicPeriod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 smtClean="0"/>
              <a:t>  Από </a:t>
            </a:r>
            <a:r>
              <a:rPr lang="el-GR" sz="2000" dirty="0"/>
              <a:t>τη μορφή της κατανομής των τιμών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</a:t>
            </a:r>
            <a:r>
              <a:rPr lang="en-US" sz="2000" dirty="0"/>
              <a:t>H</a:t>
            </a:r>
            <a:r>
              <a:rPr lang="el-GR" sz="2000" dirty="0"/>
              <a:t> κατανομή εμφανίζει μεγάλη ασυμμετρία  </a:t>
            </a:r>
          </a:p>
          <a:p>
            <a:pPr lvl="1" algn="just">
              <a:lnSpc>
                <a:spcPct val="200000"/>
              </a:lnSpc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  υπάρχουν ιδιαίτερα ακραίες τιμές (α)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Κάποια υποκείμενα παίρνουν απροσδιόριστες τιμές (β)</a:t>
            </a:r>
          </a:p>
          <a:p>
            <a:pPr lvl="1" algn="just">
              <a:lnSpc>
                <a:spcPct val="200000"/>
              </a:lnSpc>
              <a:buFontTx/>
              <a:buChar char="•"/>
              <a:tabLst>
                <a:tab pos="2286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l-GR" sz="2000" dirty="0"/>
              <a:t> Η κατανομή είναι ανοικτών ορίων (γ)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Κατηγορικά δεδομένα</a:t>
            </a:r>
            <a:endParaRPr lang="el-GR" sz="2800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685800" y="1981200"/>
          <a:ext cx="539836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Ασυμμετρία ή/και παρουσία ακραίων τιμών</a:t>
            </a:r>
            <a:endParaRPr lang="el-GR" sz="2800" dirty="0"/>
          </a:p>
        </p:txBody>
      </p:sp>
      <p:pic>
        <p:nvPicPr>
          <p:cNvPr id="6" name="Picture 2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844824"/>
            <a:ext cx="7895774" cy="3600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Ποιο μέτρο κεντρικής θέσης είναι κατάλληλο;</a:t>
            </a:r>
            <a:br>
              <a:rPr lang="el-GR" sz="2800" dirty="0" smtClean="0"/>
            </a:br>
            <a:r>
              <a:rPr lang="el-GR" sz="2800" dirty="0" smtClean="0"/>
              <a:t> Κάποια υποκείμενα παίρνουν απροσδιόριστες τιμές </a:t>
            </a:r>
            <a:endParaRPr lang="el-GR" sz="2800" dirty="0"/>
          </a:p>
        </p:txBody>
      </p:sp>
      <p:graphicFrame>
        <p:nvGraphicFramePr>
          <p:cNvPr id="74754" name="Object 27"/>
          <p:cNvGraphicFramePr>
            <a:graphicFrameLocks noChangeAspect="1"/>
          </p:cNvGraphicFramePr>
          <p:nvPr/>
        </p:nvGraphicFramePr>
        <p:xfrm>
          <a:off x="2123728" y="2132856"/>
          <a:ext cx="4176464" cy="3743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Έγγραφο" r:id="rId3" imgW="1982108" imgH="1552265" progId="Word.Document.8">
                  <p:embed/>
                </p:oleObj>
              </mc:Choice>
              <mc:Fallback>
                <p:oleObj name="Έγγραφο" r:id="rId3" imgW="1982108" imgH="1552265" progId="Word.Document.8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2856"/>
                        <a:ext cx="4176464" cy="37430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6300192" y="2492896"/>
            <a:ext cx="2592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Χρόνος που χρειάστηκε ο μαθητής για να ολοκληρώσει ένα έργο στα πλαίσια με 45λεπτης διδακτικής ώρας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H="1">
            <a:off x="5148064" y="3284984"/>
            <a:ext cx="1080120" cy="72008"/>
          </a:xfrm>
          <a:prstGeom prst="straightConnector1">
            <a:avLst/>
          </a:prstGeom>
          <a:ln>
            <a:solidFill>
              <a:schemeClr val="dk1">
                <a:alpha val="57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734</Words>
  <Application>Microsoft Office PowerPoint</Application>
  <PresentationFormat>Προβολή στην οθόνη (4:3)</PresentationFormat>
  <Paragraphs>79</Paragraphs>
  <Slides>21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4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Times New Roman</vt:lpstr>
      <vt:lpstr>Θέμα του Office</vt:lpstr>
      <vt:lpstr>Έγγραφο</vt:lpstr>
      <vt:lpstr>Document</vt:lpstr>
      <vt:lpstr>Εξίσωση</vt:lpstr>
      <vt:lpstr>MathType Equation</vt:lpstr>
      <vt:lpstr>Επικρατούσα τιμή. </vt:lpstr>
      <vt:lpstr>Επικρατούσα τιμή. </vt:lpstr>
      <vt:lpstr>Σύγκριση μέσου, διαμέσου και επικρατούσης τιμής. </vt:lpstr>
      <vt:lpstr>Σύγκριση μέσου, διαμέσου και επικρατούσης τιμής.</vt:lpstr>
      <vt:lpstr> Μορφές της κατανομής συχνοτήτων ποσοτικών μεταβλητών και σχετικές θέσεις των μέτρων κεντρικής θέσης </vt:lpstr>
      <vt:lpstr>Στο ερώτημα, ποιο μέτρο χρησιμοποιείται συνήθως, η απάντηση εξαρτάται από:</vt:lpstr>
      <vt:lpstr>Ποιο μέτρο κεντρικής θέσης είναι κατάλληλο; Κατηγορικά δεδομένα</vt:lpstr>
      <vt:lpstr>Ποιο μέτρο κεντρικής θέσης είναι κατάλληλο; Ασυμμετρία ή/και παρουσία ακραίων τιμών</vt:lpstr>
      <vt:lpstr>Ποιο μέτρο κεντρικής θέσης είναι κατάλληλο;  Κάποια υποκείμενα παίρνουν απροσδιόριστες τιμές </vt:lpstr>
      <vt:lpstr>Ποιο μέτρο κεντρικής θέσης είναι κατάλληλο;  Η κατανομή είναι ανοικτών ορίων </vt:lpstr>
      <vt:lpstr>Μέτρα διασποράς: έννοια της μεταβλητότητας </vt:lpstr>
      <vt:lpstr>Μέτρα διασποράς </vt:lpstr>
      <vt:lpstr>Μέτρα διασποράς :Υπολογισμός ΕΤΕ σε Ομαδοποιημένη Κατανομή Συχνοτήτων</vt:lpstr>
      <vt:lpstr>Μέτρα διασποράς: Διακύμανση και τυπική απόκλιση </vt:lpstr>
      <vt:lpstr>Μέτρα διασποράς :Διακύμανση και τυπική απόκλιση</vt:lpstr>
      <vt:lpstr>Μέτρα διασποράς: Διακύμανση και τυπική απόκλιση</vt:lpstr>
      <vt:lpstr>Μέτρα διασποράς :Διακύμανση και τυπική απόκλιση</vt:lpstr>
      <vt:lpstr>Μέτρα διασποράς: Υπολογιστικοί τύποι για διακύμανση  </vt:lpstr>
      <vt:lpstr>Μέτρα διασποράς : Υπολογισμός τυπικής απόκλισης στην περίπτωση  ομαδοποιημένης κατανομής για την υποκλίμακα WPPSI</vt:lpstr>
      <vt:lpstr>Μέτρα διασποράς: Συντελεστής μεταβλητότητας</vt:lpstr>
      <vt:lpstr>Μέτρα διασποράς: Οι παράγοντες που επιδρούν στη μεταβλητότητα των τιμών και καθορίζουν την επιλογή του μέτρου διασποράς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Επικρατούσα τιμή. </dc:title>
  <dc:creator>Βασίλης</dc:creator>
  <cp:lastModifiedBy>vasileios gialamas</cp:lastModifiedBy>
  <cp:revision>2</cp:revision>
  <dcterms:created xsi:type="dcterms:W3CDTF">2015-03-19T07:31:50Z</dcterms:created>
  <dcterms:modified xsi:type="dcterms:W3CDTF">2020-04-01T12:59:57Z</dcterms:modified>
</cp:coreProperties>
</file>