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personal\&#916;&#953;&#948;&#945;&#963;&#954;&#945;&#955;&#943;&#949;&#962;\&#924;&#949;&#952;%20&#917;&#960;&#953;&#963;&#964;%20&#913;&#957;&#952;&#961;%20&#931;&#964;&#945;&#964;&#953;&#963;&#964;&#953;&#954;&#942;%20&#921;\&#913;&#963;&#954;&#942;&#963;&#949;&#953;&#962;\&#913;&#963;&#954;&#951;&#963;&#95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ersonal\&#916;&#953;&#948;&#945;&#963;&#954;&#945;&#955;&#943;&#949;&#962;\&#924;&#949;&#952;%20&#917;&#960;&#953;&#963;&#964;%20&#913;&#957;&#952;&#961;%20&#931;&#964;&#945;&#964;&#953;&#963;&#964;&#953;&#954;&#942;%20&#921;\&#913;&#963;&#954;&#942;&#963;&#949;&#953;&#962;\&#913;&#963;&#954;&#951;&#963;&#95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personal\&#916;&#953;&#948;&#945;&#963;&#954;&#945;&#955;&#943;&#949;&#962;\&#924;&#949;&#952;%20&#917;&#960;&#953;&#963;&#964;%20&#913;&#957;&#952;&#961;%20&#931;&#964;&#945;&#964;&#953;&#963;&#964;&#953;&#954;&#942;%20&#921;\&#913;&#963;&#954;&#942;&#963;&#949;&#953;&#962;\&#913;&#963;&#954;&#951;&#963;&#95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plotArea>
      <c:layout>
        <c:manualLayout>
          <c:layoutTarget val="inner"/>
          <c:xMode val="edge"/>
          <c:yMode val="edge"/>
          <c:x val="8.281251062807081E-2"/>
          <c:y val="2.4734717822681006E-2"/>
          <c:w val="0.8703956363125207"/>
          <c:h val="0.84969894943922264"/>
        </c:manualLayout>
      </c:layout>
      <c:barChart>
        <c:barDir val="col"/>
        <c:grouping val="clustered"/>
        <c:ser>
          <c:idx val="1"/>
          <c:order val="0"/>
          <c:spPr>
            <a:ln>
              <a:solidFill>
                <a:schemeClr val="accent1">
                  <a:lumMod val="60000"/>
                  <a:lumOff val="40000"/>
                </a:schemeClr>
              </a:solidFill>
            </a:ln>
          </c:spPr>
          <c:cat>
            <c:numRef>
              <c:f>Φύλλο1!$D$4:$D$14</c:f>
              <c:numCache>
                <c:formatCode>General</c:formatCode>
                <c:ptCount val="11"/>
                <c:pt idx="0">
                  <c:v>6</c:v>
                </c:pt>
                <c:pt idx="1">
                  <c:v>9</c:v>
                </c:pt>
                <c:pt idx="2">
                  <c:v>12</c:v>
                </c:pt>
                <c:pt idx="3">
                  <c:v>15</c:v>
                </c:pt>
                <c:pt idx="4">
                  <c:v>18</c:v>
                </c:pt>
                <c:pt idx="5">
                  <c:v>21</c:v>
                </c:pt>
                <c:pt idx="6">
                  <c:v>24</c:v>
                </c:pt>
                <c:pt idx="7">
                  <c:v>27</c:v>
                </c:pt>
                <c:pt idx="8">
                  <c:v>30</c:v>
                </c:pt>
                <c:pt idx="9">
                  <c:v>33</c:v>
                </c:pt>
                <c:pt idx="10">
                  <c:v>36</c:v>
                </c:pt>
              </c:numCache>
            </c:numRef>
          </c:cat>
          <c:val>
            <c:numRef>
              <c:f>Φύλλο1!$E$4:$E$14</c:f>
              <c:numCache>
                <c:formatCode>General</c:formatCode>
                <c:ptCount val="11"/>
                <c:pt idx="0">
                  <c:v>2</c:v>
                </c:pt>
                <c:pt idx="1">
                  <c:v>2</c:v>
                </c:pt>
                <c:pt idx="3">
                  <c:v>1</c:v>
                </c:pt>
                <c:pt idx="4">
                  <c:v>5</c:v>
                </c:pt>
                <c:pt idx="5">
                  <c:v>2</c:v>
                </c:pt>
                <c:pt idx="6">
                  <c:v>8</c:v>
                </c:pt>
                <c:pt idx="7">
                  <c:v>10</c:v>
                </c:pt>
                <c:pt idx="8">
                  <c:v>8</c:v>
                </c:pt>
                <c:pt idx="9">
                  <c:v>19</c:v>
                </c:pt>
                <c:pt idx="10">
                  <c:v>21</c:v>
                </c:pt>
              </c:numCache>
            </c:numRef>
          </c:val>
        </c:ser>
        <c:gapWidth val="0"/>
        <c:overlap val="100"/>
        <c:axId val="113908736"/>
        <c:axId val="114046848"/>
      </c:barChart>
      <c:catAx>
        <c:axId val="113908736"/>
        <c:scaling>
          <c:orientation val="minMax"/>
        </c:scaling>
        <c:axPos val="b"/>
        <c:numFmt formatCode="General" sourceLinked="1"/>
        <c:tickLblPos val="nextTo"/>
        <c:crossAx val="114046848"/>
        <c:crosses val="autoZero"/>
        <c:auto val="1"/>
        <c:lblAlgn val="ctr"/>
        <c:lblOffset val="100"/>
      </c:catAx>
      <c:valAx>
        <c:axId val="114046848"/>
        <c:scaling>
          <c:orientation val="minMax"/>
        </c:scaling>
        <c:axPos val="l"/>
        <c:majorGridlines/>
        <c:numFmt formatCode="General" sourceLinked="1"/>
        <c:tickLblPos val="nextTo"/>
        <c:crossAx val="113908736"/>
        <c:crosses val="autoZero"/>
        <c:crossBetween val="between"/>
      </c:valAx>
      <c:spPr>
        <a:solidFill>
          <a:schemeClr val="accent2">
            <a:lumMod val="20000"/>
            <a:lumOff val="80000"/>
          </a:schemeClr>
        </a:solidFill>
        <a:ln>
          <a:solidFill>
            <a:schemeClr val="tx1"/>
          </a:solidFill>
        </a:ln>
      </c:spPr>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plotArea>
      <c:layout>
        <c:manualLayout>
          <c:layoutTarget val="inner"/>
          <c:xMode val="edge"/>
          <c:yMode val="edge"/>
          <c:x val="9.9524198166016029E-2"/>
          <c:y val="3.7560127064071115E-2"/>
          <c:w val="0.87039563631252115"/>
          <c:h val="0.84969894943922264"/>
        </c:manualLayout>
      </c:layout>
      <c:barChart>
        <c:barDir val="col"/>
        <c:grouping val="clustered"/>
        <c:ser>
          <c:idx val="1"/>
          <c:order val="0"/>
          <c:spPr>
            <a:ln>
              <a:solidFill>
                <a:schemeClr val="accent1">
                  <a:lumMod val="60000"/>
                  <a:lumOff val="40000"/>
                </a:schemeClr>
              </a:solidFill>
            </a:ln>
          </c:spPr>
          <c:cat>
            <c:numRef>
              <c:f>Φύλλο1!$D$4:$D$14</c:f>
              <c:numCache>
                <c:formatCode>General</c:formatCode>
                <c:ptCount val="11"/>
                <c:pt idx="0">
                  <c:v>6</c:v>
                </c:pt>
                <c:pt idx="1">
                  <c:v>9</c:v>
                </c:pt>
                <c:pt idx="2">
                  <c:v>12</c:v>
                </c:pt>
                <c:pt idx="3">
                  <c:v>15</c:v>
                </c:pt>
                <c:pt idx="4">
                  <c:v>18</c:v>
                </c:pt>
                <c:pt idx="5">
                  <c:v>21</c:v>
                </c:pt>
                <c:pt idx="6">
                  <c:v>24</c:v>
                </c:pt>
                <c:pt idx="7">
                  <c:v>27</c:v>
                </c:pt>
                <c:pt idx="8">
                  <c:v>30</c:v>
                </c:pt>
                <c:pt idx="9">
                  <c:v>33</c:v>
                </c:pt>
                <c:pt idx="10">
                  <c:v>36</c:v>
                </c:pt>
              </c:numCache>
            </c:numRef>
          </c:cat>
          <c:val>
            <c:numRef>
              <c:f>Φύλλο1!$E$4:$E$14</c:f>
              <c:numCache>
                <c:formatCode>General</c:formatCode>
                <c:ptCount val="11"/>
                <c:pt idx="0">
                  <c:v>2</c:v>
                </c:pt>
                <c:pt idx="1">
                  <c:v>2</c:v>
                </c:pt>
                <c:pt idx="3">
                  <c:v>1</c:v>
                </c:pt>
                <c:pt idx="4">
                  <c:v>5</c:v>
                </c:pt>
                <c:pt idx="5">
                  <c:v>2</c:v>
                </c:pt>
                <c:pt idx="6">
                  <c:v>8</c:v>
                </c:pt>
                <c:pt idx="7">
                  <c:v>10</c:v>
                </c:pt>
                <c:pt idx="8">
                  <c:v>8</c:v>
                </c:pt>
                <c:pt idx="9">
                  <c:v>19</c:v>
                </c:pt>
                <c:pt idx="10">
                  <c:v>21</c:v>
                </c:pt>
              </c:numCache>
            </c:numRef>
          </c:val>
        </c:ser>
        <c:gapWidth val="0"/>
        <c:overlap val="100"/>
        <c:axId val="114290048"/>
        <c:axId val="114291840"/>
      </c:barChart>
      <c:catAx>
        <c:axId val="114290048"/>
        <c:scaling>
          <c:orientation val="minMax"/>
        </c:scaling>
        <c:axPos val="b"/>
        <c:numFmt formatCode="General" sourceLinked="1"/>
        <c:tickLblPos val="nextTo"/>
        <c:crossAx val="114291840"/>
        <c:crosses val="autoZero"/>
        <c:auto val="1"/>
        <c:lblAlgn val="ctr"/>
        <c:lblOffset val="100"/>
      </c:catAx>
      <c:valAx>
        <c:axId val="114291840"/>
        <c:scaling>
          <c:orientation val="minMax"/>
        </c:scaling>
        <c:axPos val="l"/>
        <c:majorGridlines/>
        <c:numFmt formatCode="General" sourceLinked="1"/>
        <c:tickLblPos val="nextTo"/>
        <c:crossAx val="114290048"/>
        <c:crosses val="autoZero"/>
        <c:crossBetween val="between"/>
      </c:valAx>
      <c:spPr>
        <a:solidFill>
          <a:schemeClr val="accent2">
            <a:lumMod val="20000"/>
            <a:lumOff val="80000"/>
          </a:schemeClr>
        </a:solidFill>
        <a:ln>
          <a:solidFill>
            <a:schemeClr val="tx1"/>
          </a:solidFill>
        </a:ln>
      </c:spPr>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plotArea>
      <c:layout/>
      <c:barChart>
        <c:barDir val="col"/>
        <c:grouping val="clustered"/>
        <c:ser>
          <c:idx val="1"/>
          <c:order val="0"/>
          <c:spPr>
            <a:ln>
              <a:solidFill>
                <a:schemeClr val="accent1">
                  <a:lumMod val="60000"/>
                  <a:lumOff val="40000"/>
                </a:schemeClr>
              </a:solidFill>
            </a:ln>
          </c:spPr>
          <c:cat>
            <c:numRef>
              <c:f>Φύλλο1!$D$4:$D$14</c:f>
              <c:numCache>
                <c:formatCode>General</c:formatCode>
                <c:ptCount val="11"/>
                <c:pt idx="0">
                  <c:v>6</c:v>
                </c:pt>
                <c:pt idx="1">
                  <c:v>9</c:v>
                </c:pt>
                <c:pt idx="2">
                  <c:v>12</c:v>
                </c:pt>
                <c:pt idx="3">
                  <c:v>15</c:v>
                </c:pt>
                <c:pt idx="4">
                  <c:v>18</c:v>
                </c:pt>
                <c:pt idx="5">
                  <c:v>21</c:v>
                </c:pt>
                <c:pt idx="6">
                  <c:v>24</c:v>
                </c:pt>
                <c:pt idx="7">
                  <c:v>27</c:v>
                </c:pt>
                <c:pt idx="8">
                  <c:v>30</c:v>
                </c:pt>
                <c:pt idx="9">
                  <c:v>33</c:v>
                </c:pt>
                <c:pt idx="10">
                  <c:v>36</c:v>
                </c:pt>
              </c:numCache>
            </c:numRef>
          </c:cat>
          <c:val>
            <c:numRef>
              <c:f>Φύλλο1!$E$4:$E$14</c:f>
              <c:numCache>
                <c:formatCode>General</c:formatCode>
                <c:ptCount val="11"/>
                <c:pt idx="0">
                  <c:v>2</c:v>
                </c:pt>
                <c:pt idx="1">
                  <c:v>2</c:v>
                </c:pt>
                <c:pt idx="3">
                  <c:v>1</c:v>
                </c:pt>
                <c:pt idx="4">
                  <c:v>5</c:v>
                </c:pt>
                <c:pt idx="5">
                  <c:v>2</c:v>
                </c:pt>
                <c:pt idx="6">
                  <c:v>8</c:v>
                </c:pt>
                <c:pt idx="7">
                  <c:v>10</c:v>
                </c:pt>
                <c:pt idx="8">
                  <c:v>8</c:v>
                </c:pt>
                <c:pt idx="9">
                  <c:v>19</c:v>
                </c:pt>
                <c:pt idx="10">
                  <c:v>21</c:v>
                </c:pt>
              </c:numCache>
            </c:numRef>
          </c:val>
        </c:ser>
        <c:gapWidth val="0"/>
        <c:overlap val="100"/>
        <c:axId val="114312704"/>
        <c:axId val="114314240"/>
      </c:barChart>
      <c:catAx>
        <c:axId val="114312704"/>
        <c:scaling>
          <c:orientation val="minMax"/>
        </c:scaling>
        <c:axPos val="b"/>
        <c:numFmt formatCode="General" sourceLinked="1"/>
        <c:tickLblPos val="nextTo"/>
        <c:crossAx val="114314240"/>
        <c:crosses val="autoZero"/>
        <c:auto val="1"/>
        <c:lblAlgn val="ctr"/>
        <c:lblOffset val="100"/>
      </c:catAx>
      <c:valAx>
        <c:axId val="114314240"/>
        <c:scaling>
          <c:orientation val="minMax"/>
        </c:scaling>
        <c:axPos val="l"/>
        <c:majorGridlines/>
        <c:numFmt formatCode="General" sourceLinked="1"/>
        <c:tickLblPos val="nextTo"/>
        <c:crossAx val="114312704"/>
        <c:crosses val="autoZero"/>
        <c:crossBetween val="between"/>
      </c:valAx>
      <c:spPr>
        <a:solidFill>
          <a:schemeClr val="accent2">
            <a:lumMod val="20000"/>
            <a:lumOff val="80000"/>
          </a:schemeClr>
        </a:solidFill>
        <a:ln>
          <a:solidFill>
            <a:schemeClr val="tx1"/>
          </a:solidFill>
        </a:ln>
      </c:spPr>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emf"/><Relationship Id="rId4"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12.wmf"/><Relationship Id="rId6" Type="http://schemas.openxmlformats.org/officeDocument/2006/relationships/image" Target="../media/image13.wmf"/><Relationship Id="rId5" Type="http://schemas.openxmlformats.org/officeDocument/2006/relationships/image" Target="../media/image7.emf"/><Relationship Id="rId4"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png"/></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0CF74C-FED2-40DC-BEC5-C70FF253851D}" type="datetimeFigureOut">
              <a:rPr lang="el-GR" smtClean="0"/>
              <a:pPr/>
              <a:t>19/4/2015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2DEFF-2219-4B30-936E-44DFE56EE63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10</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13</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1AF85D6-A75E-4C27-8BAA-E66EC37E4AEF}" type="slidenum">
              <a:rPr lang="el-GR" smtClean="0"/>
              <a:pPr>
                <a:defRPr/>
              </a:pPr>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F2BF4044-5184-411C-A884-8783C612E689}"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B122E7-77D7-49F7-B8FD-8BF87A7A42EE}" type="datetimeFigureOut">
              <a:rPr lang="el-GR" smtClean="0"/>
              <a:pPr/>
              <a:t>19/4/2015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CC97E6-CF48-4D75-95EA-78761FA93C0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122E7-77D7-49F7-B8FD-8BF87A7A42EE}" type="datetimeFigureOut">
              <a:rPr lang="el-GR" smtClean="0"/>
              <a:pPr/>
              <a:t>19/4/2015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C97E6-CF48-4D75-95EA-78761FA93C0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oleObject" Target="../embeddings/oleObject13.bin"/><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2.xml"/><Relationship Id="rId1" Type="http://schemas.openxmlformats.org/officeDocument/2006/relationships/vmlDrawing" Target="../drawings/vmlDrawing8.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___________________Microsoft_Office_Excel2.xls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package" Target="../embeddings/___________________Microsoft_Office_Excel3.xlsx"/><Relationship Id="rId3" Type="http://schemas.openxmlformats.org/officeDocument/2006/relationships/notesSlide" Target="../notesSlides/notesSlide2.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oleObject" Target="../embeddings/oleObject7.bin"/><Relationship Id="rId5" Type="http://schemas.openxmlformats.org/officeDocument/2006/relationships/oleObject" Target="../embeddings/oleObject2.bin"/><Relationship Id="rId10" Type="http://schemas.openxmlformats.org/officeDocument/2006/relationships/oleObject" Target="../embeddings/oleObject6.bin"/><Relationship Id="rId4" Type="http://schemas.openxmlformats.org/officeDocument/2006/relationships/oleObject" Target="../embeddings/oleObject1.bin"/><Relationship Id="rId9"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package" Target="../embeddings/___________________Microsoft_Office_Excel4.xlsx"/><Relationship Id="rId3" Type="http://schemas.openxmlformats.org/officeDocument/2006/relationships/notesSlide" Target="../notesSlides/notesSlide3.xml"/><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 Id="rId9"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package" Target="../embeddings/___________________Microsoft_Office_Excel6.xlsx"/><Relationship Id="rId5" Type="http://schemas.openxmlformats.org/officeDocument/2006/relationships/package" Target="../embeddings/___________________Microsoft_Office_Excel5.xlsx"/><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package" Target="../embeddings/___________________Microsoft_Office_Excel7.xlsx"/></Relationships>
</file>

<file path=ppt/slides/_rels/slide9.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731168"/>
          </a:xfrm>
        </p:spPr>
        <p:txBody>
          <a:bodyPr/>
          <a:lstStyle/>
          <a:p>
            <a:r>
              <a:rPr lang="el-GR" sz="2800" dirty="0" smtClean="0"/>
              <a:t>Άσκηση 2-Περιγραφικής Στατιστικής</a:t>
            </a:r>
            <a:endParaRPr lang="el-GR" sz="2800" dirty="0"/>
          </a:p>
        </p:txBody>
      </p:sp>
      <p:graphicFrame>
        <p:nvGraphicFramePr>
          <p:cNvPr id="208898" name="Object 2"/>
          <p:cNvGraphicFramePr>
            <a:graphicFrameLocks noChangeAspect="1"/>
          </p:cNvGraphicFramePr>
          <p:nvPr/>
        </p:nvGraphicFramePr>
        <p:xfrm>
          <a:off x="683568" y="1628800"/>
          <a:ext cx="2695575" cy="4943475"/>
        </p:xfrm>
        <a:graphic>
          <a:graphicData uri="http://schemas.openxmlformats.org/presentationml/2006/ole">
            <p:oleObj spid="_x0000_s14338" name="Έγγραφο" r:id="rId3" imgW="2705340" imgH="5080958" progId="Word.Document.12">
              <p:embed/>
            </p:oleObj>
          </a:graphicData>
        </a:graphic>
      </p:graphicFrame>
      <p:sp>
        <p:nvSpPr>
          <p:cNvPr id="5" name="4 - TextBox"/>
          <p:cNvSpPr txBox="1"/>
          <p:nvPr/>
        </p:nvSpPr>
        <p:spPr>
          <a:xfrm>
            <a:off x="755576" y="1196752"/>
            <a:ext cx="2304256" cy="461665"/>
          </a:xfrm>
          <a:prstGeom prst="rect">
            <a:avLst/>
          </a:prstGeom>
          <a:noFill/>
        </p:spPr>
        <p:txBody>
          <a:bodyPr wrap="square" rtlCol="0">
            <a:spAutoFit/>
          </a:bodyPr>
          <a:lstStyle/>
          <a:p>
            <a:r>
              <a:rPr lang="el-GR" dirty="0" smtClean="0"/>
              <a:t>Δεδομένα</a:t>
            </a:r>
            <a:endParaRPr lang="el-GR" dirty="0"/>
          </a:p>
        </p:txBody>
      </p:sp>
      <p:sp>
        <p:nvSpPr>
          <p:cNvPr id="6" name="5 - TextBox"/>
          <p:cNvSpPr txBox="1"/>
          <p:nvPr/>
        </p:nvSpPr>
        <p:spPr>
          <a:xfrm>
            <a:off x="3635896" y="1772816"/>
            <a:ext cx="4752528" cy="2831544"/>
          </a:xfrm>
          <a:prstGeom prst="rect">
            <a:avLst/>
          </a:prstGeom>
          <a:noFill/>
        </p:spPr>
        <p:txBody>
          <a:bodyPr wrap="square" rtlCol="0">
            <a:spAutoFit/>
          </a:bodyPr>
          <a:lstStyle/>
          <a:p>
            <a:pPr marL="342900" indent="-342900">
              <a:buAutoNum type="arabicPeriod"/>
            </a:pPr>
            <a:r>
              <a:rPr lang="el-GR" sz="1600" dirty="0" smtClean="0"/>
              <a:t>Να βρεθούν η μέγιστη και η ελάχιστη τιμή στα δεδομένα</a:t>
            </a:r>
            <a:r>
              <a:rPr lang="en-US" sz="1600" dirty="0" smtClean="0"/>
              <a:t>.</a:t>
            </a:r>
            <a:r>
              <a:rPr lang="el-GR" sz="1600" dirty="0" smtClean="0"/>
              <a:t> </a:t>
            </a:r>
            <a:endParaRPr lang="en-US" sz="1600" dirty="0" smtClean="0"/>
          </a:p>
          <a:p>
            <a:pPr marL="342900" indent="-342900"/>
            <a:r>
              <a:rPr lang="el-GR" sz="1600" dirty="0" smtClean="0">
                <a:solidFill>
                  <a:schemeClr val="tx2"/>
                </a:solidFill>
              </a:rPr>
              <a:t>Από τον πίνακα </a:t>
            </a:r>
            <a:r>
              <a:rPr lang="en-US" sz="1600" dirty="0" smtClean="0">
                <a:solidFill>
                  <a:schemeClr val="tx2"/>
                </a:solidFill>
              </a:rPr>
              <a:t>min=5, max=36</a:t>
            </a:r>
          </a:p>
          <a:p>
            <a:pPr marL="342900" lvl="0" indent="-342900"/>
            <a:r>
              <a:rPr lang="en-US" sz="1600" dirty="0" smtClean="0"/>
              <a:t>6. </a:t>
            </a:r>
            <a:r>
              <a:rPr lang="el-GR" sz="1600" dirty="0" smtClean="0"/>
              <a:t>   Ποια είναι η μέγιστη και ποια η ελάχιστη τιμή δυνατή τιμή της κλίμακας και ποιο το κέντρο της;</a:t>
            </a:r>
            <a:endParaRPr lang="en-US" sz="1600" dirty="0" smtClean="0"/>
          </a:p>
          <a:p>
            <a:pPr lvl="0" indent="19050"/>
            <a:r>
              <a:rPr lang="el-GR" sz="1600" dirty="0" smtClean="0">
                <a:solidFill>
                  <a:schemeClr val="tx2"/>
                </a:solidFill>
              </a:rPr>
              <a:t>Επειδή έχουμε 12 τιμές σε κλίμακα 0-3 οι οποίες προστίθενται για να δώσουν την τιμή της κλίμακας «φροντίδα της μητέρας», για κάθε φοιτήτρια οι τιμές θα κυμαίνονται από 0 έως 36.</a:t>
            </a:r>
          </a:p>
          <a:p>
            <a:pPr lvl="0" indent="19050"/>
            <a:r>
              <a:rPr lang="el-GR" sz="1600" dirty="0" smtClean="0">
                <a:solidFill>
                  <a:schemeClr val="tx2"/>
                </a:solidFill>
              </a:rPr>
              <a:t>Το κέντρο της είναι (0+36)/2=18</a:t>
            </a:r>
          </a:p>
          <a:p>
            <a:pPr marL="342900" indent="-342900"/>
            <a:endParaRPr lang="el-GR"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4213" y="333375"/>
            <a:ext cx="7199312" cy="503238"/>
          </a:xfrm>
        </p:spPr>
        <p:txBody>
          <a:bodyPr>
            <a:normAutofit fontScale="90000"/>
          </a:bodyPr>
          <a:lstStyle/>
          <a:p>
            <a:pPr eaLnBrk="1" hangingPunct="1"/>
            <a:r>
              <a:rPr lang="el-GR" sz="3200" dirty="0" smtClean="0"/>
              <a:t>Κανονική κατανομή</a:t>
            </a:r>
          </a:p>
        </p:txBody>
      </p:sp>
      <p:sp>
        <p:nvSpPr>
          <p:cNvPr id="54275" name="Rectangle 3"/>
          <p:cNvSpPr>
            <a:spLocks noGrp="1" noChangeArrowheads="1"/>
          </p:cNvSpPr>
          <p:nvPr>
            <p:ph type="body" sz="half" idx="1"/>
          </p:nvPr>
        </p:nvSpPr>
        <p:spPr>
          <a:xfrm>
            <a:off x="827088" y="1125538"/>
            <a:ext cx="3960812" cy="5543550"/>
          </a:xfrm>
        </p:spPr>
        <p:txBody>
          <a:bodyPr/>
          <a:lstStyle/>
          <a:p>
            <a:pPr eaLnBrk="1" hangingPunct="1"/>
            <a:r>
              <a:rPr lang="el-GR" sz="1600" dirty="0" smtClean="0"/>
              <a:t>Ένας μαθηματικός τύπος υπολογίζει ακριβώς την πυκνότητα της κατανομής σε κάθε τιμή της μεταβλητής Χ που ακολουθεί την κανονική κατανομή:</a:t>
            </a:r>
          </a:p>
          <a:p>
            <a:pPr eaLnBrk="1" hangingPunct="1"/>
            <a:endParaRPr lang="el-GR" sz="1600" dirty="0" smtClean="0"/>
          </a:p>
          <a:p>
            <a:pPr eaLnBrk="1" hangingPunct="1"/>
            <a:endParaRPr lang="el-GR" sz="1600" dirty="0" smtClean="0"/>
          </a:p>
          <a:p>
            <a:pPr eaLnBrk="1" hangingPunct="1"/>
            <a:endParaRPr lang="el-GR" sz="1600" dirty="0" smtClean="0"/>
          </a:p>
          <a:p>
            <a:pPr eaLnBrk="1" hangingPunct="1"/>
            <a:endParaRPr lang="el-GR" sz="1600" dirty="0" smtClean="0"/>
          </a:p>
          <a:p>
            <a:pPr eaLnBrk="1" hangingPunct="1"/>
            <a:endParaRPr lang="el-GR" sz="1600" dirty="0" smtClean="0"/>
          </a:p>
          <a:p>
            <a:pPr eaLnBrk="1" hangingPunct="1"/>
            <a:r>
              <a:rPr lang="el-GR" sz="1600" dirty="0" smtClean="0"/>
              <a:t>Όπου </a:t>
            </a:r>
          </a:p>
          <a:p>
            <a:pPr lvl="1" eaLnBrk="1" hangingPunct="1"/>
            <a:r>
              <a:rPr lang="en-US" sz="1800" dirty="0" smtClean="0"/>
              <a:t>y: </a:t>
            </a:r>
            <a:r>
              <a:rPr lang="el-GR" sz="1800" dirty="0" smtClean="0"/>
              <a:t>πυκνότητα πιθανότητας</a:t>
            </a:r>
          </a:p>
          <a:p>
            <a:pPr lvl="1" eaLnBrk="1" hangingPunct="1"/>
            <a:r>
              <a:rPr lang="el-GR" sz="1800" dirty="0" smtClean="0"/>
              <a:t>Χ</a:t>
            </a:r>
            <a:r>
              <a:rPr lang="en-US" sz="1800" dirty="0" smtClean="0"/>
              <a:t>:</a:t>
            </a:r>
            <a:r>
              <a:rPr lang="el-GR" sz="1800" dirty="0" smtClean="0"/>
              <a:t> τιμές της μεταβλητής</a:t>
            </a:r>
          </a:p>
          <a:p>
            <a:pPr lvl="1" eaLnBrk="1" hangingPunct="1"/>
            <a:r>
              <a:rPr lang="el-GR" sz="1800" dirty="0" smtClean="0"/>
              <a:t>μ</a:t>
            </a:r>
            <a:r>
              <a:rPr lang="en-US" sz="1800" dirty="0" smtClean="0"/>
              <a:t>: </a:t>
            </a:r>
            <a:r>
              <a:rPr lang="el-GR" sz="1800" dirty="0" smtClean="0"/>
              <a:t> η μέση τιμή της Χ</a:t>
            </a:r>
          </a:p>
          <a:p>
            <a:pPr lvl="1" eaLnBrk="1" hangingPunct="1"/>
            <a:r>
              <a:rPr lang="el-GR" sz="1800" dirty="0" smtClean="0"/>
              <a:t>σ</a:t>
            </a:r>
            <a:r>
              <a:rPr lang="el-GR" sz="1800" baseline="30000" dirty="0" smtClean="0"/>
              <a:t>2</a:t>
            </a:r>
            <a:r>
              <a:rPr lang="el-GR" sz="1800" dirty="0" smtClean="0"/>
              <a:t> </a:t>
            </a:r>
            <a:r>
              <a:rPr lang="en-US" sz="1800" dirty="0" smtClean="0"/>
              <a:t>: </a:t>
            </a:r>
            <a:r>
              <a:rPr lang="el-GR" sz="1800" dirty="0" smtClean="0"/>
              <a:t>η διακύμανση της Χ</a:t>
            </a:r>
          </a:p>
          <a:p>
            <a:pPr lvl="1" eaLnBrk="1" hangingPunct="1"/>
            <a:r>
              <a:rPr lang="el-GR" sz="1800" dirty="0" smtClean="0"/>
              <a:t>π = 3,1416 (στρογγυλοποίηση)</a:t>
            </a:r>
          </a:p>
          <a:p>
            <a:pPr lvl="1" eaLnBrk="1" hangingPunct="1"/>
            <a:r>
              <a:rPr lang="en-US" sz="1800" dirty="0" smtClean="0"/>
              <a:t>e = 2,712		//</a:t>
            </a:r>
            <a:endParaRPr lang="el-GR" sz="1200" dirty="0" smtClean="0"/>
          </a:p>
          <a:p>
            <a:pPr eaLnBrk="1" hangingPunct="1">
              <a:buNone/>
            </a:pPr>
            <a:endParaRPr lang="el-GR" sz="1600" dirty="0" smtClean="0"/>
          </a:p>
          <a:p>
            <a:pPr eaLnBrk="1" hangingPunct="1">
              <a:buFontTx/>
              <a:buNone/>
            </a:pPr>
            <a:r>
              <a:rPr lang="el-GR" sz="1600" dirty="0" smtClean="0"/>
              <a:t>	</a:t>
            </a:r>
          </a:p>
        </p:txBody>
      </p:sp>
      <p:pic>
        <p:nvPicPr>
          <p:cNvPr id="54276" name="Picture 4"/>
          <p:cNvPicPr>
            <a:picLocks noGrp="1" noChangeAspect="1" noChangeArrowheads="1"/>
          </p:cNvPicPr>
          <p:nvPr>
            <p:ph sz="half" idx="2"/>
          </p:nvPr>
        </p:nvPicPr>
        <p:blipFill>
          <a:blip r:embed="rId4" cstate="print"/>
          <a:srcRect r="13020"/>
          <a:stretch>
            <a:fillRect/>
          </a:stretch>
        </p:blipFill>
        <p:spPr>
          <a:xfrm>
            <a:off x="4716463" y="1125538"/>
            <a:ext cx="4257675" cy="3598862"/>
          </a:xfrm>
          <a:noFill/>
        </p:spPr>
      </p:pic>
      <p:sp>
        <p:nvSpPr>
          <p:cNvPr id="54277" name="Text Box 5"/>
          <p:cNvSpPr txBox="1">
            <a:spLocks noChangeArrowheads="1"/>
          </p:cNvSpPr>
          <p:nvPr/>
        </p:nvSpPr>
        <p:spPr bwMode="auto">
          <a:xfrm>
            <a:off x="4932040" y="4725144"/>
            <a:ext cx="3816350" cy="2234458"/>
          </a:xfrm>
          <a:prstGeom prst="rect">
            <a:avLst/>
          </a:prstGeom>
          <a:noFill/>
          <a:ln w="9525">
            <a:noFill/>
            <a:miter lim="800000"/>
            <a:headEnd/>
            <a:tailEnd/>
          </a:ln>
        </p:spPr>
        <p:txBody>
          <a:bodyPr>
            <a:spAutoFit/>
          </a:bodyPr>
          <a:lstStyle/>
          <a:p>
            <a:pPr>
              <a:spcBef>
                <a:spcPct val="20000"/>
              </a:spcBef>
            </a:pPr>
            <a:r>
              <a:rPr lang="el-GR" sz="1600" dirty="0"/>
              <a:t>Το πρόγραμμα για να σχεδιάσει την καμπύλη της κανονικής κατανομής </a:t>
            </a:r>
            <a:r>
              <a:rPr lang="el-GR" sz="1600" dirty="0" smtClean="0"/>
              <a:t>πάνω από το ιστόγραμμα </a:t>
            </a:r>
            <a:r>
              <a:rPr lang="el-GR" sz="1600" dirty="0"/>
              <a:t>χρησιμοποιεί  τον τύπο για μια κατανομή με μέση τιμή και τυπική απόκλιση ίσες μ’ αυτές του δείγματος</a:t>
            </a:r>
            <a:r>
              <a:rPr lang="en-US" sz="1600" dirty="0"/>
              <a:t> </a:t>
            </a:r>
            <a:r>
              <a:rPr lang="el-GR" sz="1600" dirty="0"/>
              <a:t>των </a:t>
            </a:r>
            <a:r>
              <a:rPr lang="el-GR" sz="1600" dirty="0" smtClean="0"/>
              <a:t>240 τιμών χοληστερόλης</a:t>
            </a:r>
          </a:p>
          <a:p>
            <a:pPr>
              <a:spcBef>
                <a:spcPct val="20000"/>
              </a:spcBef>
            </a:pPr>
            <a:r>
              <a:rPr lang="el-GR" sz="1600" dirty="0" smtClean="0"/>
              <a:t>μ = 264,1 και σ = 52,59</a:t>
            </a:r>
            <a:endParaRPr lang="el-GR" sz="1600" dirty="0"/>
          </a:p>
          <a:p>
            <a:pPr>
              <a:spcBef>
                <a:spcPct val="50000"/>
              </a:spcBef>
            </a:pPr>
            <a:endParaRPr lang="el-GR" sz="1600" dirty="0"/>
          </a:p>
        </p:txBody>
      </p:sp>
      <p:graphicFrame>
        <p:nvGraphicFramePr>
          <p:cNvPr id="6" name="5 - Αντικείμενο"/>
          <p:cNvGraphicFramePr>
            <a:graphicFrameLocks noChangeAspect="1"/>
          </p:cNvGraphicFramePr>
          <p:nvPr/>
        </p:nvGraphicFramePr>
        <p:xfrm>
          <a:off x="1475656" y="2348880"/>
          <a:ext cx="2424269" cy="936104"/>
        </p:xfrm>
        <a:graphic>
          <a:graphicData uri="http://schemas.openxmlformats.org/presentationml/2006/ole">
            <p:oleObj spid="_x0000_s20482" name="Εξίσωση" r:id="rId5" imgW="1282680" imgH="495000" progId="Equation.3">
              <p:embed/>
            </p:oleObj>
          </a:graphicData>
        </a:graphic>
      </p:graphicFrame>
      <p:cxnSp>
        <p:nvCxnSpPr>
          <p:cNvPr id="7" name="6 - Ευθύγραμμο βέλος σύνδεσης"/>
          <p:cNvCxnSpPr/>
          <p:nvPr/>
        </p:nvCxnSpPr>
        <p:spPr>
          <a:xfrm flipV="1">
            <a:off x="5436096" y="3789040"/>
            <a:ext cx="144016" cy="136815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4" name="13 - Έλλειψη"/>
          <p:cNvSpPr/>
          <p:nvPr/>
        </p:nvSpPr>
        <p:spPr>
          <a:xfrm>
            <a:off x="4716016" y="4941168"/>
            <a:ext cx="3240360" cy="360040"/>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Έλλειψη"/>
          <p:cNvSpPr/>
          <p:nvPr/>
        </p:nvSpPr>
        <p:spPr>
          <a:xfrm>
            <a:off x="6732240" y="764704"/>
            <a:ext cx="2411760" cy="187220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l-GR" sz="1800" dirty="0" smtClean="0">
                <a:solidFill>
                  <a:schemeClr val="tx1"/>
                </a:solidFill>
              </a:rPr>
              <a:t>Η καμπύλη απεικονίζει τον πληθυσμό  και το ιστόγραμμα απεικονίζει ένα δείγμα του</a:t>
            </a:r>
            <a:endParaRPr lang="el-GR" sz="18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88417" name="Object 1"/>
          <p:cNvGraphicFramePr>
            <a:graphicFrameLocks noChangeAspect="1"/>
          </p:cNvGraphicFramePr>
          <p:nvPr/>
        </p:nvGraphicFramePr>
        <p:xfrm>
          <a:off x="1115616" y="1700808"/>
          <a:ext cx="5533483" cy="2016224"/>
        </p:xfrm>
        <a:graphic>
          <a:graphicData uri="http://schemas.openxmlformats.org/presentationml/2006/ole">
            <p:oleObj spid="_x0000_s21506" name="Εικόνα bitmap" r:id="rId3" imgW="4819048" imgH="1200318" progId="PBrush">
              <p:embed/>
            </p:oleObj>
          </a:graphicData>
        </a:graphic>
      </p:graphicFrame>
      <p:sp>
        <p:nvSpPr>
          <p:cNvPr id="188419" name="Rectangle 3"/>
          <p:cNvSpPr>
            <a:spLocks noChangeArrowheads="1"/>
          </p:cNvSpPr>
          <p:nvPr/>
        </p:nvSpPr>
        <p:spPr bwMode="auto">
          <a:xfrm>
            <a:off x="1043608" y="3933056"/>
            <a:ext cx="5852628" cy="203132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Περιπτώσεις διαφορών  δύο κανονικών κατανομών</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  Διαφορετικές μέσες τιμές και διακυμάνσεις,</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(β)  Διαφορετικές μέσες τιμές και ίσες διακυμάνσεις,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  ίσες μέσες τιμές και διαφορετικές διακυμάνσεις</a:t>
            </a:r>
            <a:r>
              <a:rPr kumimoji="0" lang="el-G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2"/>
          <p:cNvSpPr>
            <a:spLocks noGrp="1" noChangeArrowheads="1"/>
          </p:cNvSpPr>
          <p:nvPr>
            <p:ph type="title"/>
          </p:nvPr>
        </p:nvSpPr>
        <p:spPr>
          <a:xfrm>
            <a:off x="684213" y="333375"/>
            <a:ext cx="7199312" cy="503238"/>
          </a:xfrm>
        </p:spPr>
        <p:txBody>
          <a:bodyPr>
            <a:normAutofit fontScale="90000"/>
          </a:bodyPr>
          <a:lstStyle/>
          <a:p>
            <a:pPr eaLnBrk="1" hangingPunct="1"/>
            <a:r>
              <a:rPr lang="el-GR" sz="3200" dirty="0" smtClean="0"/>
              <a:t>Κανονική κατανομή</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4213" y="404813"/>
            <a:ext cx="7772400" cy="647700"/>
          </a:xfrm>
        </p:spPr>
        <p:txBody>
          <a:bodyPr/>
          <a:lstStyle/>
          <a:p>
            <a:pPr eaLnBrk="1" hangingPunct="1"/>
            <a:r>
              <a:rPr lang="el-GR" sz="3200" dirty="0" smtClean="0"/>
              <a:t>Ιδιότητες της κανονικής κατανομής</a:t>
            </a:r>
          </a:p>
        </p:txBody>
      </p:sp>
      <p:sp>
        <p:nvSpPr>
          <p:cNvPr id="22532" name="Rectangle 3"/>
          <p:cNvSpPr>
            <a:spLocks noChangeArrowheads="1"/>
          </p:cNvSpPr>
          <p:nvPr/>
        </p:nvSpPr>
        <p:spPr bwMode="auto">
          <a:xfrm>
            <a:off x="2871788" y="2233613"/>
            <a:ext cx="9144000" cy="0"/>
          </a:xfrm>
          <a:prstGeom prst="rect">
            <a:avLst/>
          </a:prstGeom>
          <a:noFill/>
          <a:ln w="9525">
            <a:noFill/>
            <a:miter lim="800000"/>
            <a:headEnd/>
            <a:tailEnd/>
          </a:ln>
        </p:spPr>
        <p:txBody>
          <a:bodyPr>
            <a:spAutoFit/>
          </a:bodyPr>
          <a:lstStyle/>
          <a:p>
            <a:endParaRPr lang="el-GR"/>
          </a:p>
        </p:txBody>
      </p:sp>
      <p:graphicFrame>
        <p:nvGraphicFramePr>
          <p:cNvPr id="22530" name="Object 4"/>
          <p:cNvGraphicFramePr>
            <a:graphicFrameLocks noChangeAspect="1"/>
          </p:cNvGraphicFramePr>
          <p:nvPr/>
        </p:nvGraphicFramePr>
        <p:xfrm>
          <a:off x="4283968" y="1412776"/>
          <a:ext cx="3744913" cy="3016250"/>
        </p:xfrm>
        <a:graphic>
          <a:graphicData uri="http://schemas.openxmlformats.org/presentationml/2006/ole">
            <p:oleObj spid="_x0000_s22530" name="Microsoft Drawing" r:id="rId3" imgW="5359400" imgH="3302000" progId="">
              <p:embed/>
            </p:oleObj>
          </a:graphicData>
        </a:graphic>
      </p:graphicFrame>
      <p:sp>
        <p:nvSpPr>
          <p:cNvPr id="22533" name="Text Box 5"/>
          <p:cNvSpPr txBox="1">
            <a:spLocks noChangeArrowheads="1"/>
          </p:cNvSpPr>
          <p:nvPr/>
        </p:nvSpPr>
        <p:spPr bwMode="auto">
          <a:xfrm>
            <a:off x="1042988" y="2276475"/>
            <a:ext cx="3313112" cy="457200"/>
          </a:xfrm>
          <a:prstGeom prst="rect">
            <a:avLst/>
          </a:prstGeom>
          <a:noFill/>
          <a:ln w="9525">
            <a:noFill/>
            <a:miter lim="800000"/>
            <a:headEnd/>
            <a:tailEnd/>
          </a:ln>
        </p:spPr>
        <p:txBody>
          <a:bodyPr>
            <a:spAutoFit/>
          </a:bodyPr>
          <a:lstStyle/>
          <a:p>
            <a:pPr>
              <a:spcBef>
                <a:spcPct val="50000"/>
              </a:spcBef>
            </a:pPr>
            <a:endParaRPr lang="el-GR"/>
          </a:p>
        </p:txBody>
      </p:sp>
      <p:sp>
        <p:nvSpPr>
          <p:cNvPr id="22534" name="Text Box 6"/>
          <p:cNvSpPr txBox="1">
            <a:spLocks noChangeArrowheads="1"/>
          </p:cNvSpPr>
          <p:nvPr/>
        </p:nvSpPr>
        <p:spPr bwMode="auto">
          <a:xfrm>
            <a:off x="755650" y="1052513"/>
            <a:ext cx="3455988" cy="3908762"/>
          </a:xfrm>
          <a:prstGeom prst="rect">
            <a:avLst/>
          </a:prstGeom>
          <a:noFill/>
          <a:ln w="9525">
            <a:noFill/>
            <a:miter lim="800000"/>
            <a:headEnd/>
            <a:tailEnd/>
          </a:ln>
        </p:spPr>
        <p:txBody>
          <a:bodyPr>
            <a:spAutoFit/>
          </a:bodyPr>
          <a:lstStyle/>
          <a:p>
            <a:pPr>
              <a:spcBef>
                <a:spcPct val="50000"/>
              </a:spcBef>
            </a:pPr>
            <a:r>
              <a:rPr lang="el-GR" sz="1600" dirty="0" smtClean="0"/>
              <a:t>Το ποσοστό </a:t>
            </a:r>
            <a:r>
              <a:rPr lang="el-GR" sz="1600" b="1" dirty="0" smtClean="0"/>
              <a:t>Π(Χ ≤ Χ</a:t>
            </a:r>
            <a:r>
              <a:rPr lang="el-GR" sz="1600" b="1" baseline="-25000" dirty="0" smtClean="0"/>
              <a:t>κ</a:t>
            </a:r>
            <a:r>
              <a:rPr lang="el-GR" sz="1600" b="1" dirty="0" smtClean="0"/>
              <a:t>) </a:t>
            </a:r>
            <a:r>
              <a:rPr lang="el-GR" sz="1600" dirty="0" smtClean="0"/>
              <a:t>των τιμών μια μεταβλητής Χ (πχ χοληστερόλης ) πού </a:t>
            </a:r>
            <a:r>
              <a:rPr lang="el-GR" sz="1600" smtClean="0"/>
              <a:t>είναι μικρότερες </a:t>
            </a:r>
            <a:r>
              <a:rPr lang="el-GR" sz="1600" dirty="0" smtClean="0"/>
              <a:t>ή ίσες από μια συγκεκριμένη τιμή Χ</a:t>
            </a:r>
            <a:r>
              <a:rPr lang="el-GR" sz="1600" baseline="-25000" dirty="0" smtClean="0"/>
              <a:t>κ </a:t>
            </a:r>
            <a:r>
              <a:rPr lang="el-GR" sz="1600" dirty="0" smtClean="0"/>
              <a:t>ισοδυναμεί με το ποσοστό που καταλαμβάνει το εμβαδό που αποκόπτεται στο σύνολο του εμβαδού που σχηματίζεται από την καμπύλη της κατανομή και τον οριζόντιο άξονα των τιμών.</a:t>
            </a:r>
          </a:p>
          <a:p>
            <a:pPr>
              <a:spcBef>
                <a:spcPct val="50000"/>
              </a:spcBef>
            </a:pPr>
            <a:r>
              <a:rPr lang="el-GR" sz="1600" dirty="0" smtClean="0"/>
              <a:t>Αυτό το ποσοστό μπορεί να υπολογιστεί από το ολοκλήρωμα της συνάρτησης (τύπου) της πυκνότητας πιθανότητας της κανονικής κατανομής και εκφράζει την σχετική αθροιστική συχνότητα της Χ</a:t>
            </a:r>
            <a:r>
              <a:rPr lang="el-GR" sz="1600" baseline="-25000" dirty="0" smtClean="0"/>
              <a:t>κ</a:t>
            </a:r>
            <a:endParaRPr lang="el-GR" sz="1600" dirty="0" smtClean="0"/>
          </a:p>
        </p:txBody>
      </p:sp>
      <p:sp>
        <p:nvSpPr>
          <p:cNvPr id="22535" name="Text Box 7"/>
          <p:cNvSpPr txBox="1">
            <a:spLocks noChangeArrowheads="1"/>
          </p:cNvSpPr>
          <p:nvPr/>
        </p:nvSpPr>
        <p:spPr bwMode="auto">
          <a:xfrm>
            <a:off x="4427538" y="4652963"/>
            <a:ext cx="3744912" cy="457200"/>
          </a:xfrm>
          <a:prstGeom prst="rect">
            <a:avLst/>
          </a:prstGeom>
          <a:noFill/>
          <a:ln w="9525">
            <a:noFill/>
            <a:miter lim="800000"/>
            <a:headEnd/>
            <a:tailEnd/>
          </a:ln>
        </p:spPr>
        <p:txBody>
          <a:bodyPr>
            <a:spAutoFit/>
          </a:bodyPr>
          <a:lstStyle/>
          <a:p>
            <a:pPr>
              <a:spcBef>
                <a:spcPct val="50000"/>
              </a:spcBef>
            </a:pPr>
            <a:endParaRPr lang="el-GR"/>
          </a:p>
        </p:txBody>
      </p:sp>
      <p:sp>
        <p:nvSpPr>
          <p:cNvPr id="25" name="24 - Ελεύθερη σχεδίαση"/>
          <p:cNvSpPr/>
          <p:nvPr/>
        </p:nvSpPr>
        <p:spPr>
          <a:xfrm>
            <a:off x="4355976" y="2492897"/>
            <a:ext cx="1174827" cy="974204"/>
          </a:xfrm>
          <a:custGeom>
            <a:avLst/>
            <a:gdLst>
              <a:gd name="connsiteX0" fmla="*/ 1057275 w 1073103"/>
              <a:gd name="connsiteY0" fmla="*/ 0 h 904875"/>
              <a:gd name="connsiteX1" fmla="*/ 1057275 w 1073103"/>
              <a:gd name="connsiteY1" fmla="*/ 504825 h 904875"/>
              <a:gd name="connsiteX2" fmla="*/ 1047750 w 1073103"/>
              <a:gd name="connsiteY2" fmla="*/ 542925 h 904875"/>
              <a:gd name="connsiteX3" fmla="*/ 1038225 w 1073103"/>
              <a:gd name="connsiteY3" fmla="*/ 771525 h 904875"/>
              <a:gd name="connsiteX4" fmla="*/ 1028700 w 1073103"/>
              <a:gd name="connsiteY4" fmla="*/ 866775 h 904875"/>
              <a:gd name="connsiteX5" fmla="*/ 942975 w 1073103"/>
              <a:gd name="connsiteY5" fmla="*/ 895350 h 904875"/>
              <a:gd name="connsiteX6" fmla="*/ 914400 w 1073103"/>
              <a:gd name="connsiteY6" fmla="*/ 904875 h 904875"/>
              <a:gd name="connsiteX7" fmla="*/ 723900 w 1073103"/>
              <a:gd name="connsiteY7" fmla="*/ 895350 h 904875"/>
              <a:gd name="connsiteX8" fmla="*/ 695325 w 1073103"/>
              <a:gd name="connsiteY8" fmla="*/ 885825 h 904875"/>
              <a:gd name="connsiteX9" fmla="*/ 609600 w 1073103"/>
              <a:gd name="connsiteY9" fmla="*/ 876300 h 904875"/>
              <a:gd name="connsiteX10" fmla="*/ 352425 w 1073103"/>
              <a:gd name="connsiteY10" fmla="*/ 885825 h 904875"/>
              <a:gd name="connsiteX11" fmla="*/ 180975 w 1073103"/>
              <a:gd name="connsiteY11" fmla="*/ 866775 h 904875"/>
              <a:gd name="connsiteX12" fmla="*/ 57150 w 1073103"/>
              <a:gd name="connsiteY12" fmla="*/ 866775 h 904875"/>
              <a:gd name="connsiteX13" fmla="*/ 0 w 1073103"/>
              <a:gd name="connsiteY13" fmla="*/ 847725 h 904875"/>
              <a:gd name="connsiteX14" fmla="*/ 209550 w 1073103"/>
              <a:gd name="connsiteY14" fmla="*/ 828675 h 904875"/>
              <a:gd name="connsiteX15" fmla="*/ 276225 w 1073103"/>
              <a:gd name="connsiteY15" fmla="*/ 819150 h 904875"/>
              <a:gd name="connsiteX16" fmla="*/ 333375 w 1073103"/>
              <a:gd name="connsiteY16" fmla="*/ 800100 h 904875"/>
              <a:gd name="connsiteX17" fmla="*/ 361950 w 1073103"/>
              <a:gd name="connsiteY17" fmla="*/ 790575 h 904875"/>
              <a:gd name="connsiteX18" fmla="*/ 419100 w 1073103"/>
              <a:gd name="connsiteY18" fmla="*/ 762000 h 904875"/>
              <a:gd name="connsiteX19" fmla="*/ 457200 w 1073103"/>
              <a:gd name="connsiteY19" fmla="*/ 742950 h 904875"/>
              <a:gd name="connsiteX20" fmla="*/ 514350 w 1073103"/>
              <a:gd name="connsiteY20" fmla="*/ 723900 h 904875"/>
              <a:gd name="connsiteX21" fmla="*/ 600075 w 1073103"/>
              <a:gd name="connsiteY21" fmla="*/ 676275 h 904875"/>
              <a:gd name="connsiteX22" fmla="*/ 685800 w 1073103"/>
              <a:gd name="connsiteY22" fmla="*/ 628650 h 904875"/>
              <a:gd name="connsiteX23" fmla="*/ 733425 w 1073103"/>
              <a:gd name="connsiteY23" fmla="*/ 571500 h 904875"/>
              <a:gd name="connsiteX24" fmla="*/ 752475 w 1073103"/>
              <a:gd name="connsiteY24" fmla="*/ 542925 h 904875"/>
              <a:gd name="connsiteX25" fmla="*/ 781050 w 1073103"/>
              <a:gd name="connsiteY25" fmla="*/ 523875 h 904875"/>
              <a:gd name="connsiteX26" fmla="*/ 838200 w 1073103"/>
              <a:gd name="connsiteY26" fmla="*/ 466725 h 904875"/>
              <a:gd name="connsiteX27" fmla="*/ 876300 w 1073103"/>
              <a:gd name="connsiteY27" fmla="*/ 352425 h 904875"/>
              <a:gd name="connsiteX28" fmla="*/ 904875 w 1073103"/>
              <a:gd name="connsiteY28" fmla="*/ 323850 h 904875"/>
              <a:gd name="connsiteX29" fmla="*/ 933450 w 1073103"/>
              <a:gd name="connsiteY29" fmla="*/ 285750 h 904875"/>
              <a:gd name="connsiteX30" fmla="*/ 971550 w 1073103"/>
              <a:gd name="connsiteY30" fmla="*/ 200025 h 904875"/>
              <a:gd name="connsiteX31" fmla="*/ 990600 w 1073103"/>
              <a:gd name="connsiteY31" fmla="*/ 142875 h 904875"/>
              <a:gd name="connsiteX32" fmla="*/ 1009650 w 1073103"/>
              <a:gd name="connsiteY32" fmla="*/ 114300 h 904875"/>
              <a:gd name="connsiteX33" fmla="*/ 1019175 w 1073103"/>
              <a:gd name="connsiteY33" fmla="*/ 85725 h 904875"/>
              <a:gd name="connsiteX34" fmla="*/ 1028700 w 1073103"/>
              <a:gd name="connsiteY34" fmla="*/ 47625 h 90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73103" h="904875">
                <a:moveTo>
                  <a:pt x="1057275" y="0"/>
                </a:moveTo>
                <a:cubicBezTo>
                  <a:pt x="1071996" y="235542"/>
                  <a:pt x="1073103" y="180359"/>
                  <a:pt x="1057275" y="504825"/>
                </a:cubicBezTo>
                <a:cubicBezTo>
                  <a:pt x="1056637" y="517900"/>
                  <a:pt x="1050925" y="530225"/>
                  <a:pt x="1047750" y="542925"/>
                </a:cubicBezTo>
                <a:cubicBezTo>
                  <a:pt x="1044575" y="619125"/>
                  <a:pt x="1042704" y="695390"/>
                  <a:pt x="1038225" y="771525"/>
                </a:cubicBezTo>
                <a:cubicBezTo>
                  <a:pt x="1036351" y="803378"/>
                  <a:pt x="1044778" y="839213"/>
                  <a:pt x="1028700" y="866775"/>
                </a:cubicBezTo>
                <a:lnTo>
                  <a:pt x="942975" y="895350"/>
                </a:lnTo>
                <a:lnTo>
                  <a:pt x="914400" y="904875"/>
                </a:lnTo>
                <a:cubicBezTo>
                  <a:pt x="850900" y="901700"/>
                  <a:pt x="787240" y="900858"/>
                  <a:pt x="723900" y="895350"/>
                </a:cubicBezTo>
                <a:cubicBezTo>
                  <a:pt x="713898" y="894480"/>
                  <a:pt x="705229" y="887476"/>
                  <a:pt x="695325" y="885825"/>
                </a:cubicBezTo>
                <a:cubicBezTo>
                  <a:pt x="666965" y="881098"/>
                  <a:pt x="638175" y="879475"/>
                  <a:pt x="609600" y="876300"/>
                </a:cubicBezTo>
                <a:cubicBezTo>
                  <a:pt x="523875" y="879475"/>
                  <a:pt x="438209" y="885825"/>
                  <a:pt x="352425" y="885825"/>
                </a:cubicBezTo>
                <a:cubicBezTo>
                  <a:pt x="306195" y="885825"/>
                  <a:pt x="230574" y="873861"/>
                  <a:pt x="180975" y="866775"/>
                </a:cubicBezTo>
                <a:cubicBezTo>
                  <a:pt x="123863" y="881053"/>
                  <a:pt x="136382" y="882621"/>
                  <a:pt x="57150" y="866775"/>
                </a:cubicBezTo>
                <a:cubicBezTo>
                  <a:pt x="37459" y="862837"/>
                  <a:pt x="0" y="847725"/>
                  <a:pt x="0" y="847725"/>
                </a:cubicBezTo>
                <a:cubicBezTo>
                  <a:pt x="63962" y="842395"/>
                  <a:pt x="144808" y="836292"/>
                  <a:pt x="209550" y="828675"/>
                </a:cubicBezTo>
                <a:cubicBezTo>
                  <a:pt x="231847" y="826052"/>
                  <a:pt x="254000" y="822325"/>
                  <a:pt x="276225" y="819150"/>
                </a:cubicBezTo>
                <a:lnTo>
                  <a:pt x="333375" y="800100"/>
                </a:lnTo>
                <a:lnTo>
                  <a:pt x="361950" y="790575"/>
                </a:lnTo>
                <a:cubicBezTo>
                  <a:pt x="416864" y="753966"/>
                  <a:pt x="363891" y="785661"/>
                  <a:pt x="419100" y="762000"/>
                </a:cubicBezTo>
                <a:cubicBezTo>
                  <a:pt x="432151" y="756407"/>
                  <a:pt x="444017" y="748223"/>
                  <a:pt x="457200" y="742950"/>
                </a:cubicBezTo>
                <a:cubicBezTo>
                  <a:pt x="475844" y="735492"/>
                  <a:pt x="514350" y="723900"/>
                  <a:pt x="514350" y="723900"/>
                </a:cubicBezTo>
                <a:cubicBezTo>
                  <a:pt x="579854" y="680231"/>
                  <a:pt x="549780" y="693040"/>
                  <a:pt x="600075" y="676275"/>
                </a:cubicBezTo>
                <a:cubicBezTo>
                  <a:pt x="665579" y="632606"/>
                  <a:pt x="635505" y="645415"/>
                  <a:pt x="685800" y="628650"/>
                </a:cubicBezTo>
                <a:cubicBezTo>
                  <a:pt x="733098" y="557704"/>
                  <a:pt x="672309" y="644839"/>
                  <a:pt x="733425" y="571500"/>
                </a:cubicBezTo>
                <a:cubicBezTo>
                  <a:pt x="740754" y="562706"/>
                  <a:pt x="744380" y="551020"/>
                  <a:pt x="752475" y="542925"/>
                </a:cubicBezTo>
                <a:cubicBezTo>
                  <a:pt x="760570" y="534830"/>
                  <a:pt x="772494" y="531480"/>
                  <a:pt x="781050" y="523875"/>
                </a:cubicBezTo>
                <a:cubicBezTo>
                  <a:pt x="801186" y="505977"/>
                  <a:pt x="838200" y="466725"/>
                  <a:pt x="838200" y="466725"/>
                </a:cubicBezTo>
                <a:lnTo>
                  <a:pt x="876300" y="352425"/>
                </a:lnTo>
                <a:cubicBezTo>
                  <a:pt x="880560" y="339646"/>
                  <a:pt x="896109" y="334077"/>
                  <a:pt x="904875" y="323850"/>
                </a:cubicBezTo>
                <a:cubicBezTo>
                  <a:pt x="915206" y="311797"/>
                  <a:pt x="924223" y="298668"/>
                  <a:pt x="933450" y="285750"/>
                </a:cubicBezTo>
                <a:cubicBezTo>
                  <a:pt x="961752" y="246127"/>
                  <a:pt x="952190" y="258106"/>
                  <a:pt x="971550" y="200025"/>
                </a:cubicBezTo>
                <a:lnTo>
                  <a:pt x="990600" y="142875"/>
                </a:lnTo>
                <a:cubicBezTo>
                  <a:pt x="994220" y="132015"/>
                  <a:pt x="1004530" y="124539"/>
                  <a:pt x="1009650" y="114300"/>
                </a:cubicBezTo>
                <a:cubicBezTo>
                  <a:pt x="1014140" y="105320"/>
                  <a:pt x="1016417" y="95379"/>
                  <a:pt x="1019175" y="85725"/>
                </a:cubicBezTo>
                <a:cubicBezTo>
                  <a:pt x="1022771" y="73138"/>
                  <a:pt x="1028700" y="47625"/>
                  <a:pt x="1028700" y="47625"/>
                </a:cubicBezTo>
              </a:path>
            </a:pathLst>
          </a:custGeom>
          <a:solidFill>
            <a:schemeClr val="tx2">
              <a:lumMod val="65000"/>
              <a:lumOff val="35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6" name="25 - Ορθογώνιο"/>
          <p:cNvSpPr/>
          <p:nvPr/>
        </p:nvSpPr>
        <p:spPr>
          <a:xfrm>
            <a:off x="4283968" y="3429000"/>
            <a:ext cx="3744416"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TextBox"/>
          <p:cNvSpPr txBox="1"/>
          <p:nvPr/>
        </p:nvSpPr>
        <p:spPr>
          <a:xfrm>
            <a:off x="5292080" y="3429000"/>
            <a:ext cx="504056" cy="400110"/>
          </a:xfrm>
          <a:prstGeom prst="rect">
            <a:avLst/>
          </a:prstGeom>
          <a:noFill/>
        </p:spPr>
        <p:txBody>
          <a:bodyPr wrap="square" rtlCol="0">
            <a:spAutoFit/>
          </a:bodyPr>
          <a:lstStyle/>
          <a:p>
            <a:r>
              <a:rPr lang="el-GR" sz="2000" dirty="0" smtClean="0"/>
              <a:t>Χ</a:t>
            </a:r>
            <a:r>
              <a:rPr lang="el-GR" sz="2000" baseline="-25000" dirty="0" smtClean="0"/>
              <a:t>κ</a:t>
            </a:r>
            <a:endParaRPr lang="el-GR" sz="2000" dirty="0"/>
          </a:p>
        </p:txBody>
      </p:sp>
      <p:cxnSp>
        <p:nvCxnSpPr>
          <p:cNvPr id="31" name="30 - Ευθεία γραμμή σύνδεσης"/>
          <p:cNvCxnSpPr/>
          <p:nvPr/>
        </p:nvCxnSpPr>
        <p:spPr>
          <a:xfrm>
            <a:off x="5508104" y="3429000"/>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a:stCxn id="35" idx="5"/>
          </p:cNvCxnSpPr>
          <p:nvPr/>
        </p:nvCxnSpPr>
        <p:spPr>
          <a:xfrm>
            <a:off x="3858847" y="2357616"/>
            <a:ext cx="1433233" cy="855360"/>
          </a:xfrm>
          <a:prstGeom prst="straightConnector1">
            <a:avLst/>
          </a:prstGeom>
          <a:ln>
            <a:solidFill>
              <a:schemeClr val="accent1">
                <a:alpha val="48000"/>
              </a:schemeClr>
            </a:solidFill>
            <a:tailEnd type="arrow"/>
          </a:ln>
        </p:spPr>
        <p:style>
          <a:lnRef idx="3">
            <a:schemeClr val="accent1"/>
          </a:lnRef>
          <a:fillRef idx="0">
            <a:schemeClr val="accent1"/>
          </a:fillRef>
          <a:effectRef idx="2">
            <a:schemeClr val="accent1"/>
          </a:effectRef>
          <a:fontRef idx="minor">
            <a:schemeClr val="tx1"/>
          </a:fontRef>
        </p:style>
      </p:cxnSp>
      <p:sp>
        <p:nvSpPr>
          <p:cNvPr id="35" name="34 - Έλλειψη"/>
          <p:cNvSpPr/>
          <p:nvPr/>
        </p:nvSpPr>
        <p:spPr>
          <a:xfrm>
            <a:off x="3059832" y="1988840"/>
            <a:ext cx="936104" cy="43204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90468" name="Object 4"/>
          <p:cNvGraphicFramePr>
            <a:graphicFrameLocks noChangeAspect="1"/>
          </p:cNvGraphicFramePr>
          <p:nvPr/>
        </p:nvGraphicFramePr>
        <p:xfrm>
          <a:off x="588963" y="5013325"/>
          <a:ext cx="3930650" cy="935038"/>
        </p:xfrm>
        <a:graphic>
          <a:graphicData uri="http://schemas.openxmlformats.org/presentationml/2006/ole">
            <p:oleObj spid="_x0000_s22531" name="Εξίσωση" r:id="rId4" imgW="2082600" imgH="49500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4213" y="404813"/>
            <a:ext cx="7772400" cy="647700"/>
          </a:xfrm>
        </p:spPr>
        <p:txBody>
          <a:bodyPr/>
          <a:lstStyle/>
          <a:p>
            <a:pPr eaLnBrk="1" hangingPunct="1"/>
            <a:r>
              <a:rPr lang="el-GR" sz="3200" dirty="0" smtClean="0"/>
              <a:t>Ιδιότητες της κανονικής κατανομής</a:t>
            </a:r>
          </a:p>
        </p:txBody>
      </p:sp>
      <p:sp>
        <p:nvSpPr>
          <p:cNvPr id="22532" name="Rectangle 3"/>
          <p:cNvSpPr>
            <a:spLocks noChangeArrowheads="1"/>
          </p:cNvSpPr>
          <p:nvPr/>
        </p:nvSpPr>
        <p:spPr bwMode="auto">
          <a:xfrm>
            <a:off x="2871788" y="2233613"/>
            <a:ext cx="9144000" cy="0"/>
          </a:xfrm>
          <a:prstGeom prst="rect">
            <a:avLst/>
          </a:prstGeom>
          <a:noFill/>
          <a:ln w="9525">
            <a:noFill/>
            <a:miter lim="800000"/>
            <a:headEnd/>
            <a:tailEnd/>
          </a:ln>
        </p:spPr>
        <p:txBody>
          <a:bodyPr>
            <a:spAutoFit/>
          </a:bodyPr>
          <a:lstStyle/>
          <a:p>
            <a:endParaRPr lang="el-GR"/>
          </a:p>
        </p:txBody>
      </p:sp>
      <p:graphicFrame>
        <p:nvGraphicFramePr>
          <p:cNvPr id="22530" name="Object 4"/>
          <p:cNvGraphicFramePr>
            <a:graphicFrameLocks noChangeAspect="1"/>
          </p:cNvGraphicFramePr>
          <p:nvPr/>
        </p:nvGraphicFramePr>
        <p:xfrm>
          <a:off x="611560" y="3573016"/>
          <a:ext cx="3744913" cy="3016250"/>
        </p:xfrm>
        <a:graphic>
          <a:graphicData uri="http://schemas.openxmlformats.org/presentationml/2006/ole">
            <p:oleObj spid="_x0000_s23554" name="Microsoft Drawing" r:id="rId4" imgW="5359400" imgH="3302000" progId="">
              <p:embed/>
            </p:oleObj>
          </a:graphicData>
        </a:graphic>
      </p:graphicFrame>
      <p:sp>
        <p:nvSpPr>
          <p:cNvPr id="22533" name="Text Box 5"/>
          <p:cNvSpPr txBox="1">
            <a:spLocks noChangeArrowheads="1"/>
          </p:cNvSpPr>
          <p:nvPr/>
        </p:nvSpPr>
        <p:spPr bwMode="auto">
          <a:xfrm>
            <a:off x="1042988" y="2276475"/>
            <a:ext cx="3313112" cy="457200"/>
          </a:xfrm>
          <a:prstGeom prst="rect">
            <a:avLst/>
          </a:prstGeom>
          <a:noFill/>
          <a:ln w="9525">
            <a:noFill/>
            <a:miter lim="800000"/>
            <a:headEnd/>
            <a:tailEnd/>
          </a:ln>
        </p:spPr>
        <p:txBody>
          <a:bodyPr>
            <a:spAutoFit/>
          </a:bodyPr>
          <a:lstStyle/>
          <a:p>
            <a:pPr>
              <a:spcBef>
                <a:spcPct val="50000"/>
              </a:spcBef>
            </a:pPr>
            <a:endParaRPr lang="el-GR"/>
          </a:p>
        </p:txBody>
      </p:sp>
      <p:sp>
        <p:nvSpPr>
          <p:cNvPr id="22534" name="Text Box 6"/>
          <p:cNvSpPr txBox="1">
            <a:spLocks noChangeArrowheads="1"/>
          </p:cNvSpPr>
          <p:nvPr/>
        </p:nvSpPr>
        <p:spPr bwMode="auto">
          <a:xfrm>
            <a:off x="4572000" y="3645024"/>
            <a:ext cx="3672408" cy="3170099"/>
          </a:xfrm>
          <a:prstGeom prst="rect">
            <a:avLst/>
          </a:prstGeom>
          <a:noFill/>
          <a:ln w="9525">
            <a:noFill/>
            <a:miter lim="800000"/>
            <a:headEnd/>
            <a:tailEnd/>
          </a:ln>
        </p:spPr>
        <p:txBody>
          <a:bodyPr wrap="square">
            <a:spAutoFit/>
          </a:bodyPr>
          <a:lstStyle/>
          <a:p>
            <a:pPr>
              <a:spcBef>
                <a:spcPct val="50000"/>
              </a:spcBef>
            </a:pPr>
            <a:r>
              <a:rPr lang="el-GR" sz="2000" dirty="0" smtClean="0"/>
              <a:t>Λόγω της απόλυτης συμμετρίας της κατανομής γύρω από άξονα κάθετο στο σημείο που βρίσκεται  η μέση τιμή, στο διάστημα </a:t>
            </a:r>
          </a:p>
          <a:p>
            <a:pPr algn="ctr">
              <a:spcBef>
                <a:spcPct val="50000"/>
              </a:spcBef>
            </a:pPr>
            <a:r>
              <a:rPr lang="el-GR" sz="2000" dirty="0" smtClean="0"/>
              <a:t>[μ-σ, μ]</a:t>
            </a:r>
          </a:p>
          <a:p>
            <a:pPr>
              <a:spcBef>
                <a:spcPct val="50000"/>
              </a:spcBef>
            </a:pPr>
            <a:r>
              <a:rPr lang="el-GR" sz="2000" dirty="0" smtClean="0"/>
              <a:t>εύρους μιας τυπικής απόκλισης, βρίσκεται το 68/2=34% (ακριβέστερα 34,1% ) των τιμών κ.λπ.</a:t>
            </a:r>
          </a:p>
        </p:txBody>
      </p:sp>
      <p:sp>
        <p:nvSpPr>
          <p:cNvPr id="22535" name="Text Box 7"/>
          <p:cNvSpPr txBox="1">
            <a:spLocks noChangeArrowheads="1"/>
          </p:cNvSpPr>
          <p:nvPr/>
        </p:nvSpPr>
        <p:spPr bwMode="auto">
          <a:xfrm>
            <a:off x="4427538" y="4652963"/>
            <a:ext cx="3744912" cy="457200"/>
          </a:xfrm>
          <a:prstGeom prst="rect">
            <a:avLst/>
          </a:prstGeom>
          <a:noFill/>
          <a:ln w="9525">
            <a:noFill/>
            <a:miter lim="800000"/>
            <a:headEnd/>
            <a:tailEnd/>
          </a:ln>
        </p:spPr>
        <p:txBody>
          <a:bodyPr>
            <a:spAutoFit/>
          </a:bodyPr>
          <a:lstStyle/>
          <a:p>
            <a:pPr>
              <a:spcBef>
                <a:spcPct val="50000"/>
              </a:spcBef>
            </a:pPr>
            <a:endParaRPr lang="el-GR"/>
          </a:p>
        </p:txBody>
      </p:sp>
      <p:sp>
        <p:nvSpPr>
          <p:cNvPr id="8" name="7 - TextBox"/>
          <p:cNvSpPr txBox="1"/>
          <p:nvPr/>
        </p:nvSpPr>
        <p:spPr>
          <a:xfrm>
            <a:off x="611560" y="1124744"/>
            <a:ext cx="5904656" cy="2477601"/>
          </a:xfrm>
          <a:prstGeom prst="rect">
            <a:avLst/>
          </a:prstGeom>
          <a:noFill/>
        </p:spPr>
        <p:txBody>
          <a:bodyPr wrap="square" rtlCol="0">
            <a:spAutoFit/>
          </a:bodyPr>
          <a:lstStyle/>
          <a:p>
            <a:r>
              <a:rPr lang="el-GR" sz="2000" dirty="0" smtClean="0"/>
              <a:t> </a:t>
            </a:r>
            <a:r>
              <a:rPr lang="el-GR" sz="1800" dirty="0" smtClean="0"/>
              <a:t>Σε κάθε </a:t>
            </a:r>
            <a:r>
              <a:rPr lang="el-GR" sz="1800" b="1" dirty="0" smtClean="0"/>
              <a:t>μεταβλητή Χ</a:t>
            </a:r>
            <a:r>
              <a:rPr lang="el-GR" sz="1800" dirty="0" smtClean="0"/>
              <a:t> που ακολουθεί την </a:t>
            </a:r>
            <a:r>
              <a:rPr lang="el-GR" sz="1800" b="1" dirty="0" smtClean="0"/>
              <a:t>κανονική κατανομή </a:t>
            </a:r>
            <a:r>
              <a:rPr lang="el-GR" sz="1800" dirty="0" smtClean="0"/>
              <a:t>με μέση τιμή </a:t>
            </a:r>
            <a:r>
              <a:rPr lang="el-GR" sz="1800" b="1" dirty="0" smtClean="0"/>
              <a:t>μ</a:t>
            </a:r>
            <a:r>
              <a:rPr lang="el-GR" sz="1800" dirty="0" smtClean="0"/>
              <a:t> και τυπική απόκλιση </a:t>
            </a:r>
            <a:r>
              <a:rPr lang="el-GR" sz="1800" b="1" dirty="0" smtClean="0"/>
              <a:t>σ </a:t>
            </a:r>
            <a:r>
              <a:rPr lang="el-GR" sz="1800" dirty="0" smtClean="0"/>
              <a:t>[συμβολισμός: Χ ~Ν(μ, σ)] ισχύουν τα παρακάτω σχετικά με το </a:t>
            </a:r>
            <a:r>
              <a:rPr lang="el-GR" sz="1800" b="1" dirty="0" smtClean="0"/>
              <a:t>ποσοστό των τιμών </a:t>
            </a:r>
            <a:r>
              <a:rPr lang="el-GR" sz="1800" dirty="0" smtClean="0"/>
              <a:t>που βρίσκονται στα </a:t>
            </a:r>
            <a:r>
              <a:rPr lang="el-GR" sz="1800" b="1" dirty="0" smtClean="0"/>
              <a:t>διαστήματα</a:t>
            </a:r>
            <a:r>
              <a:rPr lang="el-GR" sz="1800" dirty="0" smtClean="0"/>
              <a:t>:</a:t>
            </a:r>
          </a:p>
          <a:p>
            <a:pPr>
              <a:lnSpc>
                <a:spcPct val="150000"/>
              </a:lnSpc>
              <a:buFont typeface="Arial" pitchFamily="34" charset="0"/>
              <a:buChar char="•"/>
            </a:pPr>
            <a:r>
              <a:rPr lang="el-GR" sz="1800" b="1" dirty="0" smtClean="0"/>
              <a:t>Στο διάστημα [μ-σ, </a:t>
            </a:r>
            <a:r>
              <a:rPr lang="el-GR" sz="1800" b="1" dirty="0" err="1" smtClean="0"/>
              <a:t>μ+σ</a:t>
            </a:r>
            <a:r>
              <a:rPr lang="el-GR" sz="1800" b="1" dirty="0" smtClean="0"/>
              <a:t>]     το  68% περίπου των τιμών </a:t>
            </a:r>
          </a:p>
          <a:p>
            <a:pPr>
              <a:lnSpc>
                <a:spcPct val="150000"/>
              </a:lnSpc>
              <a:buFont typeface="Arial" pitchFamily="34" charset="0"/>
              <a:buChar char="•"/>
            </a:pPr>
            <a:r>
              <a:rPr lang="el-GR" sz="1800" b="1" dirty="0" smtClean="0"/>
              <a:t>Στο διάστημα [μ-2σ, μ+2σ] το 95% περίπου των τιμών</a:t>
            </a:r>
          </a:p>
          <a:p>
            <a:pPr>
              <a:lnSpc>
                <a:spcPct val="150000"/>
              </a:lnSpc>
              <a:buFont typeface="Arial" pitchFamily="34" charset="0"/>
              <a:buChar char="•"/>
            </a:pPr>
            <a:r>
              <a:rPr lang="el-GR" sz="1800" b="1" dirty="0" smtClean="0"/>
              <a:t>Στο διάστημα [μ-3σ, μ+3σ] το 99/% περίπου των τιμών</a:t>
            </a:r>
          </a:p>
        </p:txBody>
      </p:sp>
      <p:cxnSp>
        <p:nvCxnSpPr>
          <p:cNvPr id="9" name="8 - Ευθύγραμμο βέλος σύνδεσης"/>
          <p:cNvCxnSpPr/>
          <p:nvPr/>
        </p:nvCxnSpPr>
        <p:spPr>
          <a:xfrm flipH="1">
            <a:off x="2339752" y="4221088"/>
            <a:ext cx="4896544" cy="864096"/>
          </a:xfrm>
          <a:prstGeom prst="straightConnector1">
            <a:avLst/>
          </a:prstGeom>
          <a:ln>
            <a:solidFill>
              <a:schemeClr val="accent1">
                <a:alpha val="48000"/>
              </a:schemeClr>
            </a:solidFill>
            <a:tailEnd type="arrow"/>
          </a:ln>
        </p:spPr>
        <p:style>
          <a:lnRef idx="3">
            <a:schemeClr val="accent1"/>
          </a:lnRef>
          <a:fillRef idx="0">
            <a:schemeClr val="accent1"/>
          </a:fillRef>
          <a:effectRef idx="2">
            <a:schemeClr val="accent1"/>
          </a:effectRef>
          <a:fontRef idx="minor">
            <a:schemeClr val="tx1"/>
          </a:fontRef>
        </p:style>
      </p:cxnSp>
      <p:sp>
        <p:nvSpPr>
          <p:cNvPr id="12" name="11 - Έλλειψη"/>
          <p:cNvSpPr/>
          <p:nvPr/>
        </p:nvSpPr>
        <p:spPr>
          <a:xfrm>
            <a:off x="7164288" y="4005064"/>
            <a:ext cx="1152128" cy="360040"/>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 name="13 - Ευθεία γραμμή σύνδεσης"/>
          <p:cNvCxnSpPr/>
          <p:nvPr/>
        </p:nvCxnSpPr>
        <p:spPr>
          <a:xfrm>
            <a:off x="1835696" y="5564857"/>
            <a:ext cx="5040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15 - Ευθύγραμμο βέλος σύνδεσης"/>
          <p:cNvCxnSpPr>
            <a:stCxn id="20" idx="2"/>
          </p:cNvCxnSpPr>
          <p:nvPr/>
        </p:nvCxnSpPr>
        <p:spPr>
          <a:xfrm flipH="1">
            <a:off x="2123728" y="5229200"/>
            <a:ext cx="3672408" cy="288032"/>
          </a:xfrm>
          <a:prstGeom prst="straightConnector1">
            <a:avLst/>
          </a:prstGeom>
          <a:ln>
            <a:solidFill>
              <a:schemeClr val="accent1">
                <a:alpha val="48000"/>
              </a:schemeClr>
            </a:solidFill>
            <a:tailEnd type="arrow"/>
          </a:ln>
        </p:spPr>
        <p:style>
          <a:lnRef idx="3">
            <a:schemeClr val="accent1"/>
          </a:lnRef>
          <a:fillRef idx="0">
            <a:schemeClr val="accent1"/>
          </a:fillRef>
          <a:effectRef idx="2">
            <a:schemeClr val="accent1"/>
          </a:effectRef>
          <a:fontRef idx="minor">
            <a:schemeClr val="tx1"/>
          </a:fontRef>
        </p:style>
      </p:cxnSp>
      <p:sp>
        <p:nvSpPr>
          <p:cNvPr id="20" name="19 - Έλλειψη"/>
          <p:cNvSpPr/>
          <p:nvPr/>
        </p:nvSpPr>
        <p:spPr>
          <a:xfrm>
            <a:off x="5796136" y="5013176"/>
            <a:ext cx="1224136" cy="43204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4213" y="404813"/>
            <a:ext cx="7772400" cy="647700"/>
          </a:xfrm>
        </p:spPr>
        <p:txBody>
          <a:bodyPr>
            <a:normAutofit fontScale="90000"/>
          </a:bodyPr>
          <a:lstStyle/>
          <a:p>
            <a:pPr eaLnBrk="1" hangingPunct="1"/>
            <a:r>
              <a:rPr lang="el-GR" sz="2400" b="1" dirty="0" smtClean="0"/>
              <a:t>Ιδιότητες της κανονικής κατανομής:</a:t>
            </a:r>
            <a:br>
              <a:rPr lang="el-GR" sz="2400" b="1" dirty="0" smtClean="0"/>
            </a:br>
            <a:r>
              <a:rPr lang="el-GR" sz="2400" b="1" dirty="0" smtClean="0"/>
              <a:t>προβλήματα</a:t>
            </a:r>
          </a:p>
        </p:txBody>
      </p:sp>
      <p:sp>
        <p:nvSpPr>
          <p:cNvPr id="22532" name="Rectangle 3"/>
          <p:cNvSpPr>
            <a:spLocks noChangeArrowheads="1"/>
          </p:cNvSpPr>
          <p:nvPr/>
        </p:nvSpPr>
        <p:spPr bwMode="auto">
          <a:xfrm>
            <a:off x="2871788" y="2233613"/>
            <a:ext cx="9144000" cy="0"/>
          </a:xfrm>
          <a:prstGeom prst="rect">
            <a:avLst/>
          </a:prstGeom>
          <a:noFill/>
          <a:ln w="9525">
            <a:noFill/>
            <a:miter lim="800000"/>
            <a:headEnd/>
            <a:tailEnd/>
          </a:ln>
        </p:spPr>
        <p:txBody>
          <a:bodyPr>
            <a:spAutoFit/>
          </a:bodyPr>
          <a:lstStyle/>
          <a:p>
            <a:endParaRPr lang="el-GR"/>
          </a:p>
        </p:txBody>
      </p:sp>
      <p:graphicFrame>
        <p:nvGraphicFramePr>
          <p:cNvPr id="22530" name="Object 4"/>
          <p:cNvGraphicFramePr>
            <a:graphicFrameLocks noChangeAspect="1"/>
          </p:cNvGraphicFramePr>
          <p:nvPr/>
        </p:nvGraphicFramePr>
        <p:xfrm>
          <a:off x="4356100" y="1341438"/>
          <a:ext cx="3744913" cy="3016250"/>
        </p:xfrm>
        <a:graphic>
          <a:graphicData uri="http://schemas.openxmlformats.org/presentationml/2006/ole">
            <p:oleObj spid="_x0000_s24578" name="Microsoft Drawing" r:id="rId3" imgW="5359400" imgH="3302000" progId="">
              <p:embed/>
            </p:oleObj>
          </a:graphicData>
        </a:graphic>
      </p:graphicFrame>
      <p:sp>
        <p:nvSpPr>
          <p:cNvPr id="22533" name="Text Box 5"/>
          <p:cNvSpPr txBox="1">
            <a:spLocks noChangeArrowheads="1"/>
          </p:cNvSpPr>
          <p:nvPr/>
        </p:nvSpPr>
        <p:spPr bwMode="auto">
          <a:xfrm>
            <a:off x="1042988" y="2276475"/>
            <a:ext cx="3313112" cy="457200"/>
          </a:xfrm>
          <a:prstGeom prst="rect">
            <a:avLst/>
          </a:prstGeom>
          <a:noFill/>
          <a:ln w="9525">
            <a:noFill/>
            <a:miter lim="800000"/>
            <a:headEnd/>
            <a:tailEnd/>
          </a:ln>
        </p:spPr>
        <p:txBody>
          <a:bodyPr>
            <a:spAutoFit/>
          </a:bodyPr>
          <a:lstStyle/>
          <a:p>
            <a:pPr>
              <a:spcBef>
                <a:spcPct val="50000"/>
              </a:spcBef>
            </a:pPr>
            <a:endParaRPr lang="el-GR"/>
          </a:p>
        </p:txBody>
      </p:sp>
      <p:sp>
        <p:nvSpPr>
          <p:cNvPr id="22534" name="Text Box 6"/>
          <p:cNvSpPr txBox="1">
            <a:spLocks noChangeArrowheads="1"/>
          </p:cNvSpPr>
          <p:nvPr/>
        </p:nvSpPr>
        <p:spPr bwMode="auto">
          <a:xfrm>
            <a:off x="755650" y="1052513"/>
            <a:ext cx="3455988" cy="5078313"/>
          </a:xfrm>
          <a:prstGeom prst="rect">
            <a:avLst/>
          </a:prstGeom>
          <a:noFill/>
          <a:ln w="9525">
            <a:noFill/>
            <a:miter lim="800000"/>
            <a:headEnd/>
            <a:tailEnd/>
          </a:ln>
        </p:spPr>
        <p:txBody>
          <a:bodyPr>
            <a:spAutoFit/>
          </a:bodyPr>
          <a:lstStyle/>
          <a:p>
            <a:pPr>
              <a:spcBef>
                <a:spcPct val="50000"/>
              </a:spcBef>
            </a:pPr>
            <a:r>
              <a:rPr lang="el-GR" sz="1800" dirty="0"/>
              <a:t>Η κατανομή των βαθμών </a:t>
            </a:r>
            <a:r>
              <a:rPr lang="el-GR" sz="1800" dirty="0" smtClean="0"/>
              <a:t>όπως προκύπτει από τα αποτελέσματα μιας σειράς ετών σε </a:t>
            </a:r>
            <a:r>
              <a:rPr lang="el-GR" sz="1800" dirty="0"/>
              <a:t>ένα τυποποιημένο </a:t>
            </a:r>
            <a:r>
              <a:rPr lang="el-GR" sz="1800" dirty="0" smtClean="0"/>
              <a:t>τεστ Αγγλικών </a:t>
            </a:r>
            <a:r>
              <a:rPr lang="el-GR" sz="1800" dirty="0"/>
              <a:t>είναι κανονική με μέση τιμή 50 και τυπική απόκλιση </a:t>
            </a:r>
            <a:r>
              <a:rPr lang="el-GR" sz="1800" dirty="0" smtClean="0"/>
              <a:t>10 </a:t>
            </a:r>
          </a:p>
          <a:p>
            <a:pPr>
              <a:spcBef>
                <a:spcPct val="50000"/>
              </a:spcBef>
            </a:pPr>
            <a:r>
              <a:rPr lang="el-GR" sz="1800" dirty="0" smtClean="0"/>
              <a:t>Αν η πρόθεση μιας καθηγήτριας είναι να τοποθετήσει τους φοιτητές με βαθμό κάτω από 40 σε τάξη αρχαρίων, αυτούς με βαθμούς40 έως 60  και μεγαλύτερους από 60 σε τάξεις ικανοποιητικού και προχωρημένου επιπέδου αντίστοιχα πως θα κατατάξει τους 150 νεοεισαχθέντες φοιτητές που έδωσαν το τεστ;</a:t>
            </a:r>
            <a:endParaRPr lang="el-GR" sz="1800" dirty="0"/>
          </a:p>
          <a:p>
            <a:pPr>
              <a:spcBef>
                <a:spcPct val="50000"/>
              </a:spcBef>
            </a:pPr>
            <a:r>
              <a:rPr lang="el-GR" sz="1800" dirty="0" smtClean="0"/>
              <a:t>    </a:t>
            </a:r>
            <a:endParaRPr lang="el-GR" sz="1800" dirty="0"/>
          </a:p>
        </p:txBody>
      </p:sp>
      <p:sp>
        <p:nvSpPr>
          <p:cNvPr id="22535" name="Text Box 7"/>
          <p:cNvSpPr txBox="1">
            <a:spLocks noChangeArrowheads="1"/>
          </p:cNvSpPr>
          <p:nvPr/>
        </p:nvSpPr>
        <p:spPr bwMode="auto">
          <a:xfrm>
            <a:off x="4427538" y="4652963"/>
            <a:ext cx="3744912" cy="457200"/>
          </a:xfrm>
          <a:prstGeom prst="rect">
            <a:avLst/>
          </a:prstGeom>
          <a:noFill/>
          <a:ln w="9525">
            <a:noFill/>
            <a:miter lim="800000"/>
            <a:headEnd/>
            <a:tailEnd/>
          </a:ln>
        </p:spPr>
        <p:txBody>
          <a:bodyPr>
            <a:spAutoFit/>
          </a:bodyPr>
          <a:lstStyle/>
          <a:p>
            <a:pPr>
              <a:spcBef>
                <a:spcPct val="50000"/>
              </a:spcBef>
            </a:pPr>
            <a:endParaRPr lang="el-GR"/>
          </a:p>
        </p:txBody>
      </p:sp>
      <p:sp>
        <p:nvSpPr>
          <p:cNvPr id="9" name="8 - Ορθογώνιο"/>
          <p:cNvSpPr/>
          <p:nvPr/>
        </p:nvSpPr>
        <p:spPr>
          <a:xfrm>
            <a:off x="4355976" y="3356992"/>
            <a:ext cx="3744416"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TextBox"/>
          <p:cNvSpPr txBox="1"/>
          <p:nvPr/>
        </p:nvSpPr>
        <p:spPr>
          <a:xfrm>
            <a:off x="5796136" y="3246884"/>
            <a:ext cx="576064" cy="461665"/>
          </a:xfrm>
          <a:prstGeom prst="rect">
            <a:avLst/>
          </a:prstGeom>
          <a:noFill/>
        </p:spPr>
        <p:txBody>
          <a:bodyPr wrap="square" rtlCol="0">
            <a:spAutoFit/>
          </a:bodyPr>
          <a:lstStyle/>
          <a:p>
            <a:r>
              <a:rPr lang="el-GR" dirty="0" smtClean="0"/>
              <a:t>50</a:t>
            </a:r>
            <a:endParaRPr lang="el-GR" dirty="0"/>
          </a:p>
        </p:txBody>
      </p:sp>
      <p:cxnSp>
        <p:nvCxnSpPr>
          <p:cNvPr id="12" name="11 - Ευθεία γραμμή σύνδεσης"/>
          <p:cNvCxnSpPr>
            <a:stCxn id="10" idx="0"/>
            <a:endCxn id="10" idx="0"/>
          </p:cNvCxnSpPr>
          <p:nvPr/>
        </p:nvCxnSpPr>
        <p:spPr>
          <a:xfrm>
            <a:off x="6084168" y="324688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6084168" y="3284984"/>
            <a:ext cx="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5311130" y="3248025"/>
            <a:ext cx="576064" cy="461665"/>
          </a:xfrm>
          <a:prstGeom prst="rect">
            <a:avLst/>
          </a:prstGeom>
          <a:noFill/>
        </p:spPr>
        <p:txBody>
          <a:bodyPr wrap="square" rtlCol="0">
            <a:spAutoFit/>
          </a:bodyPr>
          <a:lstStyle/>
          <a:p>
            <a:r>
              <a:rPr lang="el-GR" dirty="0" smtClean="0"/>
              <a:t>40</a:t>
            </a:r>
            <a:endParaRPr lang="el-GR" dirty="0"/>
          </a:p>
        </p:txBody>
      </p:sp>
      <p:sp>
        <p:nvSpPr>
          <p:cNvPr id="23" name="22 - TextBox"/>
          <p:cNvSpPr txBox="1"/>
          <p:nvPr/>
        </p:nvSpPr>
        <p:spPr>
          <a:xfrm>
            <a:off x="6324575" y="3246884"/>
            <a:ext cx="576064" cy="461665"/>
          </a:xfrm>
          <a:prstGeom prst="rect">
            <a:avLst/>
          </a:prstGeom>
          <a:noFill/>
        </p:spPr>
        <p:txBody>
          <a:bodyPr wrap="square" rtlCol="0">
            <a:spAutoFit/>
          </a:bodyPr>
          <a:lstStyle/>
          <a:p>
            <a:r>
              <a:rPr lang="el-GR" dirty="0" smtClean="0"/>
              <a:t>60</a:t>
            </a:r>
            <a:endParaRPr lang="el-GR" dirty="0"/>
          </a:p>
        </p:txBody>
      </p:sp>
      <p:sp>
        <p:nvSpPr>
          <p:cNvPr id="26" name="25 - TextBox"/>
          <p:cNvSpPr txBox="1"/>
          <p:nvPr/>
        </p:nvSpPr>
        <p:spPr>
          <a:xfrm>
            <a:off x="4821932" y="3242692"/>
            <a:ext cx="576064" cy="461665"/>
          </a:xfrm>
          <a:prstGeom prst="rect">
            <a:avLst/>
          </a:prstGeom>
          <a:noFill/>
        </p:spPr>
        <p:txBody>
          <a:bodyPr wrap="square" rtlCol="0">
            <a:spAutoFit/>
          </a:bodyPr>
          <a:lstStyle/>
          <a:p>
            <a:r>
              <a:rPr lang="el-GR" dirty="0" smtClean="0"/>
              <a:t>30</a:t>
            </a:r>
            <a:endParaRPr lang="el-GR" dirty="0"/>
          </a:p>
        </p:txBody>
      </p:sp>
      <p:sp>
        <p:nvSpPr>
          <p:cNvPr id="27" name="26 - TextBox"/>
          <p:cNvSpPr txBox="1"/>
          <p:nvPr/>
        </p:nvSpPr>
        <p:spPr>
          <a:xfrm>
            <a:off x="6813773" y="3256409"/>
            <a:ext cx="576064" cy="461665"/>
          </a:xfrm>
          <a:prstGeom prst="rect">
            <a:avLst/>
          </a:prstGeom>
          <a:noFill/>
        </p:spPr>
        <p:txBody>
          <a:bodyPr wrap="square" rtlCol="0">
            <a:spAutoFit/>
          </a:bodyPr>
          <a:lstStyle/>
          <a:p>
            <a:r>
              <a:rPr lang="el-GR" dirty="0" smtClean="0"/>
              <a:t>70</a:t>
            </a:r>
            <a:endParaRPr lang="el-GR" dirty="0"/>
          </a:p>
        </p:txBody>
      </p:sp>
      <p:sp>
        <p:nvSpPr>
          <p:cNvPr id="28" name="27 - TextBox"/>
          <p:cNvSpPr txBox="1"/>
          <p:nvPr/>
        </p:nvSpPr>
        <p:spPr>
          <a:xfrm>
            <a:off x="4355976" y="3246884"/>
            <a:ext cx="576064" cy="461665"/>
          </a:xfrm>
          <a:prstGeom prst="rect">
            <a:avLst/>
          </a:prstGeom>
          <a:noFill/>
        </p:spPr>
        <p:txBody>
          <a:bodyPr wrap="square" rtlCol="0">
            <a:spAutoFit/>
          </a:bodyPr>
          <a:lstStyle/>
          <a:p>
            <a:r>
              <a:rPr lang="el-GR" dirty="0" smtClean="0"/>
              <a:t>20</a:t>
            </a:r>
            <a:endParaRPr lang="el-GR" dirty="0"/>
          </a:p>
        </p:txBody>
      </p:sp>
      <p:sp>
        <p:nvSpPr>
          <p:cNvPr id="29" name="28 - TextBox"/>
          <p:cNvSpPr txBox="1"/>
          <p:nvPr/>
        </p:nvSpPr>
        <p:spPr>
          <a:xfrm>
            <a:off x="7278588" y="3256409"/>
            <a:ext cx="576064" cy="461665"/>
          </a:xfrm>
          <a:prstGeom prst="rect">
            <a:avLst/>
          </a:prstGeom>
          <a:noFill/>
        </p:spPr>
        <p:txBody>
          <a:bodyPr wrap="square" rtlCol="0">
            <a:spAutoFit/>
          </a:bodyPr>
          <a:lstStyle/>
          <a:p>
            <a:r>
              <a:rPr lang="el-GR" dirty="0" smtClean="0"/>
              <a:t>80</a:t>
            </a:r>
            <a:endParaRPr lang="el-GR" dirty="0"/>
          </a:p>
        </p:txBody>
      </p:sp>
      <p:cxnSp>
        <p:nvCxnSpPr>
          <p:cNvPr id="25" name="24 - Ευθεία γραμμή σύνδεσης"/>
          <p:cNvCxnSpPr/>
          <p:nvPr/>
        </p:nvCxnSpPr>
        <p:spPr>
          <a:xfrm flipV="1">
            <a:off x="5580112" y="3068960"/>
            <a:ext cx="1013445" cy="1141"/>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0" name="29 - Ευθεία γραμμή σύνδεσης"/>
          <p:cNvCxnSpPr/>
          <p:nvPr/>
        </p:nvCxnSpPr>
        <p:spPr>
          <a:xfrm>
            <a:off x="5076056" y="3193926"/>
            <a:ext cx="2016224" cy="1905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p:nvPr/>
        </p:nvCxnSpPr>
        <p:spPr>
          <a:xfrm>
            <a:off x="4644008" y="3275459"/>
            <a:ext cx="2922612" cy="9525"/>
          </a:xfrm>
          <a:prstGeom prst="line">
            <a:avLst/>
          </a:prstGeom>
          <a:ln w="317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4213" y="404813"/>
            <a:ext cx="7772400" cy="647700"/>
          </a:xfrm>
        </p:spPr>
        <p:txBody>
          <a:bodyPr/>
          <a:lstStyle/>
          <a:p>
            <a:pPr eaLnBrk="1" hangingPunct="1"/>
            <a:r>
              <a:rPr lang="el-GR" sz="2400" dirty="0" smtClean="0"/>
              <a:t>Ιδιότητες της κανονικής κατανομής: προβλήματα</a:t>
            </a:r>
          </a:p>
        </p:txBody>
      </p:sp>
      <p:sp>
        <p:nvSpPr>
          <p:cNvPr id="22532" name="Rectangle 3"/>
          <p:cNvSpPr>
            <a:spLocks noChangeArrowheads="1"/>
          </p:cNvSpPr>
          <p:nvPr/>
        </p:nvSpPr>
        <p:spPr bwMode="auto">
          <a:xfrm>
            <a:off x="2871788" y="2233613"/>
            <a:ext cx="9144000" cy="0"/>
          </a:xfrm>
          <a:prstGeom prst="rect">
            <a:avLst/>
          </a:prstGeom>
          <a:noFill/>
          <a:ln w="9525">
            <a:noFill/>
            <a:miter lim="800000"/>
            <a:headEnd/>
            <a:tailEnd/>
          </a:ln>
        </p:spPr>
        <p:txBody>
          <a:bodyPr>
            <a:spAutoFit/>
          </a:bodyPr>
          <a:lstStyle/>
          <a:p>
            <a:endParaRPr lang="el-GR"/>
          </a:p>
        </p:txBody>
      </p:sp>
      <p:graphicFrame>
        <p:nvGraphicFramePr>
          <p:cNvPr id="22530" name="Object 4"/>
          <p:cNvGraphicFramePr>
            <a:graphicFrameLocks noChangeAspect="1"/>
          </p:cNvGraphicFramePr>
          <p:nvPr/>
        </p:nvGraphicFramePr>
        <p:xfrm>
          <a:off x="4356100" y="1341438"/>
          <a:ext cx="3744913" cy="3016250"/>
        </p:xfrm>
        <a:graphic>
          <a:graphicData uri="http://schemas.openxmlformats.org/presentationml/2006/ole">
            <p:oleObj spid="_x0000_s25602" name="Microsoft Drawing" r:id="rId3" imgW="5359400" imgH="3302000" progId="">
              <p:embed/>
            </p:oleObj>
          </a:graphicData>
        </a:graphic>
      </p:graphicFrame>
      <p:sp>
        <p:nvSpPr>
          <p:cNvPr id="22533" name="Text Box 5"/>
          <p:cNvSpPr txBox="1">
            <a:spLocks noChangeArrowheads="1"/>
          </p:cNvSpPr>
          <p:nvPr/>
        </p:nvSpPr>
        <p:spPr bwMode="auto">
          <a:xfrm>
            <a:off x="1042988" y="2276475"/>
            <a:ext cx="3313112" cy="457200"/>
          </a:xfrm>
          <a:prstGeom prst="rect">
            <a:avLst/>
          </a:prstGeom>
          <a:noFill/>
          <a:ln w="9525">
            <a:noFill/>
            <a:miter lim="800000"/>
            <a:headEnd/>
            <a:tailEnd/>
          </a:ln>
        </p:spPr>
        <p:txBody>
          <a:bodyPr>
            <a:spAutoFit/>
          </a:bodyPr>
          <a:lstStyle/>
          <a:p>
            <a:pPr>
              <a:spcBef>
                <a:spcPct val="50000"/>
              </a:spcBef>
            </a:pPr>
            <a:endParaRPr lang="el-GR"/>
          </a:p>
        </p:txBody>
      </p:sp>
      <p:sp>
        <p:nvSpPr>
          <p:cNvPr id="22534" name="Text Box 6"/>
          <p:cNvSpPr txBox="1">
            <a:spLocks noChangeArrowheads="1"/>
          </p:cNvSpPr>
          <p:nvPr/>
        </p:nvSpPr>
        <p:spPr bwMode="auto">
          <a:xfrm>
            <a:off x="755650" y="1052513"/>
            <a:ext cx="3455988" cy="369332"/>
          </a:xfrm>
          <a:prstGeom prst="rect">
            <a:avLst/>
          </a:prstGeom>
          <a:noFill/>
          <a:ln w="9525">
            <a:noFill/>
            <a:miter lim="800000"/>
            <a:headEnd/>
            <a:tailEnd/>
          </a:ln>
        </p:spPr>
        <p:txBody>
          <a:bodyPr>
            <a:spAutoFit/>
          </a:bodyPr>
          <a:lstStyle/>
          <a:p>
            <a:pPr>
              <a:spcBef>
                <a:spcPct val="50000"/>
              </a:spcBef>
            </a:pPr>
            <a:r>
              <a:rPr lang="el-GR" sz="1800" dirty="0" smtClean="0"/>
              <a:t>    </a:t>
            </a:r>
            <a:endParaRPr lang="el-GR" sz="1800" dirty="0"/>
          </a:p>
        </p:txBody>
      </p:sp>
      <p:sp>
        <p:nvSpPr>
          <p:cNvPr id="22535" name="Text Box 7"/>
          <p:cNvSpPr txBox="1">
            <a:spLocks noChangeArrowheads="1"/>
          </p:cNvSpPr>
          <p:nvPr/>
        </p:nvSpPr>
        <p:spPr bwMode="auto">
          <a:xfrm>
            <a:off x="4427538" y="4652963"/>
            <a:ext cx="3744912" cy="1200329"/>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spcBef>
                <a:spcPct val="50000"/>
              </a:spcBef>
            </a:pPr>
            <a:r>
              <a:rPr lang="el-GR" sz="1800" dirty="0" smtClean="0">
                <a:solidFill>
                  <a:schemeClr val="tx1"/>
                </a:solidFill>
              </a:rPr>
              <a:t>Αν οι τιμές που ορίζουν τα τμήματα των φοιτητών ήταν 45 και 65 για παράδειγμα, δεν θα μπορούσα να χρησιμοποιήσω τους κανόνες</a:t>
            </a:r>
            <a:endParaRPr lang="el-GR" sz="1800" dirty="0">
              <a:solidFill>
                <a:schemeClr val="tx1"/>
              </a:solidFill>
            </a:endParaRPr>
          </a:p>
        </p:txBody>
      </p:sp>
      <p:sp>
        <p:nvSpPr>
          <p:cNvPr id="9" name="8 - Ορθογώνιο"/>
          <p:cNvSpPr/>
          <p:nvPr/>
        </p:nvSpPr>
        <p:spPr>
          <a:xfrm>
            <a:off x="4355976" y="3356992"/>
            <a:ext cx="3744416"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TextBox"/>
          <p:cNvSpPr txBox="1"/>
          <p:nvPr/>
        </p:nvSpPr>
        <p:spPr>
          <a:xfrm>
            <a:off x="5796136" y="3246884"/>
            <a:ext cx="576064" cy="461665"/>
          </a:xfrm>
          <a:prstGeom prst="rect">
            <a:avLst/>
          </a:prstGeom>
          <a:noFill/>
        </p:spPr>
        <p:txBody>
          <a:bodyPr wrap="square" rtlCol="0">
            <a:spAutoFit/>
          </a:bodyPr>
          <a:lstStyle/>
          <a:p>
            <a:r>
              <a:rPr lang="el-GR" dirty="0" smtClean="0"/>
              <a:t>50</a:t>
            </a:r>
            <a:endParaRPr lang="el-GR" dirty="0"/>
          </a:p>
        </p:txBody>
      </p:sp>
      <p:cxnSp>
        <p:nvCxnSpPr>
          <p:cNvPr id="12" name="11 - Ευθεία γραμμή σύνδεσης"/>
          <p:cNvCxnSpPr>
            <a:stCxn id="10" idx="0"/>
            <a:endCxn id="10" idx="0"/>
          </p:cNvCxnSpPr>
          <p:nvPr/>
        </p:nvCxnSpPr>
        <p:spPr>
          <a:xfrm>
            <a:off x="6084168" y="324688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6084168" y="3284984"/>
            <a:ext cx="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5311130" y="3248025"/>
            <a:ext cx="576064" cy="461665"/>
          </a:xfrm>
          <a:prstGeom prst="rect">
            <a:avLst/>
          </a:prstGeom>
          <a:noFill/>
        </p:spPr>
        <p:txBody>
          <a:bodyPr wrap="square" rtlCol="0">
            <a:spAutoFit/>
          </a:bodyPr>
          <a:lstStyle/>
          <a:p>
            <a:r>
              <a:rPr lang="el-GR" dirty="0" smtClean="0"/>
              <a:t>40</a:t>
            </a:r>
            <a:endParaRPr lang="el-GR" dirty="0"/>
          </a:p>
        </p:txBody>
      </p:sp>
      <p:sp>
        <p:nvSpPr>
          <p:cNvPr id="23" name="22 - TextBox"/>
          <p:cNvSpPr txBox="1"/>
          <p:nvPr/>
        </p:nvSpPr>
        <p:spPr>
          <a:xfrm>
            <a:off x="6324575" y="3246884"/>
            <a:ext cx="576064" cy="461665"/>
          </a:xfrm>
          <a:prstGeom prst="rect">
            <a:avLst/>
          </a:prstGeom>
          <a:noFill/>
        </p:spPr>
        <p:txBody>
          <a:bodyPr wrap="square" rtlCol="0">
            <a:spAutoFit/>
          </a:bodyPr>
          <a:lstStyle/>
          <a:p>
            <a:r>
              <a:rPr lang="el-GR" dirty="0" smtClean="0"/>
              <a:t>60</a:t>
            </a:r>
            <a:endParaRPr lang="el-GR" dirty="0"/>
          </a:p>
        </p:txBody>
      </p:sp>
      <p:sp>
        <p:nvSpPr>
          <p:cNvPr id="26" name="25 - TextBox"/>
          <p:cNvSpPr txBox="1"/>
          <p:nvPr/>
        </p:nvSpPr>
        <p:spPr>
          <a:xfrm>
            <a:off x="4821932" y="3242692"/>
            <a:ext cx="576064" cy="461665"/>
          </a:xfrm>
          <a:prstGeom prst="rect">
            <a:avLst/>
          </a:prstGeom>
          <a:noFill/>
        </p:spPr>
        <p:txBody>
          <a:bodyPr wrap="square" rtlCol="0">
            <a:spAutoFit/>
          </a:bodyPr>
          <a:lstStyle/>
          <a:p>
            <a:r>
              <a:rPr lang="el-GR" dirty="0" smtClean="0"/>
              <a:t>30</a:t>
            </a:r>
            <a:endParaRPr lang="el-GR" dirty="0"/>
          </a:p>
        </p:txBody>
      </p:sp>
      <p:sp>
        <p:nvSpPr>
          <p:cNvPr id="27" name="26 - TextBox"/>
          <p:cNvSpPr txBox="1"/>
          <p:nvPr/>
        </p:nvSpPr>
        <p:spPr>
          <a:xfrm>
            <a:off x="6813773" y="3256409"/>
            <a:ext cx="576064" cy="461665"/>
          </a:xfrm>
          <a:prstGeom prst="rect">
            <a:avLst/>
          </a:prstGeom>
          <a:noFill/>
        </p:spPr>
        <p:txBody>
          <a:bodyPr wrap="square" rtlCol="0">
            <a:spAutoFit/>
          </a:bodyPr>
          <a:lstStyle/>
          <a:p>
            <a:r>
              <a:rPr lang="el-GR" dirty="0" smtClean="0"/>
              <a:t>70</a:t>
            </a:r>
            <a:endParaRPr lang="el-GR" dirty="0"/>
          </a:p>
        </p:txBody>
      </p:sp>
      <p:sp>
        <p:nvSpPr>
          <p:cNvPr id="28" name="27 - TextBox"/>
          <p:cNvSpPr txBox="1"/>
          <p:nvPr/>
        </p:nvSpPr>
        <p:spPr>
          <a:xfrm>
            <a:off x="4355976" y="3246884"/>
            <a:ext cx="576064" cy="461665"/>
          </a:xfrm>
          <a:prstGeom prst="rect">
            <a:avLst/>
          </a:prstGeom>
          <a:noFill/>
        </p:spPr>
        <p:txBody>
          <a:bodyPr wrap="square" rtlCol="0">
            <a:spAutoFit/>
          </a:bodyPr>
          <a:lstStyle/>
          <a:p>
            <a:r>
              <a:rPr lang="el-GR" dirty="0" smtClean="0"/>
              <a:t>20</a:t>
            </a:r>
            <a:endParaRPr lang="el-GR" dirty="0"/>
          </a:p>
        </p:txBody>
      </p:sp>
      <p:sp>
        <p:nvSpPr>
          <p:cNvPr id="29" name="28 - TextBox"/>
          <p:cNvSpPr txBox="1"/>
          <p:nvPr/>
        </p:nvSpPr>
        <p:spPr>
          <a:xfrm>
            <a:off x="7278588" y="3256409"/>
            <a:ext cx="576064" cy="461665"/>
          </a:xfrm>
          <a:prstGeom prst="rect">
            <a:avLst/>
          </a:prstGeom>
          <a:noFill/>
        </p:spPr>
        <p:txBody>
          <a:bodyPr wrap="square" rtlCol="0">
            <a:spAutoFit/>
          </a:bodyPr>
          <a:lstStyle/>
          <a:p>
            <a:r>
              <a:rPr lang="el-GR" dirty="0" smtClean="0"/>
              <a:t>80</a:t>
            </a:r>
            <a:endParaRPr lang="el-GR" dirty="0"/>
          </a:p>
        </p:txBody>
      </p:sp>
      <p:sp>
        <p:nvSpPr>
          <p:cNvPr id="31" name="30 - TextBox"/>
          <p:cNvSpPr txBox="1"/>
          <p:nvPr/>
        </p:nvSpPr>
        <p:spPr>
          <a:xfrm>
            <a:off x="251520" y="1340768"/>
            <a:ext cx="4032448" cy="466281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spcBef>
                <a:spcPct val="50000"/>
              </a:spcBef>
            </a:pPr>
            <a:r>
              <a:rPr lang="el-GR" sz="1800" dirty="0" smtClean="0"/>
              <a:t>Το 68% των βαθμών βρίσκονται σε απόσταση μέχρι μιας τυπικής απόκλισης από τη μέση τιμή δηλ. στο διάστημα [40 έως 60].  Συνεπώς λόγω συμμετρίας της </a:t>
            </a:r>
            <a:r>
              <a:rPr lang="el-GR" sz="1800" dirty="0" err="1" smtClean="0"/>
              <a:t>κ.κ</a:t>
            </a:r>
            <a:r>
              <a:rPr lang="el-GR" sz="1800" dirty="0" smtClean="0"/>
              <a:t>. κάτω από 40 βρίσκεται ½ του ποσοστού τιμών που βρίσκεται έξω από το διάστημα [40 έως 60] δηλ. :</a:t>
            </a:r>
          </a:p>
          <a:p>
            <a:pPr>
              <a:spcBef>
                <a:spcPct val="50000"/>
              </a:spcBef>
            </a:pPr>
            <a:r>
              <a:rPr lang="el-GR" sz="1800" dirty="0" smtClean="0"/>
              <a:t>Π(βαθμός ≤ 40)=(100-68)/2=16%. </a:t>
            </a:r>
          </a:p>
          <a:p>
            <a:pPr>
              <a:spcBef>
                <a:spcPct val="50000"/>
              </a:spcBef>
            </a:pPr>
            <a:r>
              <a:rPr lang="el-GR" sz="1800" dirty="0" smtClean="0"/>
              <a:t>Ο αριθμός των αρχαρίων θα είναι 150*16/100= 24 φοιτητές </a:t>
            </a:r>
          </a:p>
          <a:p>
            <a:pPr>
              <a:spcBef>
                <a:spcPct val="50000"/>
              </a:spcBef>
            </a:pPr>
            <a:r>
              <a:rPr lang="el-GR" sz="1800" dirty="0" smtClean="0"/>
              <a:t>Για το ίδιο λόγω οι φοιτητές με βαθμό μεγαλύτερο από 60 θα είναι 24 και τέλος στο τμήμα με «ικανοποιητικό» επίπεδο θα παρακολουθήσουν 150- 24-24= 102 φοιτητές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l-GR" dirty="0" smtClean="0"/>
              <a:t>Τυπική κανονική κατανομή</a:t>
            </a:r>
          </a:p>
        </p:txBody>
      </p:sp>
      <p:sp>
        <p:nvSpPr>
          <p:cNvPr id="55299" name="Rectangle 3"/>
          <p:cNvSpPr>
            <a:spLocks noGrp="1" noChangeArrowheads="1"/>
          </p:cNvSpPr>
          <p:nvPr>
            <p:ph type="body" idx="1"/>
          </p:nvPr>
        </p:nvSpPr>
        <p:spPr>
          <a:xfrm>
            <a:off x="468313" y="1700213"/>
            <a:ext cx="3816350" cy="5157787"/>
          </a:xfrm>
        </p:spPr>
        <p:txBody>
          <a:bodyPr/>
          <a:lstStyle/>
          <a:p>
            <a:pPr eaLnBrk="1" hangingPunct="1">
              <a:spcBef>
                <a:spcPct val="50000"/>
              </a:spcBef>
              <a:buFontTx/>
              <a:buNone/>
            </a:pPr>
            <a:r>
              <a:rPr lang="el-GR" sz="2000" dirty="0" smtClean="0"/>
              <a:t>Επειδή η κανονική κατανομή μπορεί να έχει οποιαδήποτε μέση τιμή και τυπική απόκλιση υπάρχει άπειρος αριθμός τέτοιων κατανομών. </a:t>
            </a:r>
          </a:p>
          <a:p>
            <a:pPr eaLnBrk="1" hangingPunct="1">
              <a:spcBef>
                <a:spcPct val="50000"/>
              </a:spcBef>
              <a:buFontTx/>
              <a:buNone/>
            </a:pPr>
            <a:r>
              <a:rPr lang="el-GR" sz="2000" dirty="0" smtClean="0"/>
              <a:t>Έτσι για διευκόλυνση στη χρήση της κατανομής, γίνεται </a:t>
            </a:r>
            <a:r>
              <a:rPr lang="el-GR" sz="2000" b="1" dirty="0" smtClean="0"/>
              <a:t>μετατροπή της κανονικής κατανομής σε τυπική κανονική κατανομή </a:t>
            </a:r>
            <a:r>
              <a:rPr lang="el-GR" sz="2000" dirty="0" smtClean="0"/>
              <a:t>(καν. κατανομή με μέση τιμή 0 και τ. απόκλιση ίση με 1).</a:t>
            </a:r>
          </a:p>
        </p:txBody>
      </p:sp>
      <p:sp>
        <p:nvSpPr>
          <p:cNvPr id="55300" name="Rectangle 4"/>
          <p:cNvSpPr>
            <a:spLocks noChangeArrowheads="1"/>
          </p:cNvSpPr>
          <p:nvPr/>
        </p:nvSpPr>
        <p:spPr bwMode="auto">
          <a:xfrm>
            <a:off x="4356100" y="1628775"/>
            <a:ext cx="4319588" cy="4321175"/>
          </a:xfrm>
          <a:prstGeom prst="rect">
            <a:avLst/>
          </a:prstGeom>
          <a:noFill/>
          <a:ln w="9525">
            <a:noFill/>
            <a:miter lim="800000"/>
            <a:headEnd/>
            <a:tailEnd/>
          </a:ln>
        </p:spPr>
        <p:txBody>
          <a:bodyPr/>
          <a:lstStyle/>
          <a:p>
            <a:pPr marL="342900" indent="-342900">
              <a:spcBef>
                <a:spcPct val="20000"/>
              </a:spcBef>
            </a:pPr>
            <a:r>
              <a:rPr lang="el-GR" sz="2000" dirty="0"/>
              <a:t>Η μετατροπή γίνεται με τη βοήθεια του μετασχηματισμού:	</a:t>
            </a:r>
          </a:p>
          <a:p>
            <a:pPr marL="342900" indent="-342900" algn="ctr">
              <a:spcBef>
                <a:spcPct val="20000"/>
              </a:spcBef>
            </a:pPr>
            <a:r>
              <a:rPr lang="en-US" sz="2000" dirty="0"/>
              <a:t>Z=(X-</a:t>
            </a:r>
            <a:r>
              <a:rPr lang="el-GR" sz="2000" dirty="0"/>
              <a:t>μ)/σ </a:t>
            </a:r>
          </a:p>
          <a:p>
            <a:pPr marL="342900" indent="-342900" algn="ctr">
              <a:lnSpc>
                <a:spcPct val="80000"/>
              </a:lnSpc>
              <a:spcBef>
                <a:spcPct val="20000"/>
              </a:spcBef>
            </a:pPr>
            <a:endParaRPr lang="el-GR" sz="2000" dirty="0" smtClean="0"/>
          </a:p>
          <a:p>
            <a:pPr marL="342900" indent="-342900">
              <a:lnSpc>
                <a:spcPct val="80000"/>
              </a:lnSpc>
              <a:spcBef>
                <a:spcPct val="20000"/>
              </a:spcBef>
            </a:pPr>
            <a:r>
              <a:rPr lang="el-GR" sz="2000" dirty="0" smtClean="0"/>
              <a:t>Δηλ 	Ν(μ, σ)</a:t>
            </a:r>
            <a:r>
              <a:rPr lang="el-GR" sz="2000" dirty="0" smtClean="0">
                <a:cs typeface="Angsana New"/>
              </a:rPr>
              <a:t>—</a:t>
            </a:r>
            <a:r>
              <a:rPr lang="el-GR" sz="2000" dirty="0" smtClean="0"/>
              <a:t>&gt;Ν(0,1)</a:t>
            </a:r>
            <a:endParaRPr lang="el-GR" sz="2000" dirty="0"/>
          </a:p>
          <a:p>
            <a:pPr marL="342900" indent="-342900">
              <a:spcBef>
                <a:spcPct val="20000"/>
              </a:spcBef>
            </a:pPr>
            <a:r>
              <a:rPr lang="el-GR" sz="2000" dirty="0" smtClean="0"/>
              <a:t>Π.χ. Ένας </a:t>
            </a:r>
            <a:r>
              <a:rPr lang="el-GR" sz="2000" dirty="0"/>
              <a:t>μαθητής με βαθμό 60 θα έχει τυπική τιμή </a:t>
            </a:r>
            <a:r>
              <a:rPr lang="el-GR" sz="2000" dirty="0" smtClean="0"/>
              <a:t>1 {(60-50)/10 =1} ενώ </a:t>
            </a:r>
            <a:r>
              <a:rPr lang="el-GR" sz="2000" dirty="0"/>
              <a:t>ο βαθμός </a:t>
            </a:r>
            <a:r>
              <a:rPr lang="el-GR" sz="2000" dirty="0" smtClean="0"/>
              <a:t>50 δηλ. η μέση τιμή </a:t>
            </a:r>
            <a:r>
              <a:rPr lang="el-GR" sz="2000" dirty="0"/>
              <a:t>αντιστοιχεί σε τυπική τιμή 0.</a:t>
            </a:r>
            <a:r>
              <a:rPr lang="en-US" sz="2000" dirty="0"/>
              <a:t> </a:t>
            </a:r>
            <a:r>
              <a:rPr lang="el-GR" sz="2000" dirty="0"/>
              <a:t>Ο μαθητής με βαθμό 30 θα έχει τυπική τιμή ίση με -2</a:t>
            </a:r>
            <a:r>
              <a:rPr lang="en-US" sz="2000" dirty="0"/>
              <a:t>.</a:t>
            </a:r>
            <a:endParaRPr lang="el-GR"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Τυπική κανονική κατανομή</a:t>
            </a:r>
            <a:endParaRPr lang="el-GR" sz="3200" dirty="0"/>
          </a:p>
        </p:txBody>
      </p:sp>
      <p:pic>
        <p:nvPicPr>
          <p:cNvPr id="196610" name="Picture 2"/>
          <p:cNvPicPr>
            <a:picLocks noGrp="1" noChangeAspect="1" noChangeArrowheads="1"/>
          </p:cNvPicPr>
          <p:nvPr>
            <p:ph idx="1"/>
          </p:nvPr>
        </p:nvPicPr>
        <p:blipFill>
          <a:blip r:embed="rId3" cstate="print"/>
          <a:srcRect r="9336"/>
          <a:stretch>
            <a:fillRect/>
          </a:stretch>
        </p:blipFill>
        <p:spPr bwMode="auto">
          <a:xfrm>
            <a:off x="251520" y="1988840"/>
            <a:ext cx="3528392" cy="3118329"/>
          </a:xfrm>
          <a:prstGeom prst="rect">
            <a:avLst/>
          </a:prstGeom>
          <a:noFill/>
          <a:ln w="9525">
            <a:noFill/>
            <a:miter lim="800000"/>
            <a:headEnd/>
            <a:tailEnd/>
          </a:ln>
        </p:spPr>
      </p:pic>
      <p:pic>
        <p:nvPicPr>
          <p:cNvPr id="196611" name="Picture 3"/>
          <p:cNvPicPr>
            <a:picLocks noChangeAspect="1" noChangeArrowheads="1"/>
          </p:cNvPicPr>
          <p:nvPr/>
        </p:nvPicPr>
        <p:blipFill>
          <a:blip r:embed="rId4" cstate="print"/>
          <a:srcRect/>
          <a:stretch>
            <a:fillRect/>
          </a:stretch>
        </p:blipFill>
        <p:spPr bwMode="auto">
          <a:xfrm>
            <a:off x="2987825" y="1988840"/>
            <a:ext cx="3744416" cy="3096344"/>
          </a:xfrm>
          <a:prstGeom prst="rect">
            <a:avLst/>
          </a:prstGeom>
          <a:noFill/>
          <a:ln w="9525">
            <a:noFill/>
            <a:miter lim="800000"/>
            <a:headEnd/>
            <a:tailEnd/>
          </a:ln>
        </p:spPr>
      </p:pic>
      <p:sp>
        <p:nvSpPr>
          <p:cNvPr id="8" name="7 - TextBox"/>
          <p:cNvSpPr txBox="1"/>
          <p:nvPr/>
        </p:nvSpPr>
        <p:spPr>
          <a:xfrm>
            <a:off x="6156176" y="2060848"/>
            <a:ext cx="2987824" cy="3859518"/>
          </a:xfrm>
          <a:prstGeom prst="rect">
            <a:avLst/>
          </a:prstGeom>
          <a:noFill/>
          <a:ln>
            <a:solidFill>
              <a:srgbClr val="92D050"/>
            </a:solidFill>
          </a:ln>
        </p:spPr>
        <p:txBody>
          <a:bodyPr wrap="square" rtlCol="0">
            <a:spAutoFit/>
          </a:bodyPr>
          <a:lstStyle/>
          <a:p>
            <a:pPr indent="85725" algn="just">
              <a:spcBef>
                <a:spcPct val="20000"/>
              </a:spcBef>
            </a:pPr>
            <a:r>
              <a:rPr lang="el-GR" sz="1800" dirty="0" smtClean="0"/>
              <a:t>Κατανομή τιμών </a:t>
            </a:r>
          </a:p>
          <a:p>
            <a:pPr indent="85725" algn="just">
              <a:spcBef>
                <a:spcPct val="20000"/>
              </a:spcBef>
            </a:pPr>
            <a:r>
              <a:rPr lang="el-GR" sz="1800" dirty="0" smtClean="0"/>
              <a:t>και τυπικών τιμών Ζ </a:t>
            </a:r>
            <a:r>
              <a:rPr lang="el-GR" sz="1800" b="1" dirty="0" smtClean="0"/>
              <a:t>οποιασδήποτε </a:t>
            </a:r>
            <a:r>
              <a:rPr lang="el-GR" sz="1800" dirty="0" smtClean="0"/>
              <a:t>μεταβλητής Χ</a:t>
            </a:r>
          </a:p>
          <a:p>
            <a:pPr marL="342900" indent="-342900" algn="just">
              <a:spcBef>
                <a:spcPct val="20000"/>
              </a:spcBef>
            </a:pPr>
            <a:r>
              <a:rPr lang="el-GR" sz="1800" dirty="0" smtClean="0"/>
              <a:t>		</a:t>
            </a:r>
            <a:r>
              <a:rPr lang="en-US" sz="1800" dirty="0" smtClean="0"/>
              <a:t>Z=(X-</a:t>
            </a:r>
            <a:r>
              <a:rPr lang="el-GR" sz="1800" dirty="0" smtClean="0"/>
              <a:t>μ)/σ </a:t>
            </a:r>
          </a:p>
          <a:p>
            <a:pPr marL="342900" indent="-342900" algn="just">
              <a:spcBef>
                <a:spcPct val="20000"/>
              </a:spcBef>
            </a:pPr>
            <a:r>
              <a:rPr lang="el-GR" sz="1800" dirty="0" smtClean="0"/>
              <a:t>Όπου μ, σ η </a:t>
            </a:r>
            <a:r>
              <a:rPr lang="el-GR" sz="1800" dirty="0" err="1" smtClean="0"/>
              <a:t>μ.τ</a:t>
            </a:r>
            <a:r>
              <a:rPr lang="el-GR" sz="1800" dirty="0" smtClean="0"/>
              <a:t>. και </a:t>
            </a:r>
            <a:r>
              <a:rPr lang="el-GR" sz="1800" dirty="0" err="1" smtClean="0"/>
              <a:t>τ.α</a:t>
            </a:r>
            <a:r>
              <a:rPr lang="el-GR" sz="1800" dirty="0" smtClean="0"/>
              <a:t>. της </a:t>
            </a:r>
          </a:p>
          <a:p>
            <a:pPr marL="342900" indent="-342900" algn="just">
              <a:spcBef>
                <a:spcPct val="20000"/>
              </a:spcBef>
            </a:pPr>
            <a:r>
              <a:rPr lang="el-GR" sz="1800" dirty="0" smtClean="0"/>
              <a:t>μεταβλητής Χ</a:t>
            </a:r>
          </a:p>
          <a:p>
            <a:pPr marL="342900" indent="-342900" algn="just">
              <a:spcBef>
                <a:spcPct val="20000"/>
              </a:spcBef>
            </a:pPr>
            <a:endParaRPr lang="el-GR" sz="1800" dirty="0" smtClean="0"/>
          </a:p>
          <a:p>
            <a:pPr marL="342900" indent="-342900" algn="just">
              <a:spcBef>
                <a:spcPct val="20000"/>
              </a:spcBef>
            </a:pPr>
            <a:r>
              <a:rPr lang="el-GR" sz="1800" dirty="0" smtClean="0"/>
              <a:t>Για την </a:t>
            </a:r>
            <a:r>
              <a:rPr lang="en-US" sz="1800" dirty="0" smtClean="0"/>
              <a:t>Z</a:t>
            </a:r>
            <a:r>
              <a:rPr lang="el-GR" sz="1800" dirty="0" smtClean="0"/>
              <a:t> ισχύει: </a:t>
            </a:r>
          </a:p>
          <a:p>
            <a:pPr marL="342900" indent="-342900" algn="just">
              <a:spcBef>
                <a:spcPct val="20000"/>
              </a:spcBef>
              <a:buFont typeface="+mj-lt"/>
              <a:buAutoNum type="arabicPeriod"/>
            </a:pPr>
            <a:r>
              <a:rPr lang="el-GR" sz="1800" dirty="0" smtClean="0"/>
              <a:t>έχει την ίδια μορφή κατανομή με την Χ </a:t>
            </a:r>
          </a:p>
          <a:p>
            <a:pPr marL="342900" indent="-342900" algn="just">
              <a:spcBef>
                <a:spcPct val="20000"/>
              </a:spcBef>
              <a:buFont typeface="+mj-lt"/>
              <a:buAutoNum type="arabicPeriod"/>
            </a:pPr>
            <a:r>
              <a:rPr lang="el-GR" sz="1800" dirty="0" smtClean="0"/>
              <a:t>Μέση τιμή μ=0 και τυπική απόκλιση σ=1 </a:t>
            </a:r>
            <a:endParaRPr lang="el-GR" sz="1800" dirty="0"/>
          </a:p>
        </p:txBody>
      </p:sp>
      <p:cxnSp>
        <p:nvCxnSpPr>
          <p:cNvPr id="10" name="9 - Ευθύγραμμο βέλος σύνδεσης"/>
          <p:cNvCxnSpPr>
            <a:stCxn id="12" idx="2"/>
          </p:cNvCxnSpPr>
          <p:nvPr/>
        </p:nvCxnSpPr>
        <p:spPr>
          <a:xfrm flipH="1">
            <a:off x="1187624" y="2276872"/>
            <a:ext cx="5976664" cy="2520280"/>
          </a:xfrm>
          <a:prstGeom prst="straightConnector1">
            <a:avLst/>
          </a:prstGeom>
          <a:ln>
            <a:solidFill>
              <a:schemeClr val="accent1">
                <a:alpha val="50000"/>
              </a:schemeClr>
            </a:solidFill>
            <a:tailEnd type="arrow"/>
          </a:ln>
        </p:spPr>
        <p:style>
          <a:lnRef idx="3">
            <a:schemeClr val="accent1"/>
          </a:lnRef>
          <a:fillRef idx="0">
            <a:schemeClr val="accent1"/>
          </a:fillRef>
          <a:effectRef idx="2">
            <a:schemeClr val="accent1"/>
          </a:effectRef>
          <a:fontRef idx="minor">
            <a:schemeClr val="tx1"/>
          </a:fontRef>
        </p:style>
      </p:cxnSp>
      <p:sp>
        <p:nvSpPr>
          <p:cNvPr id="12" name="11 - Έλλειψη"/>
          <p:cNvSpPr/>
          <p:nvPr/>
        </p:nvSpPr>
        <p:spPr>
          <a:xfrm>
            <a:off x="7164288" y="2132856"/>
            <a:ext cx="720080" cy="28803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Έλλειψη"/>
          <p:cNvSpPr/>
          <p:nvPr/>
        </p:nvSpPr>
        <p:spPr>
          <a:xfrm>
            <a:off x="6948264" y="2420888"/>
            <a:ext cx="2195736" cy="360040"/>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 name="15 - Ευθύγραμμο βέλος σύνδεσης"/>
          <p:cNvCxnSpPr>
            <a:stCxn id="15" idx="3"/>
          </p:cNvCxnSpPr>
          <p:nvPr/>
        </p:nvCxnSpPr>
        <p:spPr>
          <a:xfrm flipH="1">
            <a:off x="4355976" y="2728201"/>
            <a:ext cx="2913846" cy="1996943"/>
          </a:xfrm>
          <a:prstGeom prst="straightConnector1">
            <a:avLst/>
          </a:prstGeom>
          <a:ln>
            <a:solidFill>
              <a:schemeClr val="accent1">
                <a:alpha val="50000"/>
              </a:schemeClr>
            </a:solidFill>
            <a:tailEnd type="arrow"/>
          </a:ln>
        </p:spPr>
        <p:style>
          <a:lnRef idx="3">
            <a:schemeClr val="accent1"/>
          </a:lnRef>
          <a:fillRef idx="0">
            <a:schemeClr val="accent1"/>
          </a:fillRef>
          <a:effectRef idx="2">
            <a:schemeClr val="accent1"/>
          </a:effectRef>
          <a:fontRef idx="minor">
            <a:schemeClr val="tx1"/>
          </a:fontRef>
        </p:style>
      </p:cxnSp>
      <p:sp>
        <p:nvSpPr>
          <p:cNvPr id="25" name="24 - TextBox"/>
          <p:cNvSpPr txBox="1"/>
          <p:nvPr/>
        </p:nvSpPr>
        <p:spPr>
          <a:xfrm>
            <a:off x="755576" y="5157192"/>
            <a:ext cx="4968552" cy="1015663"/>
          </a:xfrm>
          <a:prstGeom prst="rect">
            <a:avLst/>
          </a:prstGeom>
          <a:noFill/>
        </p:spPr>
        <p:txBody>
          <a:bodyPr wrap="square" rtlCol="0">
            <a:spAutoFit/>
          </a:bodyPr>
          <a:lstStyle/>
          <a:p>
            <a:r>
              <a:rPr lang="el-GR" sz="2000" dirty="0" smtClean="0"/>
              <a:t>Συνεπώς, για μια τιμή Χ</a:t>
            </a:r>
            <a:r>
              <a:rPr lang="el-GR" sz="2000" baseline="-25000" dirty="0" smtClean="0"/>
              <a:t>κ</a:t>
            </a:r>
            <a:r>
              <a:rPr lang="el-GR" sz="2000" dirty="0" smtClean="0"/>
              <a:t> μεταβλητής Χ ισχύει </a:t>
            </a:r>
          </a:p>
          <a:p>
            <a:r>
              <a:rPr lang="el-GR" sz="2000" dirty="0" smtClean="0"/>
              <a:t>Π(Χ ≤ Χ</a:t>
            </a:r>
            <a:r>
              <a:rPr lang="el-GR" sz="2000" baseline="-25000" dirty="0" smtClean="0"/>
              <a:t>κ</a:t>
            </a:r>
            <a:r>
              <a:rPr lang="el-GR" sz="2000" dirty="0" smtClean="0"/>
              <a:t>)=Π(</a:t>
            </a:r>
            <a:r>
              <a:rPr lang="en-US" sz="2000" dirty="0" smtClean="0"/>
              <a:t>Z</a:t>
            </a:r>
            <a:r>
              <a:rPr lang="el-GR" sz="2000" dirty="0" smtClean="0"/>
              <a:t> ≤</a:t>
            </a:r>
            <a:r>
              <a:rPr lang="en-US" sz="2000" dirty="0" smtClean="0"/>
              <a:t> Z</a:t>
            </a:r>
            <a:r>
              <a:rPr lang="el-GR" sz="2000" baseline="-25000" dirty="0" smtClean="0"/>
              <a:t>κ</a:t>
            </a:r>
            <a:r>
              <a:rPr lang="en-US" sz="2000" dirty="0" smtClean="0"/>
              <a:t>) </a:t>
            </a:r>
            <a:r>
              <a:rPr lang="el-GR" sz="2000" dirty="0" smtClean="0"/>
              <a:t> όπου</a:t>
            </a:r>
            <a:r>
              <a:rPr lang="en-US" sz="2000" dirty="0" smtClean="0"/>
              <a:t> </a:t>
            </a:r>
            <a:endParaRPr lang="el-GR" sz="2000" dirty="0" smtClean="0"/>
          </a:p>
          <a:p>
            <a:r>
              <a:rPr lang="en-US" sz="2000" dirty="0" smtClean="0"/>
              <a:t>Z</a:t>
            </a:r>
            <a:r>
              <a:rPr lang="el-GR" sz="2000" baseline="-25000" dirty="0" smtClean="0"/>
              <a:t>κ</a:t>
            </a:r>
            <a:r>
              <a:rPr lang="en-US" sz="2000" dirty="0" smtClean="0"/>
              <a:t>=(X</a:t>
            </a:r>
            <a:r>
              <a:rPr lang="el-GR" sz="2000" baseline="-25000" dirty="0" smtClean="0"/>
              <a:t>κ</a:t>
            </a:r>
            <a:r>
              <a:rPr lang="el-GR" sz="2000" dirty="0" smtClean="0"/>
              <a:t> </a:t>
            </a:r>
            <a:r>
              <a:rPr lang="en-US" sz="2000" dirty="0" smtClean="0"/>
              <a:t>-</a:t>
            </a:r>
            <a:r>
              <a:rPr lang="el-GR" sz="2000" dirty="0" smtClean="0"/>
              <a:t> μ)/σ  η τιμή της Ζ</a:t>
            </a:r>
            <a:endParaRPr lang="el-GR"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476672"/>
            <a:ext cx="7772400" cy="1143000"/>
          </a:xfrm>
        </p:spPr>
        <p:txBody>
          <a:bodyPr/>
          <a:lstStyle/>
          <a:p>
            <a:r>
              <a:rPr lang="el-GR" sz="2800" dirty="0" smtClean="0"/>
              <a:t>Τυπική κανονική κατανομή: χρήση της σε προβλήματα κανονικής κατανομής</a:t>
            </a:r>
            <a:endParaRPr lang="el-GR" sz="2800" dirty="0"/>
          </a:p>
        </p:txBody>
      </p:sp>
      <p:sp>
        <p:nvSpPr>
          <p:cNvPr id="4" name="3 - TextBox"/>
          <p:cNvSpPr txBox="1"/>
          <p:nvPr/>
        </p:nvSpPr>
        <p:spPr>
          <a:xfrm>
            <a:off x="1187624" y="1988840"/>
            <a:ext cx="5760640" cy="3000821"/>
          </a:xfrm>
          <a:prstGeom prst="rect">
            <a:avLst/>
          </a:prstGeom>
          <a:noFill/>
        </p:spPr>
        <p:txBody>
          <a:bodyPr wrap="square" rtlCol="0">
            <a:spAutoFit/>
          </a:bodyPr>
          <a:lstStyle/>
          <a:p>
            <a:pPr>
              <a:lnSpc>
                <a:spcPct val="150000"/>
              </a:lnSpc>
            </a:pPr>
            <a:r>
              <a:rPr lang="el-GR" sz="1800" dirty="0" smtClean="0"/>
              <a:t>Συνεπώς για να βρεθεί το ποσοστό  </a:t>
            </a:r>
          </a:p>
          <a:p>
            <a:pPr>
              <a:lnSpc>
                <a:spcPct val="150000"/>
              </a:lnSpc>
            </a:pPr>
            <a:r>
              <a:rPr lang="el-GR" sz="1800" dirty="0" smtClean="0"/>
              <a:t>Π(Χ ≤ Χ</a:t>
            </a:r>
            <a:r>
              <a:rPr lang="el-GR" sz="1800" baseline="-25000" dirty="0" smtClean="0"/>
              <a:t>κ</a:t>
            </a:r>
            <a:r>
              <a:rPr lang="el-GR" sz="1800" dirty="0" smtClean="0"/>
              <a:t>) των τιμών μιας μεταβλητής Χ, που ακολουθεί κανονική κατανομή, αρκεί να μετατρέψουμε την Χ</a:t>
            </a:r>
            <a:r>
              <a:rPr lang="el-GR" sz="1800" baseline="-25000" dirty="0" smtClean="0"/>
              <a:t>κ </a:t>
            </a:r>
            <a:r>
              <a:rPr lang="el-GR" sz="1800" dirty="0" smtClean="0"/>
              <a:t>σε τιμή </a:t>
            </a:r>
            <a:r>
              <a:rPr lang="en-US" sz="1800" dirty="0" smtClean="0"/>
              <a:t>Z</a:t>
            </a:r>
            <a:r>
              <a:rPr lang="el-GR" sz="1800" baseline="-25000" dirty="0" smtClean="0"/>
              <a:t>κ</a:t>
            </a:r>
            <a:r>
              <a:rPr lang="el-GR" sz="1800" dirty="0" smtClean="0"/>
              <a:t>  της τυπικής κανονικής κατανομής Ζ με τον μετασχηματισμό </a:t>
            </a:r>
            <a:r>
              <a:rPr lang="en-US" sz="1800" dirty="0" smtClean="0"/>
              <a:t>Z</a:t>
            </a:r>
            <a:r>
              <a:rPr lang="el-GR" sz="1800" baseline="-25000" dirty="0" smtClean="0"/>
              <a:t>κ</a:t>
            </a:r>
            <a:r>
              <a:rPr lang="en-US" sz="1800" dirty="0" smtClean="0"/>
              <a:t>=(X</a:t>
            </a:r>
            <a:r>
              <a:rPr lang="el-GR" sz="1800" baseline="-25000" dirty="0" smtClean="0"/>
              <a:t>κ</a:t>
            </a:r>
            <a:r>
              <a:rPr lang="el-GR" sz="1800" dirty="0" smtClean="0"/>
              <a:t> </a:t>
            </a:r>
            <a:r>
              <a:rPr lang="en-US" sz="1800" dirty="0" smtClean="0"/>
              <a:t>-</a:t>
            </a:r>
            <a:r>
              <a:rPr lang="el-GR" sz="1800" dirty="0" smtClean="0"/>
              <a:t> μ)/σ και να αναζητήσουμε το </a:t>
            </a:r>
          </a:p>
          <a:p>
            <a:pPr>
              <a:lnSpc>
                <a:spcPct val="150000"/>
              </a:lnSpc>
            </a:pPr>
            <a:r>
              <a:rPr lang="el-GR" sz="1800" dirty="0" smtClean="0"/>
              <a:t>Π(</a:t>
            </a:r>
            <a:r>
              <a:rPr lang="en-US" sz="1800" dirty="0" smtClean="0"/>
              <a:t>Z</a:t>
            </a:r>
            <a:r>
              <a:rPr lang="el-GR" sz="1800" dirty="0" smtClean="0"/>
              <a:t> ≤</a:t>
            </a:r>
            <a:r>
              <a:rPr lang="en-US" sz="1800" dirty="0" smtClean="0"/>
              <a:t> Z</a:t>
            </a:r>
            <a:r>
              <a:rPr lang="el-GR" sz="1800" baseline="-25000" dirty="0" smtClean="0"/>
              <a:t>κ</a:t>
            </a:r>
            <a:r>
              <a:rPr lang="en-US" sz="1800" dirty="0" smtClean="0"/>
              <a:t>)</a:t>
            </a:r>
            <a:r>
              <a:rPr lang="el-GR" sz="1800" dirty="0" smtClean="0"/>
              <a:t> στον πίνακα της τυπικής κανονικής κατανομής που βρίσκεται σε όλα τα εγχειρίδια Στατιστικής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Τυπική κανονική κατανομή: χρήση της σε προβλήματα κανονικής κατανομής</a:t>
            </a:r>
            <a:endParaRPr lang="el-GR" sz="2800" dirty="0"/>
          </a:p>
        </p:txBody>
      </p:sp>
      <p:sp>
        <p:nvSpPr>
          <p:cNvPr id="4" name="3 - TextBox"/>
          <p:cNvSpPr txBox="1"/>
          <p:nvPr/>
        </p:nvSpPr>
        <p:spPr>
          <a:xfrm>
            <a:off x="1403648" y="1844825"/>
            <a:ext cx="6048672" cy="397031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l-GR" sz="1800" dirty="0" smtClean="0"/>
              <a:t>Στο προηγούμενο πρόβλημα που αφορά την κατάταξη των φοιτητών σε 3 τάξεις αναζητούμε τα Π(Χ ≤45) και Π(Χ &gt;65) που ορίζει το ποσοστό των φοιτητών στην τάξη αρχαρίων με δεδομένο ότι οι βαθμοί ακολουθούν κανονική κατανομή με μ=50 και σ=10</a:t>
            </a:r>
          </a:p>
          <a:p>
            <a:r>
              <a:rPr lang="el-GR" sz="1800" dirty="0" smtClean="0"/>
              <a:t>για τη την τιμή Χ=45 βρίσκουμε Ζ=(45-50)/10 = -0,5 από τον πίνακα βρίσκουμε : Π(</a:t>
            </a:r>
            <a:r>
              <a:rPr lang="en-US" sz="1800" dirty="0" smtClean="0"/>
              <a:t>Z</a:t>
            </a:r>
            <a:r>
              <a:rPr lang="el-GR" sz="1800" dirty="0" smtClean="0"/>
              <a:t> ≤</a:t>
            </a:r>
            <a:r>
              <a:rPr lang="en-US" sz="1800" dirty="0" smtClean="0"/>
              <a:t> </a:t>
            </a:r>
            <a:r>
              <a:rPr lang="el-GR" sz="1800" dirty="0" smtClean="0"/>
              <a:t>-0,5</a:t>
            </a:r>
            <a:r>
              <a:rPr lang="en-US" sz="1800" dirty="0" smtClean="0"/>
              <a:t>)</a:t>
            </a:r>
            <a:r>
              <a:rPr lang="el-GR" sz="1800" dirty="0" smtClean="0"/>
              <a:t> = Π(Ζ&gt;0,5)=</a:t>
            </a:r>
            <a:r>
              <a:rPr lang="el-GR" sz="1800" dirty="0" smtClean="0">
                <a:latin typeface="Times New Roman"/>
                <a:ea typeface="Times New Roman"/>
                <a:cs typeface="Times New Roman"/>
              </a:rPr>
              <a:t> 0,3085</a:t>
            </a:r>
            <a:r>
              <a:rPr lang="el-GR" sz="3600" dirty="0" smtClean="0">
                <a:latin typeface="Times New Roman"/>
                <a:ea typeface="Times New Roman"/>
                <a:cs typeface="Times New Roman"/>
              </a:rPr>
              <a:t> </a:t>
            </a:r>
            <a:r>
              <a:rPr lang="el-GR" sz="1800" dirty="0" smtClean="0"/>
              <a:t>ή 30,85%. Δηλ. το τμήμα αρχαρίων θα αποτελέσουν 150·30,85/100 = 46,28 η </a:t>
            </a:r>
            <a:r>
              <a:rPr lang="el-GR" sz="1800" b="1" dirty="0" smtClean="0"/>
              <a:t>46 περίπου φοιτητές</a:t>
            </a:r>
          </a:p>
          <a:p>
            <a:endParaRPr lang="el-GR" sz="1800" dirty="0" smtClean="0"/>
          </a:p>
          <a:p>
            <a:r>
              <a:rPr lang="el-GR" sz="1800" dirty="0" smtClean="0"/>
              <a:t>Για το τμήμα προχωρημένων βρίσκω για Χ=65,  Ζ=(65-50)/10 = 1,5 και από τον πίνακα Π(Ζ&gt;1,5)=</a:t>
            </a:r>
            <a:r>
              <a:rPr lang="el-GR" sz="1800" dirty="0" smtClean="0">
                <a:ea typeface="Times New Roman"/>
                <a:cs typeface="Times New Roman"/>
              </a:rPr>
              <a:t>0,0668 ή 6,68%</a:t>
            </a:r>
          </a:p>
          <a:p>
            <a:r>
              <a:rPr lang="el-GR" sz="1800" dirty="0" smtClean="0">
                <a:ea typeface="Times New Roman"/>
                <a:cs typeface="Times New Roman"/>
              </a:rPr>
              <a:t>Το τμήμα θα αποτελέσουν </a:t>
            </a:r>
            <a:r>
              <a:rPr lang="el-GR" sz="1800" dirty="0" smtClean="0"/>
              <a:t>150·6,68/100=10,02 ή </a:t>
            </a:r>
            <a:r>
              <a:rPr lang="el-GR" sz="1800" b="1" dirty="0" smtClean="0"/>
              <a:t>10 φοιτητές</a:t>
            </a:r>
            <a:endParaRPr lang="el-GR" sz="1800" b="1" dirty="0" smtClean="0">
              <a:ea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Άσκηση 2-Περιγραφικής Στατιστικής</a:t>
            </a:r>
            <a:endParaRPr lang="el-GR" sz="2800" dirty="0"/>
          </a:p>
        </p:txBody>
      </p:sp>
      <p:graphicFrame>
        <p:nvGraphicFramePr>
          <p:cNvPr id="205827" name="Object 3"/>
          <p:cNvGraphicFramePr>
            <a:graphicFrameLocks noChangeAspect="1"/>
          </p:cNvGraphicFramePr>
          <p:nvPr/>
        </p:nvGraphicFramePr>
        <p:xfrm>
          <a:off x="467544" y="2492896"/>
          <a:ext cx="4257994" cy="3240360"/>
        </p:xfrm>
        <a:graphic>
          <a:graphicData uri="http://schemas.openxmlformats.org/presentationml/2006/ole">
            <p:oleObj spid="_x0000_s15362" name="Φύλλο εργασίας" r:id="rId3" imgW="4543425" imgH="3457575" progId="Excel.Sheet.12">
              <p:embed/>
            </p:oleObj>
          </a:graphicData>
        </a:graphic>
      </p:graphicFrame>
      <p:sp>
        <p:nvSpPr>
          <p:cNvPr id="10" name="9 - TextBox"/>
          <p:cNvSpPr txBox="1"/>
          <p:nvPr/>
        </p:nvSpPr>
        <p:spPr>
          <a:xfrm>
            <a:off x="323528" y="1556792"/>
            <a:ext cx="4824536" cy="923330"/>
          </a:xfrm>
          <a:prstGeom prst="rect">
            <a:avLst/>
          </a:prstGeom>
          <a:noFill/>
        </p:spPr>
        <p:txBody>
          <a:bodyPr wrap="square" rtlCol="0">
            <a:spAutoFit/>
          </a:bodyPr>
          <a:lstStyle/>
          <a:p>
            <a:r>
              <a:rPr lang="el-GR" sz="1800" dirty="0" smtClean="0"/>
              <a:t>Πίνακας ομαδοποιημένης κατανομής της κλίμακας «φροντίδα της μητέρας» σε μια ομάδα Ν=78 φοιτητριών</a:t>
            </a:r>
            <a:endParaRPr lang="el-GR" sz="1800" dirty="0"/>
          </a:p>
        </p:txBody>
      </p:sp>
      <p:sp>
        <p:nvSpPr>
          <p:cNvPr id="11" name="10 - TextBox"/>
          <p:cNvSpPr txBox="1"/>
          <p:nvPr/>
        </p:nvSpPr>
        <p:spPr>
          <a:xfrm>
            <a:off x="4895528" y="1556792"/>
            <a:ext cx="4248472" cy="4801314"/>
          </a:xfrm>
          <a:prstGeom prst="rect">
            <a:avLst/>
          </a:prstGeom>
          <a:noFill/>
        </p:spPr>
        <p:txBody>
          <a:bodyPr wrap="square" rtlCol="0">
            <a:spAutoFit/>
          </a:bodyPr>
          <a:lstStyle/>
          <a:p>
            <a:pPr marL="342900" indent="-342900">
              <a:buAutoNum type="arabicPeriod" startAt="2"/>
            </a:pPr>
            <a:r>
              <a:rPr lang="el-GR" sz="1600" dirty="0" smtClean="0"/>
              <a:t>Κατασκευή πίνακα ομαδοποιημένης κατανομής συχνοτήτων 9 διαστημάτων. Να υπολογιστούν απλή, σχετική αθροιστική και σχετική αθροιστική συχνότητα.</a:t>
            </a:r>
          </a:p>
          <a:p>
            <a:pPr marL="342900" indent="-342900">
              <a:buFont typeface="Arial" pitchFamily="34" charset="0"/>
              <a:buChar char="•"/>
            </a:pPr>
            <a:r>
              <a:rPr lang="el-GR" sz="1600" u="sng" dirty="0" smtClean="0">
                <a:solidFill>
                  <a:schemeClr val="tx2"/>
                </a:solidFill>
              </a:rPr>
              <a:t>Επιλογή εύρους διαστήματος</a:t>
            </a:r>
            <a:r>
              <a:rPr lang="el-GR" sz="1600" dirty="0" smtClean="0">
                <a:solidFill>
                  <a:schemeClr val="tx2"/>
                </a:solidFill>
              </a:rPr>
              <a:t>: </a:t>
            </a:r>
          </a:p>
          <a:p>
            <a:pPr marL="342900" indent="-342900"/>
            <a:r>
              <a:rPr lang="el-GR" sz="1600" dirty="0" smtClean="0">
                <a:solidFill>
                  <a:schemeClr val="tx2"/>
                </a:solidFill>
              </a:rPr>
              <a:t>	Διαιρούμε το εύρος των τιμών (36-5 = 31), με το αριθμό των διαστημάτων 9, και προκύπτει:   εύρος διαστήματος (</a:t>
            </a:r>
            <a:r>
              <a:rPr lang="en-US" sz="1600" dirty="0" smtClean="0">
                <a:solidFill>
                  <a:schemeClr val="tx2"/>
                </a:solidFill>
              </a:rPr>
              <a:t>d)</a:t>
            </a:r>
            <a:r>
              <a:rPr lang="el-GR" sz="1600" dirty="0" smtClean="0">
                <a:solidFill>
                  <a:schemeClr val="tx2"/>
                </a:solidFill>
              </a:rPr>
              <a:t>= 31/9=3,4.  Επειδή όμως σε πράξεις χωρίς υπολογιστή διευκολύνει το </a:t>
            </a:r>
            <a:r>
              <a:rPr lang="en-US" sz="1600" dirty="0" smtClean="0">
                <a:solidFill>
                  <a:schemeClr val="tx2"/>
                </a:solidFill>
              </a:rPr>
              <a:t>d </a:t>
            </a:r>
            <a:r>
              <a:rPr lang="el-GR" sz="1600" dirty="0" smtClean="0">
                <a:solidFill>
                  <a:schemeClr val="tx2"/>
                </a:solidFill>
              </a:rPr>
              <a:t>να είναι περιττός, επιλέγω το </a:t>
            </a:r>
            <a:r>
              <a:rPr lang="en-US" sz="1600" dirty="0" smtClean="0">
                <a:solidFill>
                  <a:schemeClr val="tx2"/>
                </a:solidFill>
              </a:rPr>
              <a:t>d=3 </a:t>
            </a:r>
            <a:r>
              <a:rPr lang="el-GR" sz="1600" dirty="0" smtClean="0">
                <a:solidFill>
                  <a:schemeClr val="tx2"/>
                </a:solidFill>
              </a:rPr>
              <a:t>που οδηγεί σε 11 διαστήματα. </a:t>
            </a:r>
          </a:p>
          <a:p>
            <a:pPr marL="342900" indent="-342900">
              <a:buFont typeface="Arial" pitchFamily="34" charset="0"/>
              <a:buChar char="•"/>
            </a:pPr>
            <a:r>
              <a:rPr lang="el-GR" sz="1600" u="sng" dirty="0" smtClean="0">
                <a:solidFill>
                  <a:schemeClr val="tx2"/>
                </a:solidFill>
              </a:rPr>
              <a:t>Δημιουργία φαινομενικών ορίων</a:t>
            </a:r>
          </a:p>
          <a:p>
            <a:pPr marL="342900" indent="-342900"/>
            <a:r>
              <a:rPr lang="el-GR" sz="1600" dirty="0" smtClean="0">
                <a:solidFill>
                  <a:schemeClr val="tx2"/>
                </a:solidFill>
              </a:rPr>
              <a:t>	Ξεκινώντας από την ελάχιστη τιμή ως κατώτερο φαινομενικό όριο και δημιουργώ κατά τα γνωστά τα υπόλοιπα λαμβάνοντας υπόψη ότι η διαφορά δυο διαδοχικών ορίων είναι ίση με το εύρος </a:t>
            </a:r>
            <a:r>
              <a:rPr lang="en-US" sz="1600" dirty="0" smtClean="0">
                <a:solidFill>
                  <a:schemeClr val="tx2"/>
                </a:solidFill>
              </a:rPr>
              <a:t>3</a:t>
            </a:r>
            <a:endParaRPr lang="el-GR" sz="1600" dirty="0" smtClean="0">
              <a:solidFill>
                <a:schemeClr val="tx2"/>
              </a:solidFill>
            </a:endParaRPr>
          </a:p>
          <a:p>
            <a:pPr marL="342900" indent="-342900"/>
            <a:endParaRPr lang="el-GR"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475656" y="1508760"/>
          <a:ext cx="5400598" cy="5349240"/>
        </p:xfrm>
        <a:graphic>
          <a:graphicData uri="http://schemas.openxmlformats.org/drawingml/2006/table">
            <a:tbl>
              <a:tblPr/>
              <a:tblGrid>
                <a:gridCol w="535311"/>
                <a:gridCol w="617334"/>
                <a:gridCol w="518043"/>
                <a:gridCol w="224485"/>
                <a:gridCol w="500775"/>
                <a:gridCol w="587116"/>
                <a:gridCol w="552579"/>
                <a:gridCol w="237436"/>
                <a:gridCol w="552579"/>
                <a:gridCol w="556897"/>
                <a:gridCol w="518043"/>
              </a:tblGrid>
              <a:tr h="174019">
                <a:tc>
                  <a:txBody>
                    <a:bodyPr/>
                    <a:lstStyle/>
                    <a:p>
                      <a:pPr algn="ctr">
                        <a:spcAft>
                          <a:spcPts val="0"/>
                        </a:spcAft>
                      </a:pPr>
                      <a:r>
                        <a:rPr lang="en-US" sz="1100" b="1" dirty="0" smtClean="0">
                          <a:latin typeface="Times New Roman"/>
                          <a:ea typeface="Times New Roman"/>
                          <a:cs typeface="Times New Roman"/>
                        </a:rPr>
                        <a:t>(</a:t>
                      </a:r>
                      <a:r>
                        <a:rPr lang="el-GR" sz="1100" b="1" dirty="0" err="1" smtClean="0">
                          <a:latin typeface="Times New Roman"/>
                          <a:ea typeface="Times New Roman"/>
                          <a:cs typeface="Times New Roman"/>
                        </a:rPr>
                        <a:t>Ζ</a:t>
                      </a:r>
                      <a:r>
                        <a:rPr lang="el-GR" sz="1100" b="1" baseline="-25000" dirty="0" err="1" smtClean="0">
                          <a:latin typeface="Times New Roman"/>
                          <a:ea typeface="Times New Roman"/>
                          <a:cs typeface="Times New Roman"/>
                        </a:rPr>
                        <a:t>κ</a:t>
                      </a:r>
                      <a:r>
                        <a:rPr lang="en-US" sz="1100" b="1" dirty="0" smtClean="0">
                          <a:latin typeface="Times New Roman"/>
                          <a:ea typeface="Times New Roman"/>
                          <a:cs typeface="Times New Roman"/>
                        </a:rPr>
                        <a:t>)</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latin typeface="Times New Roman"/>
                          <a:ea typeface="Times New Roman"/>
                          <a:cs typeface="Times New Roman"/>
                        </a:rPr>
                        <a:t>(B)</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latin typeface="Times New Roman"/>
                          <a:ea typeface="Times New Roman"/>
                          <a:cs typeface="Times New Roman"/>
                        </a:rPr>
                        <a:t>(</a:t>
                      </a:r>
                      <a:r>
                        <a:rPr lang="el-GR" sz="1100" b="1">
                          <a:latin typeface="Times New Roman"/>
                          <a:ea typeface="Times New Roman"/>
                          <a:cs typeface="Times New Roman"/>
                        </a:rPr>
                        <a:t>Γ</a:t>
                      </a:r>
                      <a:r>
                        <a:rPr lang="en-US" sz="1100" b="1">
                          <a:latin typeface="Times New Roman"/>
                          <a:ea typeface="Times New Roman"/>
                          <a:cs typeface="Times New Roman"/>
                        </a:rPr>
                        <a:t>)</a:t>
                      </a:r>
                      <a:endParaRPr lang="el-GR" sz="200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latin typeface="Times New Roman"/>
                          <a:ea typeface="Times New Roman"/>
                          <a:cs typeface="Times New Roman"/>
                        </a:rPr>
                        <a:t>(</a:t>
                      </a:r>
                      <a:r>
                        <a:rPr lang="el-GR" sz="1100" b="1" dirty="0" err="1" smtClean="0">
                          <a:latin typeface="+mn-lt"/>
                          <a:ea typeface="Times New Roman"/>
                          <a:cs typeface="Times New Roman"/>
                        </a:rPr>
                        <a:t>Ζ</a:t>
                      </a:r>
                      <a:r>
                        <a:rPr lang="el-GR" sz="1100" b="1" baseline="-25000" dirty="0" err="1" smtClean="0">
                          <a:latin typeface="+mn-lt"/>
                          <a:ea typeface="Times New Roman"/>
                          <a:cs typeface="Times New Roman"/>
                        </a:rPr>
                        <a:t>κ</a:t>
                      </a:r>
                      <a:r>
                        <a:rPr lang="en-US" sz="1100" b="1" dirty="0" smtClean="0">
                          <a:latin typeface="Times New Roman"/>
                          <a:ea typeface="Times New Roman"/>
                          <a:cs typeface="Times New Roman"/>
                        </a:rPr>
                        <a:t>)</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latin typeface="Times New Roman"/>
                          <a:ea typeface="Times New Roman"/>
                          <a:cs typeface="Times New Roman"/>
                        </a:rPr>
                        <a:t>(B)</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latin typeface="Times New Roman"/>
                          <a:ea typeface="Times New Roman"/>
                          <a:cs typeface="Times New Roman"/>
                        </a:rPr>
                        <a:t>(</a:t>
                      </a:r>
                      <a:r>
                        <a:rPr lang="el-GR" sz="1100" b="1" dirty="0">
                          <a:latin typeface="Times New Roman"/>
                          <a:ea typeface="Times New Roman"/>
                          <a:cs typeface="Times New Roman"/>
                        </a:rPr>
                        <a:t>Γ</a:t>
                      </a:r>
                      <a:r>
                        <a:rPr lang="en-US" sz="1100" b="1" dirty="0">
                          <a:latin typeface="Times New Roman"/>
                          <a:ea typeface="Times New Roman"/>
                          <a:cs typeface="Times New Roman"/>
                        </a:rPr>
                        <a:t>)</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latin typeface="Times New Roman"/>
                          <a:ea typeface="Times New Roman"/>
                          <a:cs typeface="Times New Roman"/>
                        </a:rPr>
                        <a:t>(</a:t>
                      </a:r>
                      <a:r>
                        <a:rPr lang="el-GR" sz="1100" b="1" dirty="0" err="1" smtClean="0">
                          <a:latin typeface="+mn-lt"/>
                          <a:ea typeface="Times New Roman"/>
                          <a:cs typeface="Times New Roman"/>
                        </a:rPr>
                        <a:t>Ζ</a:t>
                      </a:r>
                      <a:r>
                        <a:rPr lang="el-GR" sz="1100" b="1" baseline="-25000" dirty="0" err="1" smtClean="0">
                          <a:latin typeface="+mn-lt"/>
                          <a:ea typeface="Times New Roman"/>
                          <a:cs typeface="Times New Roman"/>
                        </a:rPr>
                        <a:t>κ</a:t>
                      </a:r>
                      <a:r>
                        <a:rPr lang="en-US" sz="1100" b="1" dirty="0" smtClean="0">
                          <a:latin typeface="Times New Roman"/>
                          <a:ea typeface="Times New Roman"/>
                          <a:cs typeface="Times New Roman"/>
                        </a:rPr>
                        <a:t>)</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latin typeface="Times New Roman"/>
                          <a:ea typeface="Times New Roman"/>
                          <a:cs typeface="Times New Roman"/>
                        </a:rPr>
                        <a:t>(B)</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latin typeface="Times New Roman"/>
                          <a:ea typeface="Times New Roman"/>
                          <a:cs typeface="Times New Roman"/>
                        </a:rPr>
                        <a:t>(</a:t>
                      </a:r>
                      <a:r>
                        <a:rPr lang="el-GR" sz="1100" b="1" dirty="0">
                          <a:latin typeface="Times New Roman"/>
                          <a:ea typeface="Times New Roman"/>
                          <a:cs typeface="Times New Roman"/>
                        </a:rPr>
                        <a:t>Γ</a:t>
                      </a:r>
                      <a:r>
                        <a:rPr lang="en-US" sz="1100" b="1" dirty="0">
                          <a:latin typeface="Times New Roman"/>
                          <a:ea typeface="Times New Roman"/>
                          <a:cs typeface="Times New Roman"/>
                        </a:rPr>
                        <a:t>)</a:t>
                      </a:r>
                      <a:endParaRPr lang="el-GR" sz="2000" dirty="0">
                        <a:latin typeface="Times New Roman"/>
                        <a:ea typeface="Times New Roman"/>
                        <a:cs typeface="Times New Roman"/>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019">
                <a:tc>
                  <a:txBody>
                    <a:bodyPr/>
                    <a:lstStyle/>
                    <a:p>
                      <a:pPr algn="ctr">
                        <a:spcAft>
                          <a:spcPts val="0"/>
                        </a:spcAft>
                      </a:pPr>
                      <a:r>
                        <a:rPr lang="el-GR" sz="1100" dirty="0">
                          <a:latin typeface="Times New Roman"/>
                          <a:ea typeface="Times New Roman"/>
                          <a:cs typeface="Times New Roman"/>
                        </a:rPr>
                        <a:t>0,00</a:t>
                      </a:r>
                      <a:endParaRPr lang="el-GR" sz="2000" dirty="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dirty="0">
                          <a:latin typeface="Times New Roman"/>
                          <a:ea typeface="Times New Roman"/>
                          <a:cs typeface="Times New Roman"/>
                        </a:rPr>
                        <a:t>0,5000</a:t>
                      </a:r>
                      <a:endParaRPr lang="el-GR" sz="2000" dirty="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dirty="0">
                          <a:latin typeface="Times New Roman"/>
                          <a:ea typeface="Times New Roman"/>
                          <a:cs typeface="Times New Roman"/>
                        </a:rPr>
                        <a:t>0,5000</a:t>
                      </a:r>
                      <a:endParaRPr lang="el-GR" sz="2000" dirty="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dirty="0">
                          <a:latin typeface="Times New Roman"/>
                          <a:ea typeface="Times New Roman"/>
                          <a:cs typeface="Times New Roman"/>
                        </a:rPr>
                        <a:t>0,20</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a:latin typeface="Times New Roman"/>
                          <a:ea typeface="Times New Roman"/>
                          <a:cs typeface="Times New Roman"/>
                        </a:rPr>
                        <a:t>0,5793</a:t>
                      </a:r>
                      <a:endParaRPr lang="el-GR" sz="200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a:latin typeface="Times New Roman"/>
                          <a:ea typeface="Times New Roman"/>
                          <a:cs typeface="Times New Roman"/>
                        </a:rPr>
                        <a:t>0,4207</a:t>
                      </a:r>
                      <a:endParaRPr lang="el-GR" sz="200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dirty="0">
                          <a:latin typeface="Times New Roman"/>
                          <a:ea typeface="Times New Roman"/>
                          <a:cs typeface="Times New Roman"/>
                        </a:rPr>
                        <a:t>0,40</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dirty="0">
                          <a:latin typeface="Times New Roman"/>
                          <a:ea typeface="Times New Roman"/>
                          <a:cs typeface="Times New Roman"/>
                        </a:rPr>
                        <a:t>0,6554</a:t>
                      </a:r>
                      <a:endParaRPr lang="el-GR" sz="2000" dirty="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1100">
                          <a:latin typeface="Times New Roman"/>
                          <a:ea typeface="Times New Roman"/>
                          <a:cs typeface="Times New Roman"/>
                        </a:rPr>
                        <a:t>0,3446</a:t>
                      </a:r>
                      <a:endParaRPr lang="el-GR" sz="2000">
                        <a:latin typeface="Times New Roman"/>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174019">
                <a:tc>
                  <a:txBody>
                    <a:bodyPr/>
                    <a:lstStyle/>
                    <a:p>
                      <a:pPr algn="ctr">
                        <a:spcAft>
                          <a:spcPts val="0"/>
                        </a:spcAft>
                      </a:pPr>
                      <a:r>
                        <a:rPr lang="el-GR" sz="1100" dirty="0">
                          <a:latin typeface="Times New Roman"/>
                          <a:ea typeface="Times New Roman"/>
                          <a:cs typeface="Times New Roman"/>
                        </a:rPr>
                        <a:t>0,01</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0,5040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0,4960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0,21</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0,5832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0,4168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0,41</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0,6591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0,3409</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0,5080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0,4920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0,22</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0,5871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0,4129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0,42</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0,6628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0,3372</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0,5120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0,4880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0,23</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0,5910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0,4090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0,43</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0,6664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0,3336</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0,5160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0,4840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0,24</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0,5948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0,4052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0,44</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0,6700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0,3300</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dirty="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dirty="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0,5199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0,4801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dirty="0">
                          <a:latin typeface="Times New Roman"/>
                          <a:ea typeface="Times New Roman"/>
                          <a:cs typeface="Times New Roman"/>
                        </a:rPr>
                        <a:t>0,25</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0,5987</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0,4013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0,45</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0,6736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0,3264</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0,5239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0,4761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0,26</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0,6026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0,3974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0,46</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0,6772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0,3228</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0,5279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0,4721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0,27</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0,6064</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0,3936</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0,47</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0,6808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0,3192</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0,5319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0,4681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0,28</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0,6103</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0,3897</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0,48</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0,6844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0,3156</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0,09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0,5359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0,4641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0,29</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0,6141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0,3859</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0,49</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0,6879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0,3121</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dirty="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dirty="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0,5398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0,4602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0,30</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0,6179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0,3821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dirty="0">
                          <a:latin typeface="Times New Roman"/>
                          <a:ea typeface="Times New Roman"/>
                          <a:cs typeface="Times New Roman"/>
                        </a:rPr>
                        <a:t>0,50</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0,6915</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0,3085</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0,5438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0,4562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0,31</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0,6217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0,3783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dirty="0">
                          <a:latin typeface="Times New Roman"/>
                          <a:ea typeface="Times New Roman"/>
                          <a:cs typeface="Times New Roman"/>
                        </a:rPr>
                        <a:t>0,51</a:t>
                      </a:r>
                      <a:endParaRPr lang="el-GR" sz="2000" dirty="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0,6950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0,3050</a:t>
                      </a:r>
                      <a:endParaRPr lang="el-GR" sz="200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0,5478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0,4522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0,32</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0,6255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0,3745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0,52</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0,6985</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0,3015</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0,5517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0,4483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0,33</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0,6293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0,3707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0,53</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0,7019</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0,2981</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0,5557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0,4443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0,34</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0,6331</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0,3669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0,54</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0,7054</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0,2946</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100">
                        <a:latin typeface="Times New Roman"/>
                        <a:ea typeface="Arial Unicode MS"/>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1100" dirty="0">
                        <a:latin typeface="Times New Roman"/>
                        <a:ea typeface="Arial Unicode MS"/>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100" dirty="0">
                        <a:latin typeface="Times New Roman"/>
                        <a:ea typeface="Arial Unicode MS"/>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0,5596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0,4404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0,35</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0,6368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0,3632</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0,55</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dirty="0">
                          <a:latin typeface="Times New Roman"/>
                          <a:ea typeface="Times New Roman"/>
                          <a:cs typeface="Times New Roman"/>
                        </a:rPr>
                        <a:t>0,7088</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0,2912</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0,5636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0,4364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0,36</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0,6406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0,3594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0,56</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0,7123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0,2877</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0,5675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0,4325</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0,37</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0,6443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0,3557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0,57</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0,7157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0,2843</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0,18</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0,5714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0,4286</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0,38</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0,6480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0,3520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0,58</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0,7190</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0,2810</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r h="174019">
                <a:tc>
                  <a:txBody>
                    <a:bodyPr/>
                    <a:lstStyle/>
                    <a:p>
                      <a:pPr algn="ctr">
                        <a:spcAft>
                          <a:spcPts val="0"/>
                        </a:spcAft>
                      </a:pPr>
                      <a:r>
                        <a:rPr lang="el-GR" sz="1100">
                          <a:latin typeface="Times New Roman"/>
                          <a:ea typeface="Times New Roman"/>
                          <a:cs typeface="Times New Roman"/>
                        </a:rPr>
                        <a:t>0,19</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a:latin typeface="Times New Roman"/>
                          <a:ea typeface="Times New Roman"/>
                          <a:cs typeface="Times New Roman"/>
                        </a:rPr>
                        <a:t>0,5753</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0,4247</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0,39</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0,6517</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0,3483</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endParaRPr lang="el-GR" sz="14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1100">
                          <a:latin typeface="Times New Roman"/>
                          <a:ea typeface="Times New Roman"/>
                          <a:cs typeface="Times New Roman"/>
                        </a:rPr>
                        <a:t>0,59</a:t>
                      </a:r>
                      <a:endParaRPr lang="el-GR" sz="2000">
                        <a:latin typeface="Times New Roman"/>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1100">
                          <a:latin typeface="Times New Roman"/>
                          <a:ea typeface="Times New Roman"/>
                          <a:cs typeface="Times New Roman"/>
                        </a:rPr>
                        <a:t>0,7224</a:t>
                      </a:r>
                      <a:endParaRPr lang="el-GR" sz="2000">
                        <a:latin typeface="Times New Roman"/>
                        <a:ea typeface="Times New Roman"/>
                        <a:cs typeface="Times New Roman"/>
                      </a:endParaRPr>
                    </a:p>
                  </a:txBody>
                  <a:tcPr marL="9525" marR="9525" marT="9525" marB="0" anchor="b">
                    <a:lnL>
                      <a:noFill/>
                    </a:lnL>
                    <a:lnR>
                      <a:noFill/>
                    </a:lnR>
                    <a:lnT>
                      <a:noFill/>
                    </a:lnT>
                    <a:lnB>
                      <a:noFill/>
                    </a:lnB>
                  </a:tcPr>
                </a:tc>
                <a:tc>
                  <a:txBody>
                    <a:bodyPr/>
                    <a:lstStyle/>
                    <a:p>
                      <a:pPr algn="ctr">
                        <a:spcAft>
                          <a:spcPts val="0"/>
                        </a:spcAft>
                      </a:pPr>
                      <a:r>
                        <a:rPr lang="el-GR" sz="1100" dirty="0">
                          <a:latin typeface="Times New Roman"/>
                          <a:ea typeface="Times New Roman"/>
                          <a:cs typeface="Times New Roman"/>
                        </a:rPr>
                        <a:t>0,2776</a:t>
                      </a:r>
                      <a:endParaRPr lang="el-GR" sz="2000" dirty="0">
                        <a:latin typeface="Times New Roman"/>
                        <a:ea typeface="Times New Roman"/>
                        <a:cs typeface="Times New Roman"/>
                      </a:endParaRPr>
                    </a:p>
                  </a:txBody>
                  <a:tcPr marL="9525" marR="9525" marT="9525" marB="0" anchor="b">
                    <a:lnL>
                      <a:noFill/>
                    </a:lnL>
                    <a:lnR>
                      <a:noFill/>
                    </a:lnR>
                    <a:lnT>
                      <a:noFill/>
                    </a:lnT>
                    <a:lnB>
                      <a:noFill/>
                    </a:lnB>
                  </a:tcPr>
                </a:tc>
              </a:tr>
            </a:tbl>
          </a:graphicData>
        </a:graphic>
      </p:graphicFrame>
      <p:graphicFrame>
        <p:nvGraphicFramePr>
          <p:cNvPr id="199681" name="Object 1"/>
          <p:cNvGraphicFramePr>
            <a:graphicFrameLocks noChangeAspect="1"/>
          </p:cNvGraphicFramePr>
          <p:nvPr/>
        </p:nvGraphicFramePr>
        <p:xfrm>
          <a:off x="3563888" y="476672"/>
          <a:ext cx="1352550" cy="847725"/>
        </p:xfrm>
        <a:graphic>
          <a:graphicData uri="http://schemas.openxmlformats.org/presentationml/2006/ole">
            <p:oleObj spid="_x0000_s26626" r:id="rId3" imgW="3276000" imgH="2034000" progId="">
              <p:embed/>
            </p:oleObj>
          </a:graphicData>
        </a:graphic>
      </p:graphicFrame>
      <p:sp>
        <p:nvSpPr>
          <p:cNvPr id="199682" name="Text Box 2"/>
          <p:cNvSpPr txBox="1">
            <a:spLocks noChangeArrowheads="1"/>
          </p:cNvSpPr>
          <p:nvPr/>
        </p:nvSpPr>
        <p:spPr bwMode="auto">
          <a:xfrm>
            <a:off x="4139952" y="836712"/>
            <a:ext cx="216024" cy="38826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Β</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9683" name="Text Box 3"/>
          <p:cNvSpPr txBox="1">
            <a:spLocks noChangeArrowheads="1"/>
          </p:cNvSpPr>
          <p:nvPr/>
        </p:nvSpPr>
        <p:spPr bwMode="auto">
          <a:xfrm>
            <a:off x="4427984" y="1028353"/>
            <a:ext cx="185192" cy="273968"/>
          </a:xfrm>
          <a:prstGeom prst="rect">
            <a:avLst/>
          </a:prstGeom>
          <a:solidFill>
            <a:srgbClr val="FFFFFF">
              <a:alpha val="50000"/>
            </a:srgbClr>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
        <p:nvSpPr>
          <p:cNvPr id="199684" name="Text Box 4"/>
          <p:cNvSpPr txBox="1">
            <a:spLocks noChangeArrowheads="1"/>
          </p:cNvSpPr>
          <p:nvPr/>
        </p:nvSpPr>
        <p:spPr bwMode="auto">
          <a:xfrm>
            <a:off x="4336926" y="1181894"/>
            <a:ext cx="261392" cy="261392"/>
          </a:xfrm>
          <a:prstGeom prst="rect">
            <a:avLst/>
          </a:prstGeom>
          <a:solidFill>
            <a:srgbClr val="FFFFFF">
              <a:alpha val="50000"/>
            </a:srgbClr>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z</a:t>
            </a:r>
            <a:r>
              <a:rPr kumimoji="0" lang="el-GR" sz="1800" b="0" i="0" u="none" strike="noStrike" cap="none" normalizeH="0" baseline="-25000" dirty="0" err="1" smtClean="0">
                <a:ln>
                  <a:noFill/>
                </a:ln>
                <a:solidFill>
                  <a:schemeClr val="tx1"/>
                </a:solidFill>
                <a:effectLst/>
                <a:latin typeface="Times New Roman" pitchFamily="18" charset="0"/>
                <a:ea typeface="Times New Roman" pitchFamily="18" charset="0"/>
                <a:cs typeface="Times New Roman" pitchFamily="18" charset="0"/>
              </a:rPr>
              <a:t>κ</a:t>
            </a:r>
            <a:endParaRPr kumimoji="0" lang="el-G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9688" name="Rectangle 8"/>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 pos="809625" algn="l"/>
                <a:tab pos="5221288" algn="l"/>
                <a:tab pos="5491163" algn="l"/>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10 - TextBox"/>
          <p:cNvSpPr txBox="1"/>
          <p:nvPr/>
        </p:nvSpPr>
        <p:spPr>
          <a:xfrm>
            <a:off x="323528" y="260648"/>
            <a:ext cx="3384376" cy="830997"/>
          </a:xfrm>
          <a:prstGeom prst="rect">
            <a:avLst/>
          </a:prstGeom>
          <a:noFill/>
        </p:spPr>
        <p:txBody>
          <a:bodyPr wrap="square" rtlCol="0">
            <a:spAutoFit/>
          </a:bodyPr>
          <a:lstStyle/>
          <a:p>
            <a:r>
              <a:rPr lang="el-GR" dirty="0" smtClean="0"/>
              <a:t>Πίνακας τυπικής κανονικής κατανομής</a:t>
            </a:r>
            <a:endParaRPr lang="el-GR" dirty="0"/>
          </a:p>
        </p:txBody>
      </p:sp>
      <p:sp>
        <p:nvSpPr>
          <p:cNvPr id="12" name="11 - TextBox"/>
          <p:cNvSpPr txBox="1"/>
          <p:nvPr/>
        </p:nvSpPr>
        <p:spPr>
          <a:xfrm>
            <a:off x="5580112" y="692696"/>
            <a:ext cx="1512168" cy="369332"/>
          </a:xfrm>
          <a:prstGeom prst="rect">
            <a:avLst/>
          </a:prstGeom>
          <a:noFill/>
        </p:spPr>
        <p:txBody>
          <a:bodyPr wrap="square" rtlCol="0">
            <a:spAutoFit/>
          </a:bodyPr>
          <a:lstStyle/>
          <a:p>
            <a:r>
              <a:rPr lang="el-GR" sz="1800" dirty="0" smtClean="0"/>
              <a:t>Β= Π(</a:t>
            </a:r>
            <a:r>
              <a:rPr lang="en-US" sz="1800" dirty="0" smtClean="0"/>
              <a:t>Z</a:t>
            </a:r>
            <a:r>
              <a:rPr lang="el-GR" sz="1800" dirty="0" smtClean="0"/>
              <a:t> ≤</a:t>
            </a:r>
            <a:r>
              <a:rPr lang="en-US" sz="1800" dirty="0" smtClean="0"/>
              <a:t> Z</a:t>
            </a:r>
            <a:r>
              <a:rPr lang="el-GR" sz="1800" baseline="-25000" dirty="0" smtClean="0"/>
              <a:t>κ</a:t>
            </a:r>
            <a:r>
              <a:rPr lang="en-US" sz="1800" dirty="0" smtClean="0"/>
              <a:t>)</a:t>
            </a:r>
            <a:r>
              <a:rPr lang="el-GR" sz="1800" dirty="0" smtClean="0"/>
              <a:t> </a:t>
            </a:r>
            <a:endParaRPr lang="el-GR" sz="1800" dirty="0"/>
          </a:p>
        </p:txBody>
      </p:sp>
      <p:sp>
        <p:nvSpPr>
          <p:cNvPr id="13" name="12 - TextBox"/>
          <p:cNvSpPr txBox="1"/>
          <p:nvPr/>
        </p:nvSpPr>
        <p:spPr>
          <a:xfrm>
            <a:off x="5580112" y="1052736"/>
            <a:ext cx="1512168" cy="369332"/>
          </a:xfrm>
          <a:prstGeom prst="rect">
            <a:avLst/>
          </a:prstGeom>
          <a:noFill/>
        </p:spPr>
        <p:txBody>
          <a:bodyPr wrap="square" rtlCol="0">
            <a:spAutoFit/>
          </a:bodyPr>
          <a:lstStyle/>
          <a:p>
            <a:r>
              <a:rPr lang="el-GR" sz="1800" dirty="0" smtClean="0"/>
              <a:t>Γ= Π(</a:t>
            </a:r>
            <a:r>
              <a:rPr lang="en-US" sz="1800" dirty="0" smtClean="0"/>
              <a:t>Z</a:t>
            </a:r>
            <a:r>
              <a:rPr lang="el-GR" sz="1800" dirty="0" smtClean="0"/>
              <a:t> &gt;</a:t>
            </a:r>
            <a:r>
              <a:rPr lang="en-US" sz="1800" dirty="0" smtClean="0"/>
              <a:t>Z</a:t>
            </a:r>
            <a:r>
              <a:rPr lang="el-GR" sz="1800" baseline="-25000" dirty="0" smtClean="0"/>
              <a:t>κ</a:t>
            </a:r>
            <a:r>
              <a:rPr lang="en-US" sz="1800" dirty="0" smtClean="0"/>
              <a:t>)</a:t>
            </a:r>
            <a:r>
              <a:rPr lang="el-GR" sz="1800" dirty="0" smtClean="0"/>
              <a:t> </a:t>
            </a:r>
            <a:endParaRPr lang="el-GR" sz="1800" dirty="0"/>
          </a:p>
        </p:txBody>
      </p:sp>
      <p:cxnSp>
        <p:nvCxnSpPr>
          <p:cNvPr id="16" name="15 - Ευθύγραμμο βέλος σύνδεσης"/>
          <p:cNvCxnSpPr/>
          <p:nvPr/>
        </p:nvCxnSpPr>
        <p:spPr>
          <a:xfrm flipH="1">
            <a:off x="6876256" y="4437112"/>
            <a:ext cx="576064" cy="1440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16 - TextBox"/>
          <p:cNvSpPr txBox="1"/>
          <p:nvPr/>
        </p:nvSpPr>
        <p:spPr>
          <a:xfrm>
            <a:off x="7308304" y="4149080"/>
            <a:ext cx="1368152" cy="461665"/>
          </a:xfrm>
          <a:prstGeom prst="rect">
            <a:avLst/>
          </a:prstGeom>
          <a:noFill/>
        </p:spPr>
        <p:txBody>
          <a:bodyPr wrap="square" rtlCol="0">
            <a:spAutoFit/>
          </a:bodyPr>
          <a:lstStyle/>
          <a:p>
            <a:r>
              <a:rPr lang="el-GR" dirty="0" smtClean="0"/>
              <a:t>Π(Ζ&gt;0,5)</a:t>
            </a:r>
            <a:endParaRPr lang="el-GR" dirty="0"/>
          </a:p>
        </p:txBody>
      </p:sp>
      <p:sp>
        <p:nvSpPr>
          <p:cNvPr id="19" name="18 - Έλλειψη"/>
          <p:cNvSpPr/>
          <p:nvPr/>
        </p:nvSpPr>
        <p:spPr>
          <a:xfrm>
            <a:off x="6372200" y="4365104"/>
            <a:ext cx="576064" cy="360040"/>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Έλλειψη"/>
          <p:cNvSpPr/>
          <p:nvPr/>
        </p:nvSpPr>
        <p:spPr>
          <a:xfrm>
            <a:off x="5292080" y="4365104"/>
            <a:ext cx="504056" cy="28803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Θέση περιεχομένου"/>
          <p:cNvGraphicFramePr>
            <a:graphicFrameLocks noGrp="1"/>
          </p:cNvGraphicFramePr>
          <p:nvPr>
            <p:ph idx="1"/>
          </p:nvPr>
        </p:nvGraphicFramePr>
        <p:xfrm>
          <a:off x="1475656" y="210345"/>
          <a:ext cx="4824537" cy="5191013"/>
        </p:xfrm>
        <a:graphic>
          <a:graphicData uri="http://schemas.openxmlformats.org/drawingml/2006/table">
            <a:tbl>
              <a:tblPr/>
              <a:tblGrid>
                <a:gridCol w="375563"/>
                <a:gridCol w="563344"/>
                <a:gridCol w="563344"/>
                <a:gridCol w="158892"/>
                <a:gridCol w="375563"/>
                <a:gridCol w="563344"/>
                <a:gridCol w="563344"/>
                <a:gridCol w="158892"/>
                <a:gridCol w="375563"/>
                <a:gridCol w="563344"/>
                <a:gridCol w="563344"/>
              </a:tblGrid>
              <a:tr h="467723">
                <a:tc>
                  <a:txBody>
                    <a:bodyPr/>
                    <a:lstStyle/>
                    <a:p>
                      <a:pPr algn="ctr">
                        <a:spcAft>
                          <a:spcPts val="0"/>
                        </a:spcAft>
                      </a:pPr>
                      <a:r>
                        <a:rPr lang="en-US" sz="900" dirty="0" smtClean="0">
                          <a:latin typeface="Times New Roman"/>
                          <a:ea typeface="Times New Roman"/>
                          <a:cs typeface="Times New Roman"/>
                        </a:rPr>
                        <a:t>(</a:t>
                      </a:r>
                      <a:r>
                        <a:rPr lang="el-GR" sz="900" b="1" dirty="0" err="1" smtClean="0">
                          <a:latin typeface="+mn-lt"/>
                          <a:ea typeface="Times New Roman"/>
                          <a:cs typeface="Times New Roman"/>
                        </a:rPr>
                        <a:t>Ζ</a:t>
                      </a:r>
                      <a:r>
                        <a:rPr lang="el-GR" sz="900" b="1" baseline="-25000" dirty="0" err="1" smtClean="0">
                          <a:latin typeface="+mn-lt"/>
                          <a:ea typeface="Times New Roman"/>
                          <a:cs typeface="Times New Roman"/>
                        </a:rPr>
                        <a:t>κ</a:t>
                      </a:r>
                      <a:r>
                        <a:rPr lang="en-US" sz="900" dirty="0" smtClean="0">
                          <a:latin typeface="Times New Roman"/>
                          <a:ea typeface="Times New Roman"/>
                          <a:cs typeface="Times New Roman"/>
                        </a:rPr>
                        <a:t>)</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a:latin typeface="Times New Roman"/>
                          <a:ea typeface="Times New Roman"/>
                          <a:cs typeface="Times New Roman"/>
                        </a:rPr>
                        <a:t>(B)</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a:latin typeface="Times New Roman"/>
                          <a:ea typeface="Times New Roman"/>
                          <a:cs typeface="Times New Roman"/>
                        </a:rPr>
                        <a:t>(</a:t>
                      </a:r>
                      <a:r>
                        <a:rPr lang="el-GR" sz="900" dirty="0">
                          <a:latin typeface="Times New Roman"/>
                          <a:ea typeface="Times New Roman"/>
                          <a:cs typeface="Times New Roman"/>
                        </a:rPr>
                        <a:t>Γ</a:t>
                      </a:r>
                      <a:r>
                        <a:rPr lang="en-US" sz="900" dirty="0">
                          <a:latin typeface="Times New Roman"/>
                          <a:ea typeface="Times New Roman"/>
                          <a:cs typeface="Times New Roman"/>
                        </a:rPr>
                        <a:t>)</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000" dirty="0">
                        <a:latin typeface="Arial"/>
                        <a:ea typeface="Arial Unicode MS"/>
                        <a:cs typeface="Arial Unicode MS"/>
                      </a:endParaRPr>
                    </a:p>
                  </a:txBody>
                  <a:tcPr marL="5043" marR="5043" marT="5043" marB="0" anchor="b">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smtClean="0">
                          <a:latin typeface="Times New Roman"/>
                          <a:ea typeface="Times New Roman"/>
                          <a:cs typeface="Times New Roman"/>
                        </a:rPr>
                        <a:t>(</a:t>
                      </a:r>
                      <a:r>
                        <a:rPr lang="el-GR" sz="900" b="1" dirty="0" err="1" smtClean="0">
                          <a:latin typeface="+mn-lt"/>
                          <a:ea typeface="Times New Roman"/>
                          <a:cs typeface="Times New Roman"/>
                        </a:rPr>
                        <a:t>Ζ</a:t>
                      </a:r>
                      <a:r>
                        <a:rPr lang="el-GR" sz="900" b="1" baseline="-25000" dirty="0" err="1" smtClean="0">
                          <a:latin typeface="+mn-lt"/>
                          <a:ea typeface="Times New Roman"/>
                          <a:cs typeface="Times New Roman"/>
                        </a:rPr>
                        <a:t>κ</a:t>
                      </a:r>
                      <a:r>
                        <a:rPr lang="en-US" sz="900" dirty="0" smtClean="0">
                          <a:latin typeface="Times New Roman"/>
                          <a:ea typeface="Times New Roman"/>
                          <a:cs typeface="Times New Roman"/>
                        </a:rPr>
                        <a:t>)</a:t>
                      </a:r>
                      <a:endParaRPr lang="el-GR" sz="1050" dirty="0">
                        <a:latin typeface="Times New Roman"/>
                        <a:ea typeface="Times New Roman"/>
                        <a:cs typeface="Times New Roman"/>
                      </a:endParaRPr>
                    </a:p>
                  </a:txBody>
                  <a:tcPr marL="5043" marR="5043" marT="5043" marB="0" anchor="b">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a:latin typeface="Times New Roman"/>
                          <a:ea typeface="Times New Roman"/>
                          <a:cs typeface="Times New Roman"/>
                        </a:rPr>
                        <a:t>(B)</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a:latin typeface="Times New Roman"/>
                          <a:ea typeface="Times New Roman"/>
                          <a:cs typeface="Times New Roman"/>
                        </a:rPr>
                        <a:t>(</a:t>
                      </a:r>
                      <a:r>
                        <a:rPr lang="el-GR" sz="900">
                          <a:latin typeface="Times New Roman"/>
                          <a:ea typeface="Times New Roman"/>
                          <a:cs typeface="Times New Roman"/>
                        </a:rPr>
                        <a:t>Γ</a:t>
                      </a:r>
                      <a:r>
                        <a:rPr lang="en-US" sz="900">
                          <a:latin typeface="Times New Roman"/>
                          <a:ea typeface="Times New Roman"/>
                          <a:cs typeface="Times New Roman"/>
                        </a:rPr>
                        <a:t>)</a:t>
                      </a:r>
                      <a:endParaRPr lang="el-GR" sz="105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000">
                        <a:latin typeface="Arial"/>
                        <a:ea typeface="Arial Unicode MS"/>
                        <a:cs typeface="Arial Unicode MS"/>
                      </a:endParaRPr>
                    </a:p>
                  </a:txBody>
                  <a:tcPr marL="5043" marR="5043" marT="5043" marB="0" anchor="b">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smtClean="0">
                          <a:latin typeface="Times New Roman"/>
                          <a:ea typeface="Times New Roman"/>
                          <a:cs typeface="Times New Roman"/>
                        </a:rPr>
                        <a:t>(</a:t>
                      </a:r>
                      <a:r>
                        <a:rPr lang="el-GR" sz="900" b="1" dirty="0" err="1" smtClean="0">
                          <a:latin typeface="+mn-lt"/>
                          <a:ea typeface="Times New Roman"/>
                          <a:cs typeface="Times New Roman"/>
                        </a:rPr>
                        <a:t>Ζ</a:t>
                      </a:r>
                      <a:r>
                        <a:rPr lang="el-GR" sz="900" b="1" baseline="-25000" dirty="0" err="1" smtClean="0">
                          <a:latin typeface="+mn-lt"/>
                          <a:ea typeface="Times New Roman"/>
                          <a:cs typeface="Times New Roman"/>
                        </a:rPr>
                        <a:t>κ</a:t>
                      </a:r>
                      <a:r>
                        <a:rPr lang="en-US" sz="900" dirty="0" smtClean="0">
                          <a:latin typeface="Times New Roman"/>
                          <a:ea typeface="Times New Roman"/>
                          <a:cs typeface="Times New Roman"/>
                        </a:rPr>
                        <a:t>)</a:t>
                      </a:r>
                      <a:endParaRPr lang="el-GR" sz="1050" dirty="0">
                        <a:latin typeface="Times New Roman"/>
                        <a:ea typeface="Times New Roman"/>
                        <a:cs typeface="Times New Roman"/>
                      </a:endParaRPr>
                    </a:p>
                  </a:txBody>
                  <a:tcPr marL="5043" marR="5043" marT="5043" marB="0" anchor="b">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a:latin typeface="Times New Roman"/>
                          <a:ea typeface="Times New Roman"/>
                          <a:cs typeface="Times New Roman"/>
                        </a:rPr>
                        <a:t>(B)</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dirty="0">
                          <a:latin typeface="Times New Roman"/>
                          <a:ea typeface="Times New Roman"/>
                          <a:cs typeface="Times New Roman"/>
                        </a:rPr>
                        <a:t>(</a:t>
                      </a:r>
                      <a:r>
                        <a:rPr lang="el-GR" sz="900" dirty="0">
                          <a:latin typeface="Times New Roman"/>
                          <a:ea typeface="Times New Roman"/>
                          <a:cs typeface="Times New Roman"/>
                        </a:rPr>
                        <a:t>Γ</a:t>
                      </a:r>
                      <a:r>
                        <a:rPr lang="en-US" sz="900" dirty="0">
                          <a:latin typeface="Times New Roman"/>
                          <a:ea typeface="Times New Roman"/>
                          <a:cs typeface="Times New Roman"/>
                        </a:rPr>
                        <a:t>)</a:t>
                      </a:r>
                      <a:endParaRPr lang="el-GR" sz="1050" dirty="0">
                        <a:latin typeface="Times New Roman"/>
                        <a:ea typeface="Times New Roman"/>
                        <a:cs typeface="Times New Roman"/>
                      </a:endParaRPr>
                    </a:p>
                  </a:txBody>
                  <a:tcPr marL="5043" marR="5043" marT="5043"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006">
                <a:tc>
                  <a:txBody>
                    <a:bodyPr/>
                    <a:lstStyle/>
                    <a:p>
                      <a:pPr algn="ctr">
                        <a:spcAft>
                          <a:spcPts val="0"/>
                        </a:spcAft>
                      </a:pPr>
                      <a:r>
                        <a:rPr lang="el-GR" sz="900" dirty="0">
                          <a:latin typeface="Times New Roman"/>
                          <a:ea typeface="Times New Roman"/>
                          <a:cs typeface="Times New Roman"/>
                        </a:rPr>
                        <a:t>0,60</a:t>
                      </a:r>
                      <a:endParaRPr lang="el-GR" sz="1050" dirty="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a:latin typeface="Times New Roman"/>
                          <a:ea typeface="Times New Roman"/>
                          <a:cs typeface="Times New Roman"/>
                        </a:rPr>
                        <a:t>0,7257</a:t>
                      </a:r>
                      <a:endParaRPr lang="el-GR" sz="105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a:latin typeface="Times New Roman"/>
                          <a:ea typeface="Times New Roman"/>
                          <a:cs typeface="Times New Roman"/>
                        </a:rPr>
                        <a:t>0,2743</a:t>
                      </a:r>
                      <a:endParaRPr lang="el-GR" sz="105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a:latin typeface="Times New Roman"/>
                          <a:ea typeface="Times New Roman"/>
                          <a:cs typeface="Times New Roman"/>
                        </a:rPr>
                        <a:t>1,00</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dirty="0">
                          <a:latin typeface="Times New Roman"/>
                          <a:ea typeface="Times New Roman"/>
                          <a:cs typeface="Times New Roman"/>
                        </a:rPr>
                        <a:t>0,8413</a:t>
                      </a:r>
                      <a:endParaRPr lang="el-GR" sz="1050" dirty="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dirty="0">
                          <a:latin typeface="Times New Roman"/>
                          <a:ea typeface="Times New Roman"/>
                          <a:cs typeface="Times New Roman"/>
                        </a:rPr>
                        <a:t>0,1587</a:t>
                      </a:r>
                      <a:endParaRPr lang="el-GR" sz="1050" dirty="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dirty="0">
                          <a:latin typeface="Times New Roman"/>
                          <a:ea typeface="Times New Roman"/>
                          <a:cs typeface="Times New Roman"/>
                        </a:rPr>
                        <a:t>1,40</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dirty="0">
                          <a:latin typeface="Times New Roman"/>
                          <a:ea typeface="Times New Roman"/>
                          <a:cs typeface="Times New Roman"/>
                        </a:rPr>
                        <a:t>0,9192</a:t>
                      </a:r>
                      <a:endParaRPr lang="el-GR" sz="1050" dirty="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900">
                          <a:latin typeface="Times New Roman"/>
                          <a:ea typeface="Times New Roman"/>
                          <a:cs typeface="Times New Roman"/>
                        </a:rPr>
                        <a:t>0,0808</a:t>
                      </a:r>
                      <a:endParaRPr lang="el-GR" sz="1050">
                        <a:latin typeface="Times New Roman"/>
                        <a:ea typeface="Times New Roman"/>
                        <a:cs typeface="Times New Roman"/>
                      </a:endParaRPr>
                    </a:p>
                  </a:txBody>
                  <a:tcPr marL="5043" marR="5043" marT="5043" marB="0" anchor="ctr">
                    <a:lnL>
                      <a:noFill/>
                    </a:lnL>
                    <a:lnR>
                      <a:noFill/>
                    </a:lnR>
                    <a:lnT w="12700" cap="flat" cmpd="sng" algn="ctr">
                      <a:solidFill>
                        <a:srgbClr val="000000"/>
                      </a:solidFill>
                      <a:prstDash val="solid"/>
                      <a:round/>
                      <a:headEnd type="none" w="med" len="med"/>
                      <a:tailEnd type="none" w="med" len="med"/>
                    </a:lnT>
                    <a:lnB>
                      <a:noFill/>
                    </a:lnB>
                  </a:tcPr>
                </a:tc>
              </a:tr>
              <a:tr h="129006">
                <a:tc>
                  <a:txBody>
                    <a:bodyPr/>
                    <a:lstStyle/>
                    <a:p>
                      <a:pPr algn="ctr">
                        <a:spcAft>
                          <a:spcPts val="0"/>
                        </a:spcAft>
                      </a:pPr>
                      <a:r>
                        <a:rPr lang="el-GR" sz="900" dirty="0">
                          <a:latin typeface="Times New Roman"/>
                          <a:ea typeface="Times New Roman"/>
                          <a:cs typeface="Times New Roman"/>
                        </a:rPr>
                        <a:t>0,61</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0,7291</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0,2709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1,01</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0,8438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0,1562</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dirty="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1,41</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0,9207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0,0793</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0,7324</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0,2676</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1,02</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0,8461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0,1539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1,42</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0,9222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0,0778</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0,7357</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0,2643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0,8485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0,1515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0,9236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0,0764</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0,7389</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0,2611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0,8508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0,1492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0,9251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0,0749</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0,7422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0,2578</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1,05</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0,8531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0,1469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1,45</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0,9265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0,0735</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dirty="0">
                          <a:latin typeface="Times New Roman"/>
                          <a:ea typeface="Times New Roman"/>
                          <a:cs typeface="Times New Roman"/>
                        </a:rPr>
                        <a:t>0,66</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0,7454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0,2546</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dirty="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1,06</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0,8554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0,1446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1,46</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0,9279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0,0721</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0,7486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0,2514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dirty="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1,07</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0,8577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0,1423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1,47</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0,9292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0,0708</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0,7517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0,2483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1,08</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0,8599</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0,1401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1,48</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0,9306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0,0694</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0,69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0,7549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0,2451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1,09</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0,8621</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0,1379</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1,49</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0,9319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0,0681</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0,7580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0,2420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1,10</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0,8643</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0,1357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1,50</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0,9332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0,0668</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0,7611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0,2389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1,11</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0,8665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0,1335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1,51</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0,9345</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0,0655</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0,7642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0,2358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1,12</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0,8686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0,1314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dirty="0">
                          <a:latin typeface="Times New Roman"/>
                          <a:ea typeface="Times New Roman"/>
                          <a:cs typeface="Times New Roman"/>
                        </a:rPr>
                        <a:t>1,52</a:t>
                      </a:r>
                      <a:endParaRPr lang="el-GR" sz="1050" dirty="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0,9357</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0,0643</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0,7673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0,2327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0,8708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0,1292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0,9370</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0,0630</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0,7704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0,2296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0,8729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0,1271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0,9382</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0,0618</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0,7734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0,2266</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1,15</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0,8749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0,1251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1,55</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0,9394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0,0606</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0,7764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0,2236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1,16</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0,8770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0,1230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1,56</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0,9406</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0,0594</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0,7794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0,2206</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1,17</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0,8790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0,1210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1,57</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0,9418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0,0582</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0,7823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0,2177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1,18</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0,8810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0,1190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1,58</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0,9429</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0,0571</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0,79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0,7852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0,2148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1,19</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0,8830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0,1170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1,59</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0,9441</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0,0559</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0,80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0,7881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0,2119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1,20</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0,8849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0,1151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1,60</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0,9452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0,0548</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0,81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0,7910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0,2090</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1,21</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0,8869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0,1131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1,61</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dirty="0">
                          <a:latin typeface="Times New Roman"/>
                          <a:ea typeface="Times New Roman"/>
                          <a:cs typeface="Times New Roman"/>
                        </a:rPr>
                        <a:t>0,9463</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0,0537</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0,82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0,7939</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0,2061</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1,22</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0,8888</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0,1112</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1,62</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0,9474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0,0526</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0,83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0,7967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0,2033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1,23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0,8907</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0,1093</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1,63</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0,9484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0,0516</a:t>
                      </a:r>
                      <a:endParaRPr lang="el-GR" sz="105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r>
                        <a:rPr lang="el-GR" sz="900">
                          <a:latin typeface="Times New Roman"/>
                          <a:ea typeface="Times New Roman"/>
                          <a:cs typeface="Times New Roman"/>
                        </a:rPr>
                        <a:t>0,84</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0,7995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0,2005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1,24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0,8925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a:latin typeface="Times New Roman"/>
                          <a:ea typeface="Times New Roman"/>
                          <a:cs typeface="Times New Roman"/>
                        </a:rPr>
                        <a:t>0,1075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900">
                          <a:latin typeface="Times New Roman"/>
                          <a:ea typeface="Times New Roman"/>
                          <a:cs typeface="Times New Roman"/>
                        </a:rPr>
                        <a:t>1,64</a:t>
                      </a:r>
                      <a:endParaRPr lang="el-GR" sz="1050">
                        <a:latin typeface="Times New Roman"/>
                        <a:ea typeface="Times New Roman"/>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l-GR" sz="900">
                          <a:latin typeface="Times New Roman"/>
                          <a:ea typeface="Times New Roman"/>
                          <a:cs typeface="Times New Roman"/>
                        </a:rPr>
                        <a:t>0,9495</a:t>
                      </a:r>
                      <a:endParaRPr lang="el-GR" sz="1050">
                        <a:latin typeface="Times New Roman"/>
                        <a:ea typeface="Times New Roman"/>
                        <a:cs typeface="Times New Roman"/>
                      </a:endParaRPr>
                    </a:p>
                  </a:txBody>
                  <a:tcPr marL="5043" marR="5043" marT="5043" marB="0" anchor="ctr">
                    <a:lnL>
                      <a:noFill/>
                    </a:lnL>
                    <a:lnR>
                      <a:noFill/>
                    </a:lnR>
                    <a:lnT>
                      <a:noFill/>
                    </a:lnT>
                    <a:lnB>
                      <a:noFill/>
                    </a:lnB>
                  </a:tcPr>
                </a:tc>
                <a:tc>
                  <a:txBody>
                    <a:bodyPr/>
                    <a:lstStyle/>
                    <a:p>
                      <a:pPr algn="ctr">
                        <a:spcAft>
                          <a:spcPts val="0"/>
                        </a:spcAft>
                      </a:pPr>
                      <a:r>
                        <a:rPr lang="el-GR" sz="900" dirty="0">
                          <a:latin typeface="Times New Roman"/>
                          <a:ea typeface="Times New Roman"/>
                          <a:cs typeface="Times New Roman"/>
                        </a:rPr>
                        <a:t>0,0505</a:t>
                      </a:r>
                      <a:endParaRPr lang="el-GR" sz="1050" dirty="0">
                        <a:latin typeface="Times New Roman"/>
                        <a:ea typeface="Times New Roman"/>
                        <a:cs typeface="Times New Roman"/>
                      </a:endParaRPr>
                    </a:p>
                  </a:txBody>
                  <a:tcPr marL="5043" marR="5043" marT="5043" marB="0" anchor="ctr">
                    <a:lnL>
                      <a:noFill/>
                    </a:lnL>
                    <a:lnR>
                      <a:noFill/>
                    </a:lnR>
                    <a:lnT>
                      <a:noFill/>
                    </a:lnT>
                    <a:lnB>
                      <a:noFill/>
                    </a:lnB>
                  </a:tcPr>
                </a:tc>
              </a:tr>
              <a:tr h="129006">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1000">
                        <a:latin typeface="Arial"/>
                        <a:ea typeface="Arial Unicode MS"/>
                        <a:cs typeface="Arial Unicode MS"/>
                      </a:endParaRPr>
                    </a:p>
                  </a:txBody>
                  <a:tcPr marL="5043" marR="5043" marT="504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l-GR" sz="900">
                        <a:latin typeface="Times New Roman"/>
                        <a:ea typeface="Arial Unicode MS"/>
                        <a:cs typeface="Times New Roman"/>
                      </a:endParaRPr>
                    </a:p>
                  </a:txBody>
                  <a:tcPr marL="5043" marR="5043" marT="5043" marB="0" anchor="ctr">
                    <a:lnL>
                      <a:noFill/>
                    </a:lnL>
                    <a:lnR>
                      <a:noFill/>
                    </a:lnR>
                    <a:lnT>
                      <a:noFill/>
                    </a:lnT>
                    <a:lnB>
                      <a:noFill/>
                    </a:lnB>
                  </a:tcPr>
                </a:tc>
                <a:tc>
                  <a:txBody>
                    <a:bodyPr/>
                    <a:lstStyle/>
                    <a:p>
                      <a:pPr algn="ctr">
                        <a:spcAft>
                          <a:spcPts val="0"/>
                        </a:spcAft>
                      </a:pPr>
                      <a:endParaRPr lang="el-GR" sz="900" dirty="0">
                        <a:latin typeface="Times New Roman"/>
                        <a:ea typeface="Arial Unicode MS"/>
                        <a:cs typeface="Times New Roman"/>
                      </a:endParaRPr>
                    </a:p>
                  </a:txBody>
                  <a:tcPr marL="5043" marR="5043" marT="5043" marB="0" anchor="ctr">
                    <a:lnL>
                      <a:noFill/>
                    </a:lnL>
                    <a:lnR>
                      <a:noFill/>
                    </a:lnR>
                    <a:lnT>
                      <a:noFill/>
                    </a:lnT>
                    <a:lnB>
                      <a:noFill/>
                    </a:lnB>
                  </a:tcPr>
                </a:tc>
              </a:tr>
            </a:tbl>
          </a:graphicData>
        </a:graphic>
      </p:graphicFrame>
      <p:sp>
        <p:nvSpPr>
          <p:cNvPr id="4" name="3 - Τίτλος"/>
          <p:cNvSpPr txBox="1">
            <a:spLocks noGrp="1"/>
          </p:cNvSpPr>
          <p:nvPr>
            <p:ph type="title"/>
          </p:nvPr>
        </p:nvSpPr>
        <p:spPr>
          <a:xfrm>
            <a:off x="6804248" y="188640"/>
            <a:ext cx="2013992" cy="830997"/>
          </a:xfrm>
          <a:prstGeom prst="rect">
            <a:avLst/>
          </a:prstGeom>
          <a:noFill/>
        </p:spPr>
        <p:txBody>
          <a:bodyPr wrap="square" rtlCol="0">
            <a:spAutoFit/>
          </a:bodyPr>
          <a:lstStyle/>
          <a:p>
            <a:r>
              <a:rPr lang="el-GR" sz="1600" dirty="0" smtClean="0"/>
              <a:t>Πίνακας τυπικής κανονικής κατανομής (συνέχεια)</a:t>
            </a:r>
            <a:endParaRPr lang="el-GR" sz="1600" dirty="0"/>
          </a:p>
        </p:txBody>
      </p:sp>
      <p:sp>
        <p:nvSpPr>
          <p:cNvPr id="6" name="5 - Έλλειψη"/>
          <p:cNvSpPr/>
          <p:nvPr/>
        </p:nvSpPr>
        <p:spPr>
          <a:xfrm>
            <a:off x="5724128" y="2420888"/>
            <a:ext cx="504056" cy="360040"/>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ύγραμμο βέλος σύνδεσης"/>
          <p:cNvCxnSpPr/>
          <p:nvPr/>
        </p:nvCxnSpPr>
        <p:spPr>
          <a:xfrm flipH="1">
            <a:off x="6228184" y="2420888"/>
            <a:ext cx="576064" cy="1440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6804248" y="2204864"/>
            <a:ext cx="1368152" cy="461665"/>
          </a:xfrm>
          <a:prstGeom prst="rect">
            <a:avLst/>
          </a:prstGeom>
          <a:noFill/>
        </p:spPr>
        <p:txBody>
          <a:bodyPr wrap="square" rtlCol="0">
            <a:spAutoFit/>
          </a:bodyPr>
          <a:lstStyle/>
          <a:p>
            <a:r>
              <a:rPr lang="el-GR" dirty="0" smtClean="0"/>
              <a:t>Π(Ζ&gt;1,5)</a:t>
            </a:r>
            <a:endParaRPr lang="el-GR" dirty="0"/>
          </a:p>
        </p:txBody>
      </p:sp>
      <p:sp>
        <p:nvSpPr>
          <p:cNvPr id="9" name="8 - Έλλειψη"/>
          <p:cNvSpPr/>
          <p:nvPr/>
        </p:nvSpPr>
        <p:spPr>
          <a:xfrm>
            <a:off x="4716016" y="2492896"/>
            <a:ext cx="504056" cy="216024"/>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332656"/>
            <a:ext cx="7772400" cy="731168"/>
          </a:xfrm>
        </p:spPr>
        <p:txBody>
          <a:bodyPr/>
          <a:lstStyle/>
          <a:p>
            <a:r>
              <a:rPr lang="el-GR" sz="2800" dirty="0" smtClean="0"/>
              <a:t>Άσκηση 2-Περιγραφικής Στατιστικής</a:t>
            </a:r>
            <a:endParaRPr lang="el-GR" sz="2800" dirty="0"/>
          </a:p>
        </p:txBody>
      </p:sp>
      <p:graphicFrame>
        <p:nvGraphicFramePr>
          <p:cNvPr id="4" name="3 - Γράφημα"/>
          <p:cNvGraphicFramePr/>
          <p:nvPr/>
        </p:nvGraphicFramePr>
        <p:xfrm>
          <a:off x="683568" y="2132856"/>
          <a:ext cx="3528392" cy="2952328"/>
        </p:xfrm>
        <a:graphic>
          <a:graphicData uri="http://schemas.openxmlformats.org/drawingml/2006/chart">
            <c:chart xmlns:c="http://schemas.openxmlformats.org/drawingml/2006/chart" xmlns:r="http://schemas.openxmlformats.org/officeDocument/2006/relationships" r:id="rId3"/>
          </a:graphicData>
        </a:graphic>
      </p:graphicFrame>
      <p:sp>
        <p:nvSpPr>
          <p:cNvPr id="10" name="9 - Ορθογώνιο"/>
          <p:cNvSpPr/>
          <p:nvPr/>
        </p:nvSpPr>
        <p:spPr>
          <a:xfrm>
            <a:off x="4427984" y="1196753"/>
            <a:ext cx="4716016" cy="6494085"/>
          </a:xfrm>
          <a:prstGeom prst="rect">
            <a:avLst/>
          </a:prstGeom>
        </p:spPr>
        <p:txBody>
          <a:bodyPr wrap="square">
            <a:spAutoFit/>
          </a:bodyPr>
          <a:lstStyle/>
          <a:p>
            <a:r>
              <a:rPr lang="el-GR" sz="1600" dirty="0" smtClean="0"/>
              <a:t>3. Με βάση τα στοιχεία του πίνακα συχνοτήτων να σχεδιαστεί ένα ιστόγραμμα συχνοτήτων</a:t>
            </a:r>
          </a:p>
          <a:p>
            <a:r>
              <a:rPr lang="el-GR" sz="1600" dirty="0" smtClean="0"/>
              <a:t>4. Σε ποιο διάστημα υπάρχει μεγαλύτερη πυκνότητα τιμών;</a:t>
            </a:r>
          </a:p>
          <a:p>
            <a:r>
              <a:rPr lang="el-GR" sz="1600" dirty="0" smtClean="0">
                <a:solidFill>
                  <a:schemeClr val="tx2"/>
                </a:solidFill>
              </a:rPr>
              <a:t>Στο διάστημα (35  37) με κέντρο το 36, με πραγματικά όρια (34,5  37,5]</a:t>
            </a:r>
          </a:p>
          <a:p>
            <a:pPr lvl="0"/>
            <a:r>
              <a:rPr lang="el-GR" sz="1600" dirty="0" smtClean="0"/>
              <a:t>5. Σε ποιο διάστημα βρίσκεται η τιμή κάτω από την οποία βρίσκεται το 50 % των φοιτητριών; </a:t>
            </a:r>
          </a:p>
          <a:p>
            <a:pPr lvl="0"/>
            <a:r>
              <a:rPr lang="el-GR" sz="1600" dirty="0" smtClean="0">
                <a:solidFill>
                  <a:schemeClr val="tx2"/>
                </a:solidFill>
              </a:rPr>
              <a:t>Από το πίνακα κατανομής της προηγούμενης διαφάνειας ξεκινώντας από το πρώτο διάστημα διατρέχοντας τις τιμές της αθροιστικής συχνότητας</a:t>
            </a:r>
            <a:r>
              <a:rPr lang="en-US" sz="1600" dirty="0" smtClean="0">
                <a:solidFill>
                  <a:schemeClr val="tx2"/>
                </a:solidFill>
              </a:rPr>
              <a:t> (</a:t>
            </a:r>
            <a:r>
              <a:rPr lang="en-US" sz="1600" dirty="0" err="1" smtClean="0">
                <a:solidFill>
                  <a:schemeClr val="tx2"/>
                </a:solidFill>
              </a:rPr>
              <a:t>cf</a:t>
            </a:r>
            <a:r>
              <a:rPr lang="en-US" sz="1600" dirty="0" smtClean="0">
                <a:solidFill>
                  <a:schemeClr val="tx2"/>
                </a:solidFill>
              </a:rPr>
              <a:t>)</a:t>
            </a:r>
            <a:r>
              <a:rPr lang="el-GR" sz="1600" dirty="0" smtClean="0">
                <a:solidFill>
                  <a:schemeClr val="tx2"/>
                </a:solidFill>
              </a:rPr>
              <a:t> το πρώτο διάστημα για το  οποίο </a:t>
            </a:r>
            <a:r>
              <a:rPr lang="en-US" sz="1600" dirty="0" err="1" smtClean="0">
                <a:solidFill>
                  <a:schemeClr val="tx2"/>
                </a:solidFill>
              </a:rPr>
              <a:t>cf</a:t>
            </a:r>
            <a:r>
              <a:rPr lang="en-US" sz="1600" dirty="0" smtClean="0">
                <a:solidFill>
                  <a:schemeClr val="tx2"/>
                </a:solidFill>
              </a:rPr>
              <a:t>&gt;78/2=39 </a:t>
            </a:r>
            <a:r>
              <a:rPr lang="el-GR" sz="1600" dirty="0" smtClean="0">
                <a:solidFill>
                  <a:schemeClr val="tx2"/>
                </a:solidFill>
              </a:rPr>
              <a:t>είναι το (32  34) με κέντρο την τιμή 33</a:t>
            </a:r>
            <a:r>
              <a:rPr lang="el-GR" sz="1600" dirty="0" smtClean="0">
                <a:solidFill>
                  <a:schemeClr val="accent2"/>
                </a:solidFill>
              </a:rPr>
              <a:t>.</a:t>
            </a:r>
          </a:p>
          <a:p>
            <a:pPr lvl="0"/>
            <a:r>
              <a:rPr lang="el-GR" sz="1600" dirty="0" smtClean="0"/>
              <a:t>7. Σε γενικές γραμμές το μεγάλο μέρος των φοιτητριών αντιλαμβάνεται υψηλό η χαμηλό η υψηλό βαθμό φροντίδας της μητέρα τους;</a:t>
            </a:r>
          </a:p>
          <a:p>
            <a:pPr lvl="0"/>
            <a:r>
              <a:rPr lang="el-GR" sz="1600" dirty="0" smtClean="0">
                <a:solidFill>
                  <a:schemeClr val="tx2"/>
                </a:solidFill>
              </a:rPr>
              <a:t>Το ότι  επικρατέστερο διάστημα είναι αυτό με το μεγαλύτερο κέντρο 36  που είναι η μεγαλύτερη δυνατή τιμή της κλίμακας και το ότι η συντριπτική πλειοψηφία των τιμών της ομάδας βρίσκεται πάνω από την τιμή 16, το κέντρο της κλίμακας, δείχνουν ότι οι φοιτήτριες δηλώνουν πολύ υψηλό βαθμό φροντίδας.</a:t>
            </a:r>
          </a:p>
          <a:p>
            <a:pPr lvl="0"/>
            <a:endParaRPr lang="el-GR" sz="1600" dirty="0" smtClean="0">
              <a:solidFill>
                <a:schemeClr val="accent2"/>
              </a:solidFill>
            </a:endParaRPr>
          </a:p>
          <a:p>
            <a:pPr lvl="0"/>
            <a:endParaRPr lang="el-GR" sz="1600" dirty="0" smtClean="0"/>
          </a:p>
          <a:p>
            <a:endParaRPr lang="el-GR" sz="1600" dirty="0">
              <a:solidFill>
                <a:schemeClr val="accent2"/>
              </a:solidFill>
            </a:endParaRPr>
          </a:p>
        </p:txBody>
      </p:sp>
      <p:sp>
        <p:nvSpPr>
          <p:cNvPr id="11" name="10 - TextBox"/>
          <p:cNvSpPr txBox="1"/>
          <p:nvPr/>
        </p:nvSpPr>
        <p:spPr>
          <a:xfrm>
            <a:off x="467544" y="1268760"/>
            <a:ext cx="4104456" cy="830997"/>
          </a:xfrm>
          <a:prstGeom prst="rect">
            <a:avLst/>
          </a:prstGeom>
          <a:noFill/>
        </p:spPr>
        <p:txBody>
          <a:bodyPr wrap="square" rtlCol="0">
            <a:spAutoFit/>
          </a:bodyPr>
          <a:lstStyle/>
          <a:p>
            <a:r>
              <a:rPr lang="el-GR" sz="1600" dirty="0" smtClean="0"/>
              <a:t>Ιστόγραμμα συχνοτήτων ομαδοποιημένης Κατανομής της κλίμακας «φροντίδα της μητέρας» </a:t>
            </a:r>
            <a:endParaRPr lang="el-G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548680"/>
            <a:ext cx="7772400" cy="864096"/>
          </a:xfrm>
        </p:spPr>
        <p:txBody>
          <a:bodyPr/>
          <a:lstStyle/>
          <a:p>
            <a:r>
              <a:rPr lang="el-GR" sz="2400" dirty="0" smtClean="0"/>
              <a:t>Άσκηση 2-Περιγραφικής Στατιστικής</a:t>
            </a:r>
            <a:endParaRPr lang="el-GR" sz="2400" dirty="0"/>
          </a:p>
        </p:txBody>
      </p:sp>
      <p:graphicFrame>
        <p:nvGraphicFramePr>
          <p:cNvPr id="119815" name="Object 7"/>
          <p:cNvGraphicFramePr>
            <a:graphicFrameLocks noChangeAspect="1"/>
          </p:cNvGraphicFramePr>
          <p:nvPr/>
        </p:nvGraphicFramePr>
        <p:xfrm>
          <a:off x="5436096" y="2017415"/>
          <a:ext cx="1224136" cy="566679"/>
        </p:xfrm>
        <a:graphic>
          <a:graphicData uri="http://schemas.openxmlformats.org/presentationml/2006/ole">
            <p:oleObj spid="_x0000_s16386" name="Εξίσωση" r:id="rId4" imgW="965160" imgH="393480" progId="Equation.3">
              <p:embed/>
            </p:oleObj>
          </a:graphicData>
        </a:graphic>
      </p:graphicFrame>
      <p:graphicFrame>
        <p:nvGraphicFramePr>
          <p:cNvPr id="10" name="Object 7"/>
          <p:cNvGraphicFramePr>
            <a:graphicFrameLocks noChangeAspect="1"/>
          </p:cNvGraphicFramePr>
          <p:nvPr/>
        </p:nvGraphicFramePr>
        <p:xfrm>
          <a:off x="1043608" y="5373216"/>
          <a:ext cx="1014412" cy="765175"/>
        </p:xfrm>
        <a:graphic>
          <a:graphicData uri="http://schemas.openxmlformats.org/presentationml/2006/ole">
            <p:oleObj spid="_x0000_s16387" name="Εξίσωση" r:id="rId5" imgW="647640" imgH="431640" progId="Equation.3">
              <p:embed/>
            </p:oleObj>
          </a:graphicData>
        </a:graphic>
      </p:graphicFrame>
      <p:cxnSp>
        <p:nvCxnSpPr>
          <p:cNvPr id="11" name="10 - Ευθύγραμμο βέλος σύνδεσης"/>
          <p:cNvCxnSpPr/>
          <p:nvPr/>
        </p:nvCxnSpPr>
        <p:spPr>
          <a:xfrm flipV="1">
            <a:off x="3059832" y="5013176"/>
            <a:ext cx="216024" cy="288032"/>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sp>
        <p:nvSpPr>
          <p:cNvPr id="14" name="13 - Έλλειψη"/>
          <p:cNvSpPr/>
          <p:nvPr/>
        </p:nvSpPr>
        <p:spPr>
          <a:xfrm>
            <a:off x="971600" y="5373216"/>
            <a:ext cx="1224136" cy="64807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Έλλειψη"/>
          <p:cNvSpPr/>
          <p:nvPr/>
        </p:nvSpPr>
        <p:spPr>
          <a:xfrm>
            <a:off x="3707904" y="5229200"/>
            <a:ext cx="1368152" cy="79208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7" name="Object 7"/>
          <p:cNvGraphicFramePr>
            <a:graphicFrameLocks noChangeAspect="1"/>
          </p:cNvGraphicFramePr>
          <p:nvPr/>
        </p:nvGraphicFramePr>
        <p:xfrm>
          <a:off x="3851920" y="5229200"/>
          <a:ext cx="1252537" cy="766763"/>
        </p:xfrm>
        <a:graphic>
          <a:graphicData uri="http://schemas.openxmlformats.org/presentationml/2006/ole">
            <p:oleObj spid="_x0000_s16388" name="Εξίσωση" r:id="rId6" imgW="799920" imgH="431640" progId="Equation.3">
              <p:embed/>
            </p:oleObj>
          </a:graphicData>
        </a:graphic>
      </p:graphicFrame>
      <p:cxnSp>
        <p:nvCxnSpPr>
          <p:cNvPr id="18" name="17 - Ευθύγραμμο βέλος σύνδεσης"/>
          <p:cNvCxnSpPr/>
          <p:nvPr/>
        </p:nvCxnSpPr>
        <p:spPr>
          <a:xfrm flipV="1">
            <a:off x="4355976" y="4941168"/>
            <a:ext cx="360040" cy="360040"/>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graphicFrame>
        <p:nvGraphicFramePr>
          <p:cNvPr id="21" name="Object 7"/>
          <p:cNvGraphicFramePr>
            <a:graphicFrameLocks noChangeAspect="1"/>
          </p:cNvGraphicFramePr>
          <p:nvPr/>
        </p:nvGraphicFramePr>
        <p:xfrm>
          <a:off x="2339752" y="5301208"/>
          <a:ext cx="1152128" cy="766221"/>
        </p:xfrm>
        <a:graphic>
          <a:graphicData uri="http://schemas.openxmlformats.org/presentationml/2006/ole">
            <p:oleObj spid="_x0000_s16389" name="Εξίσωση" r:id="rId7" imgW="736560" imgH="431640" progId="Equation.3">
              <p:embed/>
            </p:oleObj>
          </a:graphicData>
        </a:graphic>
      </p:graphicFrame>
      <p:sp>
        <p:nvSpPr>
          <p:cNvPr id="22" name="21 - Έλλειψη"/>
          <p:cNvSpPr/>
          <p:nvPr/>
        </p:nvSpPr>
        <p:spPr>
          <a:xfrm>
            <a:off x="2123728" y="5301208"/>
            <a:ext cx="1512168" cy="79208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7" name="26 - Ευθύγραμμο βέλος σύνδεσης"/>
          <p:cNvCxnSpPr/>
          <p:nvPr/>
        </p:nvCxnSpPr>
        <p:spPr>
          <a:xfrm flipV="1">
            <a:off x="1763688" y="4941168"/>
            <a:ext cx="360040" cy="432048"/>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graphicFrame>
        <p:nvGraphicFramePr>
          <p:cNvPr id="211977" name="Object 9"/>
          <p:cNvGraphicFramePr>
            <a:graphicFrameLocks noChangeAspect="1"/>
          </p:cNvGraphicFramePr>
          <p:nvPr/>
        </p:nvGraphicFramePr>
        <p:xfrm>
          <a:off x="107504" y="1412776"/>
          <a:ext cx="4810125" cy="3600450"/>
        </p:xfrm>
        <a:graphic>
          <a:graphicData uri="http://schemas.openxmlformats.org/presentationml/2006/ole">
            <p:oleObj spid="_x0000_s16390" name="Φύλλο εργασίας" r:id="rId8" imgW="4162377" imgH="3114675" progId="Excel.Sheet.12">
              <p:embed/>
            </p:oleObj>
          </a:graphicData>
        </a:graphic>
      </p:graphicFrame>
      <p:graphicFrame>
        <p:nvGraphicFramePr>
          <p:cNvPr id="23" name="22 - Αντικείμενο"/>
          <p:cNvGraphicFramePr>
            <a:graphicFrameLocks noChangeAspect="1"/>
          </p:cNvGraphicFramePr>
          <p:nvPr/>
        </p:nvGraphicFramePr>
        <p:xfrm>
          <a:off x="5436097" y="2655962"/>
          <a:ext cx="2592288" cy="546776"/>
        </p:xfrm>
        <a:graphic>
          <a:graphicData uri="http://schemas.openxmlformats.org/presentationml/2006/ole">
            <p:oleObj spid="_x0000_s16391" name="Εξίσωση" r:id="rId9" imgW="1866600" imgH="393480" progId="Equation.3">
              <p:embed/>
            </p:oleObj>
          </a:graphicData>
        </a:graphic>
      </p:graphicFrame>
      <p:graphicFrame>
        <p:nvGraphicFramePr>
          <p:cNvPr id="19" name="18 - Αντικείμενο"/>
          <p:cNvGraphicFramePr>
            <a:graphicFrameLocks noChangeAspect="1"/>
          </p:cNvGraphicFramePr>
          <p:nvPr/>
        </p:nvGraphicFramePr>
        <p:xfrm>
          <a:off x="5508104" y="3789040"/>
          <a:ext cx="2403177" cy="587827"/>
        </p:xfrm>
        <a:graphic>
          <a:graphicData uri="http://schemas.openxmlformats.org/presentationml/2006/ole">
            <p:oleObj spid="_x0000_s16392" name="Εξίσωση" r:id="rId10" imgW="1815840" imgH="444240" progId="Equation.3">
              <p:embed/>
            </p:oleObj>
          </a:graphicData>
        </a:graphic>
      </p:graphicFrame>
      <p:sp>
        <p:nvSpPr>
          <p:cNvPr id="20" name="19 - TextBox"/>
          <p:cNvSpPr txBox="1"/>
          <p:nvPr/>
        </p:nvSpPr>
        <p:spPr>
          <a:xfrm>
            <a:off x="5148064" y="3212976"/>
            <a:ext cx="3851920" cy="584775"/>
          </a:xfrm>
          <a:prstGeom prst="rect">
            <a:avLst/>
          </a:prstGeom>
          <a:noFill/>
        </p:spPr>
        <p:txBody>
          <a:bodyPr wrap="square" rtlCol="0">
            <a:spAutoFit/>
          </a:bodyPr>
          <a:lstStyle/>
          <a:p>
            <a:r>
              <a:rPr lang="el-GR" sz="1600" b="1" dirty="0" smtClean="0"/>
              <a:t>Ακριβέστερος υπολογισμός επικρατούσας</a:t>
            </a:r>
            <a:r>
              <a:rPr lang="el-GR" sz="1600" dirty="0" smtClean="0"/>
              <a:t> τιμής σε </a:t>
            </a:r>
            <a:r>
              <a:rPr lang="el-GR" sz="1600" dirty="0" err="1" smtClean="0"/>
              <a:t>ο.κ.σ</a:t>
            </a:r>
            <a:r>
              <a:rPr lang="el-GR" sz="1600" dirty="0" smtClean="0"/>
              <a:t>.</a:t>
            </a:r>
            <a:r>
              <a:rPr lang="en-US" sz="1600" dirty="0" smtClean="0"/>
              <a:t>:</a:t>
            </a:r>
            <a:r>
              <a:rPr lang="el-GR" sz="1600" dirty="0" smtClean="0"/>
              <a:t> </a:t>
            </a:r>
            <a:endParaRPr lang="el-GR" sz="1600" dirty="0"/>
          </a:p>
        </p:txBody>
      </p:sp>
      <p:sp>
        <p:nvSpPr>
          <p:cNvPr id="24" name="23 - TextBox"/>
          <p:cNvSpPr txBox="1"/>
          <p:nvPr/>
        </p:nvSpPr>
        <p:spPr>
          <a:xfrm>
            <a:off x="5652120" y="4437112"/>
            <a:ext cx="3312368" cy="984885"/>
          </a:xfrm>
          <a:prstGeom prst="rect">
            <a:avLst/>
          </a:prstGeom>
          <a:noFill/>
        </p:spPr>
        <p:txBody>
          <a:bodyPr wrap="square" rtlCol="0">
            <a:spAutoFit/>
          </a:bodyPr>
          <a:lstStyle/>
          <a:p>
            <a:r>
              <a:rPr lang="el-GR" sz="1600" i="1" dirty="0" smtClean="0"/>
              <a:t>δ</a:t>
            </a:r>
            <a:r>
              <a:rPr lang="el-GR" sz="1600" i="1" baseline="-25000" dirty="0" smtClean="0"/>
              <a:t>1</a:t>
            </a:r>
            <a:r>
              <a:rPr lang="el-GR" sz="1600" dirty="0" smtClean="0"/>
              <a:t>= </a:t>
            </a:r>
            <a:r>
              <a:rPr lang="en-US" sz="1600" i="1" dirty="0" err="1" smtClean="0"/>
              <a:t>f</a:t>
            </a:r>
            <a:r>
              <a:rPr lang="en-US" sz="1600" i="1" baseline="-25000" dirty="0" err="1" smtClean="0"/>
              <a:t>k</a:t>
            </a:r>
            <a:r>
              <a:rPr lang="el-GR" sz="1600" i="1" baseline="-25000" dirty="0" smtClean="0"/>
              <a:t> </a:t>
            </a:r>
            <a:r>
              <a:rPr lang="en-US" sz="1600" i="1" dirty="0" smtClean="0"/>
              <a:t>-</a:t>
            </a:r>
            <a:r>
              <a:rPr lang="el-GR" sz="1600" i="1" dirty="0" smtClean="0"/>
              <a:t> </a:t>
            </a:r>
            <a:r>
              <a:rPr lang="en-US" sz="1600" i="1" dirty="0" smtClean="0"/>
              <a:t>f</a:t>
            </a:r>
            <a:r>
              <a:rPr lang="en-US" sz="1600" i="1" baseline="-25000" dirty="0" smtClean="0"/>
              <a:t>k-1</a:t>
            </a:r>
            <a:r>
              <a:rPr lang="en-US" sz="1600" dirty="0" smtClean="0"/>
              <a:t> </a:t>
            </a:r>
            <a:r>
              <a:rPr lang="el-GR" sz="1600" dirty="0" smtClean="0"/>
              <a:t>και </a:t>
            </a:r>
            <a:r>
              <a:rPr lang="el-GR" sz="1600" i="1" dirty="0" smtClean="0"/>
              <a:t>δ</a:t>
            </a:r>
            <a:r>
              <a:rPr lang="el-GR" sz="1600" i="1" baseline="-25000" dirty="0" smtClean="0"/>
              <a:t>2</a:t>
            </a:r>
            <a:r>
              <a:rPr lang="el-GR" sz="1600" i="1" dirty="0" smtClean="0"/>
              <a:t>= </a:t>
            </a:r>
            <a:r>
              <a:rPr lang="en-US" sz="1600" i="1" dirty="0" err="1" smtClean="0"/>
              <a:t>f</a:t>
            </a:r>
            <a:r>
              <a:rPr lang="en-US" sz="1600" i="1" baseline="-25000" dirty="0" err="1" smtClean="0"/>
              <a:t>k</a:t>
            </a:r>
            <a:r>
              <a:rPr lang="el-GR" sz="1600" i="1" baseline="-25000" dirty="0" smtClean="0"/>
              <a:t> </a:t>
            </a:r>
            <a:r>
              <a:rPr lang="en-US" sz="1600" i="1" dirty="0" smtClean="0"/>
              <a:t>-</a:t>
            </a:r>
            <a:r>
              <a:rPr lang="el-GR" sz="1600" i="1" dirty="0" smtClean="0"/>
              <a:t> </a:t>
            </a:r>
            <a:r>
              <a:rPr lang="en-US" sz="1600" i="1" dirty="0" err="1" smtClean="0"/>
              <a:t>f</a:t>
            </a:r>
            <a:r>
              <a:rPr lang="en-US" sz="1600" i="1" baseline="-25000" dirty="0" err="1" smtClean="0"/>
              <a:t>k</a:t>
            </a:r>
            <a:r>
              <a:rPr lang="el-GR" sz="1600" i="1" baseline="-25000" dirty="0" smtClean="0"/>
              <a:t>+</a:t>
            </a:r>
            <a:r>
              <a:rPr lang="en-US" sz="1600" i="1" baseline="-25000" dirty="0" smtClean="0"/>
              <a:t>1</a:t>
            </a:r>
            <a:endParaRPr lang="el-GR" sz="1600" i="1" dirty="0" smtClean="0"/>
          </a:p>
          <a:p>
            <a:r>
              <a:rPr lang="en-US" sz="1400" i="1" dirty="0" err="1" smtClean="0"/>
              <a:t>L</a:t>
            </a:r>
            <a:r>
              <a:rPr lang="en-US" sz="1400" i="1" baseline="-25000" dirty="0" err="1" smtClean="0"/>
              <a:t>k</a:t>
            </a:r>
            <a:r>
              <a:rPr lang="en-US" sz="1400" dirty="0" smtClean="0"/>
              <a:t> </a:t>
            </a:r>
            <a:r>
              <a:rPr lang="el-GR" sz="1400" dirty="0" smtClean="0"/>
              <a:t>: Κατ. </a:t>
            </a:r>
            <a:r>
              <a:rPr lang="el-GR" sz="1400" dirty="0" err="1" smtClean="0"/>
              <a:t>Πραγμ</a:t>
            </a:r>
            <a:r>
              <a:rPr lang="el-GR" sz="1400" dirty="0" smtClean="0"/>
              <a:t>. Όριο διαστήματος  που περιλαμβάνει  την επικρατούσα τιμή</a:t>
            </a:r>
          </a:p>
          <a:p>
            <a:r>
              <a:rPr lang="en-US" sz="1400" dirty="0" smtClean="0"/>
              <a:t>h: </a:t>
            </a:r>
            <a:r>
              <a:rPr lang="el-GR" sz="1400" dirty="0" smtClean="0"/>
              <a:t>εύρος διαστήματος     </a:t>
            </a:r>
            <a:endParaRPr lang="el-GR" sz="1400" dirty="0"/>
          </a:p>
        </p:txBody>
      </p:sp>
      <p:sp>
        <p:nvSpPr>
          <p:cNvPr id="26" name="25 - Ορθογώνιο"/>
          <p:cNvSpPr/>
          <p:nvPr/>
        </p:nvSpPr>
        <p:spPr>
          <a:xfrm>
            <a:off x="4932040" y="1268760"/>
            <a:ext cx="4211960" cy="769441"/>
          </a:xfrm>
          <a:prstGeom prst="rect">
            <a:avLst/>
          </a:prstGeom>
        </p:spPr>
        <p:txBody>
          <a:bodyPr wrap="square">
            <a:spAutoFit/>
          </a:bodyPr>
          <a:lstStyle/>
          <a:p>
            <a:r>
              <a:rPr lang="el-GR" sz="1600" dirty="0" smtClean="0"/>
              <a:t>8. </a:t>
            </a:r>
            <a:r>
              <a:rPr lang="el-GR" sz="1400" dirty="0" smtClean="0"/>
              <a:t>Να υπολογιστούν τα κατάλληλα μέτρα κεντρικής θέσης σύμφωνα με τον τύπο δεδομένων της μεταβλητής. </a:t>
            </a:r>
            <a:endParaRPr lang="el-GR" sz="1600" dirty="0"/>
          </a:p>
        </p:txBody>
      </p:sp>
      <p:graphicFrame>
        <p:nvGraphicFramePr>
          <p:cNvPr id="211981" name="Object 13"/>
          <p:cNvGraphicFramePr>
            <a:graphicFrameLocks noChangeAspect="1"/>
          </p:cNvGraphicFramePr>
          <p:nvPr/>
        </p:nvGraphicFramePr>
        <p:xfrm>
          <a:off x="5436096" y="5445224"/>
          <a:ext cx="2449513" cy="511175"/>
        </p:xfrm>
        <a:graphic>
          <a:graphicData uri="http://schemas.openxmlformats.org/presentationml/2006/ole">
            <p:oleObj spid="_x0000_s16393" name="Εξίσωση" r:id="rId11" imgW="1828800" imgH="4190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515144"/>
          </a:xfrm>
        </p:spPr>
        <p:txBody>
          <a:bodyPr>
            <a:normAutofit fontScale="90000"/>
          </a:bodyPr>
          <a:lstStyle/>
          <a:p>
            <a:r>
              <a:rPr lang="el-GR" sz="2800" dirty="0" smtClean="0"/>
              <a:t>Άσκηση 2-Περιγραφικής Στατιστικής</a:t>
            </a:r>
            <a:endParaRPr lang="el-GR" sz="2800" dirty="0"/>
          </a:p>
        </p:txBody>
      </p:sp>
      <p:pic>
        <p:nvPicPr>
          <p:cNvPr id="125966" name="Picture 14"/>
          <p:cNvPicPr>
            <a:picLocks noChangeAspect="1" noChangeArrowheads="1"/>
          </p:cNvPicPr>
          <p:nvPr/>
        </p:nvPicPr>
        <p:blipFill>
          <a:blip r:embed="rId2" cstate="print"/>
          <a:srcRect/>
          <a:stretch>
            <a:fillRect/>
          </a:stretch>
        </p:blipFill>
        <p:spPr bwMode="auto">
          <a:xfrm>
            <a:off x="2267744" y="1412776"/>
            <a:ext cx="1584176" cy="1353997"/>
          </a:xfrm>
          <a:prstGeom prst="rect">
            <a:avLst/>
          </a:prstGeom>
          <a:noFill/>
          <a:ln w="9525">
            <a:noFill/>
            <a:miter lim="800000"/>
            <a:headEnd/>
            <a:tailEnd/>
          </a:ln>
          <a:effectLst/>
        </p:spPr>
      </p:pic>
      <p:sp>
        <p:nvSpPr>
          <p:cNvPr id="7" name="6 - TextBox"/>
          <p:cNvSpPr txBox="1"/>
          <p:nvPr/>
        </p:nvSpPr>
        <p:spPr>
          <a:xfrm>
            <a:off x="4247456" y="1484784"/>
            <a:ext cx="4573016" cy="3785652"/>
          </a:xfrm>
          <a:prstGeom prst="rect">
            <a:avLst/>
          </a:prstGeom>
          <a:noFill/>
        </p:spPr>
        <p:txBody>
          <a:bodyPr wrap="square" rtlCol="0">
            <a:spAutoFit/>
          </a:bodyPr>
          <a:lstStyle/>
          <a:p>
            <a:pPr lvl="0"/>
            <a:r>
              <a:rPr lang="el-GR" sz="1600" dirty="0" smtClean="0"/>
              <a:t>9. Σύμφωνα με τις τιμές των μέτρων κεντρικής θέσης ποιο είναι το  συμπέρασμά σας αναφορικά με τη συμμετρία της κατανομής των τιμών. Το συμπέρασμά σας συμφωνεί με αυτό που προκύπτει από την επισκόπηση του ιστογράμματος της κατανομής;</a:t>
            </a:r>
          </a:p>
          <a:p>
            <a:pPr lvl="0"/>
            <a:r>
              <a:rPr lang="el-GR" sz="1600" dirty="0" smtClean="0">
                <a:solidFill>
                  <a:schemeClr val="tx2"/>
                </a:solidFill>
              </a:rPr>
              <a:t>Λόγω τις διάταξης: </a:t>
            </a:r>
          </a:p>
          <a:p>
            <a:pPr lvl="0"/>
            <a:r>
              <a:rPr lang="el-GR" sz="1600" dirty="0" smtClean="0">
                <a:solidFill>
                  <a:schemeClr val="tx2"/>
                </a:solidFill>
              </a:rPr>
              <a:t>μέση τιμή &lt; διάμεσος &lt; επικρατούσα</a:t>
            </a:r>
          </a:p>
          <a:p>
            <a:pPr lvl="0"/>
            <a:r>
              <a:rPr lang="el-GR" sz="1600" dirty="0" smtClean="0">
                <a:solidFill>
                  <a:schemeClr val="tx2"/>
                </a:solidFill>
              </a:rPr>
              <a:t>συμπεραίνουμε ότι πρόκειται για μια κατανομή αρνητικής ασυμμετρίας. Φυσικά το συμπέρασμα συμφωνεί με τη μορφή του ιστογράμματος, όπου εμφανίζεται μια εκτεταμένη ουρά προς τα αριστερά της κορυφής ενώ δεξιά δεν υπάρχουν τιμές.</a:t>
            </a:r>
          </a:p>
          <a:p>
            <a:pPr lvl="0"/>
            <a:endParaRPr lang="el-GR" sz="1600" dirty="0" smtClean="0"/>
          </a:p>
          <a:p>
            <a:pPr lvl="0"/>
            <a:endParaRPr lang="el-GR" sz="1600" dirty="0"/>
          </a:p>
        </p:txBody>
      </p:sp>
      <p:graphicFrame>
        <p:nvGraphicFramePr>
          <p:cNvPr id="8" name="7 - Γράφημα"/>
          <p:cNvGraphicFramePr/>
          <p:nvPr/>
        </p:nvGraphicFramePr>
        <p:xfrm>
          <a:off x="1259632" y="2924944"/>
          <a:ext cx="2808312" cy="19442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548680"/>
            <a:ext cx="7772400" cy="864096"/>
          </a:xfrm>
        </p:spPr>
        <p:txBody>
          <a:bodyPr/>
          <a:lstStyle/>
          <a:p>
            <a:r>
              <a:rPr lang="el-GR" sz="2400" dirty="0" smtClean="0"/>
              <a:t>Άσκηση 2-Περιγραφικής Στατιστικής</a:t>
            </a:r>
            <a:endParaRPr lang="el-GR" sz="2400" dirty="0"/>
          </a:p>
        </p:txBody>
      </p:sp>
      <p:graphicFrame>
        <p:nvGraphicFramePr>
          <p:cNvPr id="119813" name="Object 5"/>
          <p:cNvGraphicFramePr>
            <a:graphicFrameLocks noChangeAspect="1"/>
          </p:cNvGraphicFramePr>
          <p:nvPr/>
        </p:nvGraphicFramePr>
        <p:xfrm>
          <a:off x="5220072" y="3973938"/>
          <a:ext cx="2918856" cy="1008112"/>
        </p:xfrm>
        <a:graphic>
          <a:graphicData uri="http://schemas.openxmlformats.org/presentationml/2006/ole">
            <p:oleObj spid="_x0000_s17410" name="Εξίσωση" r:id="rId4" imgW="2006280" imgH="711000" progId="Equation.3">
              <p:embed/>
            </p:oleObj>
          </a:graphicData>
        </a:graphic>
      </p:graphicFrame>
      <p:graphicFrame>
        <p:nvGraphicFramePr>
          <p:cNvPr id="10" name="Object 7"/>
          <p:cNvGraphicFramePr>
            <a:graphicFrameLocks noChangeAspect="1"/>
          </p:cNvGraphicFramePr>
          <p:nvPr/>
        </p:nvGraphicFramePr>
        <p:xfrm>
          <a:off x="1043608" y="5373216"/>
          <a:ext cx="1014412" cy="765175"/>
        </p:xfrm>
        <a:graphic>
          <a:graphicData uri="http://schemas.openxmlformats.org/presentationml/2006/ole">
            <p:oleObj spid="_x0000_s17411" name="Εξίσωση" r:id="rId5" imgW="647640" imgH="431640" progId="Equation.3">
              <p:embed/>
            </p:oleObj>
          </a:graphicData>
        </a:graphic>
      </p:graphicFrame>
      <p:cxnSp>
        <p:nvCxnSpPr>
          <p:cNvPr id="11" name="10 - Ευθύγραμμο βέλος σύνδεσης"/>
          <p:cNvCxnSpPr/>
          <p:nvPr/>
        </p:nvCxnSpPr>
        <p:spPr>
          <a:xfrm flipV="1">
            <a:off x="3059832" y="5013176"/>
            <a:ext cx="216024" cy="288032"/>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sp>
        <p:nvSpPr>
          <p:cNvPr id="14" name="13 - Έλλειψη"/>
          <p:cNvSpPr/>
          <p:nvPr/>
        </p:nvSpPr>
        <p:spPr>
          <a:xfrm>
            <a:off x="971600" y="5373216"/>
            <a:ext cx="1224136" cy="64807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Έλλειψη"/>
          <p:cNvSpPr/>
          <p:nvPr/>
        </p:nvSpPr>
        <p:spPr>
          <a:xfrm>
            <a:off x="3707904" y="5229200"/>
            <a:ext cx="1368152" cy="79208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7" name="Object 7"/>
          <p:cNvGraphicFramePr>
            <a:graphicFrameLocks noChangeAspect="1"/>
          </p:cNvGraphicFramePr>
          <p:nvPr/>
        </p:nvGraphicFramePr>
        <p:xfrm>
          <a:off x="3851920" y="5229200"/>
          <a:ext cx="1252537" cy="766763"/>
        </p:xfrm>
        <a:graphic>
          <a:graphicData uri="http://schemas.openxmlformats.org/presentationml/2006/ole">
            <p:oleObj spid="_x0000_s17412" name="Εξίσωση" r:id="rId6" imgW="799920" imgH="431640" progId="Equation.3">
              <p:embed/>
            </p:oleObj>
          </a:graphicData>
        </a:graphic>
      </p:graphicFrame>
      <p:cxnSp>
        <p:nvCxnSpPr>
          <p:cNvPr id="18" name="17 - Ευθύγραμμο βέλος σύνδεσης"/>
          <p:cNvCxnSpPr/>
          <p:nvPr/>
        </p:nvCxnSpPr>
        <p:spPr>
          <a:xfrm flipV="1">
            <a:off x="4355976" y="4941168"/>
            <a:ext cx="360040" cy="360040"/>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graphicFrame>
        <p:nvGraphicFramePr>
          <p:cNvPr id="21" name="Object 7"/>
          <p:cNvGraphicFramePr>
            <a:graphicFrameLocks noChangeAspect="1"/>
          </p:cNvGraphicFramePr>
          <p:nvPr/>
        </p:nvGraphicFramePr>
        <p:xfrm>
          <a:off x="2339752" y="5301208"/>
          <a:ext cx="1152128" cy="766221"/>
        </p:xfrm>
        <a:graphic>
          <a:graphicData uri="http://schemas.openxmlformats.org/presentationml/2006/ole">
            <p:oleObj spid="_x0000_s17413" name="Εξίσωση" r:id="rId7" imgW="736560" imgH="431640" progId="Equation.3">
              <p:embed/>
            </p:oleObj>
          </a:graphicData>
        </a:graphic>
      </p:graphicFrame>
      <p:sp>
        <p:nvSpPr>
          <p:cNvPr id="22" name="21 - Έλλειψη"/>
          <p:cNvSpPr/>
          <p:nvPr/>
        </p:nvSpPr>
        <p:spPr>
          <a:xfrm>
            <a:off x="2123728" y="5301208"/>
            <a:ext cx="1512168" cy="792088"/>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7" name="26 - Ευθύγραμμο βέλος σύνδεσης"/>
          <p:cNvCxnSpPr/>
          <p:nvPr/>
        </p:nvCxnSpPr>
        <p:spPr>
          <a:xfrm flipV="1">
            <a:off x="1763688" y="4941168"/>
            <a:ext cx="360040" cy="432048"/>
          </a:xfrm>
          <a:prstGeom prst="straightConnector1">
            <a:avLst/>
          </a:prstGeom>
          <a:ln>
            <a:solidFill>
              <a:schemeClr val="dk1">
                <a:alpha val="49000"/>
              </a:schemeClr>
            </a:solidFill>
            <a:tailEnd type="arrow"/>
          </a:ln>
        </p:spPr>
        <p:style>
          <a:lnRef idx="2">
            <a:schemeClr val="dk1"/>
          </a:lnRef>
          <a:fillRef idx="0">
            <a:schemeClr val="dk1"/>
          </a:fillRef>
          <a:effectRef idx="1">
            <a:schemeClr val="dk1"/>
          </a:effectRef>
          <a:fontRef idx="minor">
            <a:schemeClr val="tx1"/>
          </a:fontRef>
        </p:style>
      </p:cxnSp>
      <p:graphicFrame>
        <p:nvGraphicFramePr>
          <p:cNvPr id="211977" name="Object 9"/>
          <p:cNvGraphicFramePr>
            <a:graphicFrameLocks noChangeAspect="1"/>
          </p:cNvGraphicFramePr>
          <p:nvPr/>
        </p:nvGraphicFramePr>
        <p:xfrm>
          <a:off x="107504" y="1412776"/>
          <a:ext cx="4810125" cy="3600450"/>
        </p:xfrm>
        <a:graphic>
          <a:graphicData uri="http://schemas.openxmlformats.org/presentationml/2006/ole">
            <p:oleObj spid="_x0000_s17414" name="Φύλλο εργασίας" r:id="rId8" imgW="4162377" imgH="3114675" progId="Excel.Sheet.12">
              <p:embed/>
            </p:oleObj>
          </a:graphicData>
        </a:graphic>
      </p:graphicFrame>
      <p:sp>
        <p:nvSpPr>
          <p:cNvPr id="25" name="24 - Ορθογώνιο"/>
          <p:cNvSpPr/>
          <p:nvPr/>
        </p:nvSpPr>
        <p:spPr>
          <a:xfrm>
            <a:off x="4716016" y="1340768"/>
            <a:ext cx="3744416" cy="1569660"/>
          </a:xfrm>
          <a:prstGeom prst="rect">
            <a:avLst/>
          </a:prstGeom>
        </p:spPr>
        <p:txBody>
          <a:bodyPr wrap="square">
            <a:spAutoFit/>
          </a:bodyPr>
          <a:lstStyle/>
          <a:p>
            <a:pPr lvl="1">
              <a:buFont typeface="Trebuchet MS"/>
              <a:buChar char="1"/>
            </a:pPr>
            <a:r>
              <a:rPr lang="el-GR" sz="1600" dirty="0" smtClean="0">
                <a:latin typeface="Times New Roman"/>
              </a:rPr>
              <a:t>0. Να υπολογιστούν όλα τα μέτρα διασποράς </a:t>
            </a:r>
          </a:p>
          <a:p>
            <a:pPr lvl="1"/>
            <a:r>
              <a:rPr lang="el-GR" sz="1600" dirty="0" smtClean="0">
                <a:solidFill>
                  <a:schemeClr val="tx2"/>
                </a:solidFill>
                <a:latin typeface="Times New Roman"/>
              </a:rPr>
              <a:t>Χρησιμοποιώντας τους τύπους που παρουσιάστηκαν στις διαφάνειες (Περιγραφική Στατιστική_3) βρίσκουμε:</a:t>
            </a:r>
          </a:p>
        </p:txBody>
      </p:sp>
      <p:graphicFrame>
        <p:nvGraphicFramePr>
          <p:cNvPr id="28" name="27 - Αντικείμενο"/>
          <p:cNvGraphicFramePr>
            <a:graphicFrameLocks noChangeAspect="1"/>
          </p:cNvGraphicFramePr>
          <p:nvPr/>
        </p:nvGraphicFramePr>
        <p:xfrm>
          <a:off x="5148064" y="3546164"/>
          <a:ext cx="3240360" cy="360040"/>
        </p:xfrm>
        <a:graphic>
          <a:graphicData uri="http://schemas.openxmlformats.org/presentationml/2006/ole">
            <p:oleObj spid="_x0000_s17415" name="Εξίσωση" r:id="rId9" imgW="2247840" imgH="228600" progId="Equation.3">
              <p:embed/>
            </p:oleObj>
          </a:graphicData>
        </a:graphic>
      </p:graphicFrame>
      <p:sp>
        <p:nvSpPr>
          <p:cNvPr id="29" name="28 - TextBox"/>
          <p:cNvSpPr txBox="1"/>
          <p:nvPr/>
        </p:nvSpPr>
        <p:spPr>
          <a:xfrm>
            <a:off x="5148064" y="2852936"/>
            <a:ext cx="3096344" cy="646331"/>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r>
              <a:rPr lang="el-GR" sz="1800" dirty="0" smtClean="0"/>
              <a:t>Εύρος = μεγίστη – ελάχιστη =36-5 =31</a:t>
            </a:r>
            <a:endParaRPr lang="el-GR" dirty="0"/>
          </a:p>
        </p:txBody>
      </p:sp>
      <p:sp>
        <p:nvSpPr>
          <p:cNvPr id="30" name="29 - Ορθογώνιο"/>
          <p:cNvSpPr/>
          <p:nvPr/>
        </p:nvSpPr>
        <p:spPr>
          <a:xfrm>
            <a:off x="5220072" y="4941168"/>
            <a:ext cx="3923928" cy="1600438"/>
          </a:xfrm>
          <a:prstGeom prst="rect">
            <a:avLst/>
          </a:prstGeom>
        </p:spPr>
        <p:txBody>
          <a:bodyPr wrap="square">
            <a:spAutoFit/>
          </a:bodyPr>
          <a:lstStyle/>
          <a:p>
            <a:r>
              <a:rPr lang="el-GR" sz="1400" dirty="0" smtClean="0">
                <a:latin typeface="Times New Roman"/>
              </a:rPr>
              <a:t>11. Ποια μέτρα κεντρικής θέσης και διασποράς είναι καταλληλότερα για να χαρακτηρίσουν τις τιμές της μεταβλητής στην συγκεκριμένη ομάδα φοιτητριών</a:t>
            </a:r>
          </a:p>
          <a:p>
            <a:r>
              <a:rPr lang="el-GR" sz="1400" dirty="0" smtClean="0">
                <a:solidFill>
                  <a:schemeClr val="tx2"/>
                </a:solidFill>
                <a:latin typeface="Times New Roman"/>
              </a:rPr>
              <a:t>Λόγω της ισχυρής αρνητικής ασυμμετρίας καταλληλότερα είναι η διάμεσος και </a:t>
            </a:r>
            <a:r>
              <a:rPr lang="el-GR" sz="1400" dirty="0" err="1" smtClean="0">
                <a:solidFill>
                  <a:schemeClr val="tx2"/>
                </a:solidFill>
                <a:latin typeface="Times New Roman"/>
              </a:rPr>
              <a:t>ενδοτεταρτημοριακό</a:t>
            </a:r>
            <a:r>
              <a:rPr lang="el-GR" sz="1400" dirty="0" smtClean="0">
                <a:solidFill>
                  <a:schemeClr val="tx2"/>
                </a:solidFill>
                <a:latin typeface="Times New Roman"/>
              </a:rPr>
              <a:t> εύρος </a:t>
            </a:r>
            <a:endParaRPr lang="el-GR" sz="1400"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476672"/>
            <a:ext cx="7772400" cy="1143000"/>
          </a:xfrm>
        </p:spPr>
        <p:txBody>
          <a:bodyPr>
            <a:normAutofit fontScale="90000"/>
          </a:bodyPr>
          <a:lstStyle/>
          <a:p>
            <a:r>
              <a:rPr lang="el-GR" sz="3200" dirty="0" smtClean="0"/>
              <a:t>Σύγκριση μέτρων ομαδοποιημένης κατανομής και</a:t>
            </a:r>
            <a:r>
              <a:rPr lang="en-US" sz="3200" dirty="0" smtClean="0"/>
              <a:t> </a:t>
            </a:r>
            <a:r>
              <a:rPr lang="el-GR" sz="3200" dirty="0" smtClean="0"/>
              <a:t>των αντίστοιχων του </a:t>
            </a:r>
            <a:r>
              <a:rPr lang="en-US" sz="3200" dirty="0" smtClean="0"/>
              <a:t>SPSS</a:t>
            </a:r>
            <a:r>
              <a:rPr lang="en-US" dirty="0" smtClean="0"/>
              <a:t/>
            </a:r>
            <a:br>
              <a:rPr lang="en-US" dirty="0" smtClean="0"/>
            </a:br>
            <a:endParaRPr lang="el-GR" dirty="0"/>
          </a:p>
        </p:txBody>
      </p:sp>
      <p:graphicFrame>
        <p:nvGraphicFramePr>
          <p:cNvPr id="8" name="3 - Γράφημα"/>
          <p:cNvGraphicFramePr/>
          <p:nvPr/>
        </p:nvGraphicFramePr>
        <p:xfrm>
          <a:off x="1115616" y="1844824"/>
          <a:ext cx="3528392" cy="2952328"/>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p:cNvPicPr>
            <a:picLocks noChangeAspect="1" noChangeArrowheads="1"/>
          </p:cNvPicPr>
          <p:nvPr/>
        </p:nvPicPr>
        <p:blipFill>
          <a:blip r:embed="rId4" cstate="print"/>
          <a:srcRect r="23188"/>
          <a:stretch>
            <a:fillRect/>
          </a:stretch>
        </p:blipFill>
        <p:spPr bwMode="auto">
          <a:xfrm>
            <a:off x="5076056" y="1628800"/>
            <a:ext cx="3672408" cy="3493698"/>
          </a:xfrm>
          <a:prstGeom prst="rect">
            <a:avLst/>
          </a:prstGeom>
          <a:noFill/>
          <a:ln w="9525">
            <a:noFill/>
            <a:miter lim="800000"/>
            <a:headEnd/>
            <a:tailEnd/>
          </a:ln>
        </p:spPr>
      </p:pic>
      <p:graphicFrame>
        <p:nvGraphicFramePr>
          <p:cNvPr id="128004" name="Object 4"/>
          <p:cNvGraphicFramePr>
            <a:graphicFrameLocks noChangeAspect="1"/>
          </p:cNvGraphicFramePr>
          <p:nvPr/>
        </p:nvGraphicFramePr>
        <p:xfrm>
          <a:off x="827584" y="5013176"/>
          <a:ext cx="1768475" cy="1223963"/>
        </p:xfrm>
        <a:graphic>
          <a:graphicData uri="http://schemas.openxmlformats.org/presentationml/2006/ole">
            <p:oleObj spid="_x0000_s18434" name="Φύλλο εργασίας" r:id="rId5" imgW="1114425" imgH="771525" progId="Excel.Sheet.12">
              <p:embed/>
            </p:oleObj>
          </a:graphicData>
        </a:graphic>
      </p:graphicFrame>
      <p:graphicFrame>
        <p:nvGraphicFramePr>
          <p:cNvPr id="128005" name="Object 5"/>
          <p:cNvGraphicFramePr>
            <a:graphicFrameLocks noChangeAspect="1"/>
          </p:cNvGraphicFramePr>
          <p:nvPr/>
        </p:nvGraphicFramePr>
        <p:xfrm>
          <a:off x="3131840" y="4941168"/>
          <a:ext cx="1655762" cy="1600200"/>
        </p:xfrm>
        <a:graphic>
          <a:graphicData uri="http://schemas.openxmlformats.org/presentationml/2006/ole">
            <p:oleObj spid="_x0000_s18435" name="Φύλλο εργασίας" r:id="rId6" imgW="1114425" imgH="1238369" progId="Excel.Sheet.12">
              <p:embed/>
            </p:oleObj>
          </a:graphicData>
        </a:graphic>
      </p:graphicFrame>
      <p:cxnSp>
        <p:nvCxnSpPr>
          <p:cNvPr id="13" name="12 - Ευθύγραμμο βέλος σύνδεσης"/>
          <p:cNvCxnSpPr/>
          <p:nvPr/>
        </p:nvCxnSpPr>
        <p:spPr>
          <a:xfrm flipV="1">
            <a:off x="2195736" y="4509120"/>
            <a:ext cx="1512168" cy="93610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13 - Ευθύγραμμο βέλος σύνδεσης"/>
          <p:cNvCxnSpPr/>
          <p:nvPr/>
        </p:nvCxnSpPr>
        <p:spPr>
          <a:xfrm flipV="1">
            <a:off x="2123728" y="4509120"/>
            <a:ext cx="1800200" cy="122413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15 - Ευθύγραμμο βέλος σύνδεσης"/>
          <p:cNvCxnSpPr/>
          <p:nvPr/>
        </p:nvCxnSpPr>
        <p:spPr>
          <a:xfrm flipV="1">
            <a:off x="2195736" y="4509120"/>
            <a:ext cx="2016224" cy="151216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129026" name="Picture 2"/>
          <p:cNvPicPr>
            <a:picLocks noGrp="1" noChangeAspect="1" noChangeArrowheads="1"/>
          </p:cNvPicPr>
          <p:nvPr>
            <p:ph idx="1"/>
          </p:nvPr>
        </p:nvPicPr>
        <p:blipFill>
          <a:blip r:embed="rId3" cstate="print"/>
          <a:srcRect r="23188"/>
          <a:stretch>
            <a:fillRect/>
          </a:stretch>
        </p:blipFill>
        <p:spPr bwMode="auto">
          <a:xfrm>
            <a:off x="323528" y="1700808"/>
            <a:ext cx="4896544" cy="4658264"/>
          </a:xfrm>
          <a:prstGeom prst="rect">
            <a:avLst/>
          </a:prstGeom>
          <a:noFill/>
          <a:ln w="9525">
            <a:noFill/>
            <a:miter lim="800000"/>
            <a:headEnd/>
            <a:tailEnd/>
          </a:ln>
        </p:spPr>
      </p:pic>
      <p:graphicFrame>
        <p:nvGraphicFramePr>
          <p:cNvPr id="129028" name="Object 4"/>
          <p:cNvGraphicFramePr>
            <a:graphicFrameLocks noChangeAspect="1"/>
          </p:cNvGraphicFramePr>
          <p:nvPr/>
        </p:nvGraphicFramePr>
        <p:xfrm>
          <a:off x="4932040" y="1916831"/>
          <a:ext cx="3888432" cy="4080453"/>
        </p:xfrm>
        <a:graphic>
          <a:graphicData uri="http://schemas.openxmlformats.org/presentationml/2006/ole">
            <p:oleObj spid="_x0000_s19458" name="Φύλλο εργασίας" r:id="rId4" imgW="3343275" imgH="3714750" progId="Excel.Shee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4213" y="333375"/>
            <a:ext cx="7199312" cy="503238"/>
          </a:xfrm>
        </p:spPr>
        <p:txBody>
          <a:bodyPr>
            <a:normAutofit fontScale="90000"/>
          </a:bodyPr>
          <a:lstStyle/>
          <a:p>
            <a:pPr eaLnBrk="1" hangingPunct="1"/>
            <a:r>
              <a:rPr lang="el-GR" sz="3200" smtClean="0"/>
              <a:t>Κανονική κατανομή</a:t>
            </a:r>
          </a:p>
        </p:txBody>
      </p:sp>
      <p:sp>
        <p:nvSpPr>
          <p:cNvPr id="54275" name="Rectangle 3"/>
          <p:cNvSpPr>
            <a:spLocks noGrp="1" noChangeArrowheads="1"/>
          </p:cNvSpPr>
          <p:nvPr>
            <p:ph type="body" sz="half" idx="1"/>
          </p:nvPr>
        </p:nvSpPr>
        <p:spPr>
          <a:xfrm>
            <a:off x="683568" y="1125538"/>
            <a:ext cx="4104332" cy="5543550"/>
          </a:xfrm>
        </p:spPr>
        <p:txBody>
          <a:bodyPr/>
          <a:lstStyle/>
          <a:p>
            <a:pPr eaLnBrk="1" hangingPunct="1"/>
            <a:r>
              <a:rPr lang="el-GR" sz="2000" dirty="0" smtClean="0"/>
              <a:t>Πολλές μεταβλητές όπως η αρτηριακή πίεση, το βάρος, οι βαθμοί σε τυποποιημένο τεστ </a:t>
            </a:r>
            <a:r>
              <a:rPr lang="el-GR" sz="2000" dirty="0" err="1" smtClean="0"/>
              <a:t>κλ.π</a:t>
            </a:r>
            <a:r>
              <a:rPr lang="el-GR" sz="2000" dirty="0" smtClean="0"/>
              <a:t> έχουν κατανομές συχνοτήτων με κωδωνοειδή μορφή. Σ’ αυτή την μορφή οι περισσότερες τιμές συσσωρεύονται στο κέντρο. Όσο απομακρυνόμαστε από το κέντρο τόσο λιγότερες τιμές συναντάμε. Επίσης, η κατανομή αυτή είναι συμμετρική. Δηλ. αν διαιρεθεί η κατανομή σε δυο μέρη στην κορυφή της, τα δύο μέρη της κατανομής έχουν την ίδια μορφή.</a:t>
            </a:r>
          </a:p>
        </p:txBody>
      </p:sp>
      <p:pic>
        <p:nvPicPr>
          <p:cNvPr id="54276" name="Picture 4"/>
          <p:cNvPicPr>
            <a:picLocks noGrp="1" noChangeAspect="1" noChangeArrowheads="1"/>
          </p:cNvPicPr>
          <p:nvPr>
            <p:ph sz="half" idx="2"/>
          </p:nvPr>
        </p:nvPicPr>
        <p:blipFill>
          <a:blip r:embed="rId2" cstate="print"/>
          <a:srcRect r="13020"/>
          <a:stretch>
            <a:fillRect/>
          </a:stretch>
        </p:blipFill>
        <p:spPr>
          <a:xfrm>
            <a:off x="4716463" y="1125538"/>
            <a:ext cx="4257675" cy="3598862"/>
          </a:xfrm>
          <a:noFill/>
        </p:spPr>
      </p:pic>
      <p:sp>
        <p:nvSpPr>
          <p:cNvPr id="6" name="5 - Ορθογώνιο"/>
          <p:cNvSpPr/>
          <p:nvPr/>
        </p:nvSpPr>
        <p:spPr>
          <a:xfrm>
            <a:off x="5004048" y="4725144"/>
            <a:ext cx="3816424" cy="1200329"/>
          </a:xfrm>
          <a:prstGeom prst="rect">
            <a:avLst/>
          </a:prstGeom>
        </p:spPr>
        <p:txBody>
          <a:bodyPr wrap="square">
            <a:spAutoFit/>
          </a:bodyPr>
          <a:lstStyle/>
          <a:p>
            <a:r>
              <a:rPr lang="el-GR" dirty="0" smtClean="0"/>
              <a:t>Ιστόγραμμα των τιμών χοληστερόλης ενός δείγματος </a:t>
            </a:r>
          </a:p>
          <a:p>
            <a:r>
              <a:rPr lang="el-GR" dirty="0" smtClean="0"/>
              <a:t>Ν=240 ενηλίκων</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2026</Words>
  <Application>Microsoft Office PowerPoint</Application>
  <PresentationFormat>Προβολή στην οθόνη (4:3)</PresentationFormat>
  <Paragraphs>580</Paragraphs>
  <Slides>21</Slides>
  <Notes>6</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5</vt:i4>
      </vt:variant>
      <vt:variant>
        <vt:lpstr>Τίτλοι διαφανειών</vt:lpstr>
      </vt:variant>
      <vt:variant>
        <vt:i4>21</vt:i4>
      </vt:variant>
    </vt:vector>
  </HeadingPairs>
  <TitlesOfParts>
    <vt:vector size="27" baseType="lpstr">
      <vt:lpstr>Θέμα του Office</vt:lpstr>
      <vt:lpstr>Φύλλο εργασίας</vt:lpstr>
      <vt:lpstr>Έγγραφο</vt:lpstr>
      <vt:lpstr>Εξίσωση</vt:lpstr>
      <vt:lpstr>Εικόνα bitmap</vt:lpstr>
      <vt:lpstr>Microsoft Drawing</vt:lpstr>
      <vt:lpstr>Άσκηση 2-Περιγραφικής Στατιστικής</vt:lpstr>
      <vt:lpstr>Άσκηση 2-Περιγραφικής Στατιστικής</vt:lpstr>
      <vt:lpstr>Άσκηση 2-Περιγραφικής Στατιστικής</vt:lpstr>
      <vt:lpstr>Άσκηση 2-Περιγραφικής Στατιστικής</vt:lpstr>
      <vt:lpstr>Άσκηση 2-Περιγραφικής Στατιστικής</vt:lpstr>
      <vt:lpstr>Άσκηση 2-Περιγραφικής Στατιστικής</vt:lpstr>
      <vt:lpstr>Σύγκριση μέτρων ομαδοποιημένης κατανομής και των αντίστοιχων του SPSS </vt:lpstr>
      <vt:lpstr>Διαφάνεια 8</vt:lpstr>
      <vt:lpstr>Κανονική κατανομή</vt:lpstr>
      <vt:lpstr>Κανονική κατανομή</vt:lpstr>
      <vt:lpstr>Κανονική κατανομή</vt:lpstr>
      <vt:lpstr>Ιδιότητες της κανονικής κατανομής</vt:lpstr>
      <vt:lpstr>Ιδιότητες της κανονικής κατανομής</vt:lpstr>
      <vt:lpstr>Ιδιότητες της κανονικής κατανομής: προβλήματα</vt:lpstr>
      <vt:lpstr>Ιδιότητες της κανονικής κατανομής: προβλήματα</vt:lpstr>
      <vt:lpstr>Τυπική κανονική κατανομή</vt:lpstr>
      <vt:lpstr>Τυπική κανονική κατανομή</vt:lpstr>
      <vt:lpstr>Τυπική κανονική κατανομή: χρήση της σε προβλήματα κανονικής κατανομής</vt:lpstr>
      <vt:lpstr>Τυπική κανονική κατανομή: χρήση της σε προβλήματα κανονικής κατανομής</vt:lpstr>
      <vt:lpstr>Διαφάνεια 20</vt:lpstr>
      <vt:lpstr>Πίνακας τυπικής κανονικής κατανομής (συνέχεια)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Άσκηση 2-Περιγραφικής Στατιστικής</dc:title>
  <dc:creator>Βασίλης</dc:creator>
  <cp:lastModifiedBy>Βασίλης</cp:lastModifiedBy>
  <cp:revision>5</cp:revision>
  <dcterms:created xsi:type="dcterms:W3CDTF">2015-03-24T22:53:48Z</dcterms:created>
  <dcterms:modified xsi:type="dcterms:W3CDTF">2015-04-19T09:05:25Z</dcterms:modified>
</cp:coreProperties>
</file>