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57" r:id="rId3"/>
    <p:sldId id="281" r:id="rId4"/>
    <p:sldId id="286" r:id="rId5"/>
    <p:sldId id="287" r:id="rId6"/>
    <p:sldId id="289" r:id="rId7"/>
    <p:sldId id="258" r:id="rId8"/>
    <p:sldId id="259" r:id="rId9"/>
    <p:sldId id="260" r:id="rId10"/>
    <p:sldId id="261" r:id="rId11"/>
    <p:sldId id="262" r:id="rId12"/>
    <p:sldId id="263" r:id="rId13"/>
    <p:sldId id="264" r:id="rId14"/>
    <p:sldId id="266" r:id="rId15"/>
    <p:sldId id="267" r:id="rId16"/>
    <p:sldId id="268" r:id="rId17"/>
    <p:sldId id="269" r:id="rId18"/>
    <p:sldId id="270" r:id="rId19"/>
    <p:sldId id="271" r:id="rId20"/>
    <p:sldId id="272" r:id="rId21"/>
    <p:sldId id="273" r:id="rId22"/>
    <p:sldId id="274" r:id="rId23"/>
    <p:sldId id="275" r:id="rId24"/>
    <p:sldId id="276" r:id="rId25"/>
    <p:sldId id="283" r:id="rId26"/>
    <p:sldId id="290" r:id="rId27"/>
    <p:sldId id="293" r:id="rId28"/>
    <p:sldId id="277" r:id="rId29"/>
    <p:sldId id="278" r:id="rId30"/>
    <p:sldId id="279" r:id="rId31"/>
    <p:sldId id="284" r:id="rId32"/>
    <p:sldId id="280" r:id="rId33"/>
    <p:sldId id="292" r:id="rId34"/>
    <p:sldId id="294" r:id="rId35"/>
    <p:sldId id="291" r:id="rId36"/>
    <p:sldId id="295" r:id="rId37"/>
    <p:sldId id="296" r:id="rId38"/>
    <p:sldId id="297" r:id="rId39"/>
    <p:sldId id="300" r:id="rId40"/>
    <p:sldId id="301" r:id="rId41"/>
    <p:sldId id="302" r:id="rId42"/>
    <p:sldId id="303" r:id="rId43"/>
    <p:sldId id="304" r:id="rId44"/>
    <p:sldId id="305" r:id="rId45"/>
    <p:sldId id="306" r:id="rId46"/>
    <p:sldId id="307" r:id="rId47"/>
    <p:sldId id="311" r:id="rId48"/>
    <p:sldId id="317" r:id="rId49"/>
    <p:sldId id="320"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5"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22" autoAdjust="0"/>
    <p:restoredTop sz="94660"/>
  </p:normalViewPr>
  <p:slideViewPr>
    <p:cSldViewPr>
      <p:cViewPr varScale="1">
        <p:scale>
          <a:sx n="76" d="100"/>
          <a:sy n="76" d="100"/>
        </p:scale>
        <p:origin x="-108" y="-3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1870E-4A84-4E6A-8E58-1EC644EA174B}" type="datetimeFigureOut">
              <a:rPr lang="el-GR" smtClean="0"/>
              <a:t>30/4/2020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56ABA-751F-4FB8-A530-D6BAC9C18362}"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2822913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992928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4275"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smtClean="0"/>
              <a:t>Πολλαπλότητα της ανομοιογένειας</a:t>
            </a:r>
          </a:p>
        </p:txBody>
      </p:sp>
      <p:sp>
        <p:nvSpPr>
          <p:cNvPr id="4" name="3 - Θέση αριθμού διαφάνειας"/>
          <p:cNvSpPr>
            <a:spLocks noGrp="1"/>
          </p:cNvSpPr>
          <p:nvPr>
            <p:ph type="sldNum" sz="quarter" idx="5"/>
          </p:nvPr>
        </p:nvSpPr>
        <p:spPr/>
        <p:txBody>
          <a:bodyPr/>
          <a:lstStyle/>
          <a:p>
            <a:pPr>
              <a:defRPr/>
            </a:pPr>
            <a:fld id="{81D17996-CF02-45A5-AB33-073352B66CCB}" type="slidenum">
              <a:rPr lang="el-GR" smtClean="0"/>
              <a:pPr>
                <a:defRPr/>
              </a:pPr>
              <a:t>37</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52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277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64D822-1B77-45CA-BDA2-517AA566D668}" type="slidenum">
              <a:rPr lang="el-GR" smtClean="0"/>
              <a:pPr fontAlgn="base">
                <a:spcBef>
                  <a:spcPct val="0"/>
                </a:spcBef>
                <a:spcAft>
                  <a:spcPct val="0"/>
                </a:spcAft>
                <a:defRPr/>
              </a:pPr>
              <a:t>38</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6323"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smtClean="0"/>
              <a:t>Τι κάνει η ηρωίδα; Τι θέλει; Πού πηγαίνει; Πού θα πηγαίνατε αν ήσασταν στη θέση της;</a:t>
            </a:r>
          </a:p>
        </p:txBody>
      </p:sp>
      <p:sp>
        <p:nvSpPr>
          <p:cNvPr id="4" name="3 - Θέση αριθμού διαφάνειας"/>
          <p:cNvSpPr>
            <a:spLocks noGrp="1"/>
          </p:cNvSpPr>
          <p:nvPr>
            <p:ph type="sldNum" sz="quarter" idx="5"/>
          </p:nvPr>
        </p:nvSpPr>
        <p:spPr/>
        <p:txBody>
          <a:bodyPr/>
          <a:lstStyle/>
          <a:p>
            <a:pPr>
              <a:defRPr/>
            </a:pPr>
            <a:fld id="{F22D0AFA-F825-4CDF-A853-2F249B5E9B1F}" type="slidenum">
              <a:rPr lang="el-GR" smtClean="0"/>
              <a:pPr>
                <a:defRPr/>
              </a:pPr>
              <a:t>59</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7347"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smtClean="0"/>
              <a:t>Οι πολλαπλές «είσοδοι» στο κείμενο δίνουν επίσης διεξόδους σε παιδιά με διαφορετικά επίπεδα γλωσσικής κατάκτησης ή σε πολυπολιτισμικές τάξεις με πολλές μητρικές γλώσσες, παρέχοντας πλαισιακή στήριξη σε νοητικά απαιτητικές δραστηριότητες (</a:t>
            </a:r>
            <a:r>
              <a:rPr lang="en-US" smtClean="0"/>
              <a:t>Cummins</a:t>
            </a:r>
            <a:r>
              <a:rPr lang="el-GR" smtClean="0"/>
              <a:t>, 1999) που εντάσσονται στη ζώνη επικείμενης ανάπτυξης των παιδιών και επιτρέποντας στα παιδιά που δυσκολεύονται με τη γλώσσα των βιβλίων να προσεγγίσουν μια  ιστορία που τους κινεί το ενδιαφέρον, έχει δομή, πλοκή συνέχεια, την οποία μπορούν να ανασυγκροτήσουν και μέσω των εικόνων</a:t>
            </a:r>
          </a:p>
        </p:txBody>
      </p:sp>
      <p:sp>
        <p:nvSpPr>
          <p:cNvPr id="4" name="3 - Θέση αριθμού διαφάνειας"/>
          <p:cNvSpPr>
            <a:spLocks noGrp="1"/>
          </p:cNvSpPr>
          <p:nvPr>
            <p:ph type="sldNum" sz="quarter" idx="5"/>
          </p:nvPr>
        </p:nvSpPr>
        <p:spPr/>
        <p:txBody>
          <a:bodyPr/>
          <a:lstStyle/>
          <a:p>
            <a:pPr>
              <a:defRPr/>
            </a:pPr>
            <a:fld id="{A9A96DD6-7D25-42EB-BBC6-9B5EE74F7060}" type="slidenum">
              <a:rPr lang="el-GR" smtClean="0"/>
              <a:pPr>
                <a:defRPr/>
              </a:pPr>
              <a:t>62</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8371"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smtClean="0"/>
              <a:t>Κάποιες παρανοήσεις συνοδεύουν συχνά την επιλογή των βιβλίων στο πλαίσιο της διαφοροποίησης: Βιβλία απλά που να αντιστοιχούν στις κατανοήσεις ενός υποτιθέμενου ΜΟ της τάξης, βιβλία που τα διαβάζουμε απλοποιημένα, αναιρώντας στοιχεία της δράσης τους. Τέτοιες επιλογές συχνά οδηγούν σε μη  νοηματοδότηση και αποδυναμώνουν τη συνθήκη της ανάγνωσης.</a:t>
            </a:r>
          </a:p>
        </p:txBody>
      </p:sp>
      <p:sp>
        <p:nvSpPr>
          <p:cNvPr id="4" name="3 - Θέση αριθμού διαφάνειας"/>
          <p:cNvSpPr>
            <a:spLocks noGrp="1"/>
          </p:cNvSpPr>
          <p:nvPr>
            <p:ph type="sldNum" sz="quarter" idx="5"/>
          </p:nvPr>
        </p:nvSpPr>
        <p:spPr/>
        <p:txBody>
          <a:bodyPr/>
          <a:lstStyle/>
          <a:p>
            <a:pPr>
              <a:defRPr/>
            </a:pPr>
            <a:fld id="{4DB40046-E065-45E4-8726-B94C770B21AF}" type="slidenum">
              <a:rPr lang="el-GR" smtClean="0"/>
              <a:pPr>
                <a:defRPr/>
              </a:pPr>
              <a:t>63</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9395" name="2 - Θέση σημειώσεων"/>
          <p:cNvSpPr>
            <a:spLocks noGrp="1"/>
          </p:cNvSpPr>
          <p:nvPr>
            <p:ph type="body" idx="1"/>
          </p:nvPr>
        </p:nvSpPr>
        <p:spPr bwMode="auto">
          <a:noFill/>
        </p:spPr>
        <p:txBody>
          <a:bodyPr wrap="square" numCol="1" anchor="t" anchorCtr="0" compatLnSpc="1">
            <a:prstTxWarp prst="textNoShape">
              <a:avLst/>
            </a:prstTxWarp>
          </a:bodyPr>
          <a:lstStyle/>
          <a:p>
            <a:r>
              <a:rPr lang="el-GR" smtClean="0"/>
              <a:t>Με τον τρόπο αυτό τα παιδιά βρίσκουν τη δυνατότητα να ενταχθούν ακολουθώντας τα δικά τους ενδιαφέροντα, αξιοποιώντας τα δικά τους εφόδια, τις ήδη κατακτημένες γνώσεις και δεξιότητές τους, αλλά και μεταφέροντας τις δικές τους ιδέες. </a:t>
            </a:r>
          </a:p>
        </p:txBody>
      </p:sp>
      <p:sp>
        <p:nvSpPr>
          <p:cNvPr id="4" name="3 - Θέση αριθμού διαφάνειας"/>
          <p:cNvSpPr>
            <a:spLocks noGrp="1"/>
          </p:cNvSpPr>
          <p:nvPr>
            <p:ph type="sldNum" sz="quarter" idx="5"/>
          </p:nvPr>
        </p:nvSpPr>
        <p:spPr/>
        <p:txBody>
          <a:bodyPr/>
          <a:lstStyle/>
          <a:p>
            <a:pPr>
              <a:defRPr/>
            </a:pPr>
            <a:fld id="{775BD019-0F21-4EA4-B65E-79A70B5C7967}" type="slidenum">
              <a:rPr lang="el-GR" smtClean="0"/>
              <a:pPr>
                <a:defRPr/>
              </a:pPr>
              <a:t>64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30/4/2020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30/4/2020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30/4/2020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30/4/2020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30/4/2020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30/4/2020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692150"/>
            <a:ext cx="7772400" cy="1368425"/>
          </a:xfrm>
        </p:spPr>
        <p:txBody>
          <a:bodyPr/>
          <a:lstStyle/>
          <a:p>
            <a:pPr eaLnBrk="1" hangingPunct="1"/>
            <a:r>
              <a:rPr lang="el-GR" smtClean="0"/>
              <a:t>Θεωρίες Μάθησης</a:t>
            </a:r>
          </a:p>
        </p:txBody>
      </p:sp>
      <p:sp>
        <p:nvSpPr>
          <p:cNvPr id="3075" name="Rectangle 3"/>
          <p:cNvSpPr>
            <a:spLocks noGrp="1" noChangeArrowheads="1"/>
          </p:cNvSpPr>
          <p:nvPr>
            <p:ph type="subTitle" idx="1"/>
          </p:nvPr>
        </p:nvSpPr>
        <p:spPr>
          <a:xfrm>
            <a:off x="1371600" y="2205038"/>
            <a:ext cx="6400800" cy="3433762"/>
          </a:xfrm>
        </p:spPr>
        <p:txBody>
          <a:bodyPr>
            <a:normAutofit lnSpcReduction="10000"/>
          </a:bodyPr>
          <a:lstStyle/>
          <a:p>
            <a:pPr eaLnBrk="1" hangingPunct="1"/>
            <a:r>
              <a:rPr lang="el-GR" dirty="0" smtClean="0">
                <a:solidFill>
                  <a:srgbClr val="800000"/>
                </a:solidFill>
              </a:rPr>
              <a:t>Τι είναι μάθηση: Δεν υπάρχει δυνατότητα ενός ορισμού της μάθησης.</a:t>
            </a:r>
          </a:p>
          <a:p>
            <a:pPr eaLnBrk="1" hangingPunct="1"/>
            <a:r>
              <a:rPr lang="el-GR" dirty="0" smtClean="0">
                <a:solidFill>
                  <a:srgbClr val="800000"/>
                </a:solidFill>
              </a:rPr>
              <a:t>Ορισμός μάθησης: Εξαρτάται από υιοθέτηση μιας </a:t>
            </a:r>
            <a:r>
              <a:rPr lang="el-GR" dirty="0" smtClean="0">
                <a:solidFill>
                  <a:srgbClr val="800000"/>
                </a:solidFill>
              </a:rPr>
              <a:t>θεωρίας</a:t>
            </a:r>
            <a:endParaRPr lang="en-US" dirty="0" smtClean="0">
              <a:solidFill>
                <a:srgbClr val="800000"/>
              </a:solidFill>
            </a:endParaRPr>
          </a:p>
          <a:p>
            <a:pPr eaLnBrk="1" hangingPunct="1"/>
            <a:r>
              <a:rPr lang="en-US" dirty="0" smtClean="0">
                <a:solidFill>
                  <a:srgbClr val="800000"/>
                </a:solidFill>
              </a:rPr>
              <a:t>(</a:t>
            </a:r>
            <a:r>
              <a:rPr lang="el-GR" dirty="0" smtClean="0">
                <a:solidFill>
                  <a:srgbClr val="800000"/>
                </a:solidFill>
              </a:rPr>
              <a:t>«η έννοια της προσωπικής θεωρίας των εκπαιδευτικών»)</a:t>
            </a:r>
            <a:endParaRPr lang="el-GR" dirty="0" smtClean="0">
              <a:solidFill>
                <a:srgbClr val="800000"/>
              </a:solidFill>
            </a:endParaRPr>
          </a:p>
          <a:p>
            <a:pPr eaLnBrk="1" hangingPunct="1"/>
            <a:endParaRPr lang="el-GR"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77500" lnSpcReduction="20000"/>
          </a:bodyPr>
          <a:lstStyle/>
          <a:p>
            <a:r>
              <a:rPr lang="el-GR" i="1" dirty="0" smtClean="0"/>
              <a:t>Η Μαρία είναι μια νεαρή δασκάλα. Αφού διαβάσει στα παιδιά της Β’ Δημοτικού ένα κείμενο τους ζητά να αποτυπώσουν στο χαρτί τα γεγονότα που θεώρησαν σημαντικά και να ζωγραφίσουν τους ήρωες. Όταν συγκεντρώνει αυτά που έκαναν τα παιδιά εντυπωσιάζεται από το ότι δεν μοιάζουν καθόλου μεταξύ τους. Αυτό ισχύει τόσο για τα σημεία που εντόπισαν ως σημαντικά (που διαφοροποιούνται από όσα εκείνη είχε στο νου της) όσο και για τις ζωγραφιές τους που διαφέρουν ιδιαίτερα, παρόλο που απεικονίζουν τους ίδιους ήρωες.</a:t>
            </a:r>
            <a:endParaRPr lang="el-GR" dirty="0" smtClean="0"/>
          </a:p>
          <a:p>
            <a:endParaRPr lang="el-GR" dirty="0" smtClean="0"/>
          </a:p>
          <a:p>
            <a:r>
              <a:rPr lang="el-GR" dirty="0" smtClean="0"/>
              <a:t>Πώς θα ερμηνεύατε αυτές τις διαφορές; Με τι σχετίζονται κατά τη γνώμη σας;</a:t>
            </a:r>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Ο μαθητής κατασκευάζει τα δικά του νοήματα, ερμηνεύει την πραγματικότητα με βάση τις πρότερες γνώσεις και εμπειρίες του. </a:t>
            </a:r>
          </a:p>
          <a:p>
            <a:r>
              <a:rPr lang="el-GR" dirty="0" smtClean="0"/>
              <a:t>Οι πρότερες γνώσεις και εμπειρίες  διαφέρουν ποιοτικά και ποσοτικά. Οι «</a:t>
            </a:r>
            <a:r>
              <a:rPr lang="el-GR" dirty="0" err="1" smtClean="0"/>
              <a:t>βιόκοσμοι</a:t>
            </a:r>
            <a:r>
              <a:rPr lang="el-GR" dirty="0" smtClean="0"/>
              <a:t>» των παιδιών διαφοροποιούνται μεταξύ τους.</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10000"/>
          </a:bodyPr>
          <a:lstStyle/>
          <a:p>
            <a:r>
              <a:rPr lang="el-GR" dirty="0" smtClean="0"/>
              <a:t>Ο εκπαιδευτικός είναι σημαντικό να </a:t>
            </a:r>
            <a:r>
              <a:rPr lang="el-GR" dirty="0" smtClean="0"/>
              <a:t>μπορεί να </a:t>
            </a:r>
            <a:r>
              <a:rPr lang="el-GR" b="1" dirty="0" smtClean="0"/>
              <a:t>παρατηρεί, να ερμηνεύει και να λαμβάνει υπόψη του τη νοητική δράση των μαθητών του</a:t>
            </a:r>
            <a:r>
              <a:rPr lang="el-GR" dirty="0" smtClean="0"/>
              <a:t>, ώστε να επιλέγει και να χειρίζεται με τον κατάλληλο τρόπο αυτά που προτείνει.  </a:t>
            </a:r>
            <a:endParaRPr lang="el-GR" dirty="0" smtClean="0"/>
          </a:p>
          <a:p>
            <a:r>
              <a:rPr lang="el-GR" dirty="0" smtClean="0"/>
              <a:t>Εξάλλου</a:t>
            </a:r>
            <a:r>
              <a:rPr lang="el-GR" dirty="0" smtClean="0"/>
              <a:t>, μεγάλο ποσοστό της σχολικής αποτυχίας πηγάζει από το γεγονός ότι συχνά απαιτούνται από τα παιδιά τρόποι σκέψης, χωρίς να έχει διασφαλιστεί ότι αυτά διαθέτουν τα απαιτούμενα «εργαλεία» ή/και χωρίς να έχουν δημιουργηθεί συνθήκες ώστε να τα οικειοποιηθούν. </a:t>
            </a:r>
          </a:p>
          <a:p>
            <a:pPr>
              <a:buNone/>
            </a:pPr>
            <a:endParaRPr lang="el-GR" dirty="0" smtClean="0"/>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n-US" dirty="0" err="1" smtClean="0"/>
              <a:t>Vygotsky</a:t>
            </a:r>
            <a:r>
              <a:rPr lang="en-US" dirty="0" smtClean="0"/>
              <a:t>:</a:t>
            </a:r>
            <a:r>
              <a:rPr lang="el-GR" altLang="en-US" dirty="0" smtClean="0"/>
              <a:t> Ο </a:t>
            </a:r>
            <a:r>
              <a:rPr lang="en-US" altLang="en-US" dirty="0" err="1" smtClean="0"/>
              <a:t>Vygotsky</a:t>
            </a:r>
            <a:r>
              <a:rPr lang="en-US" altLang="en-US" dirty="0" smtClean="0"/>
              <a:t> </a:t>
            </a:r>
            <a:r>
              <a:rPr lang="el-GR" altLang="en-US" dirty="0" smtClean="0"/>
              <a:t> δίνει έμφαση στη σημασία </a:t>
            </a:r>
            <a:r>
              <a:rPr lang="el-GR" altLang="en-US" dirty="0" err="1" smtClean="0"/>
              <a:t>κοινωνικοπολιτισμικών</a:t>
            </a:r>
            <a:r>
              <a:rPr lang="el-GR" altLang="en-US" dirty="0" smtClean="0"/>
              <a:t> παραγόντων για τη γνωστική ανάπτυξη. Για το λόγο αυτό εξάλλου ορίζει τη νοημοσύνη ως την ικανότητα του ατόμου  να </a:t>
            </a:r>
            <a:r>
              <a:rPr lang="el-GR" altLang="en-US" dirty="0" smtClean="0">
                <a:solidFill>
                  <a:schemeClr val="accent2"/>
                </a:solidFill>
              </a:rPr>
              <a:t>μαθαίνει μέσω της αλληλεπίδρασής του με τους άλλους. Η διδασκαλία είναι και αυτή ένας τρόπος αλληλεπίδρασης</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p:cNvSpPr>
            <a:spLocks noGrp="1"/>
          </p:cNvSpPr>
          <p:nvPr>
            <p:ph type="title"/>
          </p:nvPr>
        </p:nvSpPr>
        <p:spPr/>
        <p:txBody>
          <a:bodyPr>
            <a:normAutofit/>
          </a:bodyPr>
          <a:lstStyle/>
          <a:p>
            <a:r>
              <a:rPr lang="el-GR" altLang="en-US" sz="3400" dirty="0"/>
              <a:t>Ζώνη εγγύτερης δυνητικής ανάπτυξης: Μια κρίσιμη έννοια στη θεωρία του </a:t>
            </a:r>
            <a:r>
              <a:rPr lang="en-US" altLang="en-US" sz="3400" dirty="0" smtClean="0"/>
              <a:t>Vygotsky</a:t>
            </a:r>
            <a:endParaRPr lang="el-GR" sz="3400" dirty="0"/>
          </a:p>
        </p:txBody>
      </p:sp>
      <p:pic>
        <p:nvPicPr>
          <p:cNvPr id="3" name="Picture 2" descr="C:\Users\user\Desktop\EGGRAFA\TEAPH\15-16\Didaktiki I\zea 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835696" y="1844824"/>
            <a:ext cx="4824536" cy="4248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15937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n-US" dirty="0"/>
              <a:t>Συνέπειες της θεωρίας της ΖΕΑ για τη διδασκαλία</a:t>
            </a:r>
            <a:endParaRPr lang="el-GR" dirty="0"/>
          </a:p>
        </p:txBody>
      </p:sp>
      <p:sp>
        <p:nvSpPr>
          <p:cNvPr id="5" name="Θέση περιεχομένου 4"/>
          <p:cNvSpPr>
            <a:spLocks noGrp="1"/>
          </p:cNvSpPr>
          <p:nvPr>
            <p:ph idx="1"/>
          </p:nvPr>
        </p:nvSpPr>
        <p:spPr/>
        <p:txBody>
          <a:bodyPr>
            <a:noAutofit/>
          </a:bodyPr>
          <a:lstStyle/>
          <a:p>
            <a:pPr>
              <a:lnSpc>
                <a:spcPct val="80000"/>
              </a:lnSpc>
            </a:pPr>
            <a:r>
              <a:rPr lang="el-GR" altLang="en-US" sz="2400" dirty="0"/>
              <a:t>Είναι σημαντικό να μην προτείνουμε κάτι που έχει ήδη κατακτηθεί ούτε κάτι  που βρίσκεται πέρα από τη ΖΕΑ.</a:t>
            </a:r>
          </a:p>
          <a:p>
            <a:pPr>
              <a:lnSpc>
                <a:spcPct val="80000"/>
              </a:lnSpc>
            </a:pPr>
            <a:r>
              <a:rPr lang="el-GR" altLang="en-US" sz="2400" dirty="0"/>
              <a:t>Σημασία της αλληλεπίδρασης με συνομηλίκους που βρίσκονται σε κοντινό επίπεδο προς τη ΖΕΑ </a:t>
            </a:r>
            <a:r>
              <a:rPr lang="el-GR" altLang="en-US" sz="2400" dirty="0">
                <a:sym typeface="Wingdings" panose="05000000000000000000" pitchFamily="2" charset="2"/>
              </a:rPr>
              <a:t> Μέθοδος της σκαλωσιάς</a:t>
            </a:r>
          </a:p>
          <a:p>
            <a:pPr>
              <a:lnSpc>
                <a:spcPct val="80000"/>
              </a:lnSpc>
              <a:buNone/>
            </a:pPr>
            <a:r>
              <a:rPr lang="el-GR" altLang="en-US" sz="2400" dirty="0">
                <a:solidFill>
                  <a:schemeClr val="accent2"/>
                </a:solidFill>
              </a:rPr>
              <a:t>	</a:t>
            </a:r>
          </a:p>
          <a:p>
            <a:pPr>
              <a:lnSpc>
                <a:spcPct val="80000"/>
              </a:lnSpc>
              <a:buNone/>
            </a:pPr>
            <a:r>
              <a:rPr lang="el-GR" altLang="en-US" sz="2400" dirty="0">
                <a:solidFill>
                  <a:schemeClr val="accent2"/>
                </a:solidFill>
              </a:rPr>
              <a:t>	</a:t>
            </a:r>
            <a:r>
              <a:rPr lang="el-GR" altLang="en-US" sz="2400" dirty="0">
                <a:solidFill>
                  <a:srgbClr val="FF0000"/>
                </a:solidFill>
              </a:rPr>
              <a:t>ΣΗΜΑΣΙΑ ΤΟΥ «ΑΛΛΟΥ» ΓΙΑ ΤΗ ΜΑΘΗΣΗ:</a:t>
            </a:r>
          </a:p>
          <a:p>
            <a:pPr>
              <a:lnSpc>
                <a:spcPct val="80000"/>
              </a:lnSpc>
              <a:buClr>
                <a:schemeClr val="tx1"/>
              </a:buClr>
            </a:pPr>
            <a:r>
              <a:rPr lang="el-GR" altLang="en-US" sz="2400" dirty="0">
                <a:solidFill>
                  <a:srgbClr val="FF0000"/>
                </a:solidFill>
              </a:rPr>
              <a:t>Ετερρορύθμιση-</a:t>
            </a:r>
            <a:r>
              <a:rPr lang="el-GR" altLang="en-US" sz="2400" dirty="0">
                <a:solidFill>
                  <a:srgbClr val="FF0000"/>
                </a:solidFill>
                <a:sym typeface="Wingdings" panose="05000000000000000000" pitchFamily="2" charset="2"/>
              </a:rPr>
              <a:t> </a:t>
            </a:r>
            <a:r>
              <a:rPr lang="el-GR" altLang="en-US" sz="2400" dirty="0" smtClean="0">
                <a:solidFill>
                  <a:srgbClr val="FF0000"/>
                </a:solidFill>
                <a:sym typeface="Wingdings" panose="05000000000000000000" pitchFamily="2" charset="2"/>
              </a:rPr>
              <a:t>Αυτορρύθμιση</a:t>
            </a:r>
            <a:endParaRPr lang="el-GR" altLang="en-US" sz="2400" dirty="0">
              <a:solidFill>
                <a:srgbClr val="FF0000"/>
              </a:solidFill>
            </a:endParaRPr>
          </a:p>
        </p:txBody>
      </p:sp>
    </p:spTree>
    <p:extLst>
      <p:ext uri="{BB962C8B-B14F-4D97-AF65-F5344CB8AC3E}">
        <p14:creationId xmlns="" xmlns:p14="http://schemas.microsoft.com/office/powerpoint/2010/main" val="1924248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Συνδυάζοντας τα παραπάνω</a:t>
            </a:r>
            <a:endParaRPr lang="el-GR" dirty="0"/>
          </a:p>
        </p:txBody>
      </p:sp>
      <p:sp>
        <p:nvSpPr>
          <p:cNvPr id="3" name="2 - Θέση περιεχομένου"/>
          <p:cNvSpPr>
            <a:spLocks noGrp="1"/>
          </p:cNvSpPr>
          <p:nvPr>
            <p:ph idx="1"/>
          </p:nvPr>
        </p:nvSpPr>
        <p:spPr/>
        <p:txBody>
          <a:bodyPr>
            <a:normAutofit fontScale="85000" lnSpcReduction="10000"/>
          </a:bodyPr>
          <a:lstStyle/>
          <a:p>
            <a:pPr lvl="0"/>
            <a:r>
              <a:rPr lang="el-GR" b="1" dirty="0" smtClean="0"/>
              <a:t>Η γνώση οικοδομείται μέσω της αξιοποίησης της προϋπάρχουσας </a:t>
            </a:r>
            <a:r>
              <a:rPr lang="el-GR" b="1" dirty="0" smtClean="0"/>
              <a:t>γνώσης μέσα από συνθήκες αλληλεπίδρασης</a:t>
            </a:r>
            <a:endParaRPr lang="el-GR" dirty="0" smtClean="0"/>
          </a:p>
          <a:p>
            <a:pPr>
              <a:buNone/>
            </a:pPr>
            <a:r>
              <a:rPr lang="el-GR" dirty="0" smtClean="0"/>
              <a:t>	Αν </a:t>
            </a:r>
            <a:r>
              <a:rPr lang="el-GR" dirty="0" smtClean="0"/>
              <a:t>η γνώση των παιδιών αξιοποιηθεί τότε τα παιδιά αποκτούν μια πιο συνθετική και ολοκληρωμένη κατανόηση αυτών που διδάσκονται. (Πώς μαθαίνουν… 105). Η σημασία της αλληλεπίδρασης επιστημονικών και αυθόρμητων εννοιών στην οικοδόμηση των πρώτων και στη συνειδητοποίηση των δεύτερων είναι κεντρικής, εξάλλου, σημασίας στη θεωρία του </a:t>
            </a:r>
            <a:r>
              <a:rPr lang="en-US" dirty="0" err="1" smtClean="0"/>
              <a:t>Vygotsky</a:t>
            </a:r>
            <a:r>
              <a:rPr lang="en-US" dirty="0" smtClean="0"/>
              <a:t> </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62500" lnSpcReduction="20000"/>
          </a:bodyPr>
          <a:lstStyle/>
          <a:p>
            <a:r>
              <a:rPr lang="el-GR" i="1" dirty="0" smtClean="0"/>
              <a:t>Ε (Εκπαιδευτικός): Γιατί πιστεύετε ότι κάποια αντικείμενα επιπλέουν ενώ άλλα βουλιάζουν;</a:t>
            </a:r>
            <a:endParaRPr lang="el-GR" dirty="0" smtClean="0"/>
          </a:p>
          <a:p>
            <a:r>
              <a:rPr lang="el-GR" i="1" dirty="0" smtClean="0"/>
              <a:t>Π1: Γιατί έχουν αέρα.</a:t>
            </a:r>
            <a:endParaRPr lang="el-GR" dirty="0" smtClean="0"/>
          </a:p>
          <a:p>
            <a:r>
              <a:rPr lang="el-GR" i="1" dirty="0" smtClean="0"/>
              <a:t>Ε: Ο Π1 λέει ότι επιπλέουν αν έχουν αέρα. Έχετε ένα παράδειγμα που να το εξηγεί;</a:t>
            </a:r>
            <a:endParaRPr lang="el-GR" dirty="0" smtClean="0"/>
          </a:p>
          <a:p>
            <a:r>
              <a:rPr lang="el-GR" i="1" dirty="0" smtClean="0"/>
              <a:t>Π2: Όχι! Εγώ νομίζω πως τα πανιά και η μηχανή τα κάνουν να επιπλέουν. […].</a:t>
            </a:r>
            <a:endParaRPr lang="el-GR" dirty="0" smtClean="0"/>
          </a:p>
          <a:p>
            <a:r>
              <a:rPr lang="el-GR" i="1" dirty="0" smtClean="0"/>
              <a:t>Ε: Αν διπλώσουμε τα πανιά ή σβήσουμε τη μηχανή μια βάρκα θα βουλιάξει;</a:t>
            </a:r>
            <a:endParaRPr lang="el-GR" dirty="0" smtClean="0"/>
          </a:p>
          <a:p>
            <a:r>
              <a:rPr lang="el-GR" dirty="0" smtClean="0"/>
              <a:t>	Π2: </a:t>
            </a:r>
            <a:r>
              <a:rPr lang="el-GR" i="1" dirty="0" err="1" smtClean="0"/>
              <a:t>Πράγματι…ε</a:t>
            </a:r>
            <a:r>
              <a:rPr lang="el-GR" i="1" dirty="0" smtClean="0"/>
              <a:t>… μήπως τα λεπτά αντικείμενα επιπλέουν;</a:t>
            </a:r>
            <a:endParaRPr lang="el-GR" dirty="0" smtClean="0"/>
          </a:p>
          <a:p>
            <a:r>
              <a:rPr lang="el-GR" i="1" dirty="0" smtClean="0"/>
              <a:t>	Π4: Ναι, εξαρτάται από το πάχος των αντικειμένων.</a:t>
            </a:r>
            <a:endParaRPr lang="el-GR" dirty="0" smtClean="0"/>
          </a:p>
          <a:p>
            <a:r>
              <a:rPr lang="el-GR" i="1" dirty="0" smtClean="0"/>
              <a:t>	Π5: Όχι, εξαρτάται από το αν υπάρχει πολύ νερό. Στα ρηχά όλα επιπλέουν.</a:t>
            </a:r>
            <a:endParaRPr lang="el-GR" dirty="0" smtClean="0"/>
          </a:p>
          <a:p>
            <a:r>
              <a:rPr lang="el-GR" i="1" dirty="0" smtClean="0"/>
              <a:t>Ε: Πώς κατά τη γνώμη σου η ποσότητα του νερού επηρεάζει το αν κάτι επιπλέει ή βουλιάζει; Μια ψαρόβαρκα επιπλέει καλύτερα σε μια βαθιά λίμνη από ότι σε μια ρηχή; […].</a:t>
            </a:r>
            <a:endParaRPr lang="el-GR" dirty="0" smtClean="0"/>
          </a:p>
          <a:p>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428604"/>
            <a:ext cx="8229600" cy="1143000"/>
          </a:xfrm>
        </p:spPr>
        <p:txBody>
          <a:bodyPr>
            <a:noAutofit/>
          </a:bodyPr>
          <a:lstStyle/>
          <a:p>
            <a:pPr lvl="0" algn="just"/>
            <a:r>
              <a:rPr lang="el-GR" sz="2800" b="1" dirty="0" smtClean="0"/>
              <a:t>Τα «λάθη» των παιδιών δεν είναι τυχαία : αντανακλούν στρατηγικές και τρόπους σκέψης</a:t>
            </a:r>
            <a:r>
              <a:rPr lang="el-GR" sz="2800" b="1" dirty="0" smtClean="0"/>
              <a:t/>
            </a:r>
            <a:br>
              <a:rPr lang="el-GR" sz="2800" b="1" dirty="0" smtClean="0"/>
            </a:br>
            <a:endParaRPr lang="el-GR" sz="2800" b="1" dirty="0"/>
          </a:p>
        </p:txBody>
      </p:sp>
      <p:sp>
        <p:nvSpPr>
          <p:cNvPr id="3" name="2 - Θέση περιεχομένου"/>
          <p:cNvSpPr>
            <a:spLocks noGrp="1"/>
          </p:cNvSpPr>
          <p:nvPr>
            <p:ph idx="1"/>
          </p:nvPr>
        </p:nvSpPr>
        <p:spPr/>
        <p:txBody>
          <a:bodyPr>
            <a:normAutofit lnSpcReduction="10000"/>
          </a:bodyPr>
          <a:lstStyle/>
          <a:p>
            <a:r>
              <a:rPr lang="el-GR" dirty="0" smtClean="0"/>
              <a:t>Οι απόπειρες π.χ. των παιδιών να οικοδομήσουν τη γλώσσα στη γραπτή και την προφορική της μορφή ή να οικειοποιηθούν μαθηματικές έννοιες αλλά και αυτοματισμούς είναι ενδεικτικές της θέσης ότι χωρίς λάθος δεν υπάρχει μάθηση. Μόνο που για να γίνει κατανοητή αυτή η δημιουργικότητα χρειάζεται ο εκπαιδευτικός να αποδίδει στο λάθος παιδαγωγική αξία και να μπορεί να το αναλύει ως γνωστική διεργασία. </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571480"/>
            <a:ext cx="8258204" cy="5554683"/>
          </a:xfrm>
        </p:spPr>
        <p:txBody>
          <a:bodyPr>
            <a:normAutofit fontScale="85000" lnSpcReduction="20000"/>
          </a:bodyPr>
          <a:lstStyle/>
          <a:p>
            <a:r>
              <a:rPr lang="el-GR" i="1" dirty="0" smtClean="0"/>
              <a:t>Α. Η Άννα (νήπιο) στην αρχή της χρονιάς, κάθε φορά που θέλει να υπογράψει τις ζωγραφιές της, αντιγράφει από την καρτέλα της σωστά το όνομά της: </a:t>
            </a:r>
            <a:r>
              <a:rPr lang="el-GR" b="1" i="1" dirty="0" smtClean="0"/>
              <a:t>ΑΝΝΑ</a:t>
            </a:r>
            <a:r>
              <a:rPr lang="el-GR" i="1" dirty="0" smtClean="0"/>
              <a:t>. Στη μέση της χρονιάς δεν κοιτάει πια την καρτέλα της και θέλοντας να υπογράψει γράφει </a:t>
            </a:r>
            <a:r>
              <a:rPr lang="el-GR" b="1" i="1" dirty="0" smtClean="0"/>
              <a:t>ΑΝΑ. </a:t>
            </a:r>
            <a:r>
              <a:rPr lang="el-GR" i="1" dirty="0" smtClean="0"/>
              <a:t>Όταν η εκπαιδευτικός τη ρωτά γιατί το γράφει έτσι, απαντά. «Γράφω μόνο αυτά που ακούω»</a:t>
            </a:r>
            <a:r>
              <a:rPr lang="el-GR" b="1" i="1" dirty="0" smtClean="0"/>
              <a:t> </a:t>
            </a:r>
            <a:r>
              <a:rPr lang="el-GR" i="1" dirty="0" smtClean="0"/>
              <a:t>(αντιστοίχιση φωνήματος- γραφήματος) </a:t>
            </a:r>
            <a:endParaRPr lang="el-GR" dirty="0" smtClean="0"/>
          </a:p>
          <a:p>
            <a:pPr>
              <a:buNone/>
            </a:pPr>
            <a:r>
              <a:rPr lang="el-GR" b="1" i="1" dirty="0" smtClean="0"/>
              <a:t> </a:t>
            </a:r>
            <a:endParaRPr lang="el-GR" dirty="0" smtClean="0"/>
          </a:p>
          <a:p>
            <a:pPr>
              <a:buNone/>
            </a:pPr>
            <a:r>
              <a:rPr lang="el-GR" i="1" dirty="0" smtClean="0"/>
              <a:t>Β. Ε: Γιάννη πόσο κάνει 7</a:t>
            </a:r>
            <a:r>
              <a:rPr lang="en-US" i="1" dirty="0" smtClean="0"/>
              <a:t>x</a:t>
            </a:r>
            <a:r>
              <a:rPr lang="el-GR" i="1" dirty="0" smtClean="0"/>
              <a:t>9;</a:t>
            </a:r>
            <a:endParaRPr lang="el-GR" dirty="0" smtClean="0"/>
          </a:p>
          <a:p>
            <a:pPr>
              <a:buNone/>
            </a:pPr>
            <a:r>
              <a:rPr lang="el-GR" i="1" dirty="0" smtClean="0"/>
              <a:t>Γ: (8 ετών) απαντά: </a:t>
            </a:r>
            <a:r>
              <a:rPr lang="el-GR" b="1" i="1" dirty="0" smtClean="0"/>
              <a:t>«περίπου 61»</a:t>
            </a:r>
            <a:endParaRPr lang="el-GR" dirty="0" smtClean="0"/>
          </a:p>
          <a:p>
            <a:pPr>
              <a:buNone/>
            </a:pPr>
            <a:r>
              <a:rPr lang="el-GR" i="1" dirty="0" smtClean="0"/>
              <a:t>Ε: Πώς το βρήκες;</a:t>
            </a:r>
            <a:endParaRPr lang="el-GR" dirty="0" smtClean="0"/>
          </a:p>
          <a:p>
            <a:pPr>
              <a:buNone/>
            </a:pPr>
            <a:r>
              <a:rPr lang="el-GR" i="1" dirty="0" smtClean="0"/>
              <a:t>Γ: Σκέφτηκα ότι πρέπει να είναι λιγότερο από το 70 (υπολογισμός κατά προσέγγιση που απαιτεί περισσότερες από μία νοητικές πράξεις)</a:t>
            </a:r>
            <a:endParaRPr lang="el-GR" dirty="0" smtClean="0"/>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fontScale="90000"/>
          </a:bodyPr>
          <a:lstStyle/>
          <a:p>
            <a:r>
              <a:rPr lang="el-GR" dirty="0" smtClean="0"/>
              <a:t>Με το έργο του</a:t>
            </a:r>
            <a:r>
              <a:rPr lang="en-US" dirty="0" smtClean="0"/>
              <a:t> Piaget</a:t>
            </a:r>
            <a:r>
              <a:rPr lang="el-GR" dirty="0" err="1" smtClean="0">
                <a:sym typeface="Wingdings" pitchFamily="2" charset="2"/>
              </a:rPr>
              <a:t>Στροφή</a:t>
            </a:r>
            <a:r>
              <a:rPr lang="el-GR" dirty="0" smtClean="0">
                <a:sym typeface="Wingdings" pitchFamily="2" charset="2"/>
              </a:rPr>
              <a:t> προς τις διαδικασίες και όχι το αποτέλεσμα της μάθησης</a:t>
            </a:r>
            <a:r>
              <a:rPr lang="en-US" dirty="0" smtClean="0"/>
              <a:t> </a:t>
            </a:r>
            <a:r>
              <a:rPr lang="el-GR" dirty="0" smtClean="0"/>
              <a:t> στο οποίο εστιάζει η </a:t>
            </a:r>
            <a:r>
              <a:rPr lang="el-GR" dirty="0" err="1" smtClean="0"/>
              <a:t>συμπεριφοριστίκή</a:t>
            </a:r>
            <a:r>
              <a:rPr lang="el-GR" dirty="0" smtClean="0"/>
              <a:t> προσέγγιση</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Τα παιδιά πειραματίζονται και δοκιμάζουν, αξιοποιούν στρατηγικές, σκέφτονται πάνω σε αυτά που κάνουν… και οικοδομούν (συνεργατικά τη γνώση)</a:t>
            </a:r>
          </a:p>
          <a:p>
            <a:r>
              <a:rPr lang="el-GR" dirty="0" smtClean="0"/>
              <a:t>Μάθηση : γνώση και τρόποι σκέψης</a:t>
            </a:r>
          </a:p>
          <a:p>
            <a:r>
              <a:rPr lang="el-GR" b="1" dirty="0" smtClean="0"/>
              <a:t>Ποιο το κοινό στα επόμενα παραδείγματα;</a:t>
            </a:r>
            <a:endParaRPr lang="el-GR"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fontScale="85000" lnSpcReduction="20000"/>
          </a:bodyPr>
          <a:lstStyle/>
          <a:p>
            <a:r>
              <a:rPr lang="el-GR" i="1" dirty="0" smtClean="0"/>
              <a:t>Ένας εκπαιδευτικός ζητά από παιδιά  στην αρχή της Α Δημοτικού να προσθέσουν 3+5 όπως μπορούν και </a:t>
            </a:r>
            <a:r>
              <a:rPr lang="el-GR" i="1" dirty="0" smtClean="0"/>
              <a:t>παρατηρεί </a:t>
            </a:r>
            <a:r>
              <a:rPr lang="el-GR" i="1" dirty="0" smtClean="0"/>
              <a:t>ότι κάποια παιδιά μετράνε από το 1-3 και από το 1-5 σηκώνοντας κάθε φορά από ένα δάκτυλο και μετά μετράνε τα σηκωμένα δάκτυλα. Κάποια άλλα κάνουν το ίδιο αλλά δε μετράνε στο τέλος γιατί αναγνωρίζουν τον αριθμό από τα σηκωμένα δάχτυλα. Άλλα βρίσκουν μια απάντηση από μνήμης, ενώ κάποια χρησιμοποιούν τη στρατηγική της συνέχισης του μετρήματος. Επιλέγουν τον μεγαλύτερο από τους δύο προσθετέους και ανεβαίνουν από εκεί το μέτρημα «6, 7, 8»</a:t>
            </a:r>
            <a:r>
              <a:rPr lang="el-GR" dirty="0" smtClean="0"/>
              <a:t> Προσαρμογή παραδείγματος από </a:t>
            </a:r>
            <a:r>
              <a:rPr lang="en-US" dirty="0" err="1" smtClean="0"/>
              <a:t>Siegler</a:t>
            </a:r>
            <a:r>
              <a:rPr lang="en-US" dirty="0" smtClean="0"/>
              <a:t>, 2006.</a:t>
            </a:r>
            <a:endParaRPr lang="el-GR" dirty="0" smtClean="0"/>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i="1" dirty="0" smtClean="0"/>
              <a:t>. Μία νηπιαγωγός δίνει στα παιδιά διαφορετικά </a:t>
            </a:r>
            <a:r>
              <a:rPr lang="el-GR" i="1" dirty="0" err="1" smtClean="0"/>
              <a:t>παζλ</a:t>
            </a:r>
            <a:r>
              <a:rPr lang="el-GR" i="1" dirty="0" smtClean="0"/>
              <a:t> των 20 κομματιών και τα παρατηρεί. Για να κάνουν το </a:t>
            </a:r>
            <a:r>
              <a:rPr lang="el-GR" i="1" dirty="0" err="1" smtClean="0"/>
              <a:t>παζλ</a:t>
            </a:r>
            <a:r>
              <a:rPr lang="el-GR" i="1" dirty="0" smtClean="0"/>
              <a:t> άλλα κοιτάνε το μοντέλο στο κουτί και προσπαθούν να εντοπίσουν χαρακτηριστικά σημεία της εικόνας στα κομμάτια του </a:t>
            </a:r>
            <a:r>
              <a:rPr lang="el-GR" i="1" dirty="0" err="1" smtClean="0"/>
              <a:t>παζλ</a:t>
            </a:r>
            <a:r>
              <a:rPr lang="el-GR" i="1" dirty="0" smtClean="0"/>
              <a:t>, άλλα αναζητούν τα ακριανά κομμάτια (γωνίες και περίγραμμα), άλλα δεν κοιτάνε την εικόνα και δοκιμάζουν στην τύχη.</a:t>
            </a:r>
            <a:endParaRPr lang="el-GR" dirty="0" smtClean="0"/>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“Κάθε στιγμή τα παιδιά διαθέτουν ποικιλία τρόπων σκέψης … αυτοί οι τρόποι σκέψης ανταγωνίζονται ο ένας τον άλλο[…. ]. Οι πιο προωθημένοι τρόποι σκέψης βαθμιαία γίνονται όλο και επικρατέστεροι […]. Επιπλέον εισάγονται νέες στρατηγικές και οι παλιότερες παύουν να χρησιμοποιούνται […]. Τα παιδιά μετακινούνται ξαφνικά από τη μια προσέγγιση στην άλλη[… ](</a:t>
            </a:r>
            <a:r>
              <a:rPr lang="en-US" dirty="0" err="1" smtClean="0"/>
              <a:t>Siegler</a:t>
            </a:r>
            <a:r>
              <a:rPr lang="el-GR" dirty="0" smtClean="0"/>
              <a:t>, 2006:166). </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lnSpcReduction="10000"/>
          </a:bodyPr>
          <a:lstStyle/>
          <a:p>
            <a:r>
              <a:rPr lang="el-GR" dirty="0" smtClean="0"/>
              <a:t>Τα παιδιά οικοδομούν μια ευρεία και διαφοροποιημένη γκάμα στρατηγικών…</a:t>
            </a:r>
          </a:p>
          <a:p>
            <a:r>
              <a:rPr lang="el-GR" dirty="0" smtClean="0"/>
              <a:t>Πώς οικοδομούνται αυτές:</a:t>
            </a:r>
          </a:p>
          <a:p>
            <a:pPr algn="just">
              <a:buNone/>
            </a:pPr>
            <a:r>
              <a:rPr lang="el-GR" dirty="0" smtClean="0"/>
              <a:t>	οικοδομούνται </a:t>
            </a:r>
            <a:r>
              <a:rPr lang="el-GR" dirty="0" smtClean="0"/>
              <a:t>έμμεσα ή άμεσα, ατομικά ή συλλογικά (τα παιδιά μέσα από την αλληλεπίδραση οικειοποιούνται νέες στρατηγικές διευρύνοντας το ρεπερτόριό τους), μέσα σε πλαίσια </a:t>
            </a:r>
            <a:r>
              <a:rPr lang="el-GR" b="1" dirty="0" err="1" smtClean="0"/>
              <a:t>νοηματοδοτημένων</a:t>
            </a:r>
            <a:r>
              <a:rPr lang="el-GR" dirty="0" smtClean="0"/>
              <a:t> </a:t>
            </a:r>
            <a:r>
              <a:rPr lang="el-GR" b="1" dirty="0" smtClean="0"/>
              <a:t>προς επίλυση προβλημάτων </a:t>
            </a:r>
            <a:endParaRPr lang="el-G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 Θέση περιεχομένου"/>
          <p:cNvSpPr>
            <a:spLocks noGrp="1"/>
          </p:cNvSpPr>
          <p:nvPr>
            <p:ph idx="1"/>
          </p:nvPr>
        </p:nvSpPr>
        <p:spPr>
          <a:xfrm>
            <a:off x="571500" y="500063"/>
            <a:ext cx="8115300" cy="5626100"/>
          </a:xfrm>
        </p:spPr>
        <p:txBody>
          <a:bodyPr/>
          <a:lstStyle/>
          <a:p>
            <a:pPr algn="just"/>
            <a:r>
              <a:rPr lang="el-GR" sz="1800" smtClean="0"/>
              <a:t>Η νηπιαγωγός μιας τάξης ενδιαφέρεται να στηρίξει τα παιδιά στην ανάπτυξη σημειωτικής δραστηριότητας. Στην ηλικία που απευθύνεται η δραστηριότητα αυτή είναι αυθόρμητη και ιδιοσυγκρασιακή και δεν οδηγεί τα παιδιά στην αντίληψη τρόπων και κανόνων. Διαβάζει στα παιδιά μια ιστορία όπου ένας γεωργός προσπαθεί να βγάλει από το χωράφι του μια πολύ μεγάλη κολοκύθα, και καλεί διαδοχικά τη γυναίκα, τα παιδιά, τα ζώα του, τους γείτονες κλπ, να τον βοηθήσουν. Τα παιδιά καλούνται να «κρατήσουν σημειώσεις» για να μπορέσουν να υπολογίσουν πόσοι βοήθησαν για να βγεί η κολοκύθα. Τα παιδιά αρχικά ζωγραφίζουν τα πρόσωπα της ιστορίας ή κάνουν ιδιοσυγκρασιακά σχέδια, βαθμαία όμως βελτιώνουν τον τρόπο παράστασης του προβλήματος για να πετύχουν τον ζητούμενο υπολογισμό (Παπανδρέου, 2009).</a:t>
            </a:r>
          </a:p>
          <a:p>
            <a:endParaRPr lang="el-GR" sz="1400" smtClean="0"/>
          </a:p>
          <a:p>
            <a:endParaRPr lang="el-GR" sz="1400" smtClean="0"/>
          </a:p>
          <a:p>
            <a:r>
              <a:rPr lang="el-GR" sz="1400" smtClean="0"/>
              <a:t>Σφυρόερα, Μ. Τζεκάκη , Μ. Θεωρητικές Προσεγγίσεις, στο </a:t>
            </a:r>
            <a:r>
              <a:rPr lang="en-US" sz="1400" smtClean="0"/>
              <a:t>A</a:t>
            </a:r>
            <a:r>
              <a:rPr lang="el-GR" sz="1400" smtClean="0"/>
              <a:t>υγητίδου, Σ. , Τζεκάκη Μ., Τσάφος, Β</a:t>
            </a:r>
            <a:r>
              <a:rPr lang="el-GR" sz="1400" i="1" smtClean="0"/>
              <a:t>. (2016) Οι υποψήφιοι εκπαιδευτικοί παρατηρούν, παρεμβαίνουν, αναστοχάζονται. Προτάσεις υποστήριξης της πρακτικής τους άσκησης</a:t>
            </a:r>
            <a:r>
              <a:rPr lang="el-GR" sz="1400" smtClean="0"/>
              <a:t>. Αθήνα: </a:t>
            </a:r>
            <a:r>
              <a:rPr lang="en-US" sz="1400" smtClean="0"/>
              <a:t>Gutenberg</a:t>
            </a:r>
            <a:endParaRPr lang="el-GR" sz="1400" smtClean="0"/>
          </a:p>
          <a:p>
            <a:endParaRPr lang="el-GR" sz="2400" smtClean="0"/>
          </a:p>
          <a:p>
            <a:endParaRPr lang="el-GR" smtClean="0"/>
          </a:p>
        </p:txBody>
      </p:sp>
      <p:pic>
        <p:nvPicPr>
          <p:cNvPr id="23555" name="3 - Θέση περιεχομένου"/>
          <p:cNvPicPr>
            <a:picLocks/>
          </p:cNvPicPr>
          <p:nvPr/>
        </p:nvPicPr>
        <p:blipFill>
          <a:blip r:embed="rId2"/>
          <a:srcRect/>
          <a:stretch>
            <a:fillRect/>
          </a:stretch>
        </p:blipFill>
        <p:spPr bwMode="auto">
          <a:xfrm>
            <a:off x="1143000" y="4929188"/>
            <a:ext cx="5910263" cy="11906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539750" y="188913"/>
            <a:ext cx="7918450" cy="2808287"/>
          </a:xfrm>
        </p:spPr>
        <p:txBody>
          <a:bodyPr rtlCol="0">
            <a:normAutofit fontScale="90000"/>
          </a:bodyPr>
          <a:lstStyle/>
          <a:p>
            <a:pPr algn="l" eaLnBrk="1" fontAlgn="auto" hangingPunct="1">
              <a:spcAft>
                <a:spcPts val="0"/>
              </a:spcAft>
              <a:defRPr/>
            </a:pPr>
            <a:r>
              <a:rPr lang="el-GR" sz="2400" b="1" dirty="0" smtClean="0"/>
              <a:t>Παράδειγμα </a:t>
            </a:r>
            <a:r>
              <a:rPr lang="el-GR" sz="2400" b="1" dirty="0" smtClean="0"/>
              <a:t>: </a:t>
            </a:r>
            <a:r>
              <a:rPr lang="el-GR" sz="2400" b="1" dirty="0" smtClean="0"/>
              <a:t>Εκλογές και εφορευτική επιτροπή</a:t>
            </a:r>
            <a:br>
              <a:rPr lang="el-GR" sz="2400" b="1" dirty="0" smtClean="0"/>
            </a:br>
            <a:r>
              <a:rPr lang="el-GR" sz="2000" dirty="0" smtClean="0"/>
              <a:t/>
            </a:r>
            <a:br>
              <a:rPr lang="el-GR" sz="2000" dirty="0" smtClean="0"/>
            </a:br>
            <a:r>
              <a:rPr lang="el-GR" sz="2000" dirty="0" err="1" smtClean="0"/>
              <a:t>Δαφέρμου</a:t>
            </a:r>
            <a:r>
              <a:rPr lang="el-GR" sz="2000" dirty="0" smtClean="0"/>
              <a:t> Χ. , </a:t>
            </a:r>
            <a:r>
              <a:rPr lang="el-GR" sz="2000" dirty="0" err="1" smtClean="0"/>
              <a:t>Κουλούρη</a:t>
            </a:r>
            <a:r>
              <a:rPr lang="el-GR" sz="2000" dirty="0" smtClean="0"/>
              <a:t> Π., </a:t>
            </a:r>
            <a:r>
              <a:rPr lang="el-GR" sz="2000" dirty="0" err="1" smtClean="0"/>
              <a:t>Μπασαγιάννη</a:t>
            </a:r>
            <a:r>
              <a:rPr lang="el-GR" sz="2000" dirty="0" smtClean="0"/>
              <a:t> Ε.</a:t>
            </a:r>
            <a:r>
              <a:rPr lang="en-US" sz="2000" dirty="0" smtClean="0"/>
              <a:t> (2006).</a:t>
            </a:r>
            <a:r>
              <a:rPr lang="el-GR" sz="2000" dirty="0" smtClean="0"/>
              <a:t> </a:t>
            </a:r>
            <a:r>
              <a:rPr lang="el-GR" sz="2000" i="1" dirty="0" smtClean="0"/>
              <a:t>Οδηγός Νηπιαγωγού, Εκπαιδευτικοί σχεδιασμοί, δημιουργικά περιβάλλοντα μάθησης</a:t>
            </a:r>
            <a:r>
              <a:rPr lang="el-GR" sz="2000" dirty="0" smtClean="0"/>
              <a:t>. Αθήνα: ΟΕΔΒ. σ. 188. </a:t>
            </a:r>
            <a:br>
              <a:rPr lang="el-GR" sz="2000" dirty="0" smtClean="0"/>
            </a:br>
            <a:r>
              <a:rPr lang="el-GR" sz="2000" i="1" dirty="0" smtClean="0"/>
              <a:t> «Υποψήφιοι ήταν  η Μαρία και ο Γιάννης. Η Βασιλεία ανέλαβε να κάνει την καταμέτρηση των ψήφων. Δεν γνωρίζει όμως ακόμα τους αριθμούς…..»</a:t>
            </a:r>
            <a:br>
              <a:rPr lang="el-GR" sz="2000" i="1" dirty="0" smtClean="0"/>
            </a:br>
            <a:endParaRPr lang="el-GR" sz="2000" i="1" dirty="0" smtClean="0"/>
          </a:p>
        </p:txBody>
      </p:sp>
      <p:pic>
        <p:nvPicPr>
          <p:cNvPr id="33795" name="Picture 3" descr="Ψηφίζουν%20αρχηγό"/>
          <p:cNvPicPr>
            <a:picLocks noGrp="1" noChangeAspect="1" noChangeArrowheads="1"/>
          </p:cNvPicPr>
          <p:nvPr>
            <p:ph idx="1"/>
          </p:nvPr>
        </p:nvPicPr>
        <p:blipFill>
          <a:blip r:embed="rId2" cstate="print"/>
          <a:srcRect/>
          <a:stretch>
            <a:fillRect/>
          </a:stretch>
        </p:blipFill>
        <p:spPr>
          <a:xfrm>
            <a:off x="4799013" y="3284538"/>
            <a:ext cx="2509837" cy="284162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παιδιά σκέφτονται για αυτά που κάνουν</a:t>
            </a:r>
            <a:endParaRPr lang="el-GR" dirty="0"/>
          </a:p>
        </p:txBody>
      </p:sp>
      <p:pic>
        <p:nvPicPr>
          <p:cNvPr id="4" name="Picture 2" descr="C:\Users\user\Documents\Scanned Documents\Εικόνα (135).jpg"/>
          <p:cNvPicPr>
            <a:picLocks noGrp="1" noChangeAspect="1" noChangeArrowheads="1"/>
          </p:cNvPicPr>
          <p:nvPr>
            <p:ph idx="1"/>
          </p:nvPr>
        </p:nvPicPr>
        <p:blipFill>
          <a:blip r:embed="rId2" cstate="print"/>
          <a:srcRect/>
          <a:stretch>
            <a:fillRect/>
          </a:stretch>
        </p:blipFill>
        <p:spPr>
          <a:xfrm>
            <a:off x="1461180" y="1600200"/>
            <a:ext cx="6221640" cy="452596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Επιφανειακά </a:t>
            </a:r>
            <a:r>
              <a:rPr lang="el-GR" b="1" dirty="0" smtClean="0"/>
              <a:t>κίνητρα</a:t>
            </a:r>
            <a:r>
              <a:rPr lang="el-GR" dirty="0" smtClean="0"/>
              <a:t> γεννούν στρατηγικές αναπαραγωγής και αποστήθισης, ενώ </a:t>
            </a:r>
            <a:r>
              <a:rPr lang="el-GR" b="1" dirty="0" smtClean="0"/>
              <a:t>εσωτερικά κίνητρα </a:t>
            </a:r>
            <a:r>
              <a:rPr lang="el-GR" dirty="0" smtClean="0"/>
              <a:t>οδηγούν σε στρατηγικές που δίνουν έμφαση στην κατανόηση και το νόημα</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Τι σημαίνει </a:t>
            </a:r>
            <a:r>
              <a:rPr lang="el-GR" dirty="0" err="1" smtClean="0"/>
              <a:t>νοηματοδότηση</a:t>
            </a:r>
            <a:endParaRPr lang="el-GR" dirty="0"/>
          </a:p>
        </p:txBody>
      </p:sp>
      <p:sp>
        <p:nvSpPr>
          <p:cNvPr id="3" name="2 - Θέση περιεχομένου"/>
          <p:cNvSpPr>
            <a:spLocks noGrp="1"/>
          </p:cNvSpPr>
          <p:nvPr>
            <p:ph idx="1"/>
          </p:nvPr>
        </p:nvSpPr>
        <p:spPr/>
        <p:txBody>
          <a:bodyPr/>
          <a:lstStyle/>
          <a:p>
            <a:r>
              <a:rPr lang="el-GR" dirty="0" smtClean="0"/>
              <a:t>Μια από τις βασικές προϋποθέσεις για την ενεργό συμμετοχή (εμπλοκή) των παιδιών στην εκπαιδευτική διαδικασία είναι η διαμόρφωση μιας </a:t>
            </a:r>
            <a:r>
              <a:rPr lang="el-GR" dirty="0" err="1" smtClean="0"/>
              <a:t>νοηματοδοτημένης</a:t>
            </a:r>
            <a:r>
              <a:rPr lang="el-GR" dirty="0" smtClean="0"/>
              <a:t> συνθήκης που εμπλέκει τα παιδιά σε διαδικασίες σκέψης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r>
              <a:rPr lang="el-GR" sz="2800" smtClean="0"/>
              <a:t>Ποια αντίληψη για τη μάθηση αντανακλάται στο επόμενο σκίτσο;</a:t>
            </a:r>
          </a:p>
        </p:txBody>
      </p:sp>
      <p:pic>
        <p:nvPicPr>
          <p:cNvPr id="5123" name="Picture 2"/>
          <p:cNvPicPr>
            <a:picLocks noGrp="1" noChangeAspect="1" noChangeArrowheads="1"/>
          </p:cNvPicPr>
          <p:nvPr>
            <p:ph idx="1"/>
          </p:nvPr>
        </p:nvPicPr>
        <p:blipFill>
          <a:blip r:embed="rId2"/>
          <a:srcRect/>
          <a:stretch>
            <a:fillRect/>
          </a:stretch>
        </p:blipFill>
        <p:spPr>
          <a:xfrm>
            <a:off x="1763713" y="1341438"/>
            <a:ext cx="5691187" cy="4664075"/>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Ψωνίστε ψωμί"/>
          <p:cNvPicPr>
            <a:picLocks noGrp="1" noChangeAspect="1" noChangeArrowheads="1"/>
          </p:cNvPicPr>
          <p:nvPr>
            <p:ph idx="1"/>
          </p:nvPr>
        </p:nvPicPr>
        <p:blipFill>
          <a:blip r:embed="rId2"/>
          <a:srcRect/>
          <a:stretch>
            <a:fillRect/>
          </a:stretch>
        </p:blipFill>
        <p:spPr>
          <a:xfrm>
            <a:off x="1403350" y="981075"/>
            <a:ext cx="6913563" cy="5102225"/>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lstStyle/>
          <a:p>
            <a:r>
              <a:rPr lang="el-GR" sz="2400" smtClean="0"/>
              <a:t>Μελετήστε το παράδειγμα που ακολουθεί</a:t>
            </a:r>
            <a:r>
              <a:rPr lang="el-GR" smtClean="0"/>
              <a:t>.</a:t>
            </a:r>
          </a:p>
        </p:txBody>
      </p:sp>
      <p:sp>
        <p:nvSpPr>
          <p:cNvPr id="3" name="2 - Θέση περιεχομένου"/>
          <p:cNvSpPr>
            <a:spLocks noGrp="1"/>
          </p:cNvSpPr>
          <p:nvPr>
            <p:ph idx="1"/>
          </p:nvPr>
        </p:nvSpPr>
        <p:spPr/>
        <p:txBody>
          <a:bodyPr/>
          <a:lstStyle/>
          <a:p>
            <a:pPr>
              <a:defRPr/>
            </a:pPr>
            <a:r>
              <a:rPr lang="el-GR" sz="2000" dirty="0" smtClean="0"/>
              <a:t>Η εκπαιδευτικός μετά από την παρουσίαση ενός βιβλίου ζητά από τα παιδιά σε ομάδες να αποτυπώσουν με όποιον τρόπο θέλουν μια πιθανή συνέχεια της ιστορίας, κάτι που έχουν ήδη δοκιμάσει πολλές φορές στην τάξη, και να την παρουσιάσουν στην ολομέλεια. Η μία ομάδα αποφασίζει να φτιάξει ένα δισέλιδο με λόγια και εικόνες, η δεύτερη να δραματοποιήσει τη συνέχεια της ιστορίας και η τρίτη με τη βοήθεια της φωτογραφικής μηχανής να φωτογραφίσει μια ακόμη σκηνή και να γράψει μια λεζάντα. Πρόκειται για μια διαδικασία που διαρκεί αρκετά. Τα παιδιά συνεργάζονται, διαφωνούν και αλληλεπιδρούν μοιράζοντας ρόλους μεταξύ τους: άλλοι γράφουν, άλλοι ζωγραφίζουν, άλλοι χειρίζονται τη φωτογραφική μηχανή, άλλοι αναπαριστούν…. Η εκπαιδευτικός παρεμβαίνει και διευκολύνει όποτε θεωρεί ότι κάτι τέτοιο χρειάζεται.</a:t>
            </a:r>
            <a:endParaRPr lang="el-GR" sz="3600" dirty="0" smtClean="0">
              <a:solidFill>
                <a:srgbClr val="000000"/>
              </a:solidFill>
              <a:latin typeface="Times New Roman" pitchFamily="18" charset="0"/>
              <a:ea typeface="Arial Unicode MS" pitchFamily="34" charset="-128"/>
              <a:cs typeface="Arial" pitchFamily="34" charset="0"/>
            </a:endParaRPr>
          </a:p>
          <a:p>
            <a:pPr marL="0" indent="0">
              <a:spcBef>
                <a:spcPct val="0"/>
              </a:spcBef>
              <a:buFont typeface="Arial" charset="0"/>
              <a:buNone/>
              <a:tabLst>
                <a:tab pos="90488" algn="l"/>
                <a:tab pos="180975" algn="l"/>
              </a:tabLst>
              <a:defRPr/>
            </a:pPr>
            <a:r>
              <a:rPr lang="el-GR" sz="1400" dirty="0" err="1" smtClean="0"/>
              <a:t>Σφυρόερα</a:t>
            </a:r>
            <a:r>
              <a:rPr lang="el-GR" sz="1400" dirty="0" smtClean="0"/>
              <a:t>, Μ. </a:t>
            </a:r>
            <a:r>
              <a:rPr lang="el-GR" sz="1400" dirty="0" err="1" smtClean="0"/>
              <a:t>Τζεκάκη</a:t>
            </a:r>
            <a:r>
              <a:rPr lang="el-GR" sz="1400" dirty="0" smtClean="0"/>
              <a:t> , Μ. Θεωρητικές Προσεγγίσεις, στο </a:t>
            </a:r>
            <a:r>
              <a:rPr lang="en-US" sz="1400" dirty="0" smtClean="0"/>
              <a:t>A</a:t>
            </a:r>
            <a:r>
              <a:rPr lang="el-GR" sz="1400" dirty="0" err="1" smtClean="0"/>
              <a:t>υγητίδου</a:t>
            </a:r>
            <a:r>
              <a:rPr lang="el-GR" sz="1400" dirty="0" smtClean="0"/>
              <a:t>, Σ. , </a:t>
            </a:r>
            <a:r>
              <a:rPr lang="el-GR" sz="1400" dirty="0" err="1" smtClean="0"/>
              <a:t>Τζεκάκη</a:t>
            </a:r>
            <a:r>
              <a:rPr lang="el-GR" sz="1400" dirty="0" smtClean="0"/>
              <a:t> Μ., </a:t>
            </a:r>
            <a:r>
              <a:rPr lang="el-GR" sz="1400" dirty="0" err="1" smtClean="0"/>
              <a:t>Τσάφος</a:t>
            </a:r>
            <a:r>
              <a:rPr lang="el-GR" sz="1400" dirty="0" smtClean="0"/>
              <a:t>, Β</a:t>
            </a:r>
            <a:r>
              <a:rPr lang="el-GR" sz="1400" i="1" dirty="0" smtClean="0"/>
              <a:t>. (2016) Οι υποψήφιοι εκπαιδευτικοί παρατηρούν, παρεμβαίνουν, </a:t>
            </a:r>
            <a:r>
              <a:rPr lang="el-GR" sz="1400" i="1" dirty="0" err="1" smtClean="0"/>
              <a:t>αναστοχάζονται</a:t>
            </a:r>
            <a:r>
              <a:rPr lang="el-GR" sz="1400" i="1" dirty="0" smtClean="0"/>
              <a:t>. Προτάσεις υποστήριξης της πρακτικής τους άσκησης</a:t>
            </a:r>
            <a:r>
              <a:rPr lang="el-GR" sz="1400" dirty="0" smtClean="0"/>
              <a:t>. Αθήνα: </a:t>
            </a:r>
            <a:r>
              <a:rPr lang="en-US" sz="1400" dirty="0" smtClean="0"/>
              <a:t>Gutenberg</a:t>
            </a:r>
            <a:endParaRPr lang="el-GR"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Μια δραστηριότητα έχει νόημα:</a:t>
            </a:r>
            <a:endParaRPr lang="el-GR" dirty="0"/>
          </a:p>
        </p:txBody>
      </p:sp>
      <p:sp>
        <p:nvSpPr>
          <p:cNvPr id="3" name="2 - Θέση περιεχομένου"/>
          <p:cNvSpPr>
            <a:spLocks noGrp="1"/>
          </p:cNvSpPr>
          <p:nvPr>
            <p:ph idx="1"/>
          </p:nvPr>
        </p:nvSpPr>
        <p:spPr/>
        <p:txBody>
          <a:bodyPr/>
          <a:lstStyle/>
          <a:p>
            <a:r>
              <a:rPr lang="el-GR" dirty="0" smtClean="0"/>
              <a:t>Όταν αναδύεται από τα ίδια τα παιδιά (επεξεργασία ενός ερωτήματος ή μιας παρατήρησης που φέρνουν στη τάξη)</a:t>
            </a:r>
          </a:p>
          <a:p>
            <a:r>
              <a:rPr lang="el-GR" dirty="0" smtClean="0"/>
              <a:t>Όταν συνδέεται με αυθεντικές καταστάσεις</a:t>
            </a:r>
          </a:p>
          <a:p>
            <a:r>
              <a:rPr lang="el-GR" dirty="0" smtClean="0"/>
              <a:t>Όταν είναι "νοητικά απαιτητική"</a:t>
            </a:r>
          </a:p>
          <a:p>
            <a:r>
              <a:rPr lang="el-GR" dirty="0" smtClean="0"/>
              <a:t>Όταν επιτρέπει να δημιουργηθούν γέφυρες ανάμεσα στη νέα γνώση και στις εμπειρίες τους</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 Τίτλος"/>
          <p:cNvSpPr>
            <a:spLocks noGrp="1"/>
          </p:cNvSpPr>
          <p:nvPr>
            <p:ph type="title"/>
          </p:nvPr>
        </p:nvSpPr>
        <p:spPr>
          <a:xfrm>
            <a:off x="900113" y="274638"/>
            <a:ext cx="7786687" cy="777875"/>
          </a:xfrm>
        </p:spPr>
        <p:txBody>
          <a:bodyPr/>
          <a:lstStyle/>
          <a:p>
            <a:r>
              <a:rPr lang="el-GR" sz="2400" dirty="0" smtClean="0">
                <a:solidFill>
                  <a:srgbClr val="C00000"/>
                </a:solidFill>
              </a:rPr>
              <a:t>Παράδειγμα 1</a:t>
            </a:r>
            <a:endParaRPr lang="el-GR" sz="2400" dirty="0" smtClean="0"/>
          </a:p>
        </p:txBody>
      </p:sp>
      <p:sp>
        <p:nvSpPr>
          <p:cNvPr id="53251" name="2 - Θέση περιεχομένου"/>
          <p:cNvSpPr>
            <a:spLocks noGrp="1"/>
          </p:cNvSpPr>
          <p:nvPr>
            <p:ph idx="1"/>
          </p:nvPr>
        </p:nvSpPr>
        <p:spPr>
          <a:xfrm>
            <a:off x="468313" y="1052513"/>
            <a:ext cx="8218487" cy="5073650"/>
          </a:xfrm>
        </p:spPr>
        <p:txBody>
          <a:bodyPr/>
          <a:lstStyle/>
          <a:p>
            <a:pPr algn="just"/>
            <a:r>
              <a:rPr lang="el-GR" sz="2400" smtClean="0"/>
              <a:t>«Στο Νηπιαγωγείο που κάνουμε τις παρατηρήσεις μας, η πλειοψηφία των παιδιών είναι παιδιά μεταναστών πρώτης γενιάς. Η νηπιαγωγός, έχει κολλήσει στην πόρτα της τάξης μια αφίσα για την επέτειο του Πολυτεχνείου. Ξεκινώντας τη συζήτηση στην παρεούλα ρωτάει τα παιδιά αν την είδαν. Τα παιδιά απαντάνε αρνητικά και μόνο δυο παιδιά λένε πως την είδαν. Η νηπιαγωγός τότε λέει. «Καλά, τέλος πάντων… δεν πειράζει. Θα κόψουμε τα γαρύφαλλα και θα τα κολλήσουμε κάτω από αυτή την αφίσα». Τα παιδιά αρχίζουν να κόβουν με πολλή προθυμία. Πλησιάζω και τα ρωτάω: «Τι φτιάχνετε;» και μου απαντάνε «Δεν ξέρουμε… ό,τι μας είπε η κυρία!».</a:t>
            </a:r>
            <a:endParaRPr lang="el-GR" sz="2400" b="1" smtClean="0"/>
          </a:p>
          <a:p>
            <a:endParaRPr lang="el-GR" sz="16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214422"/>
            <a:ext cx="8186766" cy="4911741"/>
          </a:xfrm>
        </p:spPr>
        <p:txBody>
          <a:bodyPr>
            <a:normAutofit fontScale="77500" lnSpcReduction="20000"/>
          </a:bodyPr>
          <a:lstStyle/>
          <a:p>
            <a:endParaRPr lang="el-GR" dirty="0" smtClean="0"/>
          </a:p>
          <a:p>
            <a:r>
              <a:rPr lang="el-GR" dirty="0" smtClean="0"/>
              <a:t>Παράδειγμα 2:</a:t>
            </a:r>
          </a:p>
          <a:p>
            <a:r>
              <a:rPr lang="el-GR" dirty="0" smtClean="0"/>
              <a:t>Στην </a:t>
            </a:r>
            <a:r>
              <a:rPr lang="el-GR" dirty="0" smtClean="0"/>
              <a:t>αυλή του σχολείου κάποια παιδιά συνάντησαν μια πασχαλίτσα την οποία ακολούθησαν ευλαβικά μέχρι που εκείνη χώθηκε σε μια τρύπα. Γυρνώντας την τάξη τα παιδιά αφηγήθηκαν στην νηπιαγωγό την εμπειρία τους κι εκείνη τα ρώτησε τι πιστεύουν ότι κάνει η πασχαλίτσα τώρα μέσα στο χώμα. Αυτή η συζήτηση αποτέλεσε έναυσμα για μια σειρά από δράσεις: εικονιστικές αποτυπώσεις  του υπεδάφους και του σπιτιού της πασχαλίτσας, δημιουργία ιστοριών, αναζητήσεις στο διαδίκτυο, πράξεις «υιοθεσίας», κατασκευή σπιτιού σε χαρτόκουτο κλπ… κ.λπ. Στις περισσότερες από αυτές τα παιδιά εργάστηκαν σε ομάδες που συγκροτήθηκαν αυθόρμητα.</a:t>
            </a:r>
            <a:endParaRPr lang="el-GR" b="1" dirty="0" smtClean="0"/>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2 - Θέση περιεχομένου"/>
          <p:cNvSpPr>
            <a:spLocks noGrp="1"/>
          </p:cNvSpPr>
          <p:nvPr>
            <p:ph idx="1"/>
          </p:nvPr>
        </p:nvSpPr>
        <p:spPr>
          <a:xfrm>
            <a:off x="684213" y="620713"/>
            <a:ext cx="8002587" cy="5505450"/>
          </a:xfrm>
        </p:spPr>
        <p:txBody>
          <a:bodyPr/>
          <a:lstStyle/>
          <a:p>
            <a:pPr eaLnBrk="1" hangingPunct="1"/>
            <a:r>
              <a:rPr lang="el-GR" dirty="0" smtClean="0"/>
              <a:t>Αυτό που κινητοποιεί κάποια παιδιά για να μάθουν μπορεί να μην είναι αρκετό για να κινητοποιήσει κάποια άλλα. Παιδιά της ίδιας ηλικίας μπορεί να διαφέρουν στις αναπτυξιακές τους δυνατότητες και ικανότητες και αυτές οι διαφορές θα πρέπει να λαμβάνονται υπόψη στον εκπαιδευτικό σχεδιασμό.</a:t>
            </a:r>
          </a:p>
          <a:p>
            <a:pPr eaLnBrk="1" hangingPunct="1"/>
            <a:endParaRPr lang="el-GR" sz="2800" dirty="0" smtClean="0"/>
          </a:p>
          <a:p>
            <a:pPr eaLnBrk="1" hangingPunct="1"/>
            <a:endParaRPr lang="el-GR"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Προς τη διαφοροποιημένη παιδαγωγική</a:t>
            </a:r>
            <a:endParaRPr lang="el-GR" dirty="0"/>
          </a:p>
        </p:txBody>
      </p:sp>
      <p:sp>
        <p:nvSpPr>
          <p:cNvPr id="3" name="2 - Θέση περιεχομένου"/>
          <p:cNvSpPr>
            <a:spLocks noGrp="1"/>
          </p:cNvSpPr>
          <p:nvPr>
            <p:ph idx="1"/>
          </p:nvPr>
        </p:nvSpPr>
        <p:spPr/>
        <p:txBody>
          <a:bodyPr/>
          <a:lstStyle/>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 Θέση περιεχομένου"/>
          <p:cNvSpPr>
            <a:spLocks noGrp="1"/>
          </p:cNvSpPr>
          <p:nvPr>
            <p:ph idx="1"/>
          </p:nvPr>
        </p:nvSpPr>
        <p:spPr>
          <a:xfrm>
            <a:off x="571500" y="500063"/>
            <a:ext cx="8115300" cy="5626100"/>
          </a:xfrm>
        </p:spPr>
        <p:txBody>
          <a:bodyPr/>
          <a:lstStyle/>
          <a:p>
            <a:pPr>
              <a:buFont typeface="Arial" charset="0"/>
              <a:buNone/>
            </a:pPr>
            <a:r>
              <a:rPr lang="el-GR" smtClean="0">
                <a:solidFill>
                  <a:srgbClr val="C00000"/>
                </a:solidFill>
                <a:cs typeface="Calibri" pitchFamily="34" charset="0"/>
              </a:rPr>
              <a:t>Δύο βασικές παραδοχές</a:t>
            </a:r>
          </a:p>
          <a:p>
            <a:r>
              <a:rPr lang="el-GR" sz="2400" smtClean="0">
                <a:cs typeface="Calibri" pitchFamily="34" charset="0"/>
              </a:rPr>
              <a:t>Όλες οι τάξεις ήταν και είναι ανομοιογενείς</a:t>
            </a:r>
          </a:p>
          <a:p>
            <a:r>
              <a:rPr lang="el-GR" sz="2400" smtClean="0">
                <a:cs typeface="Calibri" pitchFamily="34" charset="0"/>
              </a:rPr>
              <a:t>Η Μάθηση είναι μια ατομική και ταυτόχρονα συλλογική διαδικασία.</a:t>
            </a:r>
            <a:r>
              <a:rPr lang="el-GR" sz="2400" smtClean="0"/>
              <a:t> Το κάθε άτομο αξιοποιεί δικούς του τρόπους πρόσβασης στην κατανόηση και ερμηνεία της πραγματικότητας …αλλά έχει ανάγκη και τους άλλους για να οικοδομήσει τη γνώση</a:t>
            </a:r>
            <a:endParaRPr lang="el-GR" sz="2400" smtClean="0">
              <a:cs typeface="Calibri" pitchFamily="34" charset="0"/>
            </a:endParaRPr>
          </a:p>
          <a:p>
            <a:pPr algn="just">
              <a:buFont typeface="Arial" charset="0"/>
              <a:buNone/>
            </a:pPr>
            <a:endParaRPr lang="el-GR" sz="2400" smtClean="0">
              <a:cs typeface="Calibri" pitchFamily="34" charset="0"/>
            </a:endParaRPr>
          </a:p>
          <a:p>
            <a:pPr algn="just">
              <a:buFont typeface="Arial" charset="0"/>
              <a:buNone/>
            </a:pPr>
            <a:r>
              <a:rPr lang="el-GR" sz="2400" smtClean="0">
                <a:cs typeface="Calibri" pitchFamily="34" charset="0"/>
              </a:rPr>
              <a:t>	Οι δύο παραπάνω παραδοχές μας οδηγούν στη </a:t>
            </a:r>
            <a:r>
              <a:rPr lang="el-GR" sz="2400" b="1" smtClean="0">
                <a:cs typeface="Calibri" pitchFamily="34" charset="0"/>
              </a:rPr>
              <a:t>διαφοροποιημένη παιδαγωγική</a:t>
            </a:r>
            <a:r>
              <a:rPr lang="el-GR" sz="2400" smtClean="0">
                <a:cs typeface="Calibri" pitchFamily="34" charset="0"/>
              </a:rPr>
              <a:t>, η οποία ιδιαίτερα στο σημερινό κοινωνικοπολιτισμικό περιβάλλον, είναι αναγκαίο να προταθεί ως κεντρικός άξονας της εκπαιδευτικής διαδικασίας</a:t>
            </a:r>
          </a:p>
          <a:p>
            <a:endParaRPr lang="el-GR"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fade">
                                      <p:cBhvr>
                                        <p:cTn id="7" dur="2000"/>
                                        <p:tgtEl>
                                          <p:spTgt spid="30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4">
                                            <p:txEl>
                                              <p:pRg st="1" end="1"/>
                                            </p:txEl>
                                          </p:spTgt>
                                        </p:tgtEl>
                                        <p:attrNameLst>
                                          <p:attrName>style.visibility</p:attrName>
                                        </p:attrNameLst>
                                      </p:cBhvr>
                                      <p:to>
                                        <p:strVal val="visible"/>
                                      </p:to>
                                    </p:set>
                                    <p:animEffect transition="in" filter="fade">
                                      <p:cBhvr>
                                        <p:cTn id="12" dur="2000"/>
                                        <p:tgtEl>
                                          <p:spTgt spid="30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4">
                                            <p:txEl>
                                              <p:pRg st="2" end="2"/>
                                            </p:txEl>
                                          </p:spTgt>
                                        </p:tgtEl>
                                        <p:attrNameLst>
                                          <p:attrName>style.visibility</p:attrName>
                                        </p:attrNameLst>
                                      </p:cBhvr>
                                      <p:to>
                                        <p:strVal val="visible"/>
                                      </p:to>
                                    </p:set>
                                    <p:animEffect transition="in" filter="fade">
                                      <p:cBhvr>
                                        <p:cTn id="17" dur="2000"/>
                                        <p:tgtEl>
                                          <p:spTgt spid="30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4">
                                            <p:txEl>
                                              <p:pRg st="4" end="4"/>
                                            </p:txEl>
                                          </p:spTgt>
                                        </p:tgtEl>
                                        <p:attrNameLst>
                                          <p:attrName>style.visibility</p:attrName>
                                        </p:attrNameLst>
                                      </p:cBhvr>
                                      <p:to>
                                        <p:strVal val="visible"/>
                                      </p:to>
                                    </p:set>
                                    <p:animEffect transition="in" filter="fade">
                                      <p:cBhvr>
                                        <p:cTn id="22" dur="2000"/>
                                        <p:tgtEl>
                                          <p:spTgt spid="307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a:xfrm>
            <a:off x="2928938" y="214313"/>
            <a:ext cx="5800725" cy="857250"/>
          </a:xfrm>
        </p:spPr>
        <p:txBody>
          <a:bodyPr rtlCol="0">
            <a:normAutofit/>
          </a:bodyPr>
          <a:lstStyle/>
          <a:p>
            <a:pPr eaLnBrk="1" fontAlgn="auto" hangingPunct="1">
              <a:spcAft>
                <a:spcPts val="0"/>
              </a:spcAft>
              <a:defRPr/>
            </a:pPr>
            <a:r>
              <a:rPr lang="el-GR" sz="2800" dirty="0" smtClean="0">
                <a:solidFill>
                  <a:schemeClr val="accent3">
                    <a:lumMod val="50000"/>
                  </a:schemeClr>
                </a:solidFill>
              </a:rPr>
              <a:t>Παράδειγμα 1</a:t>
            </a:r>
            <a:r>
              <a:rPr lang="en-US" sz="2800" dirty="0" smtClean="0">
                <a:solidFill>
                  <a:schemeClr val="accent3">
                    <a:lumMod val="50000"/>
                  </a:schemeClr>
                </a:solidFill>
              </a:rPr>
              <a:t>:</a:t>
            </a:r>
            <a:endParaRPr lang="el-GR" sz="2800" dirty="0" smtClean="0">
              <a:solidFill>
                <a:schemeClr val="accent3">
                  <a:lumMod val="50000"/>
                </a:schemeClr>
              </a:solidFill>
            </a:endParaRPr>
          </a:p>
        </p:txBody>
      </p:sp>
      <p:sp>
        <p:nvSpPr>
          <p:cNvPr id="3075" name="2 - Θέση περιεχομένου"/>
          <p:cNvSpPr>
            <a:spLocks noGrp="1"/>
          </p:cNvSpPr>
          <p:nvPr>
            <p:ph idx="1"/>
          </p:nvPr>
        </p:nvSpPr>
        <p:spPr>
          <a:xfrm>
            <a:off x="500063" y="1071563"/>
            <a:ext cx="8186737" cy="5054600"/>
          </a:xfrm>
        </p:spPr>
        <p:txBody>
          <a:bodyPr rtlCol="0">
            <a:normAutofit fontScale="92500" lnSpcReduction="10000"/>
          </a:bodyPr>
          <a:lstStyle/>
          <a:p>
            <a:pPr algn="just" eaLnBrk="1" fontAlgn="auto" hangingPunct="1">
              <a:spcAft>
                <a:spcPts val="0"/>
              </a:spcAft>
              <a:buFont typeface="Arial" pitchFamily="34" charset="0"/>
              <a:buChar char="•"/>
              <a:defRPr/>
            </a:pPr>
            <a:r>
              <a:rPr lang="en-US" sz="2400" dirty="0" smtClean="0"/>
              <a:t> </a:t>
            </a:r>
            <a:r>
              <a:rPr lang="el-GR" sz="2400" dirty="0" smtClean="0"/>
              <a:t>Ο Α. κάθεται σε ένα καρεκλάκι κοντά στο τραπέζι και κρατά μια απλή φωτοτυπία με ασκήσεις. </a:t>
            </a:r>
            <a:r>
              <a:rPr lang="el-GR" sz="2400" dirty="0" smtClean="0">
                <a:solidFill>
                  <a:schemeClr val="tx2">
                    <a:lumMod val="75000"/>
                  </a:schemeClr>
                </a:solidFill>
              </a:rPr>
              <a:t>Την ίδια έχουν όλα τα παιδιά</a:t>
            </a:r>
            <a:r>
              <a:rPr lang="el-GR" sz="2400" dirty="0" smtClean="0"/>
              <a:t>. Κάθομαι δίπλα του και μου λέει: «Εγώ δεν ξέρω» και δεν κάνει καμιά προσπάθεια να αντιγράψει τις παράλληλες γραμμές </a:t>
            </a:r>
            <a:r>
              <a:rPr lang="en-US" sz="2400" dirty="0" smtClean="0"/>
              <a:t>.</a:t>
            </a:r>
            <a:r>
              <a:rPr lang="el-GR" sz="2400" dirty="0" smtClean="0"/>
              <a:t> Η Ε. τον κοιτάει και του λέει: «Σιγά το δύσκολο! Κοίτα εγώ πώς τις κάνω!». Ο Α. με κοιτάει με απορία. </a:t>
            </a:r>
          </a:p>
          <a:p>
            <a:pPr eaLnBrk="1" fontAlgn="auto" hangingPunct="1">
              <a:spcAft>
                <a:spcPts val="0"/>
              </a:spcAft>
              <a:buFont typeface="Arial" charset="0"/>
              <a:buNone/>
              <a:defRPr/>
            </a:pPr>
            <a:r>
              <a:rPr lang="el-GR" sz="2400" dirty="0" smtClean="0">
                <a:solidFill>
                  <a:srgbClr val="C00000"/>
                </a:solidFill>
              </a:rPr>
              <a:t>		Ποια ερωτήματα, προβληματισμούς, σχόλια θα μπορούσαμε 	να διατυπώσουμε βλέποντας το παραπάνω παράδειγμα;</a:t>
            </a:r>
          </a:p>
          <a:p>
            <a:pPr eaLnBrk="1" fontAlgn="auto" hangingPunct="1">
              <a:spcAft>
                <a:spcPts val="0"/>
              </a:spcAft>
              <a:buFont typeface="Arial" charset="0"/>
              <a:buNone/>
              <a:defRPr/>
            </a:pPr>
            <a:endParaRPr lang="el-GR" sz="2400" dirty="0" smtClean="0"/>
          </a:p>
          <a:p>
            <a:pPr eaLnBrk="1" fontAlgn="auto" hangingPunct="1">
              <a:spcAft>
                <a:spcPts val="0"/>
              </a:spcAft>
              <a:buFont typeface="Arial" pitchFamily="34" charset="0"/>
              <a:buNone/>
              <a:defRPr/>
            </a:pPr>
            <a:r>
              <a:rPr lang="el-GR" sz="2400" dirty="0" smtClean="0"/>
              <a:t>		Ποια είναι τα χαρακτηριστικά της εκπαιδευτικής συνθήκης 	που κάνουν τον Α. να μην προσπαθεί;</a:t>
            </a:r>
          </a:p>
          <a:p>
            <a:pPr eaLnBrk="1" fontAlgn="auto" hangingPunct="1">
              <a:spcAft>
                <a:spcPts val="0"/>
              </a:spcAft>
              <a:buFont typeface="Arial" charset="0"/>
              <a:buNone/>
              <a:defRPr/>
            </a:pPr>
            <a:r>
              <a:rPr lang="el-GR" sz="2400" dirty="0" smtClean="0"/>
              <a:t>		-το ότι δεν κατανοεί αυτό που κάνει;</a:t>
            </a:r>
          </a:p>
          <a:p>
            <a:pPr eaLnBrk="1" fontAlgn="auto" hangingPunct="1">
              <a:spcAft>
                <a:spcPts val="0"/>
              </a:spcAft>
              <a:buFont typeface="Arial" charset="0"/>
              <a:buNone/>
              <a:defRPr/>
            </a:pPr>
            <a:r>
              <a:rPr lang="el-GR" sz="2400" dirty="0" smtClean="0"/>
              <a:t>		-το ότι δεν κατανοεί το γιατί να το κάνει;</a:t>
            </a:r>
          </a:p>
          <a:p>
            <a:pPr eaLnBrk="1" fontAlgn="auto" hangingPunct="1">
              <a:spcAft>
                <a:spcPts val="0"/>
              </a:spcAft>
              <a:buFont typeface="Arial" charset="0"/>
              <a:buNone/>
              <a:defRPr/>
            </a:pPr>
            <a:r>
              <a:rPr lang="el-GR" sz="2400" dirty="0" smtClean="0"/>
              <a:t>		-η αίσθηση ότι θα αποτύχει;</a:t>
            </a:r>
          </a:p>
          <a:p>
            <a:pPr algn="just" eaLnBrk="1" fontAlgn="auto" hangingPunct="1">
              <a:spcAft>
                <a:spcPts val="0"/>
              </a:spcAft>
              <a:buFont typeface="Arial" pitchFamily="34" charset="0"/>
              <a:buChar char="•"/>
              <a:defRPr/>
            </a:pPr>
            <a:endParaRPr lang="el-GR" sz="2400" dirty="0" smtClean="0"/>
          </a:p>
          <a:p>
            <a:pPr eaLnBrk="1" fontAlgn="auto" hangingPunct="1">
              <a:spcAft>
                <a:spcPts val="0"/>
              </a:spcAft>
              <a:buFont typeface="Arial" charset="0"/>
              <a:buNone/>
              <a:defRPr/>
            </a:pPr>
            <a:endParaRPr lang="el-GR"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endParaRPr lang="el-GR" smtClean="0"/>
          </a:p>
        </p:txBody>
      </p:sp>
      <p:sp>
        <p:nvSpPr>
          <p:cNvPr id="5123" name="2 - Θέση περιεχομένου"/>
          <p:cNvSpPr>
            <a:spLocks noGrp="1"/>
          </p:cNvSpPr>
          <p:nvPr>
            <p:ph idx="1"/>
          </p:nvPr>
        </p:nvSpPr>
        <p:spPr/>
        <p:txBody>
          <a:bodyPr/>
          <a:lstStyle/>
          <a:p>
            <a:r>
              <a:rPr lang="el-GR" smtClean="0"/>
              <a:t>Μπορούν να κάνουν όλοι τα ίδια την ίδια χρονική στιγμή</a:t>
            </a:r>
            <a:r>
              <a:rPr lang="en-US" smtClean="0"/>
              <a:t> </a:t>
            </a:r>
            <a:r>
              <a:rPr lang="el-GR" smtClean="0"/>
              <a:t>?</a:t>
            </a:r>
          </a:p>
          <a:p>
            <a:r>
              <a:rPr lang="el-GR" smtClean="0"/>
              <a:t>Πρώτοι προβληματισμοί…</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eaLnBrk="1" fontAlgn="auto" hangingPunct="1">
              <a:spcAft>
                <a:spcPts val="0"/>
              </a:spcAft>
              <a:defRPr/>
            </a:pPr>
            <a:r>
              <a:rPr lang="el-GR" dirty="0" smtClean="0"/>
              <a:t>Παραδοσιακές </a:t>
            </a:r>
            <a:r>
              <a:rPr lang="en-US" dirty="0" smtClean="0"/>
              <a:t>vs. </a:t>
            </a:r>
            <a:r>
              <a:rPr lang="el-GR" dirty="0" smtClean="0"/>
              <a:t>Σύγχρονες προσεγγίσεις</a:t>
            </a:r>
            <a:endParaRPr lang="el-GR" dirty="0"/>
          </a:p>
        </p:txBody>
      </p:sp>
      <p:sp>
        <p:nvSpPr>
          <p:cNvPr id="3" name="2 - Θέση περιεχομένου"/>
          <p:cNvSpPr>
            <a:spLocks noGrp="1"/>
          </p:cNvSpPr>
          <p:nvPr>
            <p:ph idx="1"/>
          </p:nvPr>
        </p:nvSpPr>
        <p:spPr/>
        <p:txBody>
          <a:bodyPr rtlCol="0">
            <a:normAutofit lnSpcReduction="10000"/>
          </a:bodyPr>
          <a:lstStyle/>
          <a:p>
            <a:pPr algn="just" eaLnBrk="1" fontAlgn="auto" hangingPunct="1">
              <a:spcAft>
                <a:spcPts val="0"/>
              </a:spcAft>
              <a:buFont typeface="Arial" pitchFamily="34" charset="0"/>
              <a:buChar char="•"/>
              <a:defRPr/>
            </a:pPr>
            <a:r>
              <a:rPr lang="el-GR" dirty="0" smtClean="0">
                <a:solidFill>
                  <a:srgbClr val="C00000"/>
                </a:solidFill>
              </a:rPr>
              <a:t>Παραδοσιακές προσεγγίσεις</a:t>
            </a:r>
            <a:r>
              <a:rPr lang="el-GR" dirty="0" smtClean="0"/>
              <a:t>: Η μάθηση μεταβιβάζεται, έχει συσσωρευτικό και αναπαραγωγικό χαρακτήρα. Αξιολογείται με βάση το αποτέλεσμα.</a:t>
            </a:r>
          </a:p>
          <a:p>
            <a:pPr algn="just" eaLnBrk="1" fontAlgn="auto" hangingPunct="1">
              <a:spcAft>
                <a:spcPts val="0"/>
              </a:spcAft>
              <a:buFont typeface="Arial" pitchFamily="34" charset="0"/>
              <a:buChar char="•"/>
              <a:defRPr/>
            </a:pPr>
            <a:r>
              <a:rPr lang="el-GR" dirty="0" smtClean="0">
                <a:solidFill>
                  <a:srgbClr val="C00000"/>
                </a:solidFill>
              </a:rPr>
              <a:t>Σύγχρονες προσεγγίσεις</a:t>
            </a:r>
            <a:r>
              <a:rPr lang="el-GR" dirty="0" smtClean="0"/>
              <a:t>: Η μάθηση κατακτάται μέσω διερεύνησης και αλληλεπίδρασης. Έχει δημιουργικό και παραγωγικό χαρακτήρα. Εκείνο που μας ενδιαφέρει είναι η διαδικασία.</a:t>
            </a: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title"/>
          </p:nvPr>
        </p:nvSpPr>
        <p:spPr>
          <a:xfrm>
            <a:off x="1000125" y="274638"/>
            <a:ext cx="7686675" cy="796925"/>
          </a:xfrm>
        </p:spPr>
        <p:txBody>
          <a:bodyPr/>
          <a:lstStyle/>
          <a:p>
            <a:r>
              <a:rPr lang="el-GR" sz="1800" smtClean="0">
                <a:solidFill>
                  <a:srgbClr val="C00000"/>
                </a:solidFill>
              </a:rPr>
              <a:t>ΠΑΡΑΔΕΙΓΜΑ 2: Εξελίσσοντας τις παιδαγωγικές πρακτικές ?????</a:t>
            </a:r>
          </a:p>
        </p:txBody>
      </p:sp>
      <p:sp>
        <p:nvSpPr>
          <p:cNvPr id="6147" name="2 - Θέση περιεχομένου"/>
          <p:cNvSpPr>
            <a:spLocks noGrp="1"/>
          </p:cNvSpPr>
          <p:nvPr>
            <p:ph idx="1"/>
          </p:nvPr>
        </p:nvSpPr>
        <p:spPr>
          <a:xfrm>
            <a:off x="357188" y="785813"/>
            <a:ext cx="8329612" cy="5786437"/>
          </a:xfrm>
        </p:spPr>
        <p:txBody>
          <a:bodyPr>
            <a:normAutofit lnSpcReduction="10000"/>
          </a:bodyPr>
          <a:lstStyle/>
          <a:p>
            <a:r>
              <a:rPr lang="el-GR" sz="2000" i="1" smtClean="0"/>
              <a:t>Δίνω </a:t>
            </a:r>
            <a:r>
              <a:rPr lang="el-GR" sz="2000" i="1" smtClean="0">
                <a:solidFill>
                  <a:srgbClr val="C00000"/>
                </a:solidFill>
              </a:rPr>
              <a:t>σε όλα </a:t>
            </a:r>
            <a:r>
              <a:rPr lang="el-GR" sz="2000" i="1" smtClean="0"/>
              <a:t>τα παιδιά ένα </a:t>
            </a:r>
            <a:r>
              <a:rPr lang="el-GR" sz="2000" i="1" smtClean="0">
                <a:solidFill>
                  <a:srgbClr val="C00000"/>
                </a:solidFill>
              </a:rPr>
              <a:t>απλό</a:t>
            </a:r>
            <a:r>
              <a:rPr lang="el-GR" sz="2000" i="1" smtClean="0"/>
              <a:t> σταυρόλεξο. 3 λέξεις από 4 έως 6 γράμματα. Από κάτω έχει όλες τις λέξεις που πρέπει να συμπληρώσουν τα παιδιά. Κάποια παιδιά αντιλαμβάνονται αμέσως τι πρέπει να κάνουν. Κάποια μοιάζουν να μην έχουν ξαναδεί. Πολλά παιδιά το τελειώνουν πολύ γρήγορα και δείχνουν να βαριούνται. Ο Κ.  κάθεται κρατώντας το μολύβι και προσπαθεί να κρυφοκοιτάξει από τους διπλανούς του ποια γράμματα να συμπληρώσει και σε ποια θέση. Η Σ.  γράφει ανακατεμένα γράμματα. Δε μιλάει καθόλου, μόνο κοιτάζει το χαρτί με σκυμμένο το κεφάλι. Η Β. έχει γράψει σωστά κάποιες λέξεις και μοιάζει να σκέφτεται. Το ίδιο κάνουν και αρκετά άλλα παιδιά. Η μισή σχεδόν τάξη τα καταφέρνει. Ο Ε. δεν κάνει καμία προσπάθεια, απλά χρωματίζει τα κουτάκια. Ο Ν. δεν ασχολείται καθόλου με αυτό που έχει να κάνει. </a:t>
            </a:r>
            <a:r>
              <a:rPr lang="el-GR" sz="2000" i="1" smtClean="0">
                <a:solidFill>
                  <a:srgbClr val="C00000"/>
                </a:solidFill>
              </a:rPr>
              <a:t>Του επιτρέπω να αποσυρθεί</a:t>
            </a:r>
            <a:r>
              <a:rPr lang="el-GR" sz="2000" i="1" smtClean="0"/>
              <a:t>…. και να ασχοληθεί με κάτι άλλο, κάτι που εξάλλου συμβαίνει πολύ συχνά. Όταν τελειώνουν όλοι,  </a:t>
            </a:r>
            <a:r>
              <a:rPr lang="el-GR" sz="2000" i="1" smtClean="0">
                <a:solidFill>
                  <a:srgbClr val="C00000"/>
                </a:solidFill>
              </a:rPr>
              <a:t>επιβραβεύω όλα τα παιδιά για την προσπάθειά τους </a:t>
            </a:r>
            <a:r>
              <a:rPr lang="el-GR" sz="2000" i="1" smtClean="0"/>
              <a:t>και τους λέω να βάλουν την εργασία στο φάκελό τους. Επιτρέποντας στο κάθε παιδί να συμπληρώσει το σταυρόλεξο όπως μπορεί πιστεύω ότι σε κάποιο βαθμό σέβομαι και ακολουθώ τους ρυθμούς των μαθητών μου. Τουλάχιστον δεν τους πιέζω</a:t>
            </a:r>
            <a:r>
              <a:rPr lang="el-GR" sz="2000" i="1" smtClean="0">
                <a:solidFill>
                  <a:srgbClr val="C00000"/>
                </a:solidFill>
              </a:rPr>
              <a:t>. Λειτουργώ διαφοροποιημένα. Εντούτοις κάτι με προβληματίζει</a:t>
            </a:r>
            <a:endParaRPr lang="el-GR" sz="2000" smtClean="0">
              <a:solidFill>
                <a:srgbClr val="C00000"/>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p:txBody>
          <a:bodyPr>
            <a:normAutofit fontScale="90000"/>
          </a:bodyPr>
          <a:lstStyle/>
          <a:p>
            <a:r>
              <a:rPr lang="el-GR" smtClean="0">
                <a:solidFill>
                  <a:srgbClr val="C00000"/>
                </a:solidFill>
              </a:rPr>
              <a:t>Παράδειγμα 3: εξελίσσοντας</a:t>
            </a:r>
            <a:r>
              <a:rPr lang="en-US" smtClean="0">
                <a:solidFill>
                  <a:srgbClr val="C00000"/>
                </a:solidFill>
              </a:rPr>
              <a:t> </a:t>
            </a:r>
            <a:r>
              <a:rPr lang="el-GR" smtClean="0">
                <a:solidFill>
                  <a:srgbClr val="C00000"/>
                </a:solidFill>
              </a:rPr>
              <a:t>τη διαδικασία?</a:t>
            </a:r>
          </a:p>
        </p:txBody>
      </p:sp>
      <p:sp>
        <p:nvSpPr>
          <p:cNvPr id="7171" name="2 - Θέση περιεχομένου"/>
          <p:cNvSpPr>
            <a:spLocks noGrp="1"/>
          </p:cNvSpPr>
          <p:nvPr>
            <p:ph idx="1"/>
          </p:nvPr>
        </p:nvSpPr>
        <p:spPr/>
        <p:txBody>
          <a:bodyPr/>
          <a:lstStyle/>
          <a:p>
            <a:r>
              <a:rPr lang="el-GR" sz="2400" i="1" smtClean="0"/>
              <a:t>Σε μία δεύτερη φάση και σκεπτόμενη ότι όλα τα παιδιά δεν μπορούν να βρίσκονται στο ίδιο επίπεδο, φέρνω στην τάξη σταυρόλεξα διαφορετικού βαθμού δυσκολίας, κάτι που απαιτεί πολύ χρόνο και προετοιμασία. Οι προχωρημένοι θα κάνουν πιο σύνθετα και οι λιγότερο προχωρημένοι πιο απλά σταυρόλεξα. Τα παιδιά δουλεύουν ατομικά, αν και συγκρίνουν τις δουλειές που τους έχω αναθέσει και κάνουν σχόλια ….Το θετικό σε αυτή τη συνθήκη είναι ότι όλα τα παιδιά κάνουν κάτι στα μέτρα τους. Αυτό είναι ενδεχομένως μια απάντηση στην ανομοιογένεια της τάξης μου. Εντούτοις και αυτή η συνθήκη αφήνει κάποια παιδιά αδιάφορα. </a:t>
            </a:r>
            <a:endParaRPr lang="el-GR" sz="2400" smtClean="0"/>
          </a:p>
          <a:p>
            <a:endParaRPr lang="el-GR" sz="240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2 - Θέση περιεχομένου"/>
          <p:cNvSpPr>
            <a:spLocks noGrp="1"/>
          </p:cNvSpPr>
          <p:nvPr>
            <p:ph idx="1"/>
          </p:nvPr>
        </p:nvSpPr>
        <p:spPr/>
        <p:txBody>
          <a:bodyPr/>
          <a:lstStyle/>
          <a:p>
            <a:r>
              <a:rPr lang="el-GR" smtClean="0"/>
              <a:t>Οι παραπάνω προσεγγίσεις ταυτίζουν τη διαφοροποιημένη παιδαγωγική με την εξατομίκευση και με τις ομάδες επιπέδου. Η αντίληψη αυτή σημαίνει διαφορετικοί στόχοι και υλικά για κάθε μαθητή με βάση το επίπεδό του. </a:t>
            </a:r>
            <a:r>
              <a:rPr lang="el-GR" b="1" smtClean="0"/>
              <a:t>Μια τέτοια αντίληψη εστιασμένη στο άτομο, αποσιωπεί την συν-οικοδόμηση γνώσεων και δεξιοτήτων στο πλαίσιο της συνεργατικής μάθησης</a:t>
            </a:r>
            <a:endParaRPr lang="el-GR"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normAutofit fontScale="90000"/>
          </a:bodyPr>
          <a:lstStyle/>
          <a:p>
            <a:pPr eaLnBrk="1" hangingPunct="1"/>
            <a:r>
              <a:rPr lang="el-GR" smtClean="0">
                <a:solidFill>
                  <a:srgbClr val="FF0000"/>
                </a:solidFill>
              </a:rPr>
              <a:t>Ξαναγυρνώντας στις βασικές παραδοχές</a:t>
            </a:r>
          </a:p>
        </p:txBody>
      </p:sp>
      <p:sp>
        <p:nvSpPr>
          <p:cNvPr id="3" name="2 - Θέση περιεχομένου"/>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O</a:t>
            </a:r>
            <a:r>
              <a:rPr lang="el-GR" dirty="0" smtClean="0"/>
              <a:t>ι άνθρωποι μαθαίνουν αυτό που είναι σημαντικό για αυτούς</a:t>
            </a:r>
          </a:p>
          <a:p>
            <a:pPr eaLnBrk="1" fontAlgn="auto" hangingPunct="1">
              <a:spcAft>
                <a:spcPts val="0"/>
              </a:spcAft>
              <a:buFont typeface="Arial" pitchFamily="34" charset="0"/>
              <a:buChar char="•"/>
              <a:defRPr/>
            </a:pPr>
            <a:r>
              <a:rPr lang="el-GR" dirty="0" smtClean="0"/>
              <a:t>Οι άνθρωποι κατασκευάζουν τη νέα γνώση βασισμένοι στη γνώση που ήδη έχουν</a:t>
            </a:r>
          </a:p>
          <a:p>
            <a:pPr eaLnBrk="1" fontAlgn="auto" hangingPunct="1">
              <a:spcAft>
                <a:spcPts val="0"/>
              </a:spcAft>
              <a:buFont typeface="Arial" pitchFamily="34" charset="0"/>
              <a:buChar char="•"/>
              <a:defRPr/>
            </a:pPr>
            <a:r>
              <a:rPr lang="el-GR" dirty="0" smtClean="0"/>
              <a:t>Τα άτομα μαθαίνουν διαφορετικά</a:t>
            </a:r>
          </a:p>
          <a:p>
            <a:pPr eaLnBrk="1" fontAlgn="auto" hangingPunct="1">
              <a:spcAft>
                <a:spcPts val="0"/>
              </a:spcAft>
              <a:buFont typeface="Arial" pitchFamily="34" charset="0"/>
              <a:buChar char="•"/>
              <a:defRPr/>
            </a:pPr>
            <a:r>
              <a:rPr lang="el-GR" dirty="0" smtClean="0"/>
              <a:t>Η μάθηση είναι αποτέλεσμα αλληλεπίδρασης με το περιβάλλον και τους άλλους</a:t>
            </a:r>
          </a:p>
          <a:p>
            <a:pPr eaLnBrk="1" fontAlgn="auto" hangingPunct="1">
              <a:spcAft>
                <a:spcPts val="0"/>
              </a:spcAft>
              <a:buFont typeface="Arial" pitchFamily="34" charset="0"/>
              <a:buChar char="•"/>
              <a:defRPr/>
            </a:pPr>
            <a:r>
              <a:rPr lang="el-GR" dirty="0" smtClean="0"/>
              <a:t>Οι άνθρωποι μαθαίνουν όταν  υπάρχει πρόκληση</a:t>
            </a:r>
          </a:p>
          <a:p>
            <a:pPr eaLnBrk="1" fontAlgn="auto" hangingPunct="1">
              <a:spcAft>
                <a:spcPts val="0"/>
              </a:spcAft>
              <a:buFont typeface="Arial" pitchFamily="34" charset="0"/>
              <a:buChar char="•"/>
              <a:defRPr/>
            </a:pPr>
            <a:endParaRPr lang="el-GR"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 Θέση περιεχομένου"/>
          <p:cNvSpPr>
            <a:spLocks noGrp="1"/>
          </p:cNvSpPr>
          <p:nvPr>
            <p:ph idx="1"/>
          </p:nvPr>
        </p:nvSpPr>
        <p:spPr>
          <a:xfrm>
            <a:off x="428625" y="571500"/>
            <a:ext cx="8258175" cy="5554663"/>
          </a:xfrm>
        </p:spPr>
        <p:txBody>
          <a:bodyPr/>
          <a:lstStyle/>
          <a:p>
            <a:pPr eaLnBrk="1" hangingPunct="1"/>
            <a:endParaRPr lang="el-GR" smtClean="0"/>
          </a:p>
          <a:p>
            <a:pPr eaLnBrk="1" hangingPunct="1"/>
            <a:r>
              <a:rPr lang="el-GR" smtClean="0"/>
              <a:t>Τα παιδιά βιώνουν με διαφορετικό τρόπο τη μαθησιακή εμπειρία</a:t>
            </a:r>
          </a:p>
          <a:p>
            <a:pPr eaLnBrk="1" hangingPunct="1"/>
            <a:r>
              <a:rPr lang="el-GR" smtClean="0"/>
              <a:t>Ένα θετικό συναισθηματικό κλίμα ενισχύει τη μάθηση</a:t>
            </a:r>
          </a:p>
        </p:txBody>
      </p:sp>
      <p:pic>
        <p:nvPicPr>
          <p:cNvPr id="13315" name="Content Placeholder 4"/>
          <p:cNvPicPr>
            <a:picLocks noChangeAspect="1"/>
          </p:cNvPicPr>
          <p:nvPr/>
        </p:nvPicPr>
        <p:blipFill>
          <a:blip r:embed="rId2"/>
          <a:srcRect/>
          <a:stretch>
            <a:fillRect/>
          </a:stretch>
        </p:blipFill>
        <p:spPr bwMode="auto">
          <a:xfrm>
            <a:off x="4071938" y="3286125"/>
            <a:ext cx="3017837" cy="3192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Τίτλος"/>
          <p:cNvSpPr>
            <a:spLocks noGrp="1"/>
          </p:cNvSpPr>
          <p:nvPr>
            <p:ph type="title"/>
          </p:nvPr>
        </p:nvSpPr>
        <p:spPr>
          <a:xfrm>
            <a:off x="571500" y="274638"/>
            <a:ext cx="8115300" cy="868362"/>
          </a:xfrm>
        </p:spPr>
        <p:txBody>
          <a:bodyPr>
            <a:normAutofit fontScale="90000"/>
          </a:bodyPr>
          <a:lstStyle/>
          <a:p>
            <a:r>
              <a:rPr lang="el-GR" sz="2800" smtClean="0">
                <a:solidFill>
                  <a:srgbClr val="C00000"/>
                </a:solidFill>
              </a:rPr>
              <a:t>Προϋποθέσεις της διαφοροποιημένης παιδαγωγικής. Ο ρόλος του εκπαιδευτικού</a:t>
            </a:r>
          </a:p>
        </p:txBody>
      </p:sp>
      <p:sp>
        <p:nvSpPr>
          <p:cNvPr id="15363" name="2 - Θέση περιεχομένου"/>
          <p:cNvSpPr>
            <a:spLocks noGrp="1"/>
          </p:cNvSpPr>
          <p:nvPr>
            <p:ph idx="1"/>
          </p:nvPr>
        </p:nvSpPr>
        <p:spPr>
          <a:xfrm>
            <a:off x="428625" y="1214438"/>
            <a:ext cx="8258175" cy="5357812"/>
          </a:xfrm>
        </p:spPr>
        <p:txBody>
          <a:bodyPr/>
          <a:lstStyle/>
          <a:p>
            <a:r>
              <a:rPr lang="el-GR" smtClean="0"/>
              <a:t>- Διαπιστώνω /εντοπίζω την ανομοιογένεια</a:t>
            </a:r>
          </a:p>
          <a:p>
            <a:r>
              <a:rPr lang="el-GR" smtClean="0"/>
              <a:t>- Την αποδέχομαι (άρα σκέφτομαι και τις δικές μου βιωμένες εμπειρίες)</a:t>
            </a:r>
            <a:endParaRPr lang="en-US" smtClean="0"/>
          </a:p>
          <a:p>
            <a:r>
              <a:rPr lang="en-US" smtClean="0"/>
              <a:t>- A</a:t>
            </a:r>
            <a:r>
              <a:rPr lang="el-GR" smtClean="0"/>
              <a:t>ναστοχάζομαι πάνω στις πρακτικές μου</a:t>
            </a:r>
          </a:p>
          <a:p>
            <a:pPr algn="just"/>
            <a:r>
              <a:rPr lang="el-GR" sz="2000" i="1" smtClean="0"/>
              <a:t>«Κατά συνέπεια, το γεγονός ότι η οργάνωση ενός περιβάλλοντος μάθησης που συνάδει με τη διαφοροποιημένη παιδαγωγική δεν μας είναι γνώριμο βιωματικά, η μη δηλαδή διαφοροποιημένη εκπαιδευτική μας εμπειρία, αλλά και η εστίαση της δικής μας εκπαίδευσης στην ακαδημαϊκή διάσταση, αλλά  και στο περιεχόμενο της γνώσης και όχι στη διαδικασία μας οδηγεί σε αδυναμία ή δυσκολία να εργαστούμε με βάση τη  διαφοροποιημένη προσέγγιση ή ακόμη και να τη φανταστούμε σε όλες τις τις πιθανές διαστάσεις. Αυτό οδηγεί συχνά σε παιδαγωγικές πρακτικές που δεν συμπεριλαμβάνουν όλα τα στοιχεία διαφοροποίησης».</a:t>
            </a:r>
          </a:p>
          <a:p>
            <a:endParaRPr lang="el-GR" smtClean="0"/>
          </a:p>
          <a:p>
            <a:endParaRPr lang="el-GR"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Τίτλος"/>
          <p:cNvSpPr>
            <a:spLocks noGrp="1"/>
          </p:cNvSpPr>
          <p:nvPr>
            <p:ph type="title"/>
          </p:nvPr>
        </p:nvSpPr>
        <p:spPr/>
        <p:txBody>
          <a:bodyPr/>
          <a:lstStyle/>
          <a:p>
            <a:pPr eaLnBrk="1" hangingPunct="1"/>
            <a:r>
              <a:rPr lang="el-GR" smtClean="0"/>
              <a:t>Ξεπερνώντας τις Παρανοήσεις</a:t>
            </a:r>
          </a:p>
        </p:txBody>
      </p:sp>
      <p:sp>
        <p:nvSpPr>
          <p:cNvPr id="3" name="2 - Θέση περιεχομένου"/>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l-GR" strike="sngStrike" dirty="0" smtClean="0">
                <a:solidFill>
                  <a:srgbClr val="7030A0"/>
                </a:solidFill>
              </a:rPr>
              <a:t>απλοποίηση ύλης</a:t>
            </a:r>
            <a:r>
              <a:rPr lang="en-US" strike="sngStrike" dirty="0" smtClean="0">
                <a:solidFill>
                  <a:srgbClr val="7030A0"/>
                </a:solidFill>
              </a:rPr>
              <a:t> </a:t>
            </a:r>
            <a:r>
              <a:rPr lang="en-US" dirty="0" smtClean="0"/>
              <a:t>vs. </a:t>
            </a:r>
            <a:r>
              <a:rPr lang="el-GR" dirty="0" smtClean="0"/>
              <a:t>διαφορετικοί τρόποι προσέγγισης</a:t>
            </a:r>
          </a:p>
          <a:p>
            <a:pPr eaLnBrk="1" fontAlgn="auto" hangingPunct="1">
              <a:spcAft>
                <a:spcPts val="0"/>
              </a:spcAft>
              <a:buFont typeface="Arial" pitchFamily="34" charset="0"/>
              <a:buChar char="•"/>
              <a:defRPr/>
            </a:pPr>
            <a:r>
              <a:rPr lang="el-GR" strike="sngStrike" dirty="0" smtClean="0">
                <a:solidFill>
                  <a:srgbClr val="7030A0"/>
                </a:solidFill>
              </a:rPr>
              <a:t>ομάδες επιπέδου</a:t>
            </a:r>
          </a:p>
          <a:p>
            <a:pPr eaLnBrk="1" fontAlgn="auto" hangingPunct="1">
              <a:spcAft>
                <a:spcPts val="0"/>
              </a:spcAft>
              <a:buFont typeface="Arial" pitchFamily="34" charset="0"/>
              <a:buChar char="•"/>
              <a:defRPr/>
            </a:pPr>
            <a:r>
              <a:rPr lang="el-GR" strike="sngStrike" dirty="0" smtClean="0">
                <a:solidFill>
                  <a:srgbClr val="7030A0"/>
                </a:solidFill>
              </a:rPr>
              <a:t>Υπάρχουν τεχνικές διαφοροποίησης </a:t>
            </a:r>
            <a:r>
              <a:rPr lang="en-US" dirty="0" smtClean="0"/>
              <a:t>vs. H </a:t>
            </a:r>
            <a:r>
              <a:rPr lang="el-GR" dirty="0" smtClean="0"/>
              <a:t>Διαφοροποίηση δεν είναι μια συνταγή διδασκαλίας. Ο εκπαιδευτικός που αποζητά έτοιμες συνταγές διαφοροποίησης δεν έχει κατανοήσει την έννοια της διαφοροποίησης. Η διαφοροποίηση είναι μια </a:t>
            </a:r>
            <a:r>
              <a:rPr lang="el-GR" dirty="0" err="1" smtClean="0"/>
              <a:t>αναστοχαστική</a:t>
            </a:r>
            <a:r>
              <a:rPr lang="el-GR" dirty="0" smtClean="0"/>
              <a:t> διαδικασία</a:t>
            </a:r>
          </a:p>
          <a:p>
            <a:pPr eaLnBrk="1" fontAlgn="auto" hangingPunct="1">
              <a:spcAft>
                <a:spcPts val="0"/>
              </a:spcAft>
              <a:buFont typeface="Arial" pitchFamily="34" charset="0"/>
              <a:buChar char="•"/>
              <a:defRPr/>
            </a:pPr>
            <a:endParaRPr lang="el-GR" dirty="0" smtClean="0"/>
          </a:p>
          <a:p>
            <a:pPr eaLnBrk="1" fontAlgn="auto" hangingPunct="1">
              <a:spcAft>
                <a:spcPts val="0"/>
              </a:spcAft>
              <a:buFont typeface="Arial" pitchFamily="34" charset="0"/>
              <a:buChar char="•"/>
              <a:defRPr/>
            </a:pPr>
            <a:endParaRPr lang="el-GR"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endParaRPr lang="el-GR" smtClean="0"/>
          </a:p>
        </p:txBody>
      </p:sp>
      <p:sp>
        <p:nvSpPr>
          <p:cNvPr id="5123" name="2 - Θέση περιεχομένου"/>
          <p:cNvSpPr>
            <a:spLocks noGrp="1"/>
          </p:cNvSpPr>
          <p:nvPr>
            <p:ph idx="1"/>
          </p:nvPr>
        </p:nvSpPr>
        <p:spPr/>
        <p:txBody>
          <a:bodyPr/>
          <a:lstStyle/>
          <a:p>
            <a:r>
              <a:rPr lang="el-GR" smtClean="0"/>
              <a:t>Μπορούν να κάνουν όλοι τα ίδια την ίδια χρονική στιγμή</a:t>
            </a:r>
            <a:r>
              <a:rPr lang="en-US" smtClean="0"/>
              <a:t> </a:t>
            </a:r>
            <a:r>
              <a:rPr lang="el-GR" smtClean="0"/>
              <a:t>?</a:t>
            </a:r>
          </a:p>
          <a:p>
            <a:r>
              <a:rPr lang="el-GR" smtClean="0"/>
              <a:t>Πρώτοι προβληματισμοί…</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p:txBody>
          <a:bodyPr/>
          <a:lstStyle/>
          <a:p>
            <a:endParaRPr lang="el-GR" smtClean="0"/>
          </a:p>
        </p:txBody>
      </p:sp>
      <p:sp>
        <p:nvSpPr>
          <p:cNvPr id="11267" name="2 - Θέση περιεχομένου"/>
          <p:cNvSpPr>
            <a:spLocks noGrp="1"/>
          </p:cNvSpPr>
          <p:nvPr>
            <p:ph idx="1"/>
          </p:nvPr>
        </p:nvSpPr>
        <p:spPr/>
        <p:txBody>
          <a:bodyPr/>
          <a:lstStyle/>
          <a:p>
            <a:r>
              <a:rPr lang="el-GR" smtClean="0">
                <a:solidFill>
                  <a:srgbClr val="C00000"/>
                </a:solidFill>
              </a:rPr>
              <a:t>Η διαφοροποίηση μοιάζει λοιπόν αναγκαία</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p:txBody>
          <a:bodyPr>
            <a:normAutofit fontScale="90000"/>
          </a:bodyPr>
          <a:lstStyle/>
          <a:p>
            <a:r>
              <a:rPr lang="el-GR" smtClean="0">
                <a:solidFill>
                  <a:srgbClr val="C00000"/>
                </a:solidFill>
              </a:rPr>
              <a:t>Υπάρχουν τεχνικές διαφοροποίησης;</a:t>
            </a:r>
          </a:p>
        </p:txBody>
      </p:sp>
      <p:sp>
        <p:nvSpPr>
          <p:cNvPr id="14339" name="2 - Θέση περιεχομένου"/>
          <p:cNvSpPr>
            <a:spLocks noGrp="1"/>
          </p:cNvSpPr>
          <p:nvPr>
            <p:ph idx="1"/>
          </p:nvPr>
        </p:nvSpPr>
        <p:spPr/>
        <p:txBody>
          <a:bodyPr/>
          <a:lstStyle/>
          <a:p>
            <a:r>
              <a:rPr lang="el-GR" smtClean="0"/>
              <a:t>ευέλικτη διάταξη θρανίων, ποικιλία βοηθημάτων, εργασία σε ζευγάρια, ποικιλία ρυθμών, διαβαθμισμένες δραστηριότητες, επιλογές πολλαπλής νοημοσύνης, προσομοιώσεις, πολλαπλά κείμενα</a:t>
            </a:r>
          </a:p>
          <a:p>
            <a:r>
              <a:rPr lang="el-GR" smtClean="0">
                <a:solidFill>
                  <a:srgbClr val="FF0000"/>
                </a:solidFill>
              </a:rPr>
              <a:t>ΓΙΑΤΙ ΔΕΝ ΕΙΝΑΙ ΟΙ ΤΕΧΝΙΚΕΣ ΠΑΝΤΑ ΑΠΟΤΕΛΕΣΜΑΤΙΚΕΣ;</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 Θέση περιεχομένου"/>
          <p:cNvSpPr>
            <a:spLocks noGrp="1"/>
          </p:cNvSpPr>
          <p:nvPr>
            <p:ph idx="1"/>
          </p:nvPr>
        </p:nvSpPr>
        <p:spPr>
          <a:xfrm>
            <a:off x="395288" y="333375"/>
            <a:ext cx="8291512" cy="5792788"/>
          </a:xfrm>
        </p:spPr>
        <p:txBody>
          <a:bodyPr/>
          <a:lstStyle/>
          <a:p>
            <a:pPr>
              <a:buFont typeface="Arial" charset="0"/>
              <a:buNone/>
            </a:pPr>
            <a:r>
              <a:rPr lang="el-GR" smtClean="0"/>
              <a:t>	</a:t>
            </a:r>
            <a:r>
              <a:rPr lang="el-GR" sz="2000" smtClean="0">
                <a:solidFill>
                  <a:srgbClr val="C00000"/>
                </a:solidFill>
              </a:rPr>
              <a:t>ΠΑΡΑΔΟΣΙΑΚΕΣ ΠΡΟΣΕΓΓΙΣΕΙΣ</a:t>
            </a:r>
          </a:p>
          <a:p>
            <a:r>
              <a:rPr lang="el-GR" sz="2000" smtClean="0"/>
              <a:t>Ζητείται από όλους τους μαθητές να ολοκληρώσουν σωστά και σε συγκεκριμένο χρόνο την ίδια δραστηριότητα</a:t>
            </a:r>
          </a:p>
          <a:p>
            <a:r>
              <a:rPr lang="el-GR" sz="2000" smtClean="0"/>
              <a:t>Πραγματοποιούνται κυρίως δραστηριότητες αναπαραγωγικού χαρακτήρα (αντιγραφές, αντιστοιχήσεις, κατασκευές με βάση ένα πρότυπο).</a:t>
            </a:r>
          </a:p>
          <a:p>
            <a:pPr>
              <a:buFont typeface="Arial" charset="0"/>
              <a:buNone/>
            </a:pPr>
            <a:r>
              <a:rPr lang="el-GR" sz="2000" smtClean="0"/>
              <a:t>	</a:t>
            </a:r>
            <a:r>
              <a:rPr lang="el-GR" sz="2000" smtClean="0">
                <a:solidFill>
                  <a:srgbClr val="C00000"/>
                </a:solidFill>
              </a:rPr>
              <a:t>ΣΥΓΧΡΟΝΕΣ ΠΡΟΣΕΓΓΙΣΕΙΣ</a:t>
            </a:r>
          </a:p>
          <a:p>
            <a:r>
              <a:rPr lang="el-GR" sz="2000" smtClean="0"/>
              <a:t>Πραγματοποιούνται δράσεις παραγωγικού χαρακτήρα που ενεργοποιούν τη σκέψη των παιδιών</a:t>
            </a:r>
          </a:p>
          <a:p>
            <a:r>
              <a:rPr lang="el-GR" sz="2000" smtClean="0"/>
              <a:t>Η μάθηση γίνεται αντιληπτή ως κοινωνική δραστηριότητα</a:t>
            </a:r>
          </a:p>
          <a:p>
            <a:r>
              <a:rPr lang="el-GR" sz="2000" smtClean="0"/>
              <a:t>Τα παιδιά μπορούν να λειτουργούν διαφοροποιημένα και τους δίνεται «χρόνος» και «χώρος» για να δράσουν και να εκφραστούν.</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Τίτλος"/>
          <p:cNvSpPr>
            <a:spLocks noGrp="1"/>
          </p:cNvSpPr>
          <p:nvPr>
            <p:ph type="title"/>
          </p:nvPr>
        </p:nvSpPr>
        <p:spPr/>
        <p:txBody>
          <a:bodyPr>
            <a:normAutofit fontScale="90000"/>
          </a:bodyPr>
          <a:lstStyle/>
          <a:p>
            <a:r>
              <a:rPr lang="el-GR" smtClean="0"/>
              <a:t>Επιτρέποντας την ατομική έκφραση…</a:t>
            </a:r>
          </a:p>
        </p:txBody>
      </p:sp>
      <p:sp>
        <p:nvSpPr>
          <p:cNvPr id="19459" name="2 - Θέση περιεχομένου"/>
          <p:cNvSpPr>
            <a:spLocks noGrp="1"/>
          </p:cNvSpPr>
          <p:nvPr>
            <p:ph idx="1"/>
          </p:nvPr>
        </p:nvSpPr>
        <p:spPr/>
        <p:txBody>
          <a:bodyPr/>
          <a:lstStyle/>
          <a:p>
            <a:pPr>
              <a:buFont typeface="Arial" charset="0"/>
              <a:buNone/>
            </a:pPr>
            <a:r>
              <a:rPr lang="el-GR" smtClean="0"/>
              <a:t>	Όταν τελείωσε η ανάγνωση του παραμυθιού η νηπιαγωγός τους είπε να ζωγραφίσουν ό,τι τους κάνει εντύπωση από αυτό το παραμύθι. Επάνω στη ζωγραφιά τους μπορούν να γράψουν και ό,τι θέλουν από το παραμύθι, τους είπε.</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Η Κοκκινοσκουφίτσα"/>
          <p:cNvPicPr>
            <a:picLocks noChangeAspect="1" noChangeArrowheads="1"/>
          </p:cNvPicPr>
          <p:nvPr>
            <p:ph idx="1"/>
          </p:nvPr>
        </p:nvPicPr>
        <p:blipFill>
          <a:blip r:embed="rId2"/>
          <a:srcRect/>
          <a:stretch>
            <a:fillRect/>
          </a:stretch>
        </p:blipFill>
        <p:spPr>
          <a:xfrm>
            <a:off x="930275" y="765175"/>
            <a:ext cx="7818438" cy="5360988"/>
          </a:xfrm>
          <a:noFill/>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Τίτλος"/>
          <p:cNvSpPr>
            <a:spLocks noGrp="1"/>
          </p:cNvSpPr>
          <p:nvPr>
            <p:ph type="title"/>
          </p:nvPr>
        </p:nvSpPr>
        <p:spPr/>
        <p:txBody>
          <a:bodyPr/>
          <a:lstStyle/>
          <a:p>
            <a:r>
              <a:rPr lang="el-GR" smtClean="0"/>
              <a:t>Διαφοροποίηση ως προς τι?</a:t>
            </a:r>
          </a:p>
        </p:txBody>
      </p:sp>
      <p:sp>
        <p:nvSpPr>
          <p:cNvPr id="18435" name="2 - Θέση περιεχομένου"/>
          <p:cNvSpPr>
            <a:spLocks noGrp="1"/>
          </p:cNvSpPr>
          <p:nvPr>
            <p:ph idx="1"/>
          </p:nvPr>
        </p:nvSpPr>
        <p:spPr>
          <a:xfrm>
            <a:off x="457200" y="1285875"/>
            <a:ext cx="8229600" cy="5286375"/>
          </a:xfrm>
        </p:spPr>
        <p:txBody>
          <a:bodyPr/>
          <a:lstStyle/>
          <a:p>
            <a:pPr>
              <a:defRPr/>
            </a:pPr>
            <a:r>
              <a:rPr lang="el-GR" sz="2800" dirty="0" smtClean="0"/>
              <a:t>Α) </a:t>
            </a:r>
            <a:r>
              <a:rPr lang="el-GR" sz="2800" dirty="0" smtClean="0">
                <a:solidFill>
                  <a:schemeClr val="accent3">
                    <a:lumMod val="50000"/>
                  </a:schemeClr>
                </a:solidFill>
              </a:rPr>
              <a:t>Ως προς τη διαδικασία….</a:t>
            </a:r>
          </a:p>
          <a:p>
            <a:pPr>
              <a:buFont typeface="Arial" charset="0"/>
              <a:buNone/>
              <a:defRPr/>
            </a:pPr>
            <a:r>
              <a:rPr lang="el-GR" sz="2800" dirty="0" smtClean="0"/>
              <a:t>	Π.χ. κοινός στόχος σε όλα τα παιδιά (να φτιάξουν </a:t>
            </a:r>
            <a:r>
              <a:rPr lang="en-US" sz="2800" dirty="0" err="1" smtClean="0"/>
              <a:t>th</a:t>
            </a:r>
            <a:r>
              <a:rPr lang="en-US" sz="2800" dirty="0" smtClean="0"/>
              <a:t> </a:t>
            </a:r>
            <a:r>
              <a:rPr lang="el-GR" sz="2800" dirty="0" smtClean="0"/>
              <a:t>συνέχεια της ιστορίας), αλλά παροχή της δυνατότητας να επιλέξουν μόνα τους τον τρόπο με τον οποίο θα το κάνουν, το χρόνο που θα χρειαστούν, τα μέσα και τις στρατηγικές που θα χρησιμοποιήσουν (άλλα μόνο θα ζωγραφίσουν, άλλα θα γράψουν με περισσότερο ή λιγότερο συμβατικούς τρόπους, άλλα θα αντιγράψουν).</a:t>
            </a:r>
          </a:p>
          <a:p>
            <a:pPr>
              <a:buFont typeface="Arial" charset="0"/>
              <a:buNone/>
              <a:defRPr/>
            </a:pPr>
            <a:endParaRPr lang="el-GR" sz="2800" dirty="0" smtClean="0"/>
          </a:p>
          <a:p>
            <a:pPr algn="ctr">
              <a:buFont typeface="Arial" charset="0"/>
              <a:buNone/>
              <a:defRPr/>
            </a:pPr>
            <a:r>
              <a:rPr lang="el-GR" sz="2800" dirty="0" smtClean="0"/>
              <a:t>Τι πετυχαίνουμε με αυτό?</a:t>
            </a:r>
            <a:endParaRPr lang="el-GR" dirty="0" smtClean="0"/>
          </a:p>
          <a:p>
            <a:pPr>
              <a:buFont typeface="Arial" charset="0"/>
              <a:buNone/>
              <a:defRPr/>
            </a:pPr>
            <a:endParaRPr lang="el-GR"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additive="base">
                                        <p:cTn id="19"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25"/>
            <a:ext cx="8229600" cy="5697538"/>
          </a:xfrm>
        </p:spPr>
        <p:txBody>
          <a:bodyPr/>
          <a:lstStyle/>
          <a:p>
            <a:pPr>
              <a:buFont typeface="Arial" charset="0"/>
              <a:buNone/>
            </a:pPr>
            <a:r>
              <a:rPr lang="el-GR" smtClean="0">
                <a:solidFill>
                  <a:srgbClr val="C00000"/>
                </a:solidFill>
              </a:rPr>
              <a:t>	Β) Ως προς το περιεχόμενο</a:t>
            </a:r>
            <a:r>
              <a:rPr lang="el-GR" smtClean="0"/>
              <a:t>….</a:t>
            </a:r>
          </a:p>
          <a:p>
            <a:pPr>
              <a:buFont typeface="Arial" charset="0"/>
              <a:buNone/>
            </a:pPr>
            <a:r>
              <a:rPr lang="el-GR" smtClean="0"/>
              <a:t>	Τα παιδιά δουλεύουν σε ομάδες ή ατομικά και οι στόχοι τους διαφοροποιούνται ανάλογα με τα ενδιαφέροντα του κάθε παιδιού. (Π.χ. διαφορετικοί ρόλοι στην παραγωγή ενός βιβλίου, ενός επιτραπέζιου παιχνιδιού, μιας αφίσας)</a:t>
            </a:r>
          </a:p>
          <a:p>
            <a:endParaRPr lang="el-GR" smtClean="0"/>
          </a:p>
          <a:p>
            <a:pPr lvl="1">
              <a:buFont typeface="Arial" charset="0"/>
              <a:buNone/>
            </a:pPr>
            <a:r>
              <a:rPr lang="el-GR" smtClean="0"/>
              <a:t>	Τι πετυχαίνουμε με αυτό?</a:t>
            </a:r>
          </a:p>
          <a:p>
            <a:pPr lvl="1">
              <a:buFont typeface="Arial" charset="0"/>
              <a:buNone/>
            </a:pPr>
            <a:r>
              <a:rPr lang="el-GR" smtClean="0"/>
              <a:t>Τη συμμετοχή όλων χωρίς συγκρίσεις και αξιολογικές κρίσεις</a:t>
            </a:r>
          </a:p>
          <a:p>
            <a:pPr lvl="1">
              <a:buFont typeface="Arial" charset="0"/>
              <a:buNone/>
            </a:pPr>
            <a:endParaRPr lang="el-GR"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Τίτλος"/>
          <p:cNvSpPr>
            <a:spLocks noGrp="1"/>
          </p:cNvSpPr>
          <p:nvPr>
            <p:ph type="title"/>
          </p:nvPr>
        </p:nvSpPr>
        <p:spPr/>
        <p:txBody>
          <a:bodyPr>
            <a:normAutofit fontScale="90000"/>
          </a:bodyPr>
          <a:lstStyle/>
          <a:p>
            <a:pPr eaLnBrk="1" hangingPunct="1"/>
            <a:r>
              <a:rPr lang="el-GR" smtClean="0"/>
              <a:t>Υπάρχουν μεθοδολογικά «εργαλεία» διαφοροποίησης;</a:t>
            </a:r>
          </a:p>
        </p:txBody>
      </p:sp>
      <p:sp>
        <p:nvSpPr>
          <p:cNvPr id="23555" name="2 - Θέση περιεχομένου"/>
          <p:cNvSpPr>
            <a:spLocks noGrp="1"/>
          </p:cNvSpPr>
          <p:nvPr>
            <p:ph idx="1"/>
          </p:nvPr>
        </p:nvSpPr>
        <p:spPr/>
        <p:txBody>
          <a:bodyPr/>
          <a:lstStyle/>
          <a:p>
            <a:pPr eaLnBrk="1" hangingPunct="1"/>
            <a:r>
              <a:rPr lang="el-GR" smtClean="0"/>
              <a:t>Η λογική των </a:t>
            </a:r>
            <a:r>
              <a:rPr lang="el-GR" smtClean="0">
                <a:solidFill>
                  <a:srgbClr val="C00000"/>
                </a:solidFill>
              </a:rPr>
              <a:t>ανοιχτών εκπαιδευτικών συνθηκών</a:t>
            </a:r>
            <a:r>
              <a:rPr lang="en-US" smtClean="0">
                <a:solidFill>
                  <a:srgbClr val="C00000"/>
                </a:solidFill>
              </a:rPr>
              <a:t> </a:t>
            </a:r>
            <a:r>
              <a:rPr lang="el-GR" smtClean="0">
                <a:solidFill>
                  <a:srgbClr val="C00000"/>
                </a:solidFill>
              </a:rPr>
              <a:t> και των ανοιχτών ερωτήσεων </a:t>
            </a:r>
            <a:r>
              <a:rPr lang="el-GR" smtClean="0"/>
              <a:t>: μέσο/ εργαλείο για τη διαφοροποίηση γιατί επιτρέπουν στα παιδιά να οικοδομοήσουν και να εκφράσουν τις δικές τους κατανοήσεις</a:t>
            </a:r>
          </a:p>
          <a:p>
            <a:pPr eaLnBrk="1" hangingPunct="1"/>
            <a:r>
              <a:rPr lang="el-GR" smtClean="0"/>
              <a:t>Η ομαδική δουλειά</a:t>
            </a:r>
          </a:p>
          <a:p>
            <a:pPr eaLnBrk="1" hangingPunct="1"/>
            <a:r>
              <a:rPr lang="el-GR" smtClean="0"/>
              <a:t>Οι διαθεματικές προσεγγίσεις</a:t>
            </a:r>
          </a:p>
          <a:p>
            <a:pPr eaLnBrk="1" hangingPunct="1"/>
            <a:endParaRPr lang="el-GR"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lstStyle/>
          <a:p>
            <a:endParaRPr lang="el-GR" smtClean="0"/>
          </a:p>
        </p:txBody>
      </p:sp>
      <p:sp>
        <p:nvSpPr>
          <p:cNvPr id="24579" name="2 - Θέση περιεχομένου"/>
          <p:cNvSpPr>
            <a:spLocks noGrp="1"/>
          </p:cNvSpPr>
          <p:nvPr>
            <p:ph idx="1"/>
          </p:nvPr>
        </p:nvSpPr>
        <p:spPr/>
        <p:txBody>
          <a:bodyPr/>
          <a:lstStyle/>
          <a:p>
            <a:r>
              <a:rPr lang="el-GR" smtClean="0"/>
              <a:t>Παραδείγματα διαφοροποίησης</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Τίτλος"/>
          <p:cNvSpPr>
            <a:spLocks noGrp="1"/>
          </p:cNvSpPr>
          <p:nvPr>
            <p:ph type="title"/>
          </p:nvPr>
        </p:nvSpPr>
        <p:spPr/>
        <p:txBody>
          <a:bodyPr/>
          <a:lstStyle/>
          <a:p>
            <a:r>
              <a:rPr lang="el-GR" smtClean="0"/>
              <a:t>Ιδέες… βασισμένες στη θεωρία</a:t>
            </a:r>
          </a:p>
        </p:txBody>
      </p:sp>
      <p:sp>
        <p:nvSpPr>
          <p:cNvPr id="25603" name="2 - Θέση περιεχομένου"/>
          <p:cNvSpPr>
            <a:spLocks noGrp="1"/>
          </p:cNvSpPr>
          <p:nvPr>
            <p:ph idx="1"/>
          </p:nvPr>
        </p:nvSpPr>
        <p:spPr/>
        <p:txBody>
          <a:bodyPr/>
          <a:lstStyle/>
          <a:p>
            <a:pPr>
              <a:buFont typeface="Arial" charset="0"/>
              <a:buNone/>
            </a:pPr>
            <a:r>
              <a:rPr lang="el-GR" smtClean="0">
                <a:solidFill>
                  <a:srgbClr val="7030A0"/>
                </a:solidFill>
              </a:rPr>
              <a:t>	Η ανοιχτή επεξεργασία ενός βιβλίου </a:t>
            </a:r>
          </a:p>
          <a:p>
            <a:pPr>
              <a:buFont typeface="Arial" charset="0"/>
              <a:buNone/>
            </a:pPr>
            <a:r>
              <a:rPr lang="el-GR" smtClean="0">
                <a:solidFill>
                  <a:srgbClr val="7030A0"/>
                </a:solidFill>
              </a:rPr>
              <a:t>	</a:t>
            </a:r>
            <a:r>
              <a:rPr lang="el-GR" smtClean="0"/>
              <a:t>δίνει π.χ στα παιδιά ευκαιρίες συμμετοχής, σκέψης, συνεργασίας και δημιουργίας,</a:t>
            </a:r>
          </a:p>
          <a:p>
            <a:pPr>
              <a:buFont typeface="Arial" charset="0"/>
              <a:buNone/>
            </a:pPr>
            <a:r>
              <a:rPr lang="el-GR" smtClean="0"/>
              <a:t>	λαμβάνει υπόψη τις διαφορετικές αποσκευές κάθε παιδιού και τις επεκτείνει.</a:t>
            </a:r>
          </a:p>
          <a:p>
            <a:pPr>
              <a:buFont typeface="Arial" charset="0"/>
              <a:buNone/>
            </a:pPr>
            <a:r>
              <a:rPr lang="el-GR" b="1" smtClean="0">
                <a:solidFill>
                  <a:srgbClr val="7030A0"/>
                </a:solidFill>
              </a:rPr>
              <a:t>	=&gt;αποτελεί ένα παράδειγμα διαφοροποιημένης παιδαγωγικής</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88" y="428625"/>
            <a:ext cx="8329612" cy="5697538"/>
          </a:xfrm>
        </p:spPr>
        <p:txBody>
          <a:bodyPr>
            <a:normAutofit/>
          </a:bodyPr>
          <a:lstStyle/>
          <a:p>
            <a:pPr>
              <a:buFont typeface="Arial" charset="0"/>
              <a:buNone/>
              <a:defRPr/>
            </a:pPr>
            <a:r>
              <a:rPr lang="el-GR" dirty="0" smtClean="0"/>
              <a:t>	</a:t>
            </a:r>
            <a:r>
              <a:rPr lang="el-GR" b="1" dirty="0" smtClean="0">
                <a:solidFill>
                  <a:schemeClr val="bg2">
                    <a:lumMod val="25000"/>
                  </a:schemeClr>
                </a:solidFill>
              </a:rPr>
              <a:t>1.</a:t>
            </a:r>
            <a:r>
              <a:rPr lang="el-GR" dirty="0" smtClean="0"/>
              <a:t> Η κοινή αλληλεπιδραστική ανάγνωση με την αξιοποίηση ανοιχτών ερωτήσεων δίνει τη δυνατότητα σε όλα  τα παιδιά </a:t>
            </a:r>
          </a:p>
          <a:p>
            <a:pPr>
              <a:defRPr/>
            </a:pPr>
            <a:r>
              <a:rPr lang="el-GR" b="1" dirty="0" smtClean="0"/>
              <a:t>να εκφράσουν τις ιδέες τους, τα βιώματά τους, </a:t>
            </a:r>
          </a:p>
          <a:p>
            <a:pPr>
              <a:defRPr/>
            </a:pPr>
            <a:r>
              <a:rPr lang="el-GR" b="1" dirty="0" smtClean="0"/>
              <a:t>να προβάλουν τις σκέψεις τους στο βιβλίο</a:t>
            </a:r>
            <a:r>
              <a:rPr lang="el-GR" dirty="0" smtClean="0"/>
              <a:t>… </a:t>
            </a:r>
          </a:p>
          <a:p>
            <a:pPr>
              <a:buFont typeface="Arial" charset="0"/>
              <a:buNone/>
              <a:defRPr/>
            </a:pPr>
            <a:r>
              <a:rPr lang="el-GR" dirty="0" smtClean="0"/>
              <a:t>	</a:t>
            </a:r>
          </a:p>
          <a:p>
            <a:pPr>
              <a:buFont typeface="Arial" charset="0"/>
              <a:buNone/>
              <a:defRPr/>
            </a:pPr>
            <a:r>
              <a:rPr lang="el-GR" dirty="0" smtClean="0"/>
              <a:t>	(Τι λέτε να γίνει μετά; Πώς λέτε να νιώθει; Τι θα κάνατε στη θέση του; Γιατί λέτε να…)</a:t>
            </a:r>
          </a:p>
          <a:p>
            <a:pPr>
              <a:buFont typeface="Arial" charset="0"/>
              <a:buNone/>
              <a:defRPr/>
            </a:pPr>
            <a:r>
              <a:rPr lang="el-GR" dirty="0" smtClean="0"/>
              <a:t>   </a:t>
            </a:r>
          </a:p>
        </p:txBody>
      </p:sp>
      <p:sp>
        <p:nvSpPr>
          <p:cNvPr id="4" name="3 - Έλλειψη"/>
          <p:cNvSpPr/>
          <p:nvPr/>
        </p:nvSpPr>
        <p:spPr>
          <a:xfrm>
            <a:off x="714375" y="500063"/>
            <a:ext cx="428625"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t>1</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περιεχομένου"/>
          <p:cNvSpPr>
            <a:spLocks noGrp="1"/>
          </p:cNvSpPr>
          <p:nvPr>
            <p:ph idx="1"/>
          </p:nvPr>
        </p:nvSpPr>
        <p:spPr>
          <a:xfrm>
            <a:off x="428625" y="428625"/>
            <a:ext cx="8258175" cy="5578475"/>
          </a:xfrm>
        </p:spPr>
        <p:txBody>
          <a:bodyPr/>
          <a:lstStyle/>
          <a:p>
            <a:r>
              <a:rPr lang="el-GR" sz="2400" i="1" smtClean="0"/>
              <a:t>Νηπ: Γιατί είναι γκρι οι γονείς; Μπορεί να σκεφτεί κανείς κάτι;</a:t>
            </a:r>
          </a:p>
          <a:p>
            <a:r>
              <a:rPr lang="el-GR" sz="2400" i="1" smtClean="0"/>
              <a:t>Σ: Μπορεί να έχει κουρτίνα και να μην έχει φως.</a:t>
            </a:r>
          </a:p>
          <a:p>
            <a:r>
              <a:rPr lang="el-GR" sz="2400" i="1" smtClean="0"/>
              <a:t>Γ: Επειδή έτσι το ήθελε ο ζωγράφος.</a:t>
            </a:r>
          </a:p>
          <a:p>
            <a:r>
              <a:rPr lang="el-GR" sz="2400" i="1" smtClean="0"/>
              <a:t>Η: Κάνει ό,τι θέλει στη ζωγραφιά του ο ζωγράφος ή η ζωγράφος.</a:t>
            </a:r>
          </a:p>
          <a:p>
            <a:r>
              <a:rPr lang="el-GR" sz="2400" i="1" smtClean="0"/>
              <a:t>Ι :Επειδή είναι γυρισμένοι και θα φύγουν σε λίγο.</a:t>
            </a:r>
          </a:p>
          <a:p>
            <a:r>
              <a:rPr lang="el-GR" sz="2400" i="1" smtClean="0"/>
              <a:t>Κ: Επειδή λυπήθηκαν….</a:t>
            </a:r>
          </a:p>
          <a:p>
            <a:pPr>
              <a:buFont typeface="Arial" charset="0"/>
              <a:buNone/>
            </a:pPr>
            <a:r>
              <a:rPr lang="el-GR" smtClean="0"/>
              <a:t>				</a:t>
            </a:r>
            <a:r>
              <a:rPr lang="el-GR" sz="1800" smtClean="0"/>
              <a:t>Απόσπασμα διαλόγου με αφορμή μια 					εικονογράφηση  από το βιβλίο</a:t>
            </a:r>
          </a:p>
          <a:p>
            <a:pPr>
              <a:buFont typeface="Arial" charset="0"/>
              <a:buNone/>
            </a:pPr>
            <a:r>
              <a:rPr lang="el-GR" sz="1800" smtClean="0"/>
              <a:t>΄</a:t>
            </a:r>
          </a:p>
        </p:txBody>
      </p:sp>
      <p:pic>
        <p:nvPicPr>
          <p:cNvPr id="27651" name="Picture 2" descr="C:\Users\user\Desktop\index.jpg"/>
          <p:cNvPicPr>
            <a:picLocks noChangeAspect="1" noChangeArrowheads="1"/>
          </p:cNvPicPr>
          <p:nvPr/>
        </p:nvPicPr>
        <p:blipFill>
          <a:blip r:embed="rId2"/>
          <a:srcRect/>
          <a:stretch>
            <a:fillRect/>
          </a:stretch>
        </p:blipFill>
        <p:spPr bwMode="auto">
          <a:xfrm>
            <a:off x="5500688" y="4357688"/>
            <a:ext cx="2143125" cy="2143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a:defRPr/>
            </a:pPr>
            <a:r>
              <a:rPr lang="el-GR" sz="2800" dirty="0" smtClean="0"/>
              <a:t>Ειδικά στα εικονογραφημένα βιβλία, ο ρόλος της εικόνας είναι καταλυτικός  για την υποκειμενική ερμηνεία….</a:t>
            </a:r>
            <a:endParaRPr lang="el-GR" sz="2800" dirty="0"/>
          </a:p>
        </p:txBody>
      </p:sp>
      <p:pic>
        <p:nvPicPr>
          <p:cNvPr id="28675" name="Picture 2" descr="C:\Users\user\Desktop\Εικόνα (231).jpg"/>
          <p:cNvPicPr>
            <a:picLocks noGrp="1" noChangeAspect="1" noChangeArrowheads="1"/>
          </p:cNvPicPr>
          <p:nvPr>
            <p:ph idx="1"/>
          </p:nvPr>
        </p:nvPicPr>
        <p:blipFill>
          <a:blip r:embed="rId3"/>
          <a:srcRect/>
          <a:stretch>
            <a:fillRect/>
          </a:stretch>
        </p:blipFill>
        <p:spPr>
          <a:xfrm>
            <a:off x="1643063" y="1571625"/>
            <a:ext cx="4716462" cy="3429000"/>
          </a:xfrm>
        </p:spPr>
      </p:pic>
      <p:pic>
        <p:nvPicPr>
          <p:cNvPr id="28676" name="Picture 4" descr="https://webstorage.public.gr/Product-Images/1335859/taksidi-9786188385054-200-1335859.jpg"/>
          <p:cNvPicPr>
            <a:picLocks noChangeAspect="1" noChangeArrowheads="1"/>
          </p:cNvPicPr>
          <p:nvPr/>
        </p:nvPicPr>
        <p:blipFill>
          <a:blip r:embed="rId4"/>
          <a:srcRect/>
          <a:stretch>
            <a:fillRect/>
          </a:stretch>
        </p:blipFill>
        <p:spPr bwMode="auto">
          <a:xfrm>
            <a:off x="6715125" y="4643438"/>
            <a:ext cx="2089150" cy="1928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Τίτλος"/>
          <p:cNvSpPr>
            <a:spLocks noGrp="1"/>
          </p:cNvSpPr>
          <p:nvPr>
            <p:ph type="title"/>
          </p:nvPr>
        </p:nvSpPr>
        <p:spPr/>
        <p:txBody>
          <a:bodyPr/>
          <a:lstStyle/>
          <a:p>
            <a:pPr eaLnBrk="1" hangingPunct="1"/>
            <a:endParaRPr lang="el-GR" smtClean="0"/>
          </a:p>
        </p:txBody>
      </p:sp>
      <p:sp>
        <p:nvSpPr>
          <p:cNvPr id="30723" name="2 - Θέση περιεχομένου"/>
          <p:cNvSpPr>
            <a:spLocks noGrp="1"/>
          </p:cNvSpPr>
          <p:nvPr>
            <p:ph idx="1"/>
          </p:nvPr>
        </p:nvSpPr>
        <p:spPr/>
        <p:txBody>
          <a:bodyPr/>
          <a:lstStyle/>
          <a:p>
            <a:pPr eaLnBrk="1" hangingPunct="1"/>
            <a:r>
              <a:rPr lang="el-GR" smtClean="0"/>
              <a:t>Λέξεις κλειδιά των σύγχρονων προσεγγίσεων:</a:t>
            </a:r>
          </a:p>
          <a:p>
            <a:pPr eaLnBrk="1" hangingPunct="1"/>
            <a:r>
              <a:rPr lang="el-GR" smtClean="0"/>
              <a:t>Κίνητρο, μάθηση με νόημα, κοινωνική διάσταση της μάθησης (βλ. γλώσσα και μαθηματικά), συμμετοχή, εμπλοκή, συνεργασία, σκέψη, διερεύνηση</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 Τίτλος"/>
          <p:cNvSpPr>
            <a:spLocks noGrp="1"/>
          </p:cNvSpPr>
          <p:nvPr>
            <p:ph type="title"/>
          </p:nvPr>
        </p:nvSpPr>
        <p:spPr/>
        <p:txBody>
          <a:bodyPr/>
          <a:lstStyle/>
          <a:p>
            <a:r>
              <a:rPr lang="el-GR" sz="2400" smtClean="0"/>
              <a:t>Βιβλία με …ανοιχτό τέλος προσφέρονται για την έκφραση των  υποθέσεων, σκέψεων και βιωμάτων των παιδιών.</a:t>
            </a:r>
          </a:p>
        </p:txBody>
      </p:sp>
      <p:pic>
        <p:nvPicPr>
          <p:cNvPr id="29699" name="Picture 2" descr="C:\Users\user\Documents\Scanned Documents\Εικόνα (233).jpg"/>
          <p:cNvPicPr>
            <a:picLocks noGrp="1" noChangeAspect="1" noChangeArrowheads="1"/>
          </p:cNvPicPr>
          <p:nvPr>
            <p:ph idx="1"/>
          </p:nvPr>
        </p:nvPicPr>
        <p:blipFill>
          <a:blip r:embed="rId2" cstate="print"/>
          <a:srcRect/>
          <a:stretch>
            <a:fillRect/>
          </a:stretch>
        </p:blipFill>
        <p:spPr>
          <a:xfrm>
            <a:off x="714375" y="1428750"/>
            <a:ext cx="3290888" cy="4525963"/>
          </a:xfrm>
        </p:spPr>
      </p:pic>
      <p:pic>
        <p:nvPicPr>
          <p:cNvPr id="29700" name="Picture 3" descr="C:\Users\user\Desktop\αρχείο λήψης (1).jpg"/>
          <p:cNvPicPr>
            <a:picLocks noChangeAspect="1" noChangeArrowheads="1"/>
          </p:cNvPicPr>
          <p:nvPr/>
        </p:nvPicPr>
        <p:blipFill>
          <a:blip r:embed="rId3"/>
          <a:srcRect/>
          <a:stretch>
            <a:fillRect/>
          </a:stretch>
        </p:blipFill>
        <p:spPr bwMode="auto">
          <a:xfrm>
            <a:off x="5857875" y="3357563"/>
            <a:ext cx="1790700" cy="25527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 Θέση περιεχομένου"/>
          <p:cNvSpPr>
            <a:spLocks noGrp="1"/>
          </p:cNvSpPr>
          <p:nvPr>
            <p:ph idx="1"/>
          </p:nvPr>
        </p:nvSpPr>
        <p:spPr/>
        <p:txBody>
          <a:bodyPr/>
          <a:lstStyle/>
          <a:p>
            <a:r>
              <a:rPr lang="el-GR" smtClean="0"/>
              <a:t>Αν  οι απαντήσεις συγκλίνουν, κατασκευάζεται ένα κοινό νόημα.</a:t>
            </a:r>
          </a:p>
          <a:p>
            <a:r>
              <a:rPr lang="el-GR" smtClean="0"/>
              <a:t>Αν οι απαντήσεις αποκλίνουν, γίνονται αποδεκτές οι διαφορετικές οπτικές.</a:t>
            </a:r>
          </a:p>
          <a:p>
            <a:endParaRPr lang="el-GR" smtClean="0"/>
          </a:p>
          <a:p>
            <a:pPr>
              <a:buFont typeface="Arial" charset="0"/>
              <a:buNone/>
            </a:pPr>
            <a:r>
              <a:rPr lang="el-GR" smtClean="0"/>
              <a:t>=&gt; Παντού «χωράνε» όλοι…</a:t>
            </a:r>
          </a:p>
        </p:txBody>
      </p:sp>
      <p:sp>
        <p:nvSpPr>
          <p:cNvPr id="2" name="1 - Τίτλος"/>
          <p:cNvSpPr>
            <a:spLocks noGrp="1"/>
          </p:cNvSpPr>
          <p:nvPr>
            <p:ph type="title"/>
          </p:nvPr>
        </p:nvSpPr>
        <p:spPr>
          <a:xfrm>
            <a:off x="714375" y="214313"/>
            <a:ext cx="8229600" cy="1143000"/>
          </a:xfrm>
        </p:spPr>
        <p:txBody>
          <a:bodyPr>
            <a:normAutofit/>
          </a:bodyPr>
          <a:lstStyle/>
          <a:p>
            <a:pPr>
              <a:defRPr/>
            </a:pPr>
            <a:r>
              <a:rPr lang="el-GR" sz="2400" dirty="0" smtClean="0">
                <a:solidFill>
                  <a:schemeClr val="bg2">
                    <a:lumMod val="25000"/>
                  </a:schemeClr>
                </a:solidFill>
              </a:rPr>
              <a:t>Έτσι: Το βιβλίο γίνεται όχημα για την έκφραση της προσωπικής σκέψης του καθενός και της υποκειμενικής του εμπειρίας.</a:t>
            </a:r>
            <a:endParaRPr lang="el-GR" sz="2400" dirty="0">
              <a:solidFill>
                <a:schemeClr val="bg2">
                  <a:lumMod val="25000"/>
                </a:schemeClr>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περιεχομένου"/>
          <p:cNvSpPr>
            <a:spLocks noGrp="1"/>
          </p:cNvSpPr>
          <p:nvPr>
            <p:ph idx="1"/>
          </p:nvPr>
        </p:nvSpPr>
        <p:spPr/>
        <p:txBody>
          <a:bodyPr/>
          <a:lstStyle/>
          <a:p>
            <a:pPr algn="just"/>
            <a:r>
              <a:rPr lang="el-GR" sz="2000" smtClean="0"/>
              <a:t>Η εικόνα και ο λόγος δημιουργούν μια συνθήκη διαφοροποιημένου υλικού και δίνουν σε όλα τα παιδιά τη δυνατότητα να αξιοποιήσουν τα στοιχεία που θέλουν για να οικοδομήσουν τις κατανοήσεις τους</a:t>
            </a:r>
            <a:r>
              <a:rPr lang="el-GR" smtClean="0"/>
              <a:t>.</a:t>
            </a:r>
          </a:p>
        </p:txBody>
      </p:sp>
      <p:sp>
        <p:nvSpPr>
          <p:cNvPr id="3" name="2 - Τίτλος"/>
          <p:cNvSpPr>
            <a:spLocks noGrp="1"/>
          </p:cNvSpPr>
          <p:nvPr>
            <p:ph type="title"/>
          </p:nvPr>
        </p:nvSpPr>
        <p:spPr>
          <a:xfrm>
            <a:off x="428625" y="285750"/>
            <a:ext cx="8229600" cy="1143000"/>
          </a:xfrm>
        </p:spPr>
        <p:txBody>
          <a:bodyPr>
            <a:normAutofit/>
          </a:bodyPr>
          <a:lstStyle/>
          <a:p>
            <a:pPr>
              <a:defRPr/>
            </a:pPr>
            <a:r>
              <a:rPr lang="el-GR" sz="2800" dirty="0" smtClean="0">
                <a:solidFill>
                  <a:schemeClr val="bg2">
                    <a:lumMod val="25000"/>
                  </a:schemeClr>
                </a:solidFill>
              </a:rPr>
              <a:t>2.</a:t>
            </a:r>
            <a:r>
              <a:rPr lang="el-GR" sz="2400" dirty="0" smtClean="0"/>
              <a:t> </a:t>
            </a:r>
            <a:r>
              <a:rPr lang="el-GR" sz="2800" dirty="0" smtClean="0"/>
              <a:t>Η </a:t>
            </a:r>
            <a:r>
              <a:rPr lang="el-GR" sz="2800" dirty="0" err="1" smtClean="0"/>
              <a:t>πολυτροπικότητα</a:t>
            </a:r>
            <a:r>
              <a:rPr lang="el-GR" sz="2800" dirty="0" smtClean="0"/>
              <a:t>  προσφέρει πολλαπλές «εισόδους» στο περιεχόμενο του βιβλίου</a:t>
            </a:r>
            <a:endParaRPr lang="el-GR" sz="2800" dirty="0"/>
          </a:p>
        </p:txBody>
      </p:sp>
      <p:sp>
        <p:nvSpPr>
          <p:cNvPr id="4" name="3 - Έλλειψη"/>
          <p:cNvSpPr/>
          <p:nvPr/>
        </p:nvSpPr>
        <p:spPr>
          <a:xfrm>
            <a:off x="500063" y="428625"/>
            <a:ext cx="285750" cy="357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t>2</a:t>
            </a:r>
          </a:p>
        </p:txBody>
      </p:sp>
      <p:pic>
        <p:nvPicPr>
          <p:cNvPr id="31749" name="Picture 2" descr="C:\Users\user\Documents\Scanned Documents\Εικόνα (232).jpg"/>
          <p:cNvPicPr>
            <a:picLocks noChangeAspect="1" noChangeArrowheads="1"/>
          </p:cNvPicPr>
          <p:nvPr/>
        </p:nvPicPr>
        <p:blipFill>
          <a:blip r:embed="rId3"/>
          <a:srcRect/>
          <a:stretch>
            <a:fillRect/>
          </a:stretch>
        </p:blipFill>
        <p:spPr bwMode="auto">
          <a:xfrm>
            <a:off x="1857375" y="3000375"/>
            <a:ext cx="3630613" cy="3500438"/>
          </a:xfrm>
          <a:prstGeom prst="rect">
            <a:avLst/>
          </a:prstGeom>
          <a:noFill/>
          <a:ln w="9525">
            <a:noFill/>
            <a:miter lim="800000"/>
            <a:headEnd/>
            <a:tailEnd/>
          </a:ln>
        </p:spPr>
      </p:pic>
      <p:pic>
        <p:nvPicPr>
          <p:cNvPr id="31750" name="Picture 3" descr="C:\Users\user\Desktop\αρχείο λήψης.jpg"/>
          <p:cNvPicPr>
            <a:picLocks noChangeAspect="1" noChangeArrowheads="1"/>
          </p:cNvPicPr>
          <p:nvPr/>
        </p:nvPicPr>
        <p:blipFill>
          <a:blip r:embed="rId4"/>
          <a:srcRect/>
          <a:stretch>
            <a:fillRect/>
          </a:stretch>
        </p:blipFill>
        <p:spPr bwMode="auto">
          <a:xfrm>
            <a:off x="6143625" y="4000500"/>
            <a:ext cx="1524000" cy="1838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pPr>
              <a:defRPr/>
            </a:pPr>
            <a:r>
              <a:rPr lang="el-GR" dirty="0" smtClean="0"/>
              <a:t>με μεγάλο κείμενο, χωρίς κείμενο, </a:t>
            </a:r>
          </a:p>
          <a:p>
            <a:pPr>
              <a:defRPr/>
            </a:pPr>
            <a:r>
              <a:rPr lang="el-GR" dirty="0" smtClean="0"/>
              <a:t>με αφαιρετική εικονογράφηση ή με εικονογράφηση που αναπαριστά τη δράση, </a:t>
            </a:r>
          </a:p>
          <a:p>
            <a:pPr>
              <a:defRPr/>
            </a:pPr>
            <a:r>
              <a:rPr lang="el-GR" dirty="0" smtClean="0"/>
              <a:t>με αναφορές ή όχι σε κλασσικά παραμύθια, </a:t>
            </a:r>
          </a:p>
          <a:p>
            <a:pPr>
              <a:defRPr/>
            </a:pPr>
            <a:r>
              <a:rPr lang="el-GR" dirty="0" smtClean="0"/>
              <a:t>ανατρεπτικά, </a:t>
            </a:r>
          </a:p>
          <a:p>
            <a:pPr>
              <a:defRPr/>
            </a:pPr>
            <a:r>
              <a:rPr lang="el-GR" dirty="0" smtClean="0"/>
              <a:t>σε συνέχειες,</a:t>
            </a:r>
          </a:p>
          <a:p>
            <a:pPr>
              <a:defRPr/>
            </a:pPr>
            <a:r>
              <a:rPr lang="el-GR" dirty="0" smtClean="0"/>
              <a:t> ανοιχτά, χωρίς τέλος κλπ </a:t>
            </a:r>
          </a:p>
          <a:p>
            <a:pPr>
              <a:defRPr/>
            </a:pPr>
            <a:r>
              <a:rPr lang="el-GR" dirty="0" smtClean="0"/>
              <a:t>με αναφορές σε διαφορετικές θεματικές (λύκοι, διαφορετικότητα κλπ ) </a:t>
            </a:r>
          </a:p>
          <a:p>
            <a:pPr>
              <a:defRPr/>
            </a:pPr>
            <a:r>
              <a:rPr lang="el-GR" dirty="0" smtClean="0"/>
              <a:t>συμβατικά ή τρισδιάστατα (</a:t>
            </a:r>
            <a:r>
              <a:rPr lang="en-US" dirty="0" smtClean="0"/>
              <a:t>pop</a:t>
            </a:r>
            <a:r>
              <a:rPr lang="el-GR" dirty="0" smtClean="0"/>
              <a:t>-</a:t>
            </a:r>
            <a:r>
              <a:rPr lang="en-US" dirty="0" smtClean="0"/>
              <a:t>ups</a:t>
            </a:r>
            <a:r>
              <a:rPr lang="el-GR" dirty="0" smtClean="0"/>
              <a:t>), </a:t>
            </a:r>
          </a:p>
          <a:p>
            <a:pPr>
              <a:defRPr/>
            </a:pPr>
            <a:r>
              <a:rPr lang="el-GR" dirty="0" smtClean="0"/>
              <a:t>μικρά η μεγάλα, </a:t>
            </a:r>
          </a:p>
          <a:p>
            <a:pPr>
              <a:defRPr/>
            </a:pPr>
            <a:r>
              <a:rPr lang="el-GR" dirty="0" smtClean="0"/>
              <a:t>από διάφορες χώρες ….</a:t>
            </a:r>
          </a:p>
          <a:p>
            <a:pPr>
              <a:defRPr/>
            </a:pPr>
            <a:endParaRPr lang="el-GR" dirty="0"/>
          </a:p>
        </p:txBody>
      </p:sp>
      <p:sp>
        <p:nvSpPr>
          <p:cNvPr id="3" name="2 - Τίτλος"/>
          <p:cNvSpPr>
            <a:spLocks noGrp="1"/>
          </p:cNvSpPr>
          <p:nvPr>
            <p:ph type="title"/>
          </p:nvPr>
        </p:nvSpPr>
        <p:spPr/>
        <p:txBody>
          <a:bodyPr>
            <a:normAutofit/>
          </a:bodyPr>
          <a:lstStyle/>
          <a:p>
            <a:pPr>
              <a:defRPr/>
            </a:pPr>
            <a:r>
              <a:rPr lang="el-GR" sz="2400" dirty="0" smtClean="0">
                <a:solidFill>
                  <a:schemeClr val="bg2">
                    <a:lumMod val="25000"/>
                  </a:schemeClr>
                </a:solidFill>
              </a:rPr>
              <a:t>3. </a:t>
            </a:r>
            <a:r>
              <a:rPr lang="el-GR" sz="2400" dirty="0" smtClean="0"/>
              <a:t>Βιβλία με διαφοροποιημένα χαρακτηριστικά = βιβλία που επιτρέπουν τη συμμετοχή όλων στις αναγνωστικές δράσεις.</a:t>
            </a:r>
            <a:endParaRPr lang="el-GR" sz="2400" dirty="0"/>
          </a:p>
        </p:txBody>
      </p:sp>
      <p:sp>
        <p:nvSpPr>
          <p:cNvPr id="4" name="3 - Έλλειψη"/>
          <p:cNvSpPr/>
          <p:nvPr/>
        </p:nvSpPr>
        <p:spPr>
          <a:xfrm>
            <a:off x="500063" y="357188"/>
            <a:ext cx="28575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t>3</a:t>
            </a:r>
          </a:p>
        </p:txBody>
      </p:sp>
      <p:cxnSp>
        <p:nvCxnSpPr>
          <p:cNvPr id="6" name="5 - Ευθύγραμμο βέλος σύνδεσης"/>
          <p:cNvCxnSpPr/>
          <p:nvPr/>
        </p:nvCxnSpPr>
        <p:spPr>
          <a:xfrm rot="10800000" flipV="1">
            <a:off x="3000375" y="500063"/>
            <a:ext cx="1071563" cy="928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p:txBody>
          <a:bodyPr>
            <a:normAutofit fontScale="77500" lnSpcReduction="20000"/>
          </a:bodyPr>
          <a:lstStyle/>
          <a:p>
            <a:pPr>
              <a:defRPr/>
            </a:pPr>
            <a:endParaRPr lang="el-GR" b="1" dirty="0" smtClean="0"/>
          </a:p>
          <a:p>
            <a:pPr algn="just">
              <a:defRPr/>
            </a:pPr>
            <a:r>
              <a:rPr lang="el-GR" sz="2900" i="1" dirty="0" smtClean="0"/>
              <a:t>«Η εκπαιδευτικός μετά από την παρουσίαση ενός βιβλίου ζητά από τα παιδιά σε ομάδες να αποτυπώσουν με όποιον τρόπο θέλουν μια πιθανή συνέχεια της ιστορίας, κάτι που έχουν ήδη δοκιμάσει πολλές φορές στην τάξη, και να την παρουσιάσουν στην ολομέλεια. Η μία ομάδα αποφασίζει να φτιάξει ένα δισέλιδο με λόγια και εικόνες, η δεύτερη να δραματοποιήσει τη συνέχεια της ιστορίας και η τρίτη με τη βοήθεια της φωτογραφικής μηχανής να φωτογραφίσει μια ακόμη σκηνή και να γράψει μια λεζάντα. Πρόκειται για μια διαδικασία που διαρκεί αρκετά. Τα παιδιά συνεργάζονται, διαφωνούν και αλληλεπιδρούν μοιράζοντας ρόλους μεταξύ τους: άλλοι γράφουν, άλλοι ζωγραφίζουν, άλλοι χειρίζονται τη φωτογραφική μηχανή, άλλοι αναπαριστούν…. Η εκπαιδευτικός παρεμβαίνει και διευκολύνει όποτε θεωρεί ότι κάτι τέτοιο χρειάζεται». </a:t>
            </a:r>
            <a:endParaRPr lang="el-GR" sz="2900" b="1" dirty="0" smtClean="0"/>
          </a:p>
          <a:p>
            <a:pPr>
              <a:defRPr/>
            </a:pPr>
            <a:endParaRPr lang="el-GR" dirty="0"/>
          </a:p>
        </p:txBody>
      </p:sp>
      <p:sp>
        <p:nvSpPr>
          <p:cNvPr id="3" name="2 - Τίτλος"/>
          <p:cNvSpPr>
            <a:spLocks noGrp="1"/>
          </p:cNvSpPr>
          <p:nvPr>
            <p:ph type="title"/>
          </p:nvPr>
        </p:nvSpPr>
        <p:spPr/>
        <p:txBody>
          <a:bodyPr>
            <a:normAutofit/>
          </a:bodyPr>
          <a:lstStyle/>
          <a:p>
            <a:pPr>
              <a:defRPr/>
            </a:pPr>
            <a:r>
              <a:rPr lang="el-GR" sz="2400" dirty="0" smtClean="0">
                <a:solidFill>
                  <a:schemeClr val="bg2">
                    <a:lumMod val="25000"/>
                  </a:schemeClr>
                </a:solidFill>
              </a:rPr>
              <a:t>4.</a:t>
            </a:r>
            <a:r>
              <a:rPr lang="el-GR" sz="2400" dirty="0" smtClean="0"/>
              <a:t>Οι πολλαπλές δράσεις γύρω από το βιβλίο  επιτρέπουν σε </a:t>
            </a:r>
            <a:r>
              <a:rPr lang="el-GR" sz="2400" dirty="0" smtClean="0">
                <a:solidFill>
                  <a:schemeClr val="bg2">
                    <a:lumMod val="25000"/>
                  </a:schemeClr>
                </a:solidFill>
              </a:rPr>
              <a:t>όλα </a:t>
            </a:r>
            <a:r>
              <a:rPr lang="el-GR" sz="2400" dirty="0" smtClean="0"/>
              <a:t>τα παιδιά να συμμετέχουν μέσα από </a:t>
            </a:r>
            <a:r>
              <a:rPr lang="el-GR" sz="2400" dirty="0" smtClean="0">
                <a:solidFill>
                  <a:schemeClr val="bg2">
                    <a:lumMod val="25000"/>
                  </a:schemeClr>
                </a:solidFill>
              </a:rPr>
              <a:t>διαφορετικούς ρόλους</a:t>
            </a:r>
            <a:r>
              <a:rPr lang="el-GR" sz="2400" dirty="0" smtClean="0"/>
              <a:t>…</a:t>
            </a:r>
            <a:endParaRPr lang="el-GR" sz="2400" dirty="0"/>
          </a:p>
        </p:txBody>
      </p:sp>
      <p:sp>
        <p:nvSpPr>
          <p:cNvPr id="5" name="4 - Έλλειψη"/>
          <p:cNvSpPr/>
          <p:nvPr/>
        </p:nvSpPr>
        <p:spPr>
          <a:xfrm>
            <a:off x="428625" y="357188"/>
            <a:ext cx="357188" cy="357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dirty="0"/>
              <a:t>4</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C:\Users\user\Desktop\ΒΙΒΛΪΟ ΜΕ ΧΑΡΑ\litsa\IMG_20150427_132008.jpg"/>
          <p:cNvPicPr>
            <a:picLocks noGrp="1" noChangeAspect="1" noChangeArrowheads="1"/>
          </p:cNvPicPr>
          <p:nvPr>
            <p:ph idx="1"/>
          </p:nvPr>
        </p:nvPicPr>
        <p:blipFill>
          <a:blip r:embed="rId2" cstate="print"/>
          <a:srcRect/>
          <a:stretch>
            <a:fillRect/>
          </a:stretch>
        </p:blipFill>
        <p:spPr>
          <a:xfrm>
            <a:off x="549275" y="1481138"/>
            <a:ext cx="6129338" cy="3448050"/>
          </a:xfrm>
        </p:spPr>
      </p:pic>
      <p:sp>
        <p:nvSpPr>
          <p:cNvPr id="34819" name="1 - Τίτλος"/>
          <p:cNvSpPr>
            <a:spLocks noGrp="1"/>
          </p:cNvSpPr>
          <p:nvPr>
            <p:ph type="title"/>
          </p:nvPr>
        </p:nvSpPr>
        <p:spPr/>
        <p:txBody>
          <a:bodyPr/>
          <a:lstStyle/>
          <a:p>
            <a:r>
              <a:rPr lang="el-GR" sz="2400" smtClean="0"/>
              <a:t>Ομαδική δουλειά: Συνεχίζοντας την εικόνα…</a:t>
            </a:r>
            <a:br>
              <a:rPr lang="el-GR" sz="2400" smtClean="0"/>
            </a:br>
            <a:r>
              <a:rPr lang="el-GR" sz="2400" smtClean="0"/>
              <a:t>				</a:t>
            </a:r>
            <a:r>
              <a:rPr lang="el-GR" sz="1800" smtClean="0"/>
              <a:t>Λίτσα Κοσμίδου (Νηπ)</a:t>
            </a:r>
          </a:p>
        </p:txBody>
      </p:sp>
      <p:pic>
        <p:nvPicPr>
          <p:cNvPr id="34820" name="Picture 5" descr="C:\Users\user\Desktop\αρχείο λήψης.jpg"/>
          <p:cNvPicPr>
            <a:picLocks noChangeAspect="1" noChangeArrowheads="1"/>
          </p:cNvPicPr>
          <p:nvPr/>
        </p:nvPicPr>
        <p:blipFill>
          <a:blip r:embed="rId3"/>
          <a:srcRect/>
          <a:stretch>
            <a:fillRect/>
          </a:stretch>
        </p:blipFill>
        <p:spPr bwMode="auto">
          <a:xfrm>
            <a:off x="6643688" y="4572000"/>
            <a:ext cx="2143125" cy="2143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lstStyle/>
          <a:p>
            <a:pPr algn="l" eaLnBrk="1" hangingPunct="1"/>
            <a:r>
              <a:rPr lang="en-US" sz="2000" smtClean="0"/>
              <a:t>A</a:t>
            </a:r>
            <a:r>
              <a:rPr lang="el-GR" sz="2000" smtClean="0"/>
              <a:t>πό τη διπλωματική της Μ. Κρικλάνη με θέμα</a:t>
            </a:r>
            <a:r>
              <a:rPr lang="el-GR" sz="2000" i="1" smtClean="0"/>
              <a:t> «Όταν η εικόνα ζωντανεύει, κινείται, μιλά: το </a:t>
            </a:r>
            <a:r>
              <a:rPr lang="en-US" sz="2000" i="1" smtClean="0"/>
              <a:t>animation</a:t>
            </a:r>
            <a:r>
              <a:rPr lang="el-GR" sz="2000" i="1" smtClean="0"/>
              <a:t> ως εκπαιδευτικό εργαλείο για τη δημιουργία ομάδων εργασίας στο Νηπιαγωγείο»</a:t>
            </a:r>
            <a:r>
              <a:rPr lang="el-GR" sz="2000" smtClean="0"/>
              <a:t> (2015)</a:t>
            </a:r>
          </a:p>
        </p:txBody>
      </p:sp>
      <p:sp>
        <p:nvSpPr>
          <p:cNvPr id="39939" name="2 - Θέση περιεχομένου"/>
          <p:cNvSpPr>
            <a:spLocks noGrp="1"/>
          </p:cNvSpPr>
          <p:nvPr>
            <p:ph idx="1"/>
          </p:nvPr>
        </p:nvSpPr>
        <p:spPr/>
        <p:txBody>
          <a:bodyPr/>
          <a:lstStyle/>
          <a:p>
            <a:pPr eaLnBrk="1" hangingPunct="1"/>
            <a:endParaRPr lang="el-GR" smtClean="0"/>
          </a:p>
        </p:txBody>
      </p:sp>
      <p:pic>
        <p:nvPicPr>
          <p:cNvPr id="39940" name="20 - Εικόνα" descr="P7310320.JPG"/>
          <p:cNvPicPr>
            <a:picLocks noChangeAspect="1" noChangeArrowheads="1"/>
          </p:cNvPicPr>
          <p:nvPr/>
        </p:nvPicPr>
        <p:blipFill>
          <a:blip r:embed="rId2"/>
          <a:srcRect/>
          <a:stretch>
            <a:fillRect/>
          </a:stretch>
        </p:blipFill>
        <p:spPr bwMode="auto">
          <a:xfrm>
            <a:off x="928688" y="1571625"/>
            <a:ext cx="6000750" cy="44878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l-GR" i="1" dirty="0" smtClean="0"/>
              <a:t>«Φτιάξαμε κάποιους ήρωες και βάλαμε κάτι πράγματα από πίσω και τέτοια. Και παίξαμε κανονικά. Εγώ φωτογράφιζα, μετά φωτογράφιζε ο Λ. και τελευταίος ο Φ. Και ο Π. και ο Ξ. κουνάγανε τις κούκλες….»</a:t>
            </a:r>
            <a:endParaRPr lang="el-GR" dirty="0" smtClean="0"/>
          </a:p>
          <a:p>
            <a:pPr eaLnBrk="1" fontAlgn="auto" hangingPunct="1">
              <a:spcAft>
                <a:spcPts val="0"/>
              </a:spcAft>
              <a:buFont typeface="Arial" pitchFamily="34" charset="0"/>
              <a:buChar char="•"/>
              <a:defRPr/>
            </a:pPr>
            <a:r>
              <a:rPr lang="el-GR" i="1" dirty="0" smtClean="0"/>
              <a:t>«Την φτιάξαμε την ταινία με ένα εργαλείο που φτιάχνει ταινίες… και τα βάζαμε στον Η/Υ για να τις δούμε. Πήρε ο </a:t>
            </a:r>
            <a:r>
              <a:rPr lang="el-GR" i="1" dirty="0" err="1" smtClean="0"/>
              <a:t>καθέναςένα</a:t>
            </a:r>
            <a:r>
              <a:rPr lang="el-GR" i="1" dirty="0" smtClean="0"/>
              <a:t> </a:t>
            </a:r>
            <a:r>
              <a:rPr lang="el-GR" i="1" dirty="0" err="1" smtClean="0"/>
              <a:t>κουβαδάκι</a:t>
            </a:r>
            <a:r>
              <a:rPr lang="el-GR" i="1" dirty="0" smtClean="0"/>
              <a:t> και ζωγράφιζε. Κάναμε </a:t>
            </a:r>
            <a:r>
              <a:rPr lang="en-US" i="1" dirty="0" smtClean="0"/>
              <a:t>storyboard</a:t>
            </a:r>
            <a:r>
              <a:rPr lang="el-GR" i="1" dirty="0" smtClean="0"/>
              <a:t>. Εγώ στον πίνακα έκανα το «κομμάτι που λείπει» και τα μοιραζόμασταν. Η Η. διάβαζε το παραμύθι και μας έδειχνε τις εικόνες. Ο Ρ. τράβαγε με τη μηχανή»</a:t>
            </a:r>
            <a:endParaRPr lang="el-GR" dirty="0" smtClean="0"/>
          </a:p>
          <a:p>
            <a:pPr eaLnBrk="1" fontAlgn="auto" hangingPunct="1">
              <a:spcAft>
                <a:spcPts val="0"/>
              </a:spcAft>
              <a:buFont typeface="Arial" pitchFamily="34" charset="0"/>
              <a:buChar char="•"/>
              <a:defRPr/>
            </a:pPr>
            <a:r>
              <a:rPr lang="el-GR" i="1" dirty="0" smtClean="0"/>
              <a:t>«Είχα κάνει τον ήρωα που είχε κρυφτεί από τους πεινασμένους και είχε μάθει. Δεν κάναμε </a:t>
            </a:r>
            <a:r>
              <a:rPr lang="el-GR" i="1" dirty="0" err="1" smtClean="0"/>
              <a:t>ό,τι</a:t>
            </a:r>
            <a:r>
              <a:rPr lang="el-GR" i="1" dirty="0" smtClean="0"/>
              <a:t> θέλαμε, αλλά όλοι μαζί. Ο ένας τράβαγε… είχε μια φωτογραφική μηχανή ή κάμερα, δεν ξέρω. Και μετά έβγαζε φωτογραφίες. Ο ένας κράταγε το βιβλίο εκεί… και ό άλλος έβλεπε εκεί τι έλεγε αυτός με το βιβλίο… και μετά… έλεγε τι να κάνουμε».</a:t>
            </a:r>
            <a:endParaRPr lang="el-GR" dirty="0" smtClean="0"/>
          </a:p>
          <a:p>
            <a:pPr eaLnBrk="1" fontAlgn="auto" hangingPunct="1">
              <a:spcAft>
                <a:spcPts val="0"/>
              </a:spcAft>
              <a:buFont typeface="Arial" pitchFamily="34" charset="0"/>
              <a:buChar char="•"/>
              <a:defRPr/>
            </a:pPr>
            <a:endParaRPr lang="el-GR"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ctrTitle"/>
          </p:nvPr>
        </p:nvSpPr>
        <p:spPr/>
        <p:txBody>
          <a:bodyPr/>
          <a:lstStyle/>
          <a:p>
            <a:pPr eaLnBrk="1" hangingPunct="1"/>
            <a:r>
              <a:rPr lang="el-GR" smtClean="0"/>
              <a:t>Πόσους θα καλέσουμε;</a:t>
            </a:r>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l-GR" dirty="0" smtClean="0"/>
              <a:t>1</a:t>
            </a:r>
            <a:r>
              <a:rPr lang="el-GR" baseline="30000" dirty="0" smtClean="0"/>
              <a:t>ο</a:t>
            </a:r>
            <a:r>
              <a:rPr lang="el-GR" dirty="0" smtClean="0"/>
              <a:t> </a:t>
            </a:r>
            <a:r>
              <a:rPr lang="el-GR" dirty="0" err="1" smtClean="0"/>
              <a:t>Νηπ</a:t>
            </a:r>
            <a:r>
              <a:rPr lang="el-GR" dirty="0" smtClean="0"/>
              <a:t>. Μοσχάτου </a:t>
            </a:r>
          </a:p>
          <a:p>
            <a:pPr eaLnBrk="1" fontAlgn="auto" hangingPunct="1">
              <a:spcAft>
                <a:spcPts val="0"/>
              </a:spcAft>
              <a:buFont typeface="Arial" pitchFamily="34" charset="0"/>
              <a:buNone/>
              <a:defRPr/>
            </a:pPr>
            <a:r>
              <a:rPr lang="el-GR" dirty="0" smtClean="0"/>
              <a:t>Εκπαιδευτικός: Φωτεινή </a:t>
            </a:r>
            <a:r>
              <a:rPr lang="el-GR" dirty="0" err="1" smtClean="0"/>
              <a:t>Κωστούδη</a:t>
            </a:r>
            <a:endParaRPr lang="el-GR"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ctrTitle"/>
          </p:nvPr>
        </p:nvSpPr>
        <p:spPr/>
        <p:txBody>
          <a:bodyPr/>
          <a:lstStyle/>
          <a:p>
            <a:pPr eaLnBrk="1" hangingPunct="1"/>
            <a:endParaRPr lang="el-GR" smtClean="0"/>
          </a:p>
        </p:txBody>
      </p:sp>
      <p:sp>
        <p:nvSpPr>
          <p:cNvPr id="3" name="2 - Υπότιτλος"/>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l-GR" dirty="0"/>
          </a:p>
        </p:txBody>
      </p:sp>
      <p:pic>
        <p:nvPicPr>
          <p:cNvPr id="43012" name="Picture 2" descr="C:\Users\user\AppData\Local\Temp\Rar$DIa0.885\100_3231.JPG"/>
          <p:cNvPicPr>
            <a:picLocks noChangeAspect="1" noChangeArrowheads="1"/>
          </p:cNvPicPr>
          <p:nvPr/>
        </p:nvPicPr>
        <p:blipFill>
          <a:blip r:embed="rId2"/>
          <a:srcRect/>
          <a:stretch>
            <a:fillRect/>
          </a:stretch>
        </p:blipFill>
        <p:spPr bwMode="auto">
          <a:xfrm>
            <a:off x="1265238" y="949325"/>
            <a:ext cx="6613525" cy="4959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σημασία της παρατήρησης </a:t>
            </a:r>
            <a:br>
              <a:rPr lang="el-GR" dirty="0" smtClean="0"/>
            </a:br>
            <a:r>
              <a:rPr lang="el-GR" dirty="0" smtClean="0"/>
              <a:t>Παράδειγμα</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i="1" dirty="0" smtClean="0"/>
              <a:t>Η Γεωργία είναι δασκάλα της Α’ Δημοτικού. Προκειμένου να μάθουν τα παιδιά να γράφουν, γράφει συχνά λέξεις στον πίνακα και τα παιδιά τις αντιγράφουν. Βλέποντας τα τετράδια των παιδιών διαπιστώνει ότι ενώ τα καταφέρνουν σχεδόν το ίδιο καλά στην αντιγραφή, δε συμβαίνει το ίδιο όταν τους ζητάει να διαβάσουν</a:t>
            </a:r>
            <a:r>
              <a:rPr lang="el-GR" dirty="0" smtClean="0"/>
              <a:t>. </a:t>
            </a:r>
            <a:r>
              <a:rPr lang="el-GR" i="1" dirty="0" smtClean="0"/>
              <a:t>Για το λόγο αυτό επιλέγει να τα εξασκήσει περισσότερο στην ανάγνωση βάζοντάς τα να διαβάζουν πολλές φορές τις ίδιες λέξεις και τα ίδια μικρά κείμενα</a:t>
            </a:r>
            <a:endParaRPr 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p:txBody>
          <a:bodyPr/>
          <a:lstStyle/>
          <a:p>
            <a:pPr eaLnBrk="1" hangingPunct="1"/>
            <a:endParaRPr lang="el-GR" smtClean="0"/>
          </a:p>
        </p:txBody>
      </p:sp>
      <p:pic>
        <p:nvPicPr>
          <p:cNvPr id="44035" name="Picture 2" descr="C:\Users\user\AppData\Local\Temp\Rar$DIa0.809\100_3232.JPG"/>
          <p:cNvPicPr>
            <a:picLocks noGrp="1" noChangeAspect="1" noChangeArrowheads="1"/>
          </p:cNvPicPr>
          <p:nvPr>
            <p:ph idx="1"/>
          </p:nvPr>
        </p:nvPicPr>
        <p:blipFill>
          <a:blip r:embed="rId2"/>
          <a:srcRect/>
          <a:stretch>
            <a:fillRect/>
          </a:stretch>
        </p:blipFill>
        <p:spPr>
          <a:xfrm>
            <a:off x="1554163" y="1600200"/>
            <a:ext cx="6035675" cy="4525963"/>
          </a:xfrm>
          <a:noFill/>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Τίτλος"/>
          <p:cNvSpPr>
            <a:spLocks noGrp="1"/>
          </p:cNvSpPr>
          <p:nvPr>
            <p:ph type="title"/>
          </p:nvPr>
        </p:nvSpPr>
        <p:spPr/>
        <p:txBody>
          <a:bodyPr/>
          <a:lstStyle/>
          <a:p>
            <a:pPr eaLnBrk="1" hangingPunct="1"/>
            <a:endParaRPr lang="el-GR" smtClean="0"/>
          </a:p>
        </p:txBody>
      </p:sp>
      <p:pic>
        <p:nvPicPr>
          <p:cNvPr id="45059" name="Picture 2" descr="C:\Users\user\AppData\Local\Temp\Rar$DIa0.934\100_3233.JPG"/>
          <p:cNvPicPr>
            <a:picLocks noGrp="1" noChangeAspect="1" noChangeArrowheads="1"/>
          </p:cNvPicPr>
          <p:nvPr>
            <p:ph idx="1"/>
          </p:nvPr>
        </p:nvPicPr>
        <p:blipFill>
          <a:blip r:embed="rId2"/>
          <a:srcRect/>
          <a:stretch>
            <a:fillRect/>
          </a:stretch>
        </p:blipFill>
        <p:spPr>
          <a:xfrm>
            <a:off x="1554163" y="1600200"/>
            <a:ext cx="6035675" cy="4525963"/>
          </a:xfrm>
          <a:noFill/>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Τίτλος"/>
          <p:cNvSpPr>
            <a:spLocks noGrp="1"/>
          </p:cNvSpPr>
          <p:nvPr>
            <p:ph type="title"/>
          </p:nvPr>
        </p:nvSpPr>
        <p:spPr/>
        <p:txBody>
          <a:bodyPr/>
          <a:lstStyle/>
          <a:p>
            <a:pPr eaLnBrk="1" hangingPunct="1"/>
            <a:endParaRPr lang="el-GR" smtClean="0"/>
          </a:p>
        </p:txBody>
      </p:sp>
      <p:pic>
        <p:nvPicPr>
          <p:cNvPr id="46083" name="Picture 2" descr="C:\Users\user\AppData\Local\Temp\Rar$DIa0.962\100_3234.JPG"/>
          <p:cNvPicPr>
            <a:picLocks noGrp="1" noChangeAspect="1" noChangeArrowheads="1"/>
          </p:cNvPicPr>
          <p:nvPr>
            <p:ph idx="1"/>
          </p:nvPr>
        </p:nvPicPr>
        <p:blipFill>
          <a:blip r:embed="rId2"/>
          <a:srcRect/>
          <a:stretch>
            <a:fillRect/>
          </a:stretch>
        </p:blipFill>
        <p:spPr>
          <a:xfrm>
            <a:off x="1554163" y="1600200"/>
            <a:ext cx="6035675" cy="4525963"/>
          </a:xfrm>
          <a:noFill/>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Τίτλος"/>
          <p:cNvSpPr>
            <a:spLocks noGrp="1"/>
          </p:cNvSpPr>
          <p:nvPr>
            <p:ph type="title"/>
          </p:nvPr>
        </p:nvSpPr>
        <p:spPr/>
        <p:txBody>
          <a:bodyPr/>
          <a:lstStyle/>
          <a:p>
            <a:pPr eaLnBrk="1" hangingPunct="1"/>
            <a:endParaRPr lang="el-GR" smtClean="0"/>
          </a:p>
        </p:txBody>
      </p:sp>
      <p:pic>
        <p:nvPicPr>
          <p:cNvPr id="47107" name="Picture 2" descr="C:\Users\user\AppData\Local\Temp\Rar$DIa0.608\100_3235.JPG"/>
          <p:cNvPicPr>
            <a:picLocks noGrp="1" noChangeAspect="1" noChangeArrowheads="1"/>
          </p:cNvPicPr>
          <p:nvPr>
            <p:ph idx="1"/>
          </p:nvPr>
        </p:nvPicPr>
        <p:blipFill>
          <a:blip r:embed="rId2"/>
          <a:srcRect/>
          <a:stretch>
            <a:fillRect/>
          </a:stretch>
        </p:blipFill>
        <p:spPr>
          <a:xfrm>
            <a:off x="1554163" y="1600200"/>
            <a:ext cx="6035675" cy="4525963"/>
          </a:xfrm>
          <a:noFill/>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Τίτλος"/>
          <p:cNvSpPr>
            <a:spLocks noGrp="1"/>
          </p:cNvSpPr>
          <p:nvPr>
            <p:ph type="title"/>
          </p:nvPr>
        </p:nvSpPr>
        <p:spPr>
          <a:xfrm>
            <a:off x="500063" y="357188"/>
            <a:ext cx="8229600" cy="1143000"/>
          </a:xfrm>
        </p:spPr>
        <p:txBody>
          <a:bodyPr/>
          <a:lstStyle/>
          <a:p>
            <a:endParaRPr lang="el-GR" smtClean="0"/>
          </a:p>
        </p:txBody>
      </p:sp>
      <p:sp>
        <p:nvSpPr>
          <p:cNvPr id="48131" name="2 - Θέση περιεχομένου"/>
          <p:cNvSpPr>
            <a:spLocks noGrp="1"/>
          </p:cNvSpPr>
          <p:nvPr>
            <p:ph idx="1"/>
          </p:nvPr>
        </p:nvSpPr>
        <p:spPr/>
        <p:txBody>
          <a:bodyPr/>
          <a:lstStyle/>
          <a:p>
            <a:r>
              <a:rPr lang="el-GR" smtClean="0"/>
              <a:t>Το να ζητάμε το ίδιο σε μια δεδομένη στιγμή από όλα τα παιδιά δημιουργεί συνθήκες αυτών που πάντα πετυχαίνουν και αυτών που πάντα ή σχεδόν πάντα αποτυγχάνουν</a:t>
            </a:r>
          </a:p>
          <a:p>
            <a:endParaRPr lang="el-GR" smtClean="0"/>
          </a:p>
          <a:p>
            <a:r>
              <a:rPr lang="el-GR" smtClean="0"/>
              <a:t>Η διαφοροποιημένη παιδαγωγική ονομάζεται και </a:t>
            </a:r>
            <a:r>
              <a:rPr lang="el-GR" smtClean="0">
                <a:solidFill>
                  <a:srgbClr val="C00000"/>
                </a:solidFill>
              </a:rPr>
              <a:t>παιδαγωγική της επιτυχίας</a:t>
            </a:r>
            <a:r>
              <a:rPr lang="el-GR" smtClean="0"/>
              <a:t>.</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 Τίτλος"/>
          <p:cNvSpPr>
            <a:spLocks noGrp="1"/>
          </p:cNvSpPr>
          <p:nvPr>
            <p:ph type="title"/>
          </p:nvPr>
        </p:nvSpPr>
        <p:spPr/>
        <p:txBody>
          <a:bodyPr/>
          <a:lstStyle/>
          <a:p>
            <a:pPr eaLnBrk="1" hangingPunct="1"/>
            <a:r>
              <a:rPr lang="el-GR" smtClean="0"/>
              <a:t>Τι πετυχαίνουμε τελικά?</a:t>
            </a:r>
          </a:p>
        </p:txBody>
      </p:sp>
      <p:sp>
        <p:nvSpPr>
          <p:cNvPr id="49155" name="2 - Θέση περιεχομένου"/>
          <p:cNvSpPr>
            <a:spLocks noGrp="1"/>
          </p:cNvSpPr>
          <p:nvPr>
            <p:ph idx="1"/>
          </p:nvPr>
        </p:nvSpPr>
        <p:spPr>
          <a:xfrm>
            <a:off x="457200" y="1268413"/>
            <a:ext cx="8229600" cy="4857750"/>
          </a:xfrm>
        </p:spPr>
        <p:txBody>
          <a:bodyPr/>
          <a:lstStyle/>
          <a:p>
            <a:pPr eaLnBrk="1" hangingPunct="1"/>
            <a:r>
              <a:rPr lang="el-GR" smtClean="0"/>
              <a:t>Όλοι οι μαθητές έχουν τη δυνατότητα να «πετύχουν» σε κάτι από αυτά που τους προτείνονται.</a:t>
            </a:r>
          </a:p>
          <a:p>
            <a:pPr eaLnBrk="1" hangingPunct="1"/>
            <a:r>
              <a:rPr lang="el-GR" smtClean="0">
                <a:solidFill>
                  <a:srgbClr val="FF0000"/>
                </a:solidFill>
              </a:rPr>
              <a:t>Αποκτούν αυτοπεποίθηση, ενδυναμώνονται ώστε να τολμήσουν και το πιο απαιτητικό.</a:t>
            </a:r>
          </a:p>
          <a:p>
            <a:pPr eaLnBrk="1" hangingPunct="1"/>
            <a:r>
              <a:rPr lang="el-GR" smtClean="0"/>
              <a:t>Είναι όλοι ενεργοί και όχι θεατές κατά τη διαδικασία της μάθησης</a:t>
            </a:r>
            <a:r>
              <a:rPr lang="en-US" smtClean="0"/>
              <a:t>, </a:t>
            </a:r>
            <a:r>
              <a:rPr lang="el-GR" smtClean="0"/>
              <a:t>όλοι έχουν θέση στην εκπαιδευτικοί διαδικασία, όλοι δίνουν και παίρνουν μέσα σε αυτήν.</a:t>
            </a:r>
          </a:p>
          <a:p>
            <a:pPr eaLnBrk="1" hangingPunct="1">
              <a:buFont typeface="Arial" charset="0"/>
              <a:buNone/>
            </a:pPr>
            <a:endParaRPr lang="el-GR"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63" y="500063"/>
            <a:ext cx="8186737" cy="5626100"/>
          </a:xfrm>
        </p:spPr>
        <p:txBody>
          <a:bodyPr rtlCol="0">
            <a:normAutofit/>
          </a:bodyPr>
          <a:lstStyle/>
          <a:p>
            <a:pPr eaLnBrk="1" fontAlgn="auto" hangingPunct="1">
              <a:spcAft>
                <a:spcPts val="0"/>
              </a:spcAft>
              <a:buFont typeface="Arial" pitchFamily="34" charset="0"/>
              <a:buChar char="•"/>
              <a:defRPr/>
            </a:pPr>
            <a:r>
              <a:rPr lang="el-GR" sz="2400" dirty="0" smtClean="0">
                <a:solidFill>
                  <a:srgbClr val="FF0000"/>
                </a:solidFill>
              </a:rPr>
              <a:t>Η διαφοροποιημένη παιδαγωγική </a:t>
            </a:r>
            <a:r>
              <a:rPr lang="el-GR" sz="2400" dirty="0" smtClean="0"/>
              <a:t>δεν είναι μια μέθοδος  με σαφή δομή και προκαθορισμένους κανόνες αλλά μια </a:t>
            </a:r>
            <a:r>
              <a:rPr lang="el-GR" sz="2400" b="1" dirty="0" smtClean="0">
                <a:solidFill>
                  <a:srgbClr val="7030A0"/>
                </a:solidFill>
              </a:rPr>
              <a:t>ανοιχτή παιδαγωγική αντίληψη…. </a:t>
            </a:r>
            <a:r>
              <a:rPr lang="el-GR" sz="2400" dirty="0" smtClean="0"/>
              <a:t>που θέλει ένα </a:t>
            </a:r>
            <a:r>
              <a:rPr lang="el-GR" sz="2400" dirty="0" smtClean="0">
                <a:solidFill>
                  <a:srgbClr val="C00000"/>
                </a:solidFill>
              </a:rPr>
              <a:t>σχολείο για όλους</a:t>
            </a:r>
            <a:r>
              <a:rPr lang="el-GR" sz="2400" dirty="0" smtClean="0"/>
              <a:t>, γιατί </a:t>
            </a:r>
            <a:r>
              <a:rPr lang="el-GR" sz="2400" dirty="0" smtClean="0">
                <a:solidFill>
                  <a:srgbClr val="C00000"/>
                </a:solidFill>
              </a:rPr>
              <a:t>όλοι είναι διαφορετικοί</a:t>
            </a:r>
            <a:r>
              <a:rPr lang="el-GR" sz="2400" dirty="0" smtClean="0"/>
              <a:t>. </a:t>
            </a:r>
          </a:p>
          <a:p>
            <a:pPr eaLnBrk="1" fontAlgn="auto" hangingPunct="1">
              <a:spcAft>
                <a:spcPts val="0"/>
              </a:spcAft>
              <a:buFont typeface="Arial" pitchFamily="34" charset="0"/>
              <a:buChar char="•"/>
              <a:defRPr/>
            </a:pPr>
            <a:r>
              <a:rPr lang="el-GR" sz="2400" dirty="0" smtClean="0"/>
              <a:t>Είναι η διαμόρφωση συνθηκών και σχέσεων που αφήνουν </a:t>
            </a:r>
            <a:r>
              <a:rPr lang="el-GR" sz="2800" dirty="0" smtClean="0">
                <a:solidFill>
                  <a:srgbClr val="C00000"/>
                </a:solidFill>
              </a:rPr>
              <a:t>χώρο</a:t>
            </a:r>
            <a:r>
              <a:rPr lang="el-GR" sz="2400" dirty="0" smtClean="0"/>
              <a:t> σε όλους να καταθέσουν το βίωμά τους, να ακουστούν, να δώσουν και να πάρουν και </a:t>
            </a:r>
            <a:r>
              <a:rPr lang="el-GR" sz="2800" dirty="0" smtClean="0">
                <a:solidFill>
                  <a:srgbClr val="C00000"/>
                </a:solidFill>
              </a:rPr>
              <a:t>χρόνο</a:t>
            </a:r>
            <a:r>
              <a:rPr lang="el-GR" sz="2400" dirty="0" smtClean="0"/>
              <a:t> για να μπορέσουν να το κάνουν.</a:t>
            </a:r>
          </a:p>
          <a:p>
            <a:pPr eaLnBrk="1" fontAlgn="auto" hangingPunct="1">
              <a:spcAft>
                <a:spcPts val="0"/>
              </a:spcAft>
              <a:buFont typeface="Arial" pitchFamily="34" charset="0"/>
              <a:buChar char="•"/>
              <a:defRPr/>
            </a:pPr>
            <a:r>
              <a:rPr lang="el-GR" sz="2400" dirty="0" smtClean="0"/>
              <a:t>Δεν είναι μια εξατομικευμένη προσέγγιση αλλά μια προσέγγιση που την ενδιαφέρει </a:t>
            </a:r>
            <a:r>
              <a:rPr lang="el-GR" sz="2400" dirty="0" smtClean="0">
                <a:solidFill>
                  <a:srgbClr val="C00000"/>
                </a:solidFill>
              </a:rPr>
              <a:t>το ατομικό μέσα στο συλλογικό</a:t>
            </a:r>
          </a:p>
          <a:p>
            <a:pPr eaLnBrk="1" fontAlgn="auto" hangingPunct="1">
              <a:spcAft>
                <a:spcPts val="0"/>
              </a:spcAft>
              <a:buFont typeface="Arial" pitchFamily="34" charset="0"/>
              <a:buNone/>
              <a:defRPr/>
            </a:pPr>
            <a:endParaRPr lang="el-GR" sz="2400" dirty="0" smtClean="0"/>
          </a:p>
          <a:p>
            <a:pPr eaLnBrk="1" fontAlgn="auto" hangingPunct="1">
              <a:spcAft>
                <a:spcPts val="0"/>
              </a:spcAft>
              <a:buFont typeface="Arial" pitchFamily="34" charset="0"/>
              <a:buChar char="•"/>
              <a:defRPr/>
            </a:pPr>
            <a:endParaRPr lang="el-GR" dirty="0">
              <a:solidFill>
                <a:schemeClr val="accent5">
                  <a:lumMod val="60000"/>
                  <a:lumOff val="40000"/>
                </a:schemeClr>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 Θέση περιεχομένου"/>
          <p:cNvSpPr>
            <a:spLocks noGrp="1"/>
          </p:cNvSpPr>
          <p:nvPr>
            <p:ph idx="1"/>
          </p:nvPr>
        </p:nvSpPr>
        <p:spPr>
          <a:xfrm>
            <a:off x="457200" y="620713"/>
            <a:ext cx="8229600" cy="5505450"/>
          </a:xfrm>
        </p:spPr>
        <p:txBody>
          <a:bodyPr rtlCol="0">
            <a:normAutofit lnSpcReduction="10000"/>
          </a:bodyPr>
          <a:lstStyle/>
          <a:p>
            <a:pPr eaLnBrk="1" fontAlgn="auto" hangingPunct="1">
              <a:spcAft>
                <a:spcPts val="0"/>
              </a:spcAft>
              <a:buFont typeface="Arial" pitchFamily="34" charset="0"/>
              <a:buChar char="•"/>
              <a:defRPr/>
            </a:pPr>
            <a:r>
              <a:rPr lang="el-GR" smtClean="0"/>
              <a:t>Είναι μια προσέγγιση που δίνει </a:t>
            </a:r>
            <a:r>
              <a:rPr lang="el-GR" smtClean="0">
                <a:solidFill>
                  <a:srgbClr val="C00000"/>
                </a:solidFill>
              </a:rPr>
              <a:t>κίνητρο</a:t>
            </a:r>
            <a:r>
              <a:rPr lang="el-GR" smtClean="0"/>
              <a:t> και </a:t>
            </a:r>
            <a:r>
              <a:rPr lang="el-GR" smtClean="0">
                <a:solidFill>
                  <a:srgbClr val="C00000"/>
                </a:solidFill>
              </a:rPr>
              <a:t>νόημα</a:t>
            </a:r>
            <a:r>
              <a:rPr lang="el-GR" smtClean="0"/>
              <a:t> σε όλους (μαθητές και εκπαιδευτικούς), που σέβεται, ενθαρρύνει και δεν αποτρέπει τη συμμετοχή.</a:t>
            </a:r>
          </a:p>
          <a:p>
            <a:pPr eaLnBrk="1" fontAlgn="auto" hangingPunct="1">
              <a:spcAft>
                <a:spcPts val="0"/>
              </a:spcAft>
              <a:buFont typeface="Arial" pitchFamily="34" charset="0"/>
              <a:buChar char="•"/>
              <a:defRPr/>
            </a:pPr>
            <a:r>
              <a:rPr lang="el-GR" smtClean="0"/>
              <a:t>Είναι μια εκπαιδευτική πρόταση που δε στηρίζεται  μόνο σε καλές προθέσεις του εκπαιδευτικού… αλλά και στην ικανότητά του να αναλύει και να λαμβάνει πραγματικά υπόψη του το </a:t>
            </a:r>
            <a:r>
              <a:rPr lang="el-GR" smtClean="0">
                <a:solidFill>
                  <a:srgbClr val="C00000"/>
                </a:solidFill>
              </a:rPr>
              <a:t>πλαίσιο</a:t>
            </a:r>
            <a:r>
              <a:rPr lang="el-GR" smtClean="0"/>
              <a:t>, χωρίς «στερεότυπα», χωρίς να προβάλει προσδοκίες βασισμένες σε προκαταλήψεις. </a:t>
            </a:r>
          </a:p>
          <a:p>
            <a:pPr eaLnBrk="1" fontAlgn="auto" hangingPunct="1">
              <a:spcAft>
                <a:spcPts val="0"/>
              </a:spcAft>
              <a:buFont typeface="Arial" pitchFamily="34" charset="0"/>
              <a:buChar char="•"/>
              <a:defRPr/>
            </a:pPr>
            <a:endParaRPr lang="el-GR" smtClean="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Τίτλος"/>
          <p:cNvSpPr>
            <a:spLocks noGrp="1"/>
          </p:cNvSpPr>
          <p:nvPr>
            <p:ph type="title"/>
          </p:nvPr>
        </p:nvSpPr>
        <p:spPr/>
        <p:txBody>
          <a:bodyPr/>
          <a:lstStyle/>
          <a:p>
            <a:pPr eaLnBrk="1" hangingPunct="1"/>
            <a:r>
              <a:rPr lang="en-US" smtClean="0"/>
              <a:t>A</a:t>
            </a:r>
            <a:r>
              <a:rPr lang="el-GR" smtClean="0"/>
              <a:t>ντιστάσεις</a:t>
            </a:r>
          </a:p>
        </p:txBody>
      </p:sp>
      <p:sp>
        <p:nvSpPr>
          <p:cNvPr id="52227" name="2 - Θέση περιεχομένου"/>
          <p:cNvSpPr>
            <a:spLocks noGrp="1"/>
          </p:cNvSpPr>
          <p:nvPr>
            <p:ph idx="1"/>
          </p:nvPr>
        </p:nvSpPr>
        <p:spPr/>
        <p:txBody>
          <a:bodyPr/>
          <a:lstStyle/>
          <a:p>
            <a:pPr eaLnBrk="1" hangingPunct="1"/>
            <a:r>
              <a:rPr lang="el-GR" dirty="0" smtClean="0"/>
              <a:t>Τείνουμε να διδάσκουμε με τους τρόπους με τους οποίους εμείς διδαχτήκαμε</a:t>
            </a:r>
          </a:p>
          <a:p>
            <a:pPr eaLnBrk="1" hangingPunct="1"/>
            <a:r>
              <a:rPr lang="el-GR" smtClean="0"/>
              <a:t>Οι εκπαιδευτικοί βάζουν σε δεύτερη μοίρα τη διαδικασία και προτάσσουν το περιεχόμενο</a:t>
            </a:r>
          </a:p>
          <a:p>
            <a:pPr eaLnBrk="1" hangingPunct="1">
              <a:buFont typeface="Arial" charset="0"/>
              <a:buNone/>
            </a:pPr>
            <a:r>
              <a:rPr lang="el-GR" dirty="0" smtClean="0"/>
              <a:t>(φυσική; Μαθηματικά;)</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Πώς ερμηνεύεται αυτή η διαφορά;</a:t>
            </a:r>
            <a:endParaRPr lang="el-GR" dirty="0"/>
          </a:p>
        </p:txBody>
      </p:sp>
      <p:sp>
        <p:nvSpPr>
          <p:cNvPr id="3" name="2 - Θέση περιεχομένου"/>
          <p:cNvSpPr>
            <a:spLocks noGrp="1"/>
          </p:cNvSpPr>
          <p:nvPr>
            <p:ph idx="1"/>
          </p:nvPr>
        </p:nvSpPr>
        <p:spPr>
          <a:xfrm>
            <a:off x="428596" y="1357298"/>
            <a:ext cx="8258204" cy="4768865"/>
          </a:xfrm>
        </p:spPr>
        <p:txBody>
          <a:bodyPr>
            <a:noAutofit/>
          </a:bodyPr>
          <a:lstStyle/>
          <a:p>
            <a:r>
              <a:rPr lang="el-GR" sz="2400" dirty="0" smtClean="0"/>
              <a:t>Ως ικανότητα ή απουσία ικανότητας;</a:t>
            </a:r>
          </a:p>
          <a:p>
            <a:endParaRPr lang="el-GR" sz="2400" dirty="0" smtClean="0"/>
          </a:p>
          <a:p>
            <a:r>
              <a:rPr lang="el-GR" sz="2400" dirty="0" smtClean="0"/>
              <a:t>Ως κάτι που σχετίζεται με το πόσο «έτοιμα» είναι τα παιδιά για το σχολείο και  προφανώς και με το </a:t>
            </a:r>
            <a:r>
              <a:rPr lang="el-GR" sz="2400" dirty="0" err="1" smtClean="0"/>
              <a:t>κοινωνικο</a:t>
            </a:r>
            <a:r>
              <a:rPr lang="el-GR" sz="2400" dirty="0" smtClean="0"/>
              <a:t>-πολιτισμικό τους περιβάλλον;</a:t>
            </a:r>
          </a:p>
          <a:p>
            <a:r>
              <a:rPr lang="el-GR" sz="2400" dirty="0" smtClean="0"/>
              <a:t>Για </a:t>
            </a:r>
            <a:r>
              <a:rPr lang="el-GR" sz="2400" dirty="0" smtClean="0"/>
              <a:t>να μπορέσει ο/η εκπαιδευτικός να ερμηνεύσει αυτή τη διαφορά, αλλά και να κατανοήσει τις δυσκολίες των παιδιών προκειμένου να σχεδιάσει τις κατάλληλες εκπαιδευτικές παρεμβάσεις χρειάζεται να είναι σε θέση </a:t>
            </a:r>
            <a:r>
              <a:rPr lang="el-GR" sz="2400" b="1" dirty="0" smtClean="0"/>
              <a:t>να «παρατηρεί» </a:t>
            </a:r>
            <a:r>
              <a:rPr lang="el-GR" sz="2400" dirty="0" smtClean="0"/>
              <a:t>τον τρόπο με τον οποίο τα παιδιά μαθαίνουν και να αναλύει τις γνωστικές λειτουργίες που ενεργοποιούν  ή που χρειάζεται να ενεργοποιήσουν για να ανταποκριθούν </a:t>
            </a:r>
            <a:r>
              <a:rPr lang="el-GR" sz="2400" dirty="0" smtClean="0"/>
              <a:t>σε αυτό που τους ζητείται</a:t>
            </a:r>
            <a:endParaRPr lang="el-GR" sz="2400" dirty="0" smtClean="0"/>
          </a:p>
          <a:p>
            <a:endParaRPr lang="el-GR" sz="2400" dirty="0" smtClean="0"/>
          </a:p>
          <a:p>
            <a:endParaRPr lang="el-G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Πώς: Παρατηρεί τη δράση/Ρωτάει/ Συζητάει για τη δράση</a:t>
            </a:r>
            <a:endParaRPr lang="el-GR" dirty="0"/>
          </a:p>
        </p:txBody>
      </p:sp>
      <p:sp>
        <p:nvSpPr>
          <p:cNvPr id="3" name="2 - Θέση περιεχομένου"/>
          <p:cNvSpPr>
            <a:spLocks noGrp="1"/>
          </p:cNvSpPr>
          <p:nvPr>
            <p:ph idx="1"/>
          </p:nvPr>
        </p:nvSpPr>
        <p:spPr/>
        <p:txBody>
          <a:bodyPr/>
          <a:lstStyle/>
          <a:p>
            <a:r>
              <a:rPr lang="el-GR" dirty="0" smtClean="0"/>
              <a:t>Σημαντικό: Η συνειδητοποίηση ότι κάθε παιδί λειτουργεί, διαφορετικά, οικοδομεί τη γνώση και τρόπους σκέψης και ότι η εστίαση στο αποτέλεσμα δεν επιτρέπει στον εκπαιδευτικό να παρατηρήσει τη δράση αυτού που μαθαίνει. Η αγνόηση της σημασίας της δράσης του παιδιού οδηγεί σε αδιαφοροποίητες για όλους εκπαιδευτικές πρακτικές.</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4010</Words>
  <PresentationFormat>Προβολή στην οθόνη (4:3)</PresentationFormat>
  <Paragraphs>241</Paragraphs>
  <Slides>78</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78</vt:i4>
      </vt:variant>
    </vt:vector>
  </HeadingPairs>
  <TitlesOfParts>
    <vt:vector size="79" baseType="lpstr">
      <vt:lpstr>Θέμα του Office</vt:lpstr>
      <vt:lpstr>Θεωρίες Μάθησης</vt:lpstr>
      <vt:lpstr>Με το έργο του PiagetΣτροφή προς τις διαδικασίες και όχι το αποτέλεσμα της μάθησης  στο οποίο εστιάζει η συμπεριφοριστίκή προσέγγιση</vt:lpstr>
      <vt:lpstr>Ποια αντίληψη για τη μάθηση αντανακλάται στο επόμενο σκίτσο;</vt:lpstr>
      <vt:lpstr>Παραδοσιακές vs. Σύγχρονες προσεγγίσεις</vt:lpstr>
      <vt:lpstr>Διαφάνεια 5</vt:lpstr>
      <vt:lpstr>Διαφάνεια 6</vt:lpstr>
      <vt:lpstr>Η σημασία της παρατήρησης  Παράδειγμα</vt:lpstr>
      <vt:lpstr>Πώς ερμηνεύεται αυτή η διαφορά;</vt:lpstr>
      <vt:lpstr>Πώς: Παρατηρεί τη δράση/Ρωτάει/ Συζητάει για τη δράση</vt:lpstr>
      <vt:lpstr>Διαφάνεια 10</vt:lpstr>
      <vt:lpstr>Διαφάνεια 11</vt:lpstr>
      <vt:lpstr>Διαφάνεια 12</vt:lpstr>
      <vt:lpstr>Διαφάνεια 13</vt:lpstr>
      <vt:lpstr>Ζώνη εγγύτερης δυνητικής ανάπτυξης: Μια κρίσιμη έννοια στη θεωρία του Vygotsky</vt:lpstr>
      <vt:lpstr>Συνέπειες της θεωρίας της ΖΕΑ για τη διδασκαλία</vt:lpstr>
      <vt:lpstr>Συνδυάζοντας τα παραπάνω</vt:lpstr>
      <vt:lpstr>Διαφάνεια 17</vt:lpstr>
      <vt:lpstr>Τα «λάθη» των παιδιών δεν είναι τυχαία : αντανακλούν στρατηγικές και τρόπους σκέψης </vt:lpstr>
      <vt:lpstr>Διαφάνεια 19</vt:lpstr>
      <vt:lpstr>Διαφάνεια 20</vt:lpstr>
      <vt:lpstr>Διαφάνεια 21</vt:lpstr>
      <vt:lpstr>Διαφάνεια 22</vt:lpstr>
      <vt:lpstr>Διαφάνεια 23</vt:lpstr>
      <vt:lpstr>Διαφάνεια 24</vt:lpstr>
      <vt:lpstr>Διαφάνεια 25</vt:lpstr>
      <vt:lpstr>Παράδειγμα : Εκλογές και εφορευτική επιτροπή  Δαφέρμου Χ. , Κουλούρη Π., Μπασαγιάννη Ε. (2006). Οδηγός Νηπιαγωγού, Εκπαιδευτικοί σχεδιασμοί, δημιουργικά περιβάλλοντα μάθησης. Αθήνα: ΟΕΔΒ. σ. 188.   «Υποψήφιοι ήταν  η Μαρία και ο Γιάννης. Η Βασιλεία ανέλαβε να κάνει την καταμέτρηση των ψήφων. Δεν γνωρίζει όμως ακόμα τους αριθμούς…..» </vt:lpstr>
      <vt:lpstr>Τα παιδιά σκέφτονται για αυτά που κάνουν</vt:lpstr>
      <vt:lpstr>Διαφάνεια 28</vt:lpstr>
      <vt:lpstr>Τι σημαίνει νοηματοδότηση</vt:lpstr>
      <vt:lpstr>Διαφάνεια 30</vt:lpstr>
      <vt:lpstr>Μελετήστε το παράδειγμα που ακολουθεί.</vt:lpstr>
      <vt:lpstr>Μια δραστηριότητα έχει νόημα:</vt:lpstr>
      <vt:lpstr>Παράδειγμα 1</vt:lpstr>
      <vt:lpstr>Διαφάνεια 34</vt:lpstr>
      <vt:lpstr>Διαφάνεια 35</vt:lpstr>
      <vt:lpstr>Προς τη διαφοροποιημένη παιδαγωγική</vt:lpstr>
      <vt:lpstr>Διαφάνεια 37</vt:lpstr>
      <vt:lpstr>Παράδειγμα 1:</vt:lpstr>
      <vt:lpstr>Διαφάνεια 39</vt:lpstr>
      <vt:lpstr>ΠΑΡΑΔΕΙΓΜΑ 2: Εξελίσσοντας τις παιδαγωγικές πρακτικές ?????</vt:lpstr>
      <vt:lpstr>Παράδειγμα 3: εξελίσσοντας τη διαδικασία?</vt:lpstr>
      <vt:lpstr>Διαφάνεια 42</vt:lpstr>
      <vt:lpstr>Ξαναγυρνώντας στις βασικές παραδοχές</vt:lpstr>
      <vt:lpstr>Διαφάνεια 44</vt:lpstr>
      <vt:lpstr>Προϋποθέσεις της διαφοροποιημένης παιδαγωγικής. Ο ρόλος του εκπαιδευτικού</vt:lpstr>
      <vt:lpstr>Ξεπερνώντας τις Παρανοήσεις</vt:lpstr>
      <vt:lpstr>Διαφάνεια 47</vt:lpstr>
      <vt:lpstr>Διαφάνεια 48</vt:lpstr>
      <vt:lpstr>Υπάρχουν τεχνικές διαφοροποίησης;</vt:lpstr>
      <vt:lpstr>Επιτρέποντας την ατομική έκφραση…</vt:lpstr>
      <vt:lpstr>Διαφάνεια 51</vt:lpstr>
      <vt:lpstr>Διαφοροποίηση ως προς τι?</vt:lpstr>
      <vt:lpstr>Διαφάνεια 53</vt:lpstr>
      <vt:lpstr>Υπάρχουν μεθοδολογικά «εργαλεία» διαφοροποίησης;</vt:lpstr>
      <vt:lpstr>Διαφάνεια 55</vt:lpstr>
      <vt:lpstr>Ιδέες… βασισμένες στη θεωρία</vt:lpstr>
      <vt:lpstr>Διαφάνεια 57</vt:lpstr>
      <vt:lpstr>Διαφάνεια 58</vt:lpstr>
      <vt:lpstr>Ειδικά στα εικονογραφημένα βιβλία, ο ρόλος της εικόνας είναι καταλυτικός  για την υποκειμενική ερμηνεία….</vt:lpstr>
      <vt:lpstr>Βιβλία με …ανοιχτό τέλος προσφέρονται για την έκφραση των  υποθέσεων, σκέψεων και βιωμάτων των παιδιών.</vt:lpstr>
      <vt:lpstr>Έτσι: Το βιβλίο γίνεται όχημα για την έκφραση της προσωπικής σκέψης του καθενός και της υποκειμενικής του εμπειρίας.</vt:lpstr>
      <vt:lpstr>2. Η πολυτροπικότητα  προσφέρει πολλαπλές «εισόδους» στο περιεχόμενο του βιβλίου</vt:lpstr>
      <vt:lpstr>3. Βιβλία με διαφοροποιημένα χαρακτηριστικά = βιβλία που επιτρέπουν τη συμμετοχή όλων στις αναγνωστικές δράσεις.</vt:lpstr>
      <vt:lpstr>4.Οι πολλαπλές δράσεις γύρω από το βιβλίο  επιτρέπουν σε όλα τα παιδιά να συμμετέχουν μέσα από διαφορετικούς ρόλους…</vt:lpstr>
      <vt:lpstr>Ομαδική δουλειά: Συνεχίζοντας την εικόνα…     Λίτσα Κοσμίδου (Νηπ)</vt:lpstr>
      <vt:lpstr>Aπό τη διπλωματική της Μ. Κρικλάνη με θέμα «Όταν η εικόνα ζωντανεύει, κινείται, μιλά: το animation ως εκπαιδευτικό εργαλείο για τη δημιουργία ομάδων εργασίας στο Νηπιαγωγείο» (2015)</vt:lpstr>
      <vt:lpstr>Διαφάνεια 67</vt:lpstr>
      <vt:lpstr>Πόσους θα καλέσουμε;</vt:lpstr>
      <vt:lpstr>Διαφάνεια 69</vt:lpstr>
      <vt:lpstr>Διαφάνεια 70</vt:lpstr>
      <vt:lpstr>Διαφάνεια 71</vt:lpstr>
      <vt:lpstr>Διαφάνεια 72</vt:lpstr>
      <vt:lpstr>Διαφάνεια 73</vt:lpstr>
      <vt:lpstr>Διαφάνεια 74</vt:lpstr>
      <vt:lpstr>Τι πετυχαίνουμε τελικά?</vt:lpstr>
      <vt:lpstr>Διαφάνεια 76</vt:lpstr>
      <vt:lpstr>Διαφάνεια 77</vt:lpstr>
      <vt:lpstr>Aντιστάσεις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Θεωρίες Μάθησης</dc:title>
  <dc:creator>user</dc:creator>
  <cp:lastModifiedBy>user</cp:lastModifiedBy>
  <cp:revision>18</cp:revision>
  <dcterms:created xsi:type="dcterms:W3CDTF">2020-04-30T07:41:30Z</dcterms:created>
  <dcterms:modified xsi:type="dcterms:W3CDTF">2020-04-30T10:22:34Z</dcterms:modified>
</cp:coreProperties>
</file>