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8" r:id="rId3"/>
    <p:sldId id="264" r:id="rId4"/>
    <p:sldId id="260" r:id="rId5"/>
    <p:sldId id="261" r:id="rId6"/>
    <p:sldId id="262" r:id="rId7"/>
    <p:sldId id="263" r:id="rId8"/>
    <p:sldId id="265" r:id="rId9"/>
    <p:sldId id="266" r:id="rId10"/>
    <p:sldId id="267" r:id="rId11"/>
    <p:sldId id="268" r:id="rId12"/>
    <p:sldId id="269" r:id="rId13"/>
    <p:sldId id="270" r:id="rId14"/>
    <p:sldId id="271" r:id="rId15"/>
    <p:sldId id="272" r:id="rId16"/>
    <p:sldId id="273" r:id="rId17"/>
    <p:sldId id="274" r:id="rId18"/>
    <p:sldId id="275" r:id="rId19"/>
    <p:sldId id="278" r:id="rId20"/>
    <p:sldId id="257"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80"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BF1163-C065-4517-BB64-0B45E0915E94}" type="datetimeFigureOut">
              <a:rPr lang="en-US" smtClean="0"/>
              <a:pPr/>
              <a:t>12/13/2023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655807-72AA-4D49-8AEC-7B794C0BF173}"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95058F0B-40D7-4FDD-9FEC-58F51107E468}" type="datetimeFigureOut">
              <a:rPr lang="en-US" smtClean="0"/>
              <a:pPr/>
              <a:t>12/13/2023</a:t>
            </a:fld>
            <a:endParaRPr lang="en-GB"/>
          </a:p>
        </p:txBody>
      </p:sp>
      <p:sp>
        <p:nvSpPr>
          <p:cNvPr id="17" name="Footer Placeholder 16"/>
          <p:cNvSpPr>
            <a:spLocks noGrp="1"/>
          </p:cNvSpPr>
          <p:nvPr>
            <p:ph type="ftr" sz="quarter" idx="11"/>
          </p:nvPr>
        </p:nvSpPr>
        <p:spPr/>
        <p:txBody>
          <a:bodyPr/>
          <a:lstStyle/>
          <a:p>
            <a:endParaRPr lang="en-GB"/>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9C30308-1AA4-4FE0-B3C4-1356E9D23239}" type="slidenum">
              <a:rPr lang="en-GB" smtClean="0"/>
              <a:pPr/>
              <a:t>‹#›</a:t>
            </a:fld>
            <a:endParaRPr lang="en-GB"/>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058F0B-40D7-4FDD-9FEC-58F51107E468}" type="datetimeFigureOut">
              <a:rPr lang="en-US" smtClean="0"/>
              <a:pPr/>
              <a:t>12/13/2023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C30308-1AA4-4FE0-B3C4-1356E9D23239}"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5058F0B-40D7-4FDD-9FEC-58F51107E468}" type="datetimeFigureOut">
              <a:rPr lang="en-US" smtClean="0"/>
              <a:pPr/>
              <a:t>12/13/2023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C30308-1AA4-4FE0-B3C4-1356E9D23239}"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95058F0B-40D7-4FDD-9FEC-58F51107E468}" type="datetimeFigureOut">
              <a:rPr lang="en-US" smtClean="0"/>
              <a:pPr/>
              <a:t>12/13/2023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C30308-1AA4-4FE0-B3C4-1356E9D23239}" type="slidenum">
              <a:rPr lang="en-GB" smtClean="0"/>
              <a:pPr/>
              <a:t>‹#›</a:t>
            </a:fld>
            <a:endParaRPr lang="en-GB"/>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5058F0B-40D7-4FDD-9FEC-58F51107E468}" type="datetimeFigureOut">
              <a:rPr lang="en-US" smtClean="0"/>
              <a:pPr/>
              <a:t>12/13/2023</a:t>
            </a:fld>
            <a:endParaRPr lang="en-GB"/>
          </a:p>
        </p:txBody>
      </p:sp>
      <p:sp>
        <p:nvSpPr>
          <p:cNvPr id="5" name="Footer Placeholder 4"/>
          <p:cNvSpPr>
            <a:spLocks noGrp="1"/>
          </p:cNvSpPr>
          <p:nvPr>
            <p:ph type="ftr" sz="quarter" idx="11"/>
          </p:nvPr>
        </p:nvSpPr>
        <p:spPr>
          <a:xfrm>
            <a:off x="800100" y="6172200"/>
            <a:ext cx="4000500" cy="457200"/>
          </a:xfrm>
        </p:spPr>
        <p:txBody>
          <a:bodyPr/>
          <a:lstStyle/>
          <a:p>
            <a:endParaRPr lang="en-GB"/>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89C30308-1AA4-4FE0-B3C4-1356E9D23239}"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95058F0B-40D7-4FDD-9FEC-58F51107E468}" type="datetimeFigureOut">
              <a:rPr lang="en-US" smtClean="0"/>
              <a:pPr/>
              <a:t>12/13/2023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C30308-1AA4-4FE0-B3C4-1356E9D23239}" type="slidenum">
              <a:rPr lang="en-GB" smtClean="0"/>
              <a:pPr/>
              <a:t>‹#›</a:t>
            </a:fld>
            <a:endParaRPr lang="en-GB"/>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95058F0B-40D7-4FDD-9FEC-58F51107E468}" type="datetimeFigureOut">
              <a:rPr lang="en-US" smtClean="0"/>
              <a:pPr/>
              <a:t>12/13/2023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9C30308-1AA4-4FE0-B3C4-1356E9D23239}" type="slidenum">
              <a:rPr lang="en-GB" smtClean="0"/>
              <a:pPr/>
              <a:t>‹#›</a:t>
            </a:fld>
            <a:endParaRPr lang="en-GB"/>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95058F0B-40D7-4FDD-9FEC-58F51107E468}" type="datetimeFigureOut">
              <a:rPr lang="en-US" smtClean="0"/>
              <a:pPr/>
              <a:t>12/13/2023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9C30308-1AA4-4FE0-B3C4-1356E9D23239}"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058F0B-40D7-4FDD-9FEC-58F51107E468}" type="datetimeFigureOut">
              <a:rPr lang="en-US" smtClean="0"/>
              <a:pPr/>
              <a:t>12/13/2023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9C30308-1AA4-4FE0-B3C4-1356E9D23239}"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95058F0B-40D7-4FDD-9FEC-58F51107E468}" type="datetimeFigureOut">
              <a:rPr lang="en-US" smtClean="0"/>
              <a:pPr/>
              <a:t>12/13/2023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C30308-1AA4-4FE0-B3C4-1356E9D23239}" type="slidenum">
              <a:rPr lang="en-GB" smtClean="0"/>
              <a:pPr/>
              <a:t>‹#›</a:t>
            </a:fld>
            <a:endParaRPr lang="en-GB"/>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95058F0B-40D7-4FDD-9FEC-58F51107E468}" type="datetimeFigureOut">
              <a:rPr lang="en-US" smtClean="0"/>
              <a:pPr/>
              <a:t>12/13/2023</a:t>
            </a:fld>
            <a:endParaRPr lang="en-GB"/>
          </a:p>
        </p:txBody>
      </p:sp>
      <p:sp>
        <p:nvSpPr>
          <p:cNvPr id="6" name="Footer Placeholder 5"/>
          <p:cNvSpPr>
            <a:spLocks noGrp="1"/>
          </p:cNvSpPr>
          <p:nvPr>
            <p:ph type="ftr" sz="quarter" idx="11"/>
          </p:nvPr>
        </p:nvSpPr>
        <p:spPr>
          <a:xfrm>
            <a:off x="914400" y="6172200"/>
            <a:ext cx="3886200" cy="457200"/>
          </a:xfrm>
        </p:spPr>
        <p:txBody>
          <a:bodyPr/>
          <a:lstStyle/>
          <a:p>
            <a:endParaRPr lang="en-GB"/>
          </a:p>
        </p:txBody>
      </p:sp>
      <p:sp>
        <p:nvSpPr>
          <p:cNvPr id="7" name="Slide Number Placeholder 6"/>
          <p:cNvSpPr>
            <a:spLocks noGrp="1"/>
          </p:cNvSpPr>
          <p:nvPr>
            <p:ph type="sldNum" sz="quarter" idx="12"/>
          </p:nvPr>
        </p:nvSpPr>
        <p:spPr>
          <a:xfrm>
            <a:off x="146304" y="6208776"/>
            <a:ext cx="457200" cy="457200"/>
          </a:xfrm>
        </p:spPr>
        <p:txBody>
          <a:bodyPr/>
          <a:lstStyle/>
          <a:p>
            <a:fld id="{89C30308-1AA4-4FE0-B3C4-1356E9D23239}" type="slidenum">
              <a:rPr lang="en-GB" smtClean="0"/>
              <a:pPr/>
              <a:t>‹#›</a:t>
            </a:fld>
            <a:endParaRPr lang="en-GB"/>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5058F0B-40D7-4FDD-9FEC-58F51107E468}" type="datetimeFigureOut">
              <a:rPr lang="en-US" smtClean="0"/>
              <a:pPr/>
              <a:t>12/13/2023</a:t>
            </a:fld>
            <a:endParaRPr lang="en-GB"/>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GB"/>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9C30308-1AA4-4FE0-B3C4-1356E9D23239}"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theatroedu.gr/Portals/0/main/images/stories/files/Books/2019Ki_an_hsoun_esy_WEB.pdf?ver=2020-04-13-124349-737" TargetMode="Externa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Autofit/>
          </a:bodyPr>
          <a:lstStyle/>
          <a:p>
            <a:pPr algn="ctr"/>
            <a:r>
              <a:rPr lang="el-GR"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Γιατί οι νυχτερίδες κρέμονται ανάποδα;</a:t>
            </a:r>
            <a:endParaRPr lang="en-GB"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pic>
        <p:nvPicPr>
          <p:cNvPr id="1026" name="Picture 2"/>
          <p:cNvPicPr>
            <a:picLocks noGrp="1" noChangeAspect="1" noChangeArrowheads="1"/>
          </p:cNvPicPr>
          <p:nvPr>
            <p:ph sz="quarter" idx="1"/>
          </p:nvPr>
        </p:nvPicPr>
        <p:blipFill>
          <a:blip r:embed="rId2"/>
          <a:stretch>
            <a:fillRect/>
          </a:stretch>
        </p:blipFill>
        <p:spPr bwMode="auto">
          <a:xfrm>
            <a:off x="2500298" y="3214686"/>
            <a:ext cx="4546951" cy="2571768"/>
          </a:xfrm>
          <a:prstGeom prst="rect">
            <a:avLst/>
          </a:prstGeom>
          <a:noFill/>
          <a:ln w="9525">
            <a:noFill/>
            <a:miter lim="800000"/>
            <a:headEnd/>
            <a:tailEnd/>
          </a:ln>
          <a:effectLst/>
        </p:spPr>
      </p:pic>
      <p:sp>
        <p:nvSpPr>
          <p:cNvPr id="7" name="Text Placeholder 6"/>
          <p:cNvSpPr>
            <a:spLocks noGrp="1"/>
          </p:cNvSpPr>
          <p:nvPr>
            <p:ph type="body" idx="4294967295"/>
          </p:nvPr>
        </p:nvSpPr>
        <p:spPr>
          <a:xfrm>
            <a:off x="1785918" y="1714488"/>
            <a:ext cx="5643602" cy="1214450"/>
          </a:xfrm>
        </p:spPr>
        <p:txBody>
          <a:bodyPr>
            <a:normAutofit/>
          </a:bodyPr>
          <a:lstStyle/>
          <a:p>
            <a:r>
              <a:rPr lang="el-GR" dirty="0"/>
              <a:t>Θεατροπαιδαγωγικό εργαστήριο    Εκπαιδευτικού Δράματος</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Αυτοσχεδιασμός – Δασκάλα σε ρόλο</a:t>
            </a:r>
            <a:br>
              <a:rPr lang="en-GB" dirty="0"/>
            </a:br>
            <a:endParaRPr lang="en-GB" dirty="0"/>
          </a:p>
        </p:txBody>
      </p:sp>
      <p:sp>
        <p:nvSpPr>
          <p:cNvPr id="3" name="Content Placeholder 2"/>
          <p:cNvSpPr>
            <a:spLocks noGrp="1"/>
          </p:cNvSpPr>
          <p:nvPr>
            <p:ph sz="quarter" idx="1"/>
          </p:nvPr>
        </p:nvSpPr>
        <p:spPr/>
        <p:txBody>
          <a:bodyPr/>
          <a:lstStyle/>
          <a:p>
            <a:r>
              <a:rPr lang="el-GR" dirty="0"/>
              <a:t>Σε ρόλο νυχτερίδας η Δασκάλα–πώς εισάγει την δράση, γιατί αναλαμβάνει αυτό τον ρόλο;</a:t>
            </a:r>
          </a:p>
          <a:p>
            <a:endParaRPr lang="el-GR" dirty="0"/>
          </a:p>
          <a:p>
            <a:r>
              <a:rPr lang="el-GR" dirty="0"/>
              <a:t>Η άρνηση να γίνει δεκτή στο πάρτυ των ζώων </a:t>
            </a:r>
          </a:p>
          <a:p>
            <a:endParaRPr lang="el-GR" dirty="0"/>
          </a:p>
          <a:p>
            <a:r>
              <a:rPr lang="el-GR" dirty="0"/>
              <a:t>Πώς επιχειρηματολογούν τα παιδιά για να της αρνηθούν; </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Αφήγηση</a:t>
            </a:r>
            <a:endParaRPr lang="en-GB" dirty="0"/>
          </a:p>
        </p:txBody>
      </p:sp>
      <p:sp>
        <p:nvSpPr>
          <p:cNvPr id="3" name="Content Placeholder 2"/>
          <p:cNvSpPr>
            <a:spLocks noGrp="1"/>
          </p:cNvSpPr>
          <p:nvPr>
            <p:ph sz="quarter" idx="1"/>
          </p:nvPr>
        </p:nvSpPr>
        <p:spPr/>
        <p:txBody>
          <a:bodyPr>
            <a:normAutofit fontScale="92500"/>
          </a:bodyPr>
          <a:lstStyle/>
          <a:p>
            <a:pPr>
              <a:buNone/>
            </a:pPr>
            <a:r>
              <a:rPr lang="el-GR" dirty="0"/>
              <a:t>	</a:t>
            </a:r>
            <a:r>
              <a:rPr lang="el-GR" i="1" dirty="0"/>
              <a:t>Η νυχτερίδα, όταν δεν έγινε δεκτή από τα ζωάκια, λυπήθηκε πάρα πολύ. Πήγε και κάθισε στο κλαδί ενός δέντρου και έβαλε τα κλάματα. Δάκρυα τρέχανε από τα μάτια της και σιγά σιγά άρχισε να πέφτει από το κλαδί. Στο τέλος βρέθηκε να κρέμεται από αυτό, αλλά δεν την ένοιαζε να ξανασηκωθεί και έμεινε έτσι όλο το βράδυ. </a:t>
            </a:r>
          </a:p>
          <a:p>
            <a:pPr>
              <a:buNone/>
            </a:pPr>
            <a:r>
              <a:rPr lang="el-GR" i="1" dirty="0"/>
              <a:t>	Την άλλη μέρα άκουσε για το πάρτι των πουλιών και χάρηκε. Φαντάστηκε ότι εκεί θα γινόταν δεκτή. Άρχισε να γυαλίζει τα φτερά της και να ετοιμάζει ένα γλυκό για να το πάει στο πάρτι. (Υπεύθυνος ελέγχου προσκλήσεων του πάρτι των πουλιών ήταν το γεράκι).</a:t>
            </a:r>
            <a:endParaRPr lang="en-GB" i="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Αυτοσχεδιασμός ΔΣΡ</a:t>
            </a:r>
            <a:endParaRPr lang="en-GB" dirty="0"/>
          </a:p>
        </p:txBody>
      </p:sp>
      <p:sp>
        <p:nvSpPr>
          <p:cNvPr id="3" name="Content Placeholder 2"/>
          <p:cNvSpPr>
            <a:spLocks noGrp="1"/>
          </p:cNvSpPr>
          <p:nvPr>
            <p:ph sz="quarter" idx="1"/>
          </p:nvPr>
        </p:nvSpPr>
        <p:spPr/>
        <p:txBody>
          <a:bodyPr/>
          <a:lstStyle/>
          <a:p>
            <a:r>
              <a:rPr lang="el-GR" dirty="0"/>
              <a:t>Επαναλαμβάνουμε την ίδια σκηνή, στο πάρτι των πουλιών. </a:t>
            </a:r>
          </a:p>
          <a:p>
            <a:r>
              <a:rPr lang="el-GR" dirty="0"/>
              <a:t>Το πουλί αρνείται την είσοδο στη νυχτερίδα</a:t>
            </a:r>
          </a:p>
          <a:p>
            <a:r>
              <a:rPr lang="el-GR" dirty="0"/>
              <a:t>Επιχειρήματα  (δεν έχει ράμφος αλλά δόντια και τρίχωμα αντί για φτερά).</a:t>
            </a:r>
          </a:p>
          <a:p>
            <a:pPr>
              <a:buNone/>
            </a:pPr>
            <a:r>
              <a:rPr lang="el-GR" dirty="0"/>
              <a:t>    (Τα παιδιά έχουν συγκεντρώσει τις πληροφορίες από την πρώτη φάση) </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l-GR" dirty="0"/>
            </a:br>
            <a:r>
              <a:rPr lang="el-GR" dirty="0"/>
              <a:t> Ηot seating (ανακριτική καρέκλα)</a:t>
            </a:r>
            <a:br>
              <a:rPr lang="el-GR" dirty="0"/>
            </a:br>
            <a:r>
              <a:rPr lang="el-GR" dirty="0"/>
              <a:t>και ΔσΡ</a:t>
            </a:r>
            <a:endParaRPr lang="en-GB" dirty="0"/>
          </a:p>
        </p:txBody>
      </p:sp>
      <p:sp>
        <p:nvSpPr>
          <p:cNvPr id="3" name="Content Placeholder 2"/>
          <p:cNvSpPr>
            <a:spLocks noGrp="1"/>
          </p:cNvSpPr>
          <p:nvPr>
            <p:ph sz="quarter" idx="1"/>
          </p:nvPr>
        </p:nvSpPr>
        <p:spPr/>
        <p:txBody>
          <a:bodyPr>
            <a:normAutofit/>
          </a:bodyPr>
          <a:lstStyle/>
          <a:p>
            <a:r>
              <a:rPr lang="el-GR" dirty="0"/>
              <a:t>Η δασκάλα σε ρόλο νυχτερίδας κάθεται σε μια καρέκλα. </a:t>
            </a:r>
          </a:p>
          <a:p>
            <a:r>
              <a:rPr lang="el-GR" dirty="0"/>
              <a:t> Τα παιδιά εκτός ρόλου ρωτούν πώς ένιωσε που δεν έγινε δεκτή στη γιορτή</a:t>
            </a:r>
          </a:p>
          <a:p>
            <a:r>
              <a:rPr lang="el-GR" dirty="0"/>
              <a:t>Οι τεχνικές θα βοηθήσουν την εξέλιξη της δράσης</a:t>
            </a:r>
          </a:p>
          <a:p>
            <a:r>
              <a:rPr lang="el-GR" dirty="0"/>
              <a:t>Προσοχή να μην είναι κατευθυντικός ο εκπαιδευτικός</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Αφήγηση</a:t>
            </a:r>
            <a:endParaRPr lang="en-GB" dirty="0"/>
          </a:p>
        </p:txBody>
      </p:sp>
      <p:sp>
        <p:nvSpPr>
          <p:cNvPr id="3" name="Content Placeholder 2"/>
          <p:cNvSpPr>
            <a:spLocks noGrp="1"/>
          </p:cNvSpPr>
          <p:nvPr>
            <p:ph sz="quarter" idx="1"/>
          </p:nvPr>
        </p:nvSpPr>
        <p:spPr/>
        <p:txBody>
          <a:bodyPr>
            <a:normAutofit/>
          </a:bodyPr>
          <a:lstStyle/>
          <a:p>
            <a:pPr>
              <a:buNone/>
            </a:pPr>
            <a:r>
              <a:rPr lang="el-GR" dirty="0"/>
              <a:t>	</a:t>
            </a:r>
            <a:r>
              <a:rPr lang="el-GR" i="1" dirty="0"/>
              <a:t>Η νυχτερίδα, όταν δεν έγινε δεκτή από τα πουλιά, λυπήθηκε πάρα πολύ. Πήγε και κάθισε στο κλαδί ενός δέντρου και έβαλε τα κλάματα. Δάκρυα τρέχαν από τα μάτια της και σιγά σιγά άρχισε να πέφτει από το κλάδί. Στο τέλος βρέθηκε να κρέμεται από αυτό, αλλά δεν την ένοιαζε να ξανασηκωθεί και έμεινε έτσι όλο το βράδυ. Από τότε αποφάσισε να μείνει ανάποδα, να ζει σε σπηλιές και να ψάχνει την τροφή της μόνο το βράδυ.</a:t>
            </a:r>
            <a:endParaRPr lang="en-GB"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Αυτοσχεδιασμοί </a:t>
            </a:r>
            <a:endParaRPr lang="en-GB" dirty="0"/>
          </a:p>
        </p:txBody>
      </p:sp>
      <p:sp>
        <p:nvSpPr>
          <p:cNvPr id="3" name="Content Placeholder 2"/>
          <p:cNvSpPr>
            <a:spLocks noGrp="1"/>
          </p:cNvSpPr>
          <p:nvPr>
            <p:ph sz="quarter" idx="1"/>
          </p:nvPr>
        </p:nvSpPr>
        <p:spPr>
          <a:xfrm>
            <a:off x="357158" y="1447800"/>
            <a:ext cx="8329642" cy="5195910"/>
          </a:xfrm>
        </p:spPr>
        <p:txBody>
          <a:bodyPr>
            <a:normAutofit fontScale="62500" lnSpcReduction="20000"/>
          </a:bodyPr>
          <a:lstStyle/>
          <a:p>
            <a:r>
              <a:rPr lang="el-GR" sz="3400" dirty="0"/>
              <a:t>Προτρέπουμε τα παιδιά να πάρουν τον ρόλο της νυχτερίδας στα πάρτυ , επαναλαμβάνουμε αυτοσχεδιασμούς στις γιορτές </a:t>
            </a:r>
          </a:p>
          <a:p>
            <a:endParaRPr lang="el-GR" sz="3400" dirty="0"/>
          </a:p>
          <a:p>
            <a:r>
              <a:rPr lang="el-GR" sz="3400" dirty="0"/>
              <a:t>Θέτουμε ερωτήματα στα παιδιά σε ρόλο ζώων και πουλιών:</a:t>
            </a:r>
          </a:p>
          <a:p>
            <a:pPr>
              <a:buFont typeface="Wingdings" pitchFamily="2" charset="2"/>
              <a:buChar char="ü"/>
            </a:pPr>
            <a:r>
              <a:rPr lang="el-GR" sz="3400" dirty="0"/>
              <a:t>Πώς περάσατε μέχρι τώρα; </a:t>
            </a:r>
          </a:p>
          <a:p>
            <a:pPr>
              <a:buFont typeface="Wingdings" pitchFamily="2" charset="2"/>
              <a:buChar char="ü"/>
            </a:pPr>
            <a:r>
              <a:rPr lang="el-GR" sz="3400" dirty="0"/>
              <a:t>Ποιοι ήταν καλεσμένοι στη γιορτή σας; </a:t>
            </a:r>
          </a:p>
          <a:p>
            <a:pPr>
              <a:buFont typeface="Wingdings" pitchFamily="2" charset="2"/>
              <a:buChar char="ü"/>
            </a:pPr>
            <a:r>
              <a:rPr lang="el-GR" sz="3400" dirty="0"/>
              <a:t>Ποιοι γίνονταν δεκτοί στις διαφορετικές γιορτές; Γιατί; </a:t>
            </a:r>
          </a:p>
          <a:p>
            <a:pPr>
              <a:buFont typeface="Wingdings" pitchFamily="2" charset="2"/>
              <a:buChar char="ü"/>
            </a:pPr>
            <a:r>
              <a:rPr lang="el-GR" sz="3400" dirty="0"/>
              <a:t>Πήραν μέρος όλα τα πλάσματα της γης και του ουρανού; Τι συνέβη με τη νυχτερίδα; Γιατί δεν έγινε δεκτή; </a:t>
            </a:r>
          </a:p>
          <a:p>
            <a:pPr>
              <a:buFont typeface="Wingdings" pitchFamily="2" charset="2"/>
              <a:buChar char="ü"/>
            </a:pPr>
            <a:r>
              <a:rPr lang="el-GR" sz="3400" dirty="0"/>
              <a:t>Ποια είναι τα διαφορετικά χαρακτηριστικά της; </a:t>
            </a:r>
          </a:p>
          <a:p>
            <a:pPr>
              <a:buFont typeface="Wingdings" pitchFamily="2" charset="2"/>
              <a:buChar char="ü"/>
            </a:pPr>
            <a:r>
              <a:rPr lang="el-GR" sz="3400" dirty="0"/>
              <a:t>Πώς αντέδρασε όταν δεν τη δεχτήκατε; Τι έκανε όταν κατάλαβε ότι δεν θα γιόρταζε μαζί σας;</a:t>
            </a:r>
          </a:p>
          <a:p>
            <a:pPr>
              <a:buFont typeface="Wingdings" pitchFamily="2" charset="2"/>
              <a:buChar char="ü"/>
            </a:pPr>
            <a:r>
              <a:rPr lang="el-GR" sz="3400" dirty="0"/>
              <a:t> Πώς φαντάζεστε ότι νιώθει; </a:t>
            </a:r>
          </a:p>
          <a:p>
            <a:pPr>
              <a:buFont typeface="Wingdings" pitchFamily="2" charset="2"/>
              <a:buChar char="ü"/>
            </a:pPr>
            <a:endParaRPr lang="el-GR" sz="3400" dirty="0"/>
          </a:p>
          <a:p>
            <a:pPr>
              <a:buNone/>
            </a:pPr>
            <a:r>
              <a:rPr lang="el-GR" sz="3400" dirty="0"/>
              <a:t>     </a:t>
            </a:r>
            <a:r>
              <a:rPr lang="el-GR" sz="3400" i="1" dirty="0"/>
              <a:t>Διαφωτίζουμε σε θέματα διαφορετικότητας</a:t>
            </a:r>
            <a:r>
              <a:rPr lang="el-GR" i="1" dirty="0"/>
              <a:t> </a:t>
            </a:r>
            <a:endParaRPr lang="en-GB" i="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ln w="18000">
                  <a:solidFill>
                    <a:schemeClr val="accent2">
                      <a:satMod val="140000"/>
                    </a:schemeClr>
                  </a:solidFill>
                  <a:prstDash val="solid"/>
                  <a:miter lim="800000"/>
                </a:ln>
                <a:noFill/>
                <a:effectLst>
                  <a:outerShdw blurRad="25500" dist="23000" dir="7020000" algn="tl">
                    <a:srgbClr val="000000">
                      <a:alpha val="50000"/>
                    </a:srgbClr>
                  </a:outerShdw>
                </a:effectLst>
              </a:rPr>
              <a:t>3η Φάση – μετά την αφήγηση της ιστορίας </a:t>
            </a:r>
            <a:endParaRPr lang="en-GB"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Content Placeholder 2"/>
          <p:cNvSpPr>
            <a:spLocks noGrp="1"/>
          </p:cNvSpPr>
          <p:nvPr>
            <p:ph sz="quarter" idx="1"/>
          </p:nvPr>
        </p:nvSpPr>
        <p:spPr>
          <a:xfrm>
            <a:off x="928662" y="1714488"/>
            <a:ext cx="7758138" cy="4305312"/>
          </a:xfrm>
        </p:spPr>
        <p:txBody>
          <a:bodyPr>
            <a:normAutofit/>
          </a:bodyPr>
          <a:lstStyle/>
          <a:p>
            <a:pPr>
              <a:buNone/>
            </a:pPr>
            <a:r>
              <a:rPr lang="el-GR" dirty="0"/>
              <a:t>    Στόχος: </a:t>
            </a:r>
          </a:p>
          <a:p>
            <a:r>
              <a:rPr lang="el-GR" dirty="0"/>
              <a:t>Σύνδεση με την πραγματική ζωή </a:t>
            </a:r>
          </a:p>
          <a:p>
            <a:r>
              <a:rPr lang="el-GR" dirty="0"/>
              <a:t>Να καταλάβουν τα συναισθήματα της νυχτερίδας (ενσυναίσθηση). </a:t>
            </a:r>
          </a:p>
          <a:p>
            <a:r>
              <a:rPr lang="el-GR" dirty="0"/>
              <a:t>Να αναζητήσουν πιθανές λύσεις για να βοηθήσουν</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sz="quarter" idx="1"/>
          </p:nvPr>
        </p:nvSpPr>
        <p:spPr/>
        <p:txBody>
          <a:bodyPr>
            <a:normAutofit/>
          </a:bodyPr>
          <a:lstStyle/>
          <a:p>
            <a:r>
              <a:rPr lang="el-GR" dirty="0"/>
              <a:t>Η συζήτηση γίνεται πρώτα με τα παιδιά σε ρόλο ζώων και πτηνών, αναδρομή ερωτήσεις, τί θα μπορούσαν να κάνουν; </a:t>
            </a:r>
          </a:p>
          <a:p>
            <a:endParaRPr lang="el-GR" dirty="0"/>
          </a:p>
          <a:p>
            <a:r>
              <a:rPr lang="el-GR" dirty="0"/>
              <a:t>Συζήτηση με ερωτήματα στα παιδιά εκτός ρόλου. Αναφερόμαστε στα δικά τους βιώματα: Σας έχει τύχει κάτι τέτοιο; </a:t>
            </a:r>
          </a:p>
          <a:p>
            <a:endParaRPr lang="el-GR" dirty="0"/>
          </a:p>
          <a:p>
            <a:r>
              <a:rPr lang="el-GR" dirty="0"/>
              <a:t>Ερωτήματα που μπορούν να καταλήξουν στο «Τι θα μπορούσαμε να κάνουμε; Τί προτείνετε εσείς;»</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Πώς μια ιστορία μπορεί να έχει διαφορετικό τέλος; </a:t>
            </a:r>
            <a:endParaRPr lang="en-GB" dirty="0"/>
          </a:p>
        </p:txBody>
      </p:sp>
      <p:sp>
        <p:nvSpPr>
          <p:cNvPr id="3" name="Content Placeholder 2"/>
          <p:cNvSpPr>
            <a:spLocks noGrp="1"/>
          </p:cNvSpPr>
          <p:nvPr>
            <p:ph sz="quarter" idx="1"/>
          </p:nvPr>
        </p:nvSpPr>
        <p:spPr>
          <a:xfrm>
            <a:off x="928662" y="1785926"/>
            <a:ext cx="7758138" cy="4233874"/>
          </a:xfrm>
        </p:spPr>
        <p:txBody>
          <a:bodyPr/>
          <a:lstStyle/>
          <a:p>
            <a:r>
              <a:rPr lang="el-GR" dirty="0"/>
              <a:t>Νέα αφήγηση ανάλογα με τις προτάσεις των παιδιών </a:t>
            </a:r>
          </a:p>
          <a:p>
            <a:r>
              <a:rPr lang="el-GR" dirty="0"/>
              <a:t>Κοινό πάρτυ που θα  συμπεριλάβουν τηνυχτερίδα </a:t>
            </a:r>
          </a:p>
          <a:p>
            <a:r>
              <a:rPr lang="el-GR" dirty="0"/>
              <a:t> Καλούμε την νυχτερίδα, απευθυνόμαστε σε αυτή, θα την πείσουμε να έρθει;  (ξανά η Δασκάλα σε Ρόλο) </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Προσθήκη με βάση της ιδέες των παιδιών –</a:t>
            </a:r>
            <a:endParaRPr lang="en-GB" dirty="0"/>
          </a:p>
        </p:txBody>
      </p:sp>
      <p:sp>
        <p:nvSpPr>
          <p:cNvPr id="3" name="Content Placeholder 2"/>
          <p:cNvSpPr>
            <a:spLocks noGrp="1"/>
          </p:cNvSpPr>
          <p:nvPr>
            <p:ph sz="quarter" idx="1"/>
          </p:nvPr>
        </p:nvSpPr>
        <p:spPr/>
        <p:txBody>
          <a:bodyPr>
            <a:normAutofit/>
          </a:bodyPr>
          <a:lstStyle/>
          <a:p>
            <a:r>
              <a:rPr lang="el-GR" dirty="0"/>
              <a:t>Αφήγηση :</a:t>
            </a:r>
            <a:r>
              <a:rPr lang="el-GR" i="1" dirty="0"/>
              <a:t>Έτσι τα ζώα και τα πουλιά αποφάσισαν να κάνουν μια γιορτή για όλα τα πλάσματα του κόσμου-ουρανού και γης. Πήγαν να ζητήσουν συγγνώμη στη νυχτερίδα και να την καλέσουν σε αυτή τη μεγάλη γιορτή.</a:t>
            </a:r>
          </a:p>
          <a:p>
            <a:r>
              <a:rPr lang="el-GR" dirty="0"/>
              <a:t>Αποφόρτιση – Κύκλος υποστήριξης</a:t>
            </a:r>
          </a:p>
          <a:p>
            <a:r>
              <a:rPr lang="el-GR" dirty="0"/>
              <a:t>Γράμμα προς τη νυχτερίδα </a:t>
            </a:r>
          </a:p>
          <a:p>
            <a:r>
              <a:rPr lang="el-GR" dirty="0"/>
              <a:t>Το εργαστήριο ολοκληρώνεται μουσική και χορό </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l-GR" dirty="0"/>
              <a:t>Το Εργαστήριο</a:t>
            </a:r>
            <a:endParaRPr lang="en-GB" dirty="0"/>
          </a:p>
        </p:txBody>
      </p:sp>
      <p:sp>
        <p:nvSpPr>
          <p:cNvPr id="4" name="Rectangle 3"/>
          <p:cNvSpPr/>
          <p:nvPr/>
        </p:nvSpPr>
        <p:spPr>
          <a:xfrm>
            <a:off x="1000100" y="1643051"/>
            <a:ext cx="7358114" cy="5139869"/>
          </a:xfrm>
          <a:prstGeom prst="rect">
            <a:avLst/>
          </a:prstGeom>
        </p:spPr>
        <p:txBody>
          <a:bodyPr wrap="square">
            <a:spAutoFit/>
          </a:bodyPr>
          <a:lstStyle/>
          <a:p>
            <a:r>
              <a:rPr lang="el-GR" sz="3600" dirty="0"/>
              <a:t>Σχεδιάστηκε στο πλαίσιο του προγράμματος«κι αν ήσουν εσύ»,από την Ειρήνη Μαρνά </a:t>
            </a:r>
            <a:br>
              <a:rPr lang="el-GR" sz="3600" dirty="0"/>
            </a:br>
            <a:endParaRPr lang="el-GR" sz="3600" dirty="0"/>
          </a:p>
          <a:p>
            <a:r>
              <a:rPr lang="el-GR" sz="3600" dirty="0"/>
              <a:t>Βασισμένο σε ομότιτλο λαϊκό αφρικανικό παραμύθι από το Σουδάν(https://healingstory.org/ why-bat-hangs-upside-down/) </a:t>
            </a:r>
          </a:p>
          <a:p>
            <a:endParaRPr lang="el-GR" sz="4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sz="quarter" idx="1"/>
          </p:nvPr>
        </p:nvSpPr>
        <p:spPr/>
        <p:txBody>
          <a:bodyPr/>
          <a:lstStyle/>
          <a:p>
            <a:endParaRPr lang="en-GB"/>
          </a:p>
        </p:txBody>
      </p:sp>
      <p:pic>
        <p:nvPicPr>
          <p:cNvPr id="4" name="Picture 3"/>
          <p:cNvPicPr>
            <a:picLocks noChangeAspect="1" noChangeArrowheads="1"/>
          </p:cNvPicPr>
          <p:nvPr/>
        </p:nvPicPr>
        <p:blipFill>
          <a:blip r:embed="rId2"/>
          <a:srcRect/>
          <a:stretch>
            <a:fillRect/>
          </a:stretch>
        </p:blipFill>
        <p:spPr bwMode="auto">
          <a:xfrm>
            <a:off x="2000232" y="1571612"/>
            <a:ext cx="4929222" cy="4271972"/>
          </a:xfrm>
          <a:prstGeom prst="rect">
            <a:avLst/>
          </a:prstGeom>
          <a:noFill/>
          <a:ln w="9525">
            <a:noFill/>
            <a:miter lim="800000"/>
            <a:headEnd/>
            <a:tailEnd/>
          </a:ln>
          <a:effec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endParaRPr lang="en-GB" dirty="0"/>
          </a:p>
        </p:txBody>
      </p:sp>
      <p:sp>
        <p:nvSpPr>
          <p:cNvPr id="12" name="Text Placeholder 11"/>
          <p:cNvSpPr>
            <a:spLocks noGrp="1"/>
          </p:cNvSpPr>
          <p:nvPr>
            <p:ph type="body" idx="1"/>
          </p:nvPr>
        </p:nvSpPr>
        <p:spPr/>
        <p:txBody>
          <a:bodyPr/>
          <a:lstStyle/>
          <a:p>
            <a:r>
              <a:rPr lang="el-GR" dirty="0"/>
              <a:t>  Βιβλίο:  </a:t>
            </a:r>
            <a:endParaRPr lang="en-GB" dirty="0"/>
          </a:p>
        </p:txBody>
      </p:sp>
      <p:sp>
        <p:nvSpPr>
          <p:cNvPr id="13" name="Text Placeholder 12"/>
          <p:cNvSpPr>
            <a:spLocks noGrp="1"/>
          </p:cNvSpPr>
          <p:nvPr>
            <p:ph type="body" sz="half" idx="3"/>
          </p:nvPr>
        </p:nvSpPr>
        <p:spPr>
          <a:xfrm>
            <a:off x="5072066" y="1357298"/>
            <a:ext cx="3614734" cy="852502"/>
          </a:xfrm>
        </p:spPr>
        <p:txBody>
          <a:bodyPr>
            <a:normAutofit fontScale="25000" lnSpcReduction="20000"/>
          </a:bodyPr>
          <a:lstStyle/>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r>
              <a:rPr lang="en-US" sz="8000" dirty="0"/>
              <a:t>Link</a:t>
            </a:r>
            <a:r>
              <a:rPr lang="en-GB" sz="8000" dirty="0"/>
              <a:t>: </a:t>
            </a:r>
          </a:p>
          <a:p>
            <a:endParaRPr lang="en-GB" dirty="0"/>
          </a:p>
        </p:txBody>
      </p:sp>
      <p:sp>
        <p:nvSpPr>
          <p:cNvPr id="3" name="Content Placeholder 2"/>
          <p:cNvSpPr>
            <a:spLocks noGrp="1"/>
          </p:cNvSpPr>
          <p:nvPr>
            <p:ph sz="half" idx="2"/>
          </p:nvPr>
        </p:nvSpPr>
        <p:spPr>
          <a:ln>
            <a:solidFill>
              <a:schemeClr val="bg2">
                <a:lumMod val="25000"/>
              </a:schemeClr>
            </a:solidFill>
          </a:ln>
        </p:spPr>
        <p:txBody>
          <a:bodyPr>
            <a:normAutofit fontScale="70000" lnSpcReduction="20000"/>
          </a:bodyPr>
          <a:lstStyle/>
          <a:p>
            <a:pPr fontAlgn="base"/>
            <a:r>
              <a:rPr lang="el-GR" i="1" dirty="0"/>
              <a:t>Μαρνά Ε. (2019) Γιατί οι νυχτερίδες κρέμονται ανάποδα; Στο Χολέβα, Ν. (επιμ) (2019)   «Κι αν ήσουν εσύ;» Θεατροπαιδαγωγικές δραστηριότητες για την ευαισθητοποίηση στα ανθρώπινα δικαιώματα και σε θέματα προσφύγων</a:t>
            </a:r>
            <a:r>
              <a:rPr lang="el-GR" dirty="0"/>
              <a:t>, Αθήνα : Πανελλήνιο Δίκτυο για το Θέατρο στην Εκπαίδευση</a:t>
            </a:r>
            <a:br>
              <a:rPr lang="el-GR" dirty="0"/>
            </a:br>
            <a:r>
              <a:rPr lang="el-GR" dirty="0"/>
              <a:t>Ύπατη Αρμοστεία του ΟΗΕ για τους Πρόσφυγες (ISBN: 978-960-9529-04-4),σσ. 203-211 </a:t>
            </a:r>
            <a:br>
              <a:rPr lang="el-GR" dirty="0"/>
            </a:br>
            <a:endParaRPr lang="en-GB" dirty="0"/>
          </a:p>
          <a:p>
            <a:endParaRPr lang="en-GB" dirty="0"/>
          </a:p>
        </p:txBody>
      </p:sp>
      <p:sp>
        <p:nvSpPr>
          <p:cNvPr id="14" name="Content Placeholder 13"/>
          <p:cNvSpPr>
            <a:spLocks noGrp="1"/>
          </p:cNvSpPr>
          <p:nvPr>
            <p:ph sz="half" idx="4"/>
          </p:nvPr>
        </p:nvSpPr>
        <p:spPr>
          <a:solidFill>
            <a:schemeClr val="tx1">
              <a:lumMod val="65000"/>
              <a:lumOff val="35000"/>
            </a:schemeClr>
          </a:solidFill>
        </p:spPr>
        <p:txBody>
          <a:bodyPr>
            <a:normAutofit/>
          </a:bodyPr>
          <a:lstStyle/>
          <a:p>
            <a:r>
              <a:rPr lang="en-GB" sz="2000" dirty="0">
                <a:hlinkClick r:id="rId2"/>
              </a:rPr>
              <a:t>http://theatroedu.gr/Portals/0/main/images/stories/files/Books/2019Ki_an_hsoun_esy_WEB.pdf?ver=2020-04-13-124349-737</a:t>
            </a:r>
            <a:r>
              <a:rPr lang="el-GR" sz="2000" dirty="0"/>
              <a:t> </a:t>
            </a:r>
            <a:endParaRPr lang="en-GB"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pPr lvl="0"/>
            <a:r>
              <a:rPr lang="el-GR" dirty="0"/>
              <a:t>Εργασία</a:t>
            </a:r>
            <a:br>
              <a:rPr lang="en-GB" dirty="0"/>
            </a:br>
            <a:endParaRPr lang="en-GB" dirty="0"/>
          </a:p>
        </p:txBody>
      </p:sp>
      <p:sp>
        <p:nvSpPr>
          <p:cNvPr id="10" name="Content Placeholder 9"/>
          <p:cNvSpPr>
            <a:spLocks noGrp="1"/>
          </p:cNvSpPr>
          <p:nvPr>
            <p:ph sz="quarter" idx="1"/>
          </p:nvPr>
        </p:nvSpPr>
        <p:spPr/>
        <p:txBody>
          <a:bodyPr/>
          <a:lstStyle/>
          <a:p>
            <a:pPr lvl="0"/>
            <a:r>
              <a:rPr lang="el-GR" dirty="0"/>
              <a:t>Ανατρέξτε στο  </a:t>
            </a:r>
            <a:r>
              <a:rPr lang="en-US" dirty="0"/>
              <a:t>e</a:t>
            </a:r>
            <a:r>
              <a:rPr lang="el-GR" dirty="0"/>
              <a:t>-</a:t>
            </a:r>
            <a:r>
              <a:rPr lang="en-US" dirty="0"/>
              <a:t>class </a:t>
            </a:r>
            <a:r>
              <a:rPr lang="el-GR" dirty="0"/>
              <a:t>και στο  </a:t>
            </a:r>
            <a:r>
              <a:rPr lang="en-US" dirty="0"/>
              <a:t>power point</a:t>
            </a:r>
            <a:r>
              <a:rPr lang="el-GR" dirty="0"/>
              <a:t> «Εκπαιδευτικό Δράμα» όπου αναφέρονται τα τρία βήματα ενός μαθήματος </a:t>
            </a:r>
            <a:r>
              <a:rPr lang="el-GR"/>
              <a:t>που αξιοποιεί το δράμα </a:t>
            </a:r>
            <a:r>
              <a:rPr lang="el-GR" dirty="0"/>
              <a:t>(δημιουργία,  παρουσίαση, ανταπόκριση) </a:t>
            </a:r>
            <a:endParaRPr lang="en-GB" dirty="0"/>
          </a:p>
          <a:p>
            <a:pPr lvl="0"/>
            <a:r>
              <a:rPr lang="el-GR" dirty="0"/>
              <a:t>Εντοπίστε αυτά τα βήματα στο θεατροπαιδαγωγικό εργαστήρι: «Γιατί οι νυχτερίδες κρέμονται ανάποδα;»</a:t>
            </a:r>
            <a:endParaRPr lang="en-GB" dirty="0"/>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Προ-κείμενο </a:t>
            </a:r>
            <a:endParaRPr lang="en-GB" dirty="0"/>
          </a:p>
        </p:txBody>
      </p:sp>
      <p:sp>
        <p:nvSpPr>
          <p:cNvPr id="3" name="Content Placeholder 2"/>
          <p:cNvSpPr>
            <a:spLocks noGrp="1"/>
          </p:cNvSpPr>
          <p:nvPr>
            <p:ph sz="quarter" idx="1"/>
          </p:nvPr>
        </p:nvSpPr>
        <p:spPr>
          <a:xfrm>
            <a:off x="914400" y="1447800"/>
            <a:ext cx="7658128" cy="4910158"/>
          </a:xfrm>
        </p:spPr>
        <p:txBody>
          <a:bodyPr>
            <a:normAutofit/>
          </a:bodyPr>
          <a:lstStyle/>
          <a:p>
            <a:r>
              <a:rPr lang="el-GR" sz="3600" dirty="0"/>
              <a:t>Ο πυρήνας μιας ιστορίας,</a:t>
            </a:r>
          </a:p>
          <a:p>
            <a:r>
              <a:rPr lang="el-GR" sz="3600" dirty="0"/>
              <a:t> Το σημείο εκκίνησης  στο οποίο θα στηριχτεί η </a:t>
            </a:r>
            <a:r>
              <a:rPr lang="el-GR" sz="3600" dirty="0" err="1"/>
              <a:t>θεατροπαιδαγωγική</a:t>
            </a:r>
            <a:r>
              <a:rPr lang="el-GR" sz="3600" dirty="0"/>
              <a:t> διαδικασία</a:t>
            </a:r>
          </a:p>
          <a:p>
            <a:r>
              <a:rPr lang="el-GR" sz="3600" dirty="0"/>
              <a:t>Το δραματικό πλαίσιο –χώρος, χρόνος, ρόλοι </a:t>
            </a:r>
          </a:p>
          <a:p>
            <a:r>
              <a:rPr lang="el-GR" sz="3600" dirty="0"/>
              <a:t>Διεύρυνση της ιστορίας στο μέλλον ή στο παρελθόν </a:t>
            </a:r>
            <a:endParaRPr lang="en-US" sz="3600" dirty="0"/>
          </a:p>
          <a:p>
            <a:endParaRPr lang="el-GR" sz="3600" dirty="0"/>
          </a:p>
          <a:p>
            <a:endParaRPr lang="el-GR"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ln w="18000">
                  <a:solidFill>
                    <a:schemeClr val="accent2">
                      <a:satMod val="140000"/>
                    </a:schemeClr>
                  </a:solidFill>
                  <a:prstDash val="solid"/>
                  <a:miter lim="800000"/>
                </a:ln>
                <a:noFill/>
                <a:effectLst>
                  <a:outerShdw blurRad="25500" dist="23000" dir="7020000" algn="tl">
                    <a:srgbClr val="000000">
                      <a:alpha val="50000"/>
                    </a:srgbClr>
                  </a:outerShdw>
                </a:effectLst>
              </a:rPr>
              <a:t>1</a:t>
            </a:r>
            <a:r>
              <a:rPr lang="el-GR" b="1" baseline="30000" dirty="0">
                <a:ln w="18000">
                  <a:solidFill>
                    <a:schemeClr val="accent2">
                      <a:satMod val="140000"/>
                    </a:schemeClr>
                  </a:solidFill>
                  <a:prstDash val="solid"/>
                  <a:miter lim="800000"/>
                </a:ln>
                <a:noFill/>
                <a:effectLst>
                  <a:outerShdw blurRad="25500" dist="23000" dir="7020000" algn="tl">
                    <a:srgbClr val="000000">
                      <a:alpha val="50000"/>
                    </a:srgbClr>
                  </a:outerShdw>
                </a:effectLst>
              </a:rPr>
              <a:t>η</a:t>
            </a:r>
            <a:r>
              <a:rPr lang="el-GR" b="1" dirty="0">
                <a:ln w="18000">
                  <a:solidFill>
                    <a:schemeClr val="accent2">
                      <a:satMod val="140000"/>
                    </a:schemeClr>
                  </a:solidFill>
                  <a:prstDash val="solid"/>
                  <a:miter lim="800000"/>
                </a:ln>
                <a:noFill/>
                <a:effectLst>
                  <a:outerShdw blurRad="25500" dist="23000" dir="7020000" algn="tl">
                    <a:srgbClr val="000000">
                      <a:alpha val="50000"/>
                    </a:srgbClr>
                  </a:outerShdw>
                </a:effectLst>
              </a:rPr>
              <a:t> φάση –προετοιμασία </a:t>
            </a:r>
            <a:endParaRPr lang="en-GB"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Content Placeholder 2"/>
          <p:cNvSpPr>
            <a:spLocks noGrp="1"/>
          </p:cNvSpPr>
          <p:nvPr>
            <p:ph sz="quarter" idx="1"/>
          </p:nvPr>
        </p:nvSpPr>
        <p:spPr/>
        <p:txBody>
          <a:bodyPr/>
          <a:lstStyle/>
          <a:p>
            <a:pPr>
              <a:buNone/>
            </a:pPr>
            <a:endParaRPr lang="el-GR" dirty="0"/>
          </a:p>
          <a:p>
            <a:pPr>
              <a:buNone/>
            </a:pPr>
            <a:r>
              <a:rPr lang="el-GR" dirty="0"/>
              <a:t>	Ζέσταμα, ενεργοποίηση ομάδας, παιχνίδια, δραστηριότητες </a:t>
            </a:r>
          </a:p>
          <a:p>
            <a:pPr>
              <a:buNone/>
            </a:pPr>
            <a:r>
              <a:rPr lang="el-GR" dirty="0"/>
              <a:t>   (βλ. προηγούμενα μαθήματα για τον ρόλο της πρώτης φάσης στην ενεργή συμμετοχή των παιδιών για την διερεύνηση θεμάτων και την κατανόησή τους )</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14349" y="1000109"/>
            <a:ext cx="8429652" cy="5019692"/>
          </a:xfrm>
        </p:spPr>
        <p:txBody>
          <a:bodyPr>
            <a:normAutofit/>
          </a:bodyPr>
          <a:lstStyle/>
          <a:p>
            <a:r>
              <a:rPr lang="el-GR" dirty="0"/>
              <a:t>Φωτογραφίες, εξήγηση και συζήτηση εξωτερικών χαρακτηριστικών ζώων και πουλιών, χαρακτηριστικά της νυχτερίδας</a:t>
            </a:r>
          </a:p>
          <a:p>
            <a:r>
              <a:rPr lang="el-GR" dirty="0"/>
              <a:t>Χωρισμός σε ομάδες ζώων και πτηνών </a:t>
            </a:r>
          </a:p>
          <a:p>
            <a:r>
              <a:rPr lang="el-GR" dirty="0"/>
              <a:t>Ανάληψη ρόλων (Ποιο ζώο; Ποιο πτηνό; )</a:t>
            </a:r>
          </a:p>
          <a:p>
            <a:r>
              <a:rPr lang="el-GR" dirty="0"/>
              <a:t>Πώς χωρίζουμε σε ομάδες; </a:t>
            </a:r>
          </a:p>
          <a:p>
            <a:r>
              <a:rPr lang="el-GR" dirty="0"/>
              <a:t>Συμπληρωματικές δραστηριότητες (κατασκευές, ζωγραφική)  </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ln w="18000">
                  <a:solidFill>
                    <a:schemeClr val="accent2">
                      <a:satMod val="140000"/>
                    </a:schemeClr>
                  </a:solidFill>
                  <a:prstDash val="solid"/>
                  <a:miter lim="800000"/>
                </a:ln>
                <a:noFill/>
                <a:effectLst>
                  <a:outerShdw blurRad="25500" dist="23000" dir="7020000" algn="tl">
                    <a:srgbClr val="000000">
                      <a:alpha val="50000"/>
                    </a:srgbClr>
                  </a:outerShdw>
                </a:effectLst>
              </a:rPr>
              <a:t>2η Φάση – η ιστορία και η επεξεργασία της</a:t>
            </a:r>
            <a:endParaRPr lang="en-GB"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Content Placeholder 2"/>
          <p:cNvSpPr>
            <a:spLocks noGrp="1"/>
          </p:cNvSpPr>
          <p:nvPr>
            <p:ph sz="quarter" idx="1"/>
          </p:nvPr>
        </p:nvSpPr>
        <p:spPr/>
        <p:txBody>
          <a:bodyPr/>
          <a:lstStyle/>
          <a:p>
            <a:endParaRPr lang="el-GR" dirty="0"/>
          </a:p>
          <a:p>
            <a:r>
              <a:rPr lang="el-GR" dirty="0"/>
              <a:t>Πώς θα βιώσουν οι συμμετέχοντες το βασικό πρόβλημα που αντιμετωπίζει η νυχτερίδα;</a:t>
            </a:r>
          </a:p>
          <a:p>
            <a:endParaRPr lang="el-GR" dirty="0"/>
          </a:p>
          <a:p>
            <a:r>
              <a:rPr lang="el-GR" dirty="0"/>
              <a:t>Θέματα ισότητας, διαφοράς, αποδοχής, στήριξης, κατανόησης συναισθημάτων  </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Αφήγηση ιστορίας</a:t>
            </a:r>
            <a:endParaRPr lang="en-GB" dirty="0"/>
          </a:p>
        </p:txBody>
      </p:sp>
      <p:sp>
        <p:nvSpPr>
          <p:cNvPr id="3" name="Content Placeholder 2"/>
          <p:cNvSpPr>
            <a:spLocks noGrp="1"/>
          </p:cNvSpPr>
          <p:nvPr>
            <p:ph sz="quarter" idx="1"/>
          </p:nvPr>
        </p:nvSpPr>
        <p:spPr/>
        <p:txBody>
          <a:bodyPr>
            <a:normAutofit lnSpcReduction="10000"/>
          </a:bodyPr>
          <a:lstStyle/>
          <a:p>
            <a:pPr>
              <a:buNone/>
            </a:pPr>
            <a:r>
              <a:rPr lang="el-GR" dirty="0"/>
              <a:t>    </a:t>
            </a:r>
            <a:r>
              <a:rPr lang="el-GR" i="1" dirty="0"/>
              <a:t>Όταν δημιουργήθηκε ο κόσμος, ο Μεγάλος Δημιουργός κάλεσε όλα τα πλάσματα μαζί και τους είπε: </a:t>
            </a:r>
          </a:p>
          <a:p>
            <a:pPr>
              <a:buNone/>
            </a:pPr>
            <a:r>
              <a:rPr lang="el-GR" i="1" dirty="0"/>
              <a:t>    «Η γη είναι γεμάτη με υπέροχα μέρη, να πάτε και να βρείτε το μέρος αυτό που θα γίνει το σπίτι σας».</a:t>
            </a:r>
          </a:p>
          <a:p>
            <a:pPr>
              <a:buNone/>
            </a:pPr>
            <a:r>
              <a:rPr lang="el-GR" i="1" dirty="0"/>
              <a:t>    Έτσι τα ζώα και τα πουλιά άρχισαν να ψάχνουν το μέρος που θα φτιάξουν το σπιτικό τους. Τα ζώα διάλεξαν τη γη, ενώ τα πουλιά τον ουρανό. Και ήταν τόσο χαρούμενα που βρήκαν ένα καινούργιο υπέροχο μέρος για να ζήσουν, ώστε αποφάσισαν να το γιορτάσουν. Τα ζώα θα το γιόρταζαν στη γη, ενώ τα πουλιά στον ουρανό, σε δύο χωριστές γιορτές.</a:t>
            </a:r>
            <a:endParaRPr lang="en-GB"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Δραστηριότητες </a:t>
            </a:r>
            <a:endParaRPr lang="en-GB" dirty="0"/>
          </a:p>
        </p:txBody>
      </p:sp>
      <p:sp>
        <p:nvSpPr>
          <p:cNvPr id="3" name="Content Placeholder 2"/>
          <p:cNvSpPr>
            <a:spLocks noGrp="1"/>
          </p:cNvSpPr>
          <p:nvPr>
            <p:ph sz="quarter" idx="1"/>
          </p:nvPr>
        </p:nvSpPr>
        <p:spPr/>
        <p:txBody>
          <a:bodyPr>
            <a:normAutofit/>
          </a:bodyPr>
          <a:lstStyle/>
          <a:p>
            <a:r>
              <a:rPr lang="el-GR" dirty="0"/>
              <a:t>Διαμόρφωση χώρου για την προετοιμασία της γιορτής με τα παιδιά σε ρόλο,  προσκλήσεις, αφίσες, μουσική.  </a:t>
            </a:r>
          </a:p>
          <a:p>
            <a:endParaRPr lang="el-GR" dirty="0"/>
          </a:p>
          <a:p>
            <a:r>
              <a:rPr lang="el-GR" dirty="0"/>
              <a:t>Αυτοσχεδιασμοί ( το πάρτυ, οι ρόλοι, οι προσκλήσεις, ο έλεγχος στην πόρτα) </a:t>
            </a:r>
          </a:p>
          <a:p>
            <a:pPr>
              <a:buNone/>
            </a:pPr>
            <a:r>
              <a:rPr lang="el-GR" i="1" dirty="0"/>
              <a:t>	Σημαντικό να ενημερώσουμε ένα παιδί για τον έλεγχο στην πόρτα, σαφείς οδηγίες: ποιοί μπορούν και ποιοί δεν μπορούν να συμμετέχουν στο πάρτυ; </a:t>
            </a:r>
          </a:p>
          <a:p>
            <a:r>
              <a:rPr lang="el-GR" dirty="0"/>
              <a:t>Πάγωμα δράσης </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Αφήγηση </a:t>
            </a:r>
            <a:endParaRPr lang="en-GB" dirty="0"/>
          </a:p>
        </p:txBody>
      </p:sp>
      <p:sp>
        <p:nvSpPr>
          <p:cNvPr id="3" name="Content Placeholder 2"/>
          <p:cNvSpPr>
            <a:spLocks noGrp="1"/>
          </p:cNvSpPr>
          <p:nvPr>
            <p:ph sz="quarter" idx="1"/>
          </p:nvPr>
        </p:nvSpPr>
        <p:spPr/>
        <p:txBody>
          <a:bodyPr>
            <a:normAutofit fontScale="92500"/>
          </a:bodyPr>
          <a:lstStyle/>
          <a:p>
            <a:pPr>
              <a:buNone/>
            </a:pPr>
            <a:r>
              <a:rPr lang="el-GR" dirty="0"/>
              <a:t>	Όταν η νυχτερίδα έμαθε για το πάρτι, ενθουσιάστηκε. Άρχισε να ετοιμάζεται πυρετωδώς. Βούρτσισε τη γούνα και τα δόντια της με περισσή φροντίδα και γυάλισε τα φτερά της. Ξεκίνησε για το πάρτι. Η μουσική ακουγόταν σε όλο το δάσος και από παντού κατέφθαναν τα ζώα στο ξέφωτο για να γιορτάσουν. Περίμενε υπομονετικά στη σειρά για να περάσει μέσα. Τα υπόλοιπα ζώα την κοιτούσαν με περιέργεια και άρχισαν να ψιθυρίζουν μεταξύ τους διάφορα για την εμφάνισή της. Όταν έφτασε στην είσοδο, δεν την άφησαν να μπει μέσα.(Υπεύθυνη του ελέγχου προσκλήσεων ήταν η ζέβρα )</a:t>
            </a: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371</TotalTime>
  <Words>1275</Words>
  <Application>Microsoft Office PowerPoint</Application>
  <PresentationFormat>Προβολή στην οθόνη (4:3)</PresentationFormat>
  <Paragraphs>108</Paragraphs>
  <Slides>22</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22</vt:i4>
      </vt:variant>
    </vt:vector>
  </HeadingPairs>
  <TitlesOfParts>
    <vt:vector size="29" baseType="lpstr">
      <vt:lpstr>Calibri</vt:lpstr>
      <vt:lpstr>Cambria</vt:lpstr>
      <vt:lpstr>Franklin Gothic Book</vt:lpstr>
      <vt:lpstr>Perpetua</vt:lpstr>
      <vt:lpstr>Wingdings</vt:lpstr>
      <vt:lpstr>Wingdings 2</vt:lpstr>
      <vt:lpstr>Equity</vt:lpstr>
      <vt:lpstr>Γιατί οι νυχτερίδες κρέμονται ανάποδα;</vt:lpstr>
      <vt:lpstr>Το Εργαστήριο</vt:lpstr>
      <vt:lpstr>Προ-κείμενο </vt:lpstr>
      <vt:lpstr>1η φάση –προετοιμασία </vt:lpstr>
      <vt:lpstr>Παρουσίαση του PowerPoint</vt:lpstr>
      <vt:lpstr>2η Φάση – η ιστορία και η επεξεργασία της</vt:lpstr>
      <vt:lpstr>Αφήγηση ιστορίας</vt:lpstr>
      <vt:lpstr>Δραστηριότητες </vt:lpstr>
      <vt:lpstr>Αφήγηση </vt:lpstr>
      <vt:lpstr>Αυτοσχεδιασμός – Δασκάλα σε ρόλο </vt:lpstr>
      <vt:lpstr>Αφήγηση</vt:lpstr>
      <vt:lpstr>Αυτοσχεδιασμός ΔΣΡ</vt:lpstr>
      <vt:lpstr>  Ηot seating (ανακριτική καρέκλα) και ΔσΡ</vt:lpstr>
      <vt:lpstr>Αφήγηση</vt:lpstr>
      <vt:lpstr>Αυτοσχεδιασμοί </vt:lpstr>
      <vt:lpstr>3η Φάση – μετά την αφήγηση της ιστορίας </vt:lpstr>
      <vt:lpstr>Παρουσίαση του PowerPoint</vt:lpstr>
      <vt:lpstr>Πώς μια ιστορία μπορεί να έχει διαφορετικό τέλος; </vt:lpstr>
      <vt:lpstr>Προσθήκη με βάση της ιδέες των παιδιών –</vt:lpstr>
      <vt:lpstr>Παρουσίαση του PowerPoint</vt:lpstr>
      <vt:lpstr>Παρουσίαση του PowerPoint</vt:lpstr>
      <vt:lpstr>Εργασία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Γιατί οι νυχτερίδες κρέμονται ανάποδα;</dc:title>
  <dc:creator>David</dc:creator>
  <cp:lastModifiedBy>PANAGIOTA GIANNOULI</cp:lastModifiedBy>
  <cp:revision>42</cp:revision>
  <dcterms:created xsi:type="dcterms:W3CDTF">2020-11-17T15:04:49Z</dcterms:created>
  <dcterms:modified xsi:type="dcterms:W3CDTF">2023-12-13T16:05:34Z</dcterms:modified>
</cp:coreProperties>
</file>