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65" r:id="rId2"/>
    <p:sldId id="266" r:id="rId3"/>
    <p:sldId id="267" r:id="rId4"/>
    <p:sldId id="270" r:id="rId5"/>
    <p:sldId id="271" r:id="rId6"/>
    <p:sldId id="269" r:id="rId7"/>
    <p:sldId id="256" r:id="rId8"/>
    <p:sldId id="264" r:id="rId9"/>
    <p:sldId id="257" r:id="rId10"/>
    <p:sldId id="258" r:id="rId11"/>
    <p:sldId id="259" r:id="rId12"/>
    <p:sldId id="274" r:id="rId13"/>
    <p:sldId id="260" r:id="rId14"/>
    <p:sldId id="261" r:id="rId15"/>
    <p:sldId id="262" r:id="rId16"/>
    <p:sldId id="272" r:id="rId17"/>
    <p:sldId id="273" r:id="rId18"/>
    <p:sldId id="263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99FA831-CFD1-458A-8064-C56BA53FE900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F26D31-93B2-4DDF-A3C7-DF911AA06C6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sBc1iO-KYs" TargetMode="External"/><Relationship Id="rId2" Type="http://schemas.openxmlformats.org/officeDocument/2006/relationships/hyperlink" Target="https://youtu.be/KMp8a9z-tTY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 anchor="b">
            <a:normAutofit/>
          </a:bodyPr>
          <a:lstStyle/>
          <a:p>
            <a:r>
              <a:rPr lang="el-GR" sz="3700"/>
              <a:t>ΘΕΑΤΡΟ ΤΟΥ ΚΑΤΑΠΙΕΣΜΕΝΟΥ </a:t>
            </a:r>
          </a:p>
        </p:txBody>
      </p:sp>
      <p:pic>
        <p:nvPicPr>
          <p:cNvPr id="4" name="Εικόνα 3" descr="Εικόνα που περιέχει άτομο, ρουχισμός, ανθρώπινο πρόσωπο, Χορός&#10;&#10;Περιγραφή που δημιουργήθηκε αυτόματα">
            <a:extLst>
              <a:ext uri="{FF2B5EF4-FFF2-40B4-BE49-F238E27FC236}">
                <a16:creationId xmlns:a16="http://schemas.microsoft.com/office/drawing/2014/main" id="{27F57F06-7814-602B-F146-F56B295F19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55" r="9252" b="-2"/>
          <a:stretch/>
        </p:blipFill>
        <p:spPr>
          <a:xfrm>
            <a:off x="914400" y="2743200"/>
            <a:ext cx="3566160" cy="3593592"/>
          </a:xfrm>
          <a:prstGeom prst="rect">
            <a:avLst/>
          </a:prstGeom>
          <a:noFill/>
        </p:spPr>
      </p:pic>
      <p:sp>
        <p:nvSpPr>
          <p:cNvPr id="3" name="Υπότιτλος 2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>
            <a:normAutofit/>
          </a:bodyPr>
          <a:lstStyle/>
          <a:p>
            <a:r>
              <a:rPr lang="en-GB" sz="2800" dirty="0"/>
              <a:t>Augusto Boal</a:t>
            </a:r>
            <a:endParaRPr lang="el-GR" sz="2800" dirty="0"/>
          </a:p>
          <a:p>
            <a:r>
              <a:rPr lang="en-US" sz="2800" dirty="0"/>
              <a:t>M</a:t>
            </a:r>
            <a:r>
              <a:rPr lang="el-GR" sz="2800" dirty="0" err="1"/>
              <a:t>έθοδος</a:t>
            </a:r>
            <a:r>
              <a:rPr lang="el-GR" sz="2800" dirty="0"/>
              <a:t> με στόχο τον μετασχηματισμό της πραγματικότητας </a:t>
            </a:r>
            <a:r>
              <a:rPr lang="en-GB" sz="2800" dirty="0"/>
              <a:t>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843825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type="title"/>
          </p:nvPr>
        </p:nvSpPr>
        <p:spPr>
          <a:xfrm>
            <a:off x="611560" y="260649"/>
            <a:ext cx="7618040" cy="2438164"/>
          </a:xfrm>
        </p:spPr>
        <p:txBody>
          <a:bodyPr anchor="b"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Παίζεται στο κοινό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Επαναλαμβάνεται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Αυτή τη φορά το κοινό μπορεί να παρέμβει αλλάζοντας την ιστορία επιχειρώντας να κάνει ανατροπή στην καταπίεση </a:t>
            </a:r>
          </a:p>
        </p:txBody>
      </p:sp>
      <p:pic>
        <p:nvPicPr>
          <p:cNvPr id="4" name="Εικόνα 3" descr="Εικόνα που περιέχει ρουχισμός, άτομο, άνδρας, γυναίκα&#10;&#10;Περιγραφή που δημιουργήθηκε αυτόματα">
            <a:extLst>
              <a:ext uri="{FF2B5EF4-FFF2-40B4-BE49-F238E27FC236}">
                <a16:creationId xmlns:a16="http://schemas.microsoft.com/office/drawing/2014/main" id="{718A3E93-04C4-1CDC-601A-4691E99796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53" r="25295" b="3"/>
          <a:stretch/>
        </p:blipFill>
        <p:spPr>
          <a:xfrm>
            <a:off x="2816767" y="2769833"/>
            <a:ext cx="3510465" cy="3539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166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E0F0BF-721B-11F9-5CF9-25EAC1DD3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8024" y="1988840"/>
            <a:ext cx="3459182" cy="720080"/>
          </a:xfrm>
        </p:spPr>
        <p:txBody>
          <a:bodyPr/>
          <a:lstStyle/>
          <a:p>
            <a:r>
              <a:rPr lang="el-GR" sz="1800" b="0" i="1" dirty="0"/>
              <a:t>Αντικατάσταση σε παράσταση </a:t>
            </a:r>
            <a:r>
              <a:rPr lang="el-GR" sz="1800" b="0" i="1" dirty="0" err="1"/>
              <a:t>Ακτιβιστικής</a:t>
            </a:r>
            <a:r>
              <a:rPr lang="el-GR" sz="1800" b="0" i="1" dirty="0"/>
              <a:t> Ομάδας </a:t>
            </a:r>
            <a:r>
              <a:rPr lang="el-GR" sz="1800" b="0" i="1" dirty="0" err="1"/>
              <a:t>ΘτΚ</a:t>
            </a:r>
            <a:endParaRPr lang="en-US" sz="1800" b="0" i="1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476673"/>
            <a:ext cx="7762056" cy="1080119"/>
          </a:xfrm>
        </p:spPr>
        <p:txBody>
          <a:bodyPr anchor="b">
            <a:normAutofit/>
          </a:bodyPr>
          <a:lstStyle/>
          <a:p>
            <a:r>
              <a:rPr lang="el-GR" dirty="0"/>
              <a:t>Θεατής - συμμετέχων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3"/>
          </p:nvPr>
        </p:nvSpPr>
        <p:spPr>
          <a:xfrm>
            <a:off x="323528" y="2060848"/>
            <a:ext cx="3916342" cy="4275944"/>
          </a:xfrm>
        </p:spPr>
        <p:txBody>
          <a:bodyPr>
            <a:normAutofit/>
          </a:bodyPr>
          <a:lstStyle/>
          <a:p>
            <a:r>
              <a:rPr lang="el-GR" sz="2400" dirty="0"/>
              <a:t>Ο θεατής φωνάζει στοπ σε συγκεκριμένο σημείο που θέλει να γίνει αντικατάσταση. Η δράση παγώνει. </a:t>
            </a:r>
          </a:p>
          <a:p>
            <a:r>
              <a:rPr lang="en-US" sz="2400" dirty="0"/>
              <a:t>O </a:t>
            </a:r>
            <a:r>
              <a:rPr lang="el-GR" sz="2400" dirty="0"/>
              <a:t>θεατής (</a:t>
            </a:r>
            <a:r>
              <a:rPr lang="en-US" sz="2400" dirty="0"/>
              <a:t>spectator) </a:t>
            </a:r>
            <a:r>
              <a:rPr lang="el-GR" sz="2400" dirty="0"/>
              <a:t>μετατρέπεται σε ενεργό θεατή –ηθοποιό </a:t>
            </a:r>
            <a:r>
              <a:rPr lang="en-US" sz="2400" dirty="0"/>
              <a:t> (</a:t>
            </a:r>
            <a:r>
              <a:rPr lang="en-US" sz="2400" dirty="0" err="1"/>
              <a:t>spect</a:t>
            </a:r>
            <a:r>
              <a:rPr lang="en-US" sz="2400" dirty="0"/>
              <a:t>-actor) 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4D09DC2-4B65-4C65-B87F-5BDAD29F5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196" y="3284984"/>
            <a:ext cx="4602284" cy="24532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3110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7F94E9-6D78-EDB8-06DA-2C78C3B0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70384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l-GR" dirty="0"/>
              <a:t>Θεατής – συμμετέχων (συνέχεια)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AEC1D55-335B-FE2D-4D6F-871A520AE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420889"/>
            <a:ext cx="7315200" cy="3888472"/>
          </a:xfrm>
        </p:spPr>
        <p:txBody>
          <a:bodyPr/>
          <a:lstStyle/>
          <a:p>
            <a:r>
              <a:rPr lang="el-GR" sz="2800" dirty="0"/>
              <a:t>Προτείνει λύση στην καταπίεση και ανεβαίνει στην σκηνή να τη δοκιμάσει</a:t>
            </a:r>
          </a:p>
          <a:p>
            <a:r>
              <a:rPr lang="el-GR" sz="2800" dirty="0"/>
              <a:t>Δοκιμάζονται πολλές πιθανές λύσεις</a:t>
            </a:r>
          </a:p>
          <a:p>
            <a:r>
              <a:rPr lang="el-GR" sz="2800" dirty="0"/>
              <a:t>Οι υπόλοιποι μετέχοντες στην σκηνή –ηθοποιοί αυτοσχεδιάζουν με βάση ό,τι συμβαίνει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2790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42976" y="571481"/>
            <a:ext cx="7086624" cy="1357321"/>
          </a:xfrm>
        </p:spPr>
        <p:txBody>
          <a:bodyPr/>
          <a:lstStyle/>
          <a:p>
            <a:r>
              <a:rPr lang="el-GR" dirty="0"/>
              <a:t>Τι επιτυγχάνει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57224" y="2714620"/>
            <a:ext cx="7372376" cy="3594741"/>
          </a:xfrm>
        </p:spPr>
        <p:txBody>
          <a:bodyPr>
            <a:normAutofit fontScale="92500"/>
          </a:bodyPr>
          <a:lstStyle/>
          <a:p>
            <a:r>
              <a:rPr lang="el-GR" sz="3200" dirty="0"/>
              <a:t>Δεν υπάρχει τελεσίδικη απόφαση –</a:t>
            </a:r>
          </a:p>
          <a:p>
            <a:r>
              <a:rPr lang="el-GR" sz="3200" dirty="0"/>
              <a:t>Σκοπός είναι να αναδειχθούν πολλές πλευρές ενός θέματος και επιχειρήματα </a:t>
            </a:r>
          </a:p>
          <a:p>
            <a:r>
              <a:rPr lang="el-GR" sz="3200" dirty="0"/>
              <a:t>Να μάθουμε να συζητάμε πάνω σε προβλήματα </a:t>
            </a:r>
          </a:p>
          <a:p>
            <a:r>
              <a:rPr lang="el-GR" sz="3200" dirty="0"/>
              <a:t>Να αντιμετωπίζονται διαφορετικές απόψεις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8055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836712"/>
            <a:ext cx="7315200" cy="1154097"/>
          </a:xfrm>
        </p:spPr>
        <p:txBody>
          <a:bodyPr/>
          <a:lstStyle/>
          <a:p>
            <a:r>
              <a:rPr lang="el-GR" dirty="0"/>
              <a:t>Τι επιτυγχάνει; (συνέχεια)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sz="3200" dirty="0"/>
              <a:t>Μια προσομοίωση μας οδηγεί στο να σκεφτούμε δυνατότητες αλλαγής μιας κατάστασης </a:t>
            </a:r>
          </a:p>
          <a:p>
            <a:r>
              <a:rPr lang="el-GR" sz="3200" dirty="0"/>
              <a:t>Ανάδειξη στοιχείων </a:t>
            </a:r>
            <a:r>
              <a:rPr lang="el-GR" sz="3200" dirty="0" err="1"/>
              <a:t>διαπολιτισμικότητας</a:t>
            </a:r>
            <a:r>
              <a:rPr lang="el-GR" sz="3200" dirty="0"/>
              <a:t> – ενδυνάμωσης, </a:t>
            </a:r>
          </a:p>
          <a:p>
            <a:r>
              <a:rPr lang="el-GR" sz="3200" dirty="0"/>
              <a:t> Ανάδειξη της σημασίας της ευθύνης και της δράσης για την αλλαγή της πραγματικότητας </a:t>
            </a:r>
          </a:p>
          <a:p>
            <a:r>
              <a:rPr lang="el-GR" sz="3200" dirty="0"/>
              <a:t>Ιδιότητες ενεργού πολίτη, συμμετοχή  </a:t>
            </a:r>
          </a:p>
          <a:p>
            <a:pPr marL="0" indent="0">
              <a:buNone/>
            </a:pPr>
            <a:endParaRPr lang="el-GR" sz="3200" i="1" dirty="0"/>
          </a:p>
        </p:txBody>
      </p:sp>
    </p:spTree>
    <p:extLst>
      <p:ext uri="{BB962C8B-B14F-4D97-AF65-F5344CB8AC3E}">
        <p14:creationId xmlns:p14="http://schemas.microsoft.com/office/powerpoint/2010/main" val="3319607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7978080" cy="1656183"/>
          </a:xfrm>
        </p:spPr>
        <p:txBody>
          <a:bodyPr>
            <a:normAutofit/>
          </a:bodyPr>
          <a:lstStyle/>
          <a:p>
            <a:r>
              <a:rPr lang="el-GR" dirty="0"/>
              <a:t>Διαμεσολαβητής στη διαδικασία Φόρουμ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55576" y="2204865"/>
            <a:ext cx="7474024" cy="4104496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Char char="ü"/>
            </a:pPr>
            <a:r>
              <a:rPr lang="el-GR" sz="2800" dirty="0"/>
              <a:t>Ονομάζεται: </a:t>
            </a:r>
            <a:r>
              <a:rPr lang="en-US" sz="2800" dirty="0"/>
              <a:t>Joker </a:t>
            </a:r>
            <a:r>
              <a:rPr lang="el-GR" sz="2800" dirty="0"/>
              <a:t>ή</a:t>
            </a:r>
            <a:r>
              <a:rPr lang="en-US" sz="2800" dirty="0"/>
              <a:t> </a:t>
            </a:r>
            <a:r>
              <a:rPr lang="en-GB" sz="2800" dirty="0" err="1"/>
              <a:t>Curinga</a:t>
            </a:r>
            <a:endParaRPr lang="el-GR" sz="2800" dirty="0"/>
          </a:p>
          <a:p>
            <a:pPr marL="0" indent="0">
              <a:buFont typeface="Wingdings" pitchFamily="2" charset="2"/>
              <a:buChar char="ü"/>
            </a:pPr>
            <a:r>
              <a:rPr lang="el-GR" sz="2800" dirty="0"/>
              <a:t>Μεσολαβεί μεταξύ σκηνής και κοινού</a:t>
            </a:r>
          </a:p>
          <a:p>
            <a:pPr marL="0" indent="0">
              <a:buFont typeface="Wingdings" pitchFamily="2" charset="2"/>
              <a:buChar char="ü"/>
            </a:pPr>
            <a:r>
              <a:rPr lang="el-GR" sz="2800" dirty="0"/>
              <a:t>Διευκολύνει την αλληλεπίδραση στο Θέατρο Φόρουμ </a:t>
            </a:r>
          </a:p>
          <a:p>
            <a:pPr marL="0" indent="0">
              <a:buFont typeface="Wingdings" pitchFamily="2" charset="2"/>
              <a:buChar char="ü"/>
            </a:pPr>
            <a:r>
              <a:rPr lang="el-GR" sz="2800" dirty="0"/>
              <a:t>Αποτρέπει μαγικές λύσεις </a:t>
            </a:r>
          </a:p>
          <a:p>
            <a:pPr marL="0" indent="0">
              <a:buFont typeface="Wingdings" pitchFamily="2" charset="2"/>
              <a:buChar char="ü"/>
            </a:pPr>
            <a:r>
              <a:rPr lang="el-GR" sz="2800" dirty="0"/>
              <a:t>Αποφεύγει την χειραγώγηση στη δράση</a:t>
            </a:r>
          </a:p>
          <a:p>
            <a:pPr marL="0" indent="0">
              <a:buFont typeface="Wingdings" pitchFamily="2" charset="2"/>
              <a:buChar char="ü"/>
            </a:pPr>
            <a:r>
              <a:rPr lang="el-GR" sz="2800" dirty="0"/>
              <a:t>Είναι ενεργός ακροατής </a:t>
            </a:r>
          </a:p>
          <a:p>
            <a:pPr marL="0" indent="0">
              <a:buFont typeface="Wingdings" pitchFamily="2" charset="2"/>
              <a:buChar char="ü"/>
            </a:pPr>
            <a:r>
              <a:rPr lang="el-GR" sz="2800" dirty="0"/>
              <a:t>Προσφέρει ερεθίσματα για την  δημιουργικότητα και την εξέλιξη της δράσης </a:t>
            </a:r>
          </a:p>
        </p:txBody>
      </p:sp>
    </p:spTree>
    <p:extLst>
      <p:ext uri="{BB962C8B-B14F-4D97-AF65-F5344CB8AC3E}">
        <p14:creationId xmlns:p14="http://schemas.microsoft.com/office/powerpoint/2010/main" val="4249617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Ερωτήματα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3200" dirty="0"/>
              <a:t>Πώς μπορεί να αξιοποιηθεί το </a:t>
            </a:r>
            <a:r>
              <a:rPr lang="el-GR" sz="3200" dirty="0" err="1"/>
              <a:t>ΘτΚ</a:t>
            </a:r>
            <a:r>
              <a:rPr lang="el-GR" sz="3200" dirty="0"/>
              <a:t> στον χώρο του σχολείου; </a:t>
            </a:r>
          </a:p>
          <a:p>
            <a:r>
              <a:rPr lang="el-GR" sz="3200" dirty="0"/>
              <a:t>Ποια ζητήματα απασχολούν τα παιδιά/τη σχολική κοινότητα; </a:t>
            </a:r>
          </a:p>
          <a:p>
            <a:r>
              <a:rPr lang="el-GR" sz="3200" dirty="0"/>
              <a:t>Ποιο ρόλο αναλαμβάνει ο δάσκαλος - εμψυχωτής;</a:t>
            </a:r>
          </a:p>
          <a:p>
            <a:r>
              <a:rPr lang="el-GR" sz="3200" dirty="0"/>
              <a:t>Πώς προετοιμάζει τους μαθητές; </a:t>
            </a:r>
          </a:p>
          <a:p>
            <a:pPr marL="45720" indent="0">
              <a:buNone/>
            </a:pPr>
            <a:endParaRPr lang="el-GR" dirty="0"/>
          </a:p>
          <a:p>
            <a:pPr marL="45720" indent="0">
              <a:buNone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21293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471FF0-B0E5-1D3F-17FB-D94C3964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737BF0A-AD8C-8E8B-9BDF-9D815E86A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Ακτιβιστική</a:t>
            </a: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ομάδα του καταπιεσμένου </a:t>
            </a:r>
            <a:endParaRPr lang="el-G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https://youtu.be/KMp8a9z-tTY</a:t>
            </a:r>
            <a:r>
              <a:rPr lang="el-GR" sz="20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l-G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NYC</a:t>
            </a:r>
            <a:r>
              <a:rPr lang="el-G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-Παράδειγμα Θεάτρου Φόρουμ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l-GR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el-GR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youtube</a:t>
            </a:r>
            <a:r>
              <a:rPr lang="el-GR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com</a:t>
            </a:r>
            <a:r>
              <a:rPr lang="el-GR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watch</a:t>
            </a:r>
            <a:r>
              <a:rPr lang="el-GR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?</a:t>
            </a: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v</a:t>
            </a:r>
            <a:r>
              <a:rPr lang="el-GR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=1</a:t>
            </a:r>
            <a:r>
              <a:rPr lang="en-US" sz="20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sBc</a:t>
            </a:r>
            <a:r>
              <a:rPr lang="el-GR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</a:t>
            </a:r>
            <a:r>
              <a:rPr lang="en-US" sz="20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iO</a:t>
            </a:r>
            <a:r>
              <a:rPr lang="el-GR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KYs</a:t>
            </a:r>
            <a:endParaRPr lang="el-G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9147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99592" y="836713"/>
            <a:ext cx="7330008" cy="1008111"/>
          </a:xfrm>
        </p:spPr>
        <p:txBody>
          <a:bodyPr/>
          <a:lstStyle/>
          <a:p>
            <a:r>
              <a:rPr lang="el-GR" dirty="0"/>
              <a:t>Βιβλιογραφία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27584" y="1844825"/>
            <a:ext cx="7402016" cy="4464536"/>
          </a:xfrm>
        </p:spPr>
        <p:txBody>
          <a:bodyPr>
            <a:normAutofit fontScale="70000" lnSpcReduction="20000"/>
          </a:bodyPr>
          <a:lstStyle/>
          <a:p>
            <a:r>
              <a:rPr lang="en-GB" sz="3000" dirty="0" err="1"/>
              <a:t>Boal</a:t>
            </a:r>
            <a:r>
              <a:rPr lang="en-GB" sz="3000" dirty="0"/>
              <a:t>, A. (1992). </a:t>
            </a:r>
            <a:r>
              <a:rPr lang="el-GR" sz="3000" i="1" dirty="0"/>
              <a:t>Θεατρικά παιχνίδια για ηθοποιούς και μη ηθοποιούς</a:t>
            </a:r>
            <a:r>
              <a:rPr lang="el-GR" sz="3000" dirty="0"/>
              <a:t>. Αθήνα: Μεταίχμιο</a:t>
            </a:r>
          </a:p>
          <a:p>
            <a:r>
              <a:rPr lang="en-US" sz="3000" dirty="0" err="1"/>
              <a:t>Boal</a:t>
            </a:r>
            <a:r>
              <a:rPr lang="en-US" sz="3000" dirty="0"/>
              <a:t>, A. (1979). </a:t>
            </a:r>
            <a:r>
              <a:rPr lang="en-US" sz="3000" i="1" dirty="0"/>
              <a:t>Theatre of the Oppressed</a:t>
            </a:r>
            <a:r>
              <a:rPr lang="en-US" sz="3000" dirty="0"/>
              <a:t>. London</a:t>
            </a:r>
            <a:r>
              <a:rPr lang="el-GR" sz="3000" dirty="0"/>
              <a:t>:</a:t>
            </a:r>
            <a:r>
              <a:rPr lang="en-US" sz="3000" dirty="0"/>
              <a:t> </a:t>
            </a:r>
            <a:r>
              <a:rPr lang="en-GB" sz="3000" dirty="0" err="1"/>
              <a:t>Plouto</a:t>
            </a:r>
            <a:r>
              <a:rPr lang="en-GB" sz="3000" dirty="0"/>
              <a:t> Press</a:t>
            </a:r>
          </a:p>
          <a:p>
            <a:r>
              <a:rPr lang="el-GR" sz="3000" dirty="0" err="1"/>
              <a:t>Γκόβας</a:t>
            </a:r>
            <a:r>
              <a:rPr lang="el-GR" sz="3000" dirty="0"/>
              <a:t> Ν., </a:t>
            </a:r>
            <a:r>
              <a:rPr lang="el-GR" sz="3000" dirty="0" err="1"/>
              <a:t>Ζώνιου</a:t>
            </a:r>
            <a:r>
              <a:rPr lang="el-GR" sz="3000" dirty="0"/>
              <a:t> Χ. (</a:t>
            </a:r>
            <a:r>
              <a:rPr lang="el-GR" sz="3000" dirty="0" err="1"/>
              <a:t>επ</a:t>
            </a:r>
            <a:r>
              <a:rPr lang="el-GR" sz="3000" dirty="0"/>
              <a:t>.) (2010). </a:t>
            </a:r>
            <a:r>
              <a:rPr lang="el-GR" sz="3000" i="1" dirty="0" err="1"/>
              <a:t>Θεατροπαιδαγωγικά</a:t>
            </a:r>
            <a:r>
              <a:rPr lang="el-GR" sz="3000" i="1" dirty="0"/>
              <a:t> προγράμματα  με τεχνικές θεάτρου φόρουμ για την </a:t>
            </a:r>
            <a:r>
              <a:rPr lang="el-GR" sz="3000" dirty="0"/>
              <a:t>πρόληψη και την κοινωνική ενσωμάτωση. Αθήνα:  Πανελλήνιο Δίκτυο για το Θέατρο στην Εκπαίδευση</a:t>
            </a:r>
          </a:p>
          <a:p>
            <a:r>
              <a:rPr lang="el-GR" sz="3000" dirty="0" err="1"/>
              <a:t>Ζώνιου</a:t>
            </a:r>
            <a:r>
              <a:rPr lang="el-GR" sz="3000" dirty="0"/>
              <a:t>, Χ. (2003). Το Θέατρο του Καταπιεσμένου. Περιοδικό «Εκπαίδευση και Θέατρο» Τεύχος 4, Πανελλήνιο Δίκτυο για το Θέατρο στην Εκπαίδευση</a:t>
            </a:r>
          </a:p>
          <a:p>
            <a:r>
              <a:rPr lang="el-GR" sz="3000"/>
              <a:t>Περιοδικό Εκπαίδευση </a:t>
            </a:r>
            <a:r>
              <a:rPr lang="el-GR" sz="3000" dirty="0"/>
              <a:t>&amp; Θέατρο (2016). Θέατρο του Καταπιεσμένου –αφιέρωμα  Τεύχος 15. Αθήνα: Πανελλήνιο Δίκτυο για το Θέατρο στην Εκπαίδευση </a:t>
            </a:r>
          </a:p>
          <a:p>
            <a:endParaRPr lang="el-GR" sz="30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116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 Augusto </a:t>
            </a:r>
            <a:r>
              <a:rPr lang="en-GB" dirty="0" err="1"/>
              <a:t>Boal</a:t>
            </a:r>
            <a:r>
              <a:rPr lang="en-GB" dirty="0"/>
              <a:t> </a:t>
            </a:r>
            <a:r>
              <a:rPr lang="el-GR" dirty="0"/>
              <a:t>δημιουργεί το ΘτΚ υπό την επιρροή των:</a:t>
            </a:r>
            <a:br>
              <a:rPr lang="en-US" dirty="0"/>
            </a:b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endParaRPr lang="el-GR" dirty="0"/>
          </a:p>
          <a:p>
            <a:pPr marL="45720" indent="0">
              <a:buNone/>
            </a:pPr>
            <a:r>
              <a:rPr lang="en-GB" dirty="0"/>
              <a:t>Brecht </a:t>
            </a:r>
            <a:r>
              <a:rPr lang="el-GR" dirty="0"/>
              <a:t>και </a:t>
            </a:r>
            <a:r>
              <a:rPr lang="en-GB" dirty="0"/>
              <a:t>Paulo </a:t>
            </a:r>
            <a:r>
              <a:rPr lang="en-GB" dirty="0" err="1"/>
              <a:t>Freire</a:t>
            </a:r>
            <a:endParaRPr lang="el-GR" dirty="0"/>
          </a:p>
          <a:p>
            <a:pPr marL="45720" indent="0">
              <a:buNone/>
            </a:pPr>
            <a:r>
              <a:rPr lang="el-GR" dirty="0"/>
              <a:t>Για τον </a:t>
            </a:r>
            <a:r>
              <a:rPr lang="en-GB" dirty="0" err="1">
                <a:solidFill>
                  <a:schemeClr val="tx2"/>
                </a:solidFill>
              </a:rPr>
              <a:t>Freire</a:t>
            </a:r>
            <a:r>
              <a:rPr lang="el-GR" dirty="0"/>
              <a:t> η εκπαίδευση είναι διαλεκτική σχέση δασκάλου μαθητή, διάλογος που αναπτύσσει την κριτική συνείδηση. Οι μαθητές ως ενεργοί και αυτόνομοι παραγωγοί γνώσης. </a:t>
            </a:r>
            <a:endParaRPr lang="en-GB" dirty="0"/>
          </a:p>
          <a:p>
            <a:pPr marL="45720" indent="0">
              <a:buNone/>
            </a:pPr>
            <a:r>
              <a:rPr lang="el-GR" dirty="0"/>
              <a:t>Ο </a:t>
            </a:r>
            <a:r>
              <a:rPr lang="en-GB" dirty="0" err="1">
                <a:solidFill>
                  <a:schemeClr val="tx2"/>
                </a:solidFill>
              </a:rPr>
              <a:t>Boa</a:t>
            </a:r>
            <a:r>
              <a:rPr lang="en-GB" dirty="0" err="1"/>
              <a:t>l</a:t>
            </a:r>
            <a:r>
              <a:rPr lang="en-GB" dirty="0"/>
              <a:t> </a:t>
            </a:r>
            <a:r>
              <a:rPr lang="el-GR" dirty="0"/>
              <a:t>εφαρμόζει στην θεατρική πράξη την θεωρία του που οδηγεί στην αμφισβήτηση, την ενδυνάμωση την συμμετοχή του θεατή στα δρώμενα- </a:t>
            </a:r>
            <a:r>
              <a:rPr lang="el-GR" dirty="0" err="1"/>
              <a:t>τεκτενόμενα</a:t>
            </a:r>
            <a:r>
              <a:rPr lang="el-GR" dirty="0"/>
              <a:t> </a:t>
            </a:r>
          </a:p>
          <a:p>
            <a:pPr marL="45720" indent="0">
              <a:buNone/>
            </a:pPr>
            <a:r>
              <a:rPr lang="el-GR" dirty="0"/>
              <a:t>Και οι δύο παροτρύνουν τους </a:t>
            </a:r>
            <a:r>
              <a:rPr lang="el-GR" dirty="0" err="1"/>
              <a:t>καταπιεζόμενους</a:t>
            </a:r>
            <a:r>
              <a:rPr lang="el-GR" dirty="0"/>
              <a:t> να πουν την δική τους άποψη για τον κόσμο να έχουν μια ολοκληρωμένη εμπειρία….να απελευθερωθούν </a:t>
            </a:r>
            <a:endParaRPr lang="en-US" dirty="0"/>
          </a:p>
          <a:p>
            <a:pPr marL="4572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9921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71600" y="476673"/>
            <a:ext cx="7258000" cy="1512167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Boal</a:t>
            </a:r>
            <a:r>
              <a:rPr lang="en-GB" dirty="0"/>
              <a:t> (</a:t>
            </a:r>
            <a:r>
              <a:rPr lang="el-GR" dirty="0"/>
              <a:t>από το μήνυμα για την Παγκόσμια Ημέρα Θεάτρου 2015 )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3568" y="2348881"/>
            <a:ext cx="7546032" cy="39604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/>
              <a:t>“</a:t>
            </a:r>
            <a:r>
              <a:rPr lang="el-GR" sz="2400" dirty="0"/>
              <a:t>Ακόμα και αν το αγνοείτε οι ανθρώπινες σχέσεις ακολουθούν μια θεατρική δομή: η γλώσσα του σώματος, η επιλογή των λέξεων και ο χρωματισμός της φωνής, η σύγκρουση ιδεών και συναισθημάτων, ό,τι παρουσιάζουμε επί σκηνής και ό,τι ζούμε στη ζωή. Είμαστε φτιαγμένοι από θέατρο!   </a:t>
            </a:r>
          </a:p>
          <a:p>
            <a:pPr>
              <a:buNone/>
            </a:pPr>
            <a:r>
              <a:rPr lang="el-GR" sz="2400" dirty="0"/>
              <a:t> … όλοι είμαστε καλλιτέχνες. Κάνοντας Θέατρο μαθαίνουμε να βλέπουμε αυτό που είναι προφανές, αλλά που συνήθως δεν μπορούμε να δούμε, επειδή δεν έχουμε συνηθίσει να το παρατηρούμε.</a:t>
            </a:r>
            <a:r>
              <a:rPr lang="en-US" sz="2400" dirty="0"/>
              <a:t>”</a:t>
            </a:r>
            <a:r>
              <a:rPr lang="el-G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2128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xfrm>
            <a:off x="683568" y="620689"/>
            <a:ext cx="7546032" cy="1440159"/>
          </a:xfrm>
        </p:spPr>
        <p:txBody>
          <a:bodyPr>
            <a:normAutofit/>
          </a:bodyPr>
          <a:lstStyle/>
          <a:p>
            <a:r>
              <a:rPr lang="el-GR" dirty="0"/>
              <a:t>Θέατρο του Καταπιεσμένου</a:t>
            </a:r>
            <a:br>
              <a:rPr lang="el-GR" dirty="0"/>
            </a:br>
            <a:r>
              <a:rPr lang="el-GR" dirty="0"/>
              <a:t>μορφές πορεία δεκαετία ΄60-΄70 </a:t>
            </a:r>
          </a:p>
        </p:txBody>
      </p:sp>
      <p:sp>
        <p:nvSpPr>
          <p:cNvPr id="11" name="Θέση περιεχομένου 10"/>
          <p:cNvSpPr>
            <a:spLocks noGrp="1"/>
          </p:cNvSpPr>
          <p:nvPr>
            <p:ph sz="quarter" idx="13"/>
          </p:nvPr>
        </p:nvSpPr>
        <p:spPr>
          <a:xfrm>
            <a:off x="323528" y="2132856"/>
            <a:ext cx="4142224" cy="4241664"/>
          </a:xfrm>
        </p:spPr>
        <p:txBody>
          <a:bodyPr/>
          <a:lstStyle/>
          <a:p>
            <a:r>
              <a:rPr lang="el-GR" dirty="0">
                <a:solidFill>
                  <a:schemeClr val="tx2"/>
                </a:solidFill>
              </a:rPr>
              <a:t>Θέατρο εφημερίδα.  </a:t>
            </a:r>
            <a:r>
              <a:rPr lang="el-GR" dirty="0"/>
              <a:t>αισθητική απάντηση στην λογοκρισία, σε μήνυμα από λογοκριμένη εφημερίδα, τονίζει σιωπές απογυμνώνει το ψέμα </a:t>
            </a:r>
          </a:p>
          <a:p>
            <a:r>
              <a:rPr lang="el-GR" dirty="0">
                <a:solidFill>
                  <a:schemeClr val="tx2"/>
                </a:solidFill>
              </a:rPr>
              <a:t>Θέατρο εικόνων </a:t>
            </a:r>
          </a:p>
          <a:p>
            <a:pPr marL="45720" indent="0">
              <a:buNone/>
            </a:pPr>
            <a:r>
              <a:rPr lang="el-GR" dirty="0"/>
              <a:t>Το θέατρο δεν εξαρτάται από τις λέξεις </a:t>
            </a:r>
          </a:p>
        </p:txBody>
      </p:sp>
      <p:sp>
        <p:nvSpPr>
          <p:cNvPr id="12" name="Θέση περιεχομένου 11"/>
          <p:cNvSpPr>
            <a:spLocks noGrp="1"/>
          </p:cNvSpPr>
          <p:nvPr>
            <p:ph sz="quarter" idx="14"/>
          </p:nvPr>
        </p:nvSpPr>
        <p:spPr>
          <a:xfrm>
            <a:off x="4572000" y="2132856"/>
            <a:ext cx="3675888" cy="4206031"/>
          </a:xfrm>
        </p:spPr>
        <p:txBody>
          <a:bodyPr/>
          <a:lstStyle/>
          <a:p>
            <a:r>
              <a:rPr lang="el-GR" dirty="0">
                <a:solidFill>
                  <a:schemeClr val="tx2"/>
                </a:solidFill>
              </a:rPr>
              <a:t>Αόρατο Θέατρο </a:t>
            </a:r>
          </a:p>
          <a:p>
            <a:pPr marL="45720" indent="0">
              <a:buNone/>
            </a:pPr>
            <a:r>
              <a:rPr lang="el-GR" dirty="0"/>
              <a:t> Οι σκηνές παίζονταν σε    </a:t>
            </a:r>
          </a:p>
          <a:p>
            <a:pPr marL="45720" indent="0">
              <a:buNone/>
            </a:pPr>
            <a:r>
              <a:rPr lang="el-GR" dirty="0"/>
              <a:t>χώρους  ως πραγματικό  γεγονός</a:t>
            </a:r>
          </a:p>
          <a:p>
            <a:pPr>
              <a:buFont typeface="Wingdings" pitchFamily="2" charset="2"/>
              <a:buChar char="§"/>
            </a:pPr>
            <a:endParaRPr lang="el-GR" dirty="0"/>
          </a:p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chemeClr val="tx2"/>
                </a:solidFill>
              </a:rPr>
              <a:t>Θέατρο Φόρουμ</a:t>
            </a:r>
          </a:p>
          <a:p>
            <a:pPr marL="45720" indent="0">
              <a:buNone/>
            </a:pPr>
            <a:r>
              <a:rPr lang="el-GR" dirty="0"/>
              <a:t>Σπάει το φράγμα ανάμεσα σε ηθοποιούς θεατές </a:t>
            </a:r>
          </a:p>
          <a:p>
            <a:pPr marL="45720" indent="0">
              <a:buNone/>
            </a:pPr>
            <a:endParaRPr lang="el-GR" dirty="0"/>
          </a:p>
          <a:p>
            <a:pPr marL="4572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6401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ΘτΚ</a:t>
            </a:r>
            <a:r>
              <a:rPr lang="el-GR" dirty="0"/>
              <a:t> δεκαετία ΄80-΄90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l-GR" dirty="0">
                <a:solidFill>
                  <a:schemeClr val="tx2"/>
                </a:solidFill>
              </a:rPr>
              <a:t>Το Ουράνιο Τόξο της Επιθυμίας (δεκαετία ΄80)</a:t>
            </a:r>
          </a:p>
          <a:p>
            <a:pPr marL="45720" indent="0">
              <a:buNone/>
            </a:pPr>
            <a:r>
              <a:rPr lang="el-GR" dirty="0"/>
              <a:t>Προσπαθεί να ξεκαθαρίσει τις εσωτερικές πιέσεις, να αναζητηθεί ποιος είναι όντως ο καταπιεστής;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l-GR" dirty="0">
                <a:solidFill>
                  <a:schemeClr val="tx2"/>
                </a:solidFill>
              </a:rPr>
              <a:t>Το Νομοθετικό Θέατρο (Δεκαετία ’90) </a:t>
            </a:r>
          </a:p>
          <a:p>
            <a:r>
              <a:rPr lang="el-GR" dirty="0"/>
              <a:t>Οι θεατές δεν παίζουν μόνο τις σκηνές τους αλλά καταθέτουν οργανωμένα γραπτώς προτάσεις </a:t>
            </a:r>
          </a:p>
        </p:txBody>
      </p:sp>
    </p:spTree>
    <p:extLst>
      <p:ext uri="{BB962C8B-B14F-4D97-AF65-F5344CB8AC3E}">
        <p14:creationId xmlns:p14="http://schemas.microsoft.com/office/powerpoint/2010/main" val="289750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ΠΑΝΕΠΙΣΤΗΜΙΟ ΠΕΛΟΠΟΝΝΗΣΟΥ ΣΧΟΛΗ ΚΑΛΩΝ ΤΕΧΝΩΝ ΤΜΗΜΑ ΘΕΑΤΡΙΚΩΝ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382"/>
            <a:ext cx="9009206" cy="712838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3302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3700"/>
              <a:t>Ενότητα </a:t>
            </a:r>
            <a:br>
              <a:rPr lang="el-GR" sz="3700"/>
            </a:br>
            <a:r>
              <a:rPr lang="el-GR" sz="3700"/>
              <a:t>Θέατρο Φόρουμ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C6469E0-C105-79CB-BBD7-3196F75422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81" b="9401"/>
          <a:stretch/>
        </p:blipFill>
        <p:spPr>
          <a:xfrm>
            <a:off x="914400" y="2769833"/>
            <a:ext cx="7315200" cy="3539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94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5576" y="476673"/>
            <a:ext cx="6624736" cy="1152127"/>
          </a:xfrm>
        </p:spPr>
        <p:txBody>
          <a:bodyPr/>
          <a:lstStyle/>
          <a:p>
            <a:r>
              <a:rPr lang="el-GR" dirty="0"/>
              <a:t>Το Θέατρο Φόρουμ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99592" y="2564904"/>
            <a:ext cx="7315200" cy="353952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3200" dirty="0"/>
              <a:t>Ανήκει στο Θέατρο του καταπιεσμένου (</a:t>
            </a:r>
            <a:r>
              <a:rPr lang="el-GR" sz="3200" dirty="0" err="1"/>
              <a:t>ΘτΚ</a:t>
            </a:r>
            <a:r>
              <a:rPr lang="el-GR" sz="3200" dirty="0"/>
              <a:t>)</a:t>
            </a:r>
          </a:p>
          <a:p>
            <a:pPr marL="45720" indent="0">
              <a:buNone/>
            </a:pPr>
            <a:endParaRPr lang="el-GR" sz="3200" dirty="0"/>
          </a:p>
          <a:p>
            <a:pPr>
              <a:buFont typeface="Wingdings" pitchFamily="2" charset="2"/>
              <a:buChar char="§"/>
            </a:pPr>
            <a:r>
              <a:rPr lang="el-GR" sz="3200" dirty="0"/>
              <a:t> Παιχνίδια και Θέατρο Εικόνων- μέρος του ΘτΚ, συνήθως προηγούνται του Θεάτρου Φόρουμ </a:t>
            </a:r>
          </a:p>
        </p:txBody>
      </p:sp>
    </p:spTree>
    <p:extLst>
      <p:ext uri="{BB962C8B-B14F-4D97-AF65-F5344CB8AC3E}">
        <p14:creationId xmlns:p14="http://schemas.microsoft.com/office/powerpoint/2010/main" val="4089978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Στηρίζεται σε :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600" dirty="0"/>
              <a:t>Παράσταση με μια σκηνή με ένα κοινωνικό πρόβλημα </a:t>
            </a:r>
          </a:p>
          <a:p>
            <a:r>
              <a:rPr lang="el-GR" sz="3600" dirty="0"/>
              <a:t>Άλυτη σύγκρουση</a:t>
            </a:r>
          </a:p>
          <a:p>
            <a:r>
              <a:rPr lang="el-GR" sz="3600" dirty="0"/>
              <a:t>Καταπίεση ή αδιέξοδο του πρωταγωνιστή</a:t>
            </a:r>
            <a:r>
              <a:rPr lang="el-GR" dirty="0"/>
              <a:t>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8716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ροοπτική">
  <a:themeElements>
    <a:clrScheme name="Προοπτική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Κλασικό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Προοπτική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758</Words>
  <Application>Microsoft Office PowerPoint</Application>
  <PresentationFormat>Προβολή στην οθόνη (4:3)</PresentationFormat>
  <Paragraphs>83</Paragraphs>
  <Slides>18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Προοπτική</vt:lpstr>
      <vt:lpstr>ΘΕΑΤΡΟ ΤΟΥ ΚΑΤΑΠΙΕΣΜΕΝΟΥ </vt:lpstr>
      <vt:lpstr>O Augusto Boal δημιουργεί το ΘτΚ υπό την επιρροή των: </vt:lpstr>
      <vt:lpstr>Boal (από το μήνυμα για την Παγκόσμια Ημέρα Θεάτρου 2015 ) </vt:lpstr>
      <vt:lpstr>Θέατρο του Καταπιεσμένου μορφές πορεία δεκαετία ΄60-΄70 </vt:lpstr>
      <vt:lpstr>ΘτΚ δεκαετία ΄80-΄90</vt:lpstr>
      <vt:lpstr>Παρουσίαση του PowerPoint</vt:lpstr>
      <vt:lpstr>Ενότητα  Θέατρο Φόρουμ </vt:lpstr>
      <vt:lpstr>Το Θέατρο Φόρουμ </vt:lpstr>
      <vt:lpstr>Στηρίζεται σε : </vt:lpstr>
      <vt:lpstr>Παίζεται στο κοινό Επαναλαμβάνεται Αυτή τη φορά το κοινό μπορεί να παρέμβει αλλάζοντας την ιστορία επιχειρώντας να κάνει ανατροπή στην καταπίεση </vt:lpstr>
      <vt:lpstr>Θεατής - συμμετέχων</vt:lpstr>
      <vt:lpstr>Θεατής – συμμετέχων (συνέχεια)</vt:lpstr>
      <vt:lpstr>Τι επιτυγχάνει</vt:lpstr>
      <vt:lpstr>Τι επιτυγχάνει; (συνέχεια)</vt:lpstr>
      <vt:lpstr>Διαμεσολαβητής στη διαδικασία Φόρουμ </vt:lpstr>
      <vt:lpstr>Ερωτήματα</vt:lpstr>
      <vt:lpstr>Παρουσίαση του PowerPoint</vt:lpstr>
      <vt:lpstr>Βιβλιογραφία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Ενότητα  Θέατρο Φόρουμ</dc:title>
  <dc:creator>BETTY</dc:creator>
  <cp:lastModifiedBy>PANAGIOTA GIANNOULI</cp:lastModifiedBy>
  <cp:revision>26</cp:revision>
  <dcterms:created xsi:type="dcterms:W3CDTF">2019-05-09T06:47:08Z</dcterms:created>
  <dcterms:modified xsi:type="dcterms:W3CDTF">2024-12-10T17:43:48Z</dcterms:modified>
</cp:coreProperties>
</file>