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1" r:id="rId1"/>
  </p:sldMasterIdLst>
  <p:notesMasterIdLst>
    <p:notesMasterId r:id="rId16"/>
  </p:notesMasterIdLst>
  <p:sldIdLst>
    <p:sldId id="273" r:id="rId2"/>
    <p:sldId id="258" r:id="rId3"/>
    <p:sldId id="283" r:id="rId4"/>
    <p:sldId id="277" r:id="rId5"/>
    <p:sldId id="261" r:id="rId6"/>
    <p:sldId id="279" r:id="rId7"/>
    <p:sldId id="280" r:id="rId8"/>
    <p:sldId id="264" r:id="rId9"/>
    <p:sldId id="281" r:id="rId10"/>
    <p:sldId id="265" r:id="rId11"/>
    <p:sldId id="266" r:id="rId12"/>
    <p:sldId id="267" r:id="rId13"/>
    <p:sldId id="270" r:id="rId14"/>
    <p:sldId id="282" r:id="rId15"/>
  </p:sldIdLst>
  <p:sldSz cx="9144000" cy="6858000" type="screen4x3"/>
  <p:notesSz cx="6889750" cy="100218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CC66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86410"/>
  </p:normalViewPr>
  <p:slideViewPr>
    <p:cSldViewPr>
      <p:cViewPr varScale="1">
        <p:scale>
          <a:sx n="55" d="100"/>
          <a:sy n="55" d="100"/>
        </p:scale>
        <p:origin x="1618" y="2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01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47C42B-0832-4DB2-8ED5-19B06D0B6B93}" type="doc">
      <dgm:prSet loTypeId="urn:microsoft.com/office/officeart/2008/layout/LinedList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238BACE9-1390-4A60-8EC6-36B9C5421799}">
      <dgm:prSet/>
      <dgm:spPr/>
      <dgm:t>
        <a:bodyPr/>
        <a:lstStyle/>
        <a:p>
          <a:r>
            <a:rPr lang="el-GR" dirty="0"/>
            <a:t>6) απαιτούν μια παρόμοια γκάμα στρατηγικών για να κρατήσουν το ενδιαφέρον:</a:t>
          </a:r>
          <a:endParaRPr lang="en-US" dirty="0"/>
        </a:p>
      </dgm:t>
    </dgm:pt>
    <dgm:pt modelId="{B3B68745-B7B1-4A94-9258-4796CCA0FC20}" type="parTrans" cxnId="{ACFA71F6-53D7-410D-8127-98DC86F633BE}">
      <dgm:prSet/>
      <dgm:spPr/>
      <dgm:t>
        <a:bodyPr/>
        <a:lstStyle/>
        <a:p>
          <a:endParaRPr lang="en-US"/>
        </a:p>
      </dgm:t>
    </dgm:pt>
    <dgm:pt modelId="{A78B7861-E7BC-44EE-AE6E-58CE6AD4C5FF}" type="sibTrans" cxnId="{ACFA71F6-53D7-410D-8127-98DC86F633BE}">
      <dgm:prSet/>
      <dgm:spPr/>
      <dgm:t>
        <a:bodyPr/>
        <a:lstStyle/>
        <a:p>
          <a:endParaRPr lang="en-US"/>
        </a:p>
      </dgm:t>
    </dgm:pt>
    <dgm:pt modelId="{B12EE957-7F44-4CA3-A502-CB937AF58596}">
      <dgm:prSet/>
      <dgm:spPr/>
      <dgm:t>
        <a:bodyPr/>
        <a:lstStyle/>
        <a:p>
          <a:r>
            <a:rPr lang="el-GR" dirty="0"/>
            <a:t>-να τραβήξεις την προσοχή , να ενθαρρύνεις τις προσδοκίες, να κρατάς σε εγρήγορση/αγωνία,  </a:t>
          </a:r>
          <a:endParaRPr lang="en-US" dirty="0"/>
        </a:p>
      </dgm:t>
    </dgm:pt>
    <dgm:pt modelId="{F4EA00DA-D854-4AC6-8CCF-2E900E30887A}" type="parTrans" cxnId="{23154F9C-7539-45E4-BB8A-2CDDD8D68620}">
      <dgm:prSet/>
      <dgm:spPr/>
      <dgm:t>
        <a:bodyPr/>
        <a:lstStyle/>
        <a:p>
          <a:endParaRPr lang="en-US"/>
        </a:p>
      </dgm:t>
    </dgm:pt>
    <dgm:pt modelId="{A22E7F68-FF54-4B06-B0D1-C378274E07DC}" type="sibTrans" cxnId="{23154F9C-7539-45E4-BB8A-2CDDD8D68620}">
      <dgm:prSet/>
      <dgm:spPr/>
      <dgm:t>
        <a:bodyPr/>
        <a:lstStyle/>
        <a:p>
          <a:endParaRPr lang="en-US"/>
        </a:p>
      </dgm:t>
    </dgm:pt>
    <dgm:pt modelId="{848AC3B6-63C2-4040-AB3B-1BA7A50E5955}">
      <dgm:prSet custT="1"/>
      <dgm:spPr/>
      <dgm:t>
        <a:bodyPr/>
        <a:lstStyle/>
        <a:p>
          <a:r>
            <a:rPr lang="el-GR" sz="2600" dirty="0"/>
            <a:t>-</a:t>
          </a:r>
          <a:r>
            <a:rPr lang="en-GB" sz="2600" dirty="0"/>
            <a:t> </a:t>
          </a:r>
          <a:r>
            <a:rPr lang="en-US" sz="2600" dirty="0"/>
            <a:t> </a:t>
          </a:r>
          <a:r>
            <a:rPr lang="el-GR" sz="2600" dirty="0"/>
            <a:t>να υπάρχει δημιουργία αλλά και απελευθέρωση της έντασης, αντιθέσεις και έκπληξη, σχεδιασμός μιας δραστηριότητας σε συγκεκριμένο χρονικό πλαίσιο (</a:t>
          </a:r>
          <a:r>
            <a:rPr lang="el-GR" sz="2600" dirty="0" err="1"/>
            <a:t>Winston</a:t>
          </a:r>
          <a:r>
            <a:rPr lang="el-GR" sz="2600" dirty="0"/>
            <a:t>)</a:t>
          </a:r>
          <a:endParaRPr lang="en-US" sz="2600" dirty="0"/>
        </a:p>
      </dgm:t>
    </dgm:pt>
    <dgm:pt modelId="{52926B84-94CD-4E92-B47E-6B777681A8FE}" type="parTrans" cxnId="{753D763E-FED5-418C-8D5B-ED807BC136E2}">
      <dgm:prSet/>
      <dgm:spPr/>
      <dgm:t>
        <a:bodyPr/>
        <a:lstStyle/>
        <a:p>
          <a:endParaRPr lang="en-US"/>
        </a:p>
      </dgm:t>
    </dgm:pt>
    <dgm:pt modelId="{3393E5D4-31E3-4AF9-967E-452B10A0FCAA}" type="sibTrans" cxnId="{753D763E-FED5-418C-8D5B-ED807BC136E2}">
      <dgm:prSet/>
      <dgm:spPr/>
      <dgm:t>
        <a:bodyPr/>
        <a:lstStyle/>
        <a:p>
          <a:endParaRPr lang="en-US"/>
        </a:p>
      </dgm:t>
    </dgm:pt>
    <dgm:pt modelId="{32EA757B-B3DC-4CF6-A763-B0D7FDE31112}" type="pres">
      <dgm:prSet presAssocID="{FE47C42B-0832-4DB2-8ED5-19B06D0B6B93}" presName="vert0" presStyleCnt="0">
        <dgm:presLayoutVars>
          <dgm:dir/>
          <dgm:animOne val="branch"/>
          <dgm:animLvl val="lvl"/>
        </dgm:presLayoutVars>
      </dgm:prSet>
      <dgm:spPr/>
    </dgm:pt>
    <dgm:pt modelId="{7741B5CF-2F7D-4F91-9968-9A96CE7DAEA6}" type="pres">
      <dgm:prSet presAssocID="{238BACE9-1390-4A60-8EC6-36B9C5421799}" presName="thickLine" presStyleLbl="alignNode1" presStyleIdx="0" presStyleCnt="3"/>
      <dgm:spPr/>
    </dgm:pt>
    <dgm:pt modelId="{CD06D420-0F8E-4B08-939C-7EEFFDFCD914}" type="pres">
      <dgm:prSet presAssocID="{238BACE9-1390-4A60-8EC6-36B9C5421799}" presName="horz1" presStyleCnt="0"/>
      <dgm:spPr/>
    </dgm:pt>
    <dgm:pt modelId="{3B3850EE-7003-476D-ADA3-794DA270C209}" type="pres">
      <dgm:prSet presAssocID="{238BACE9-1390-4A60-8EC6-36B9C5421799}" presName="tx1" presStyleLbl="revTx" presStyleIdx="0" presStyleCnt="3"/>
      <dgm:spPr/>
    </dgm:pt>
    <dgm:pt modelId="{F082EF09-782E-47C5-99F4-8BEC01153875}" type="pres">
      <dgm:prSet presAssocID="{238BACE9-1390-4A60-8EC6-36B9C5421799}" presName="vert1" presStyleCnt="0"/>
      <dgm:spPr/>
    </dgm:pt>
    <dgm:pt modelId="{8E42297E-8917-4B1F-AC08-A390AB55888F}" type="pres">
      <dgm:prSet presAssocID="{B12EE957-7F44-4CA3-A502-CB937AF58596}" presName="thickLine" presStyleLbl="alignNode1" presStyleIdx="1" presStyleCnt="3"/>
      <dgm:spPr/>
    </dgm:pt>
    <dgm:pt modelId="{F5BF1C12-2682-4800-8195-3707EEA281F6}" type="pres">
      <dgm:prSet presAssocID="{B12EE957-7F44-4CA3-A502-CB937AF58596}" presName="horz1" presStyleCnt="0"/>
      <dgm:spPr/>
    </dgm:pt>
    <dgm:pt modelId="{52CB4E5F-9609-4285-94AF-2B575C425C14}" type="pres">
      <dgm:prSet presAssocID="{B12EE957-7F44-4CA3-A502-CB937AF58596}" presName="tx1" presStyleLbl="revTx" presStyleIdx="1" presStyleCnt="3"/>
      <dgm:spPr/>
    </dgm:pt>
    <dgm:pt modelId="{0D554BCA-CB0A-438D-861C-009732CD9FB0}" type="pres">
      <dgm:prSet presAssocID="{B12EE957-7F44-4CA3-A502-CB937AF58596}" presName="vert1" presStyleCnt="0"/>
      <dgm:spPr/>
    </dgm:pt>
    <dgm:pt modelId="{01C2D213-7A69-4204-A4C0-DB0EC78F6718}" type="pres">
      <dgm:prSet presAssocID="{848AC3B6-63C2-4040-AB3B-1BA7A50E5955}" presName="thickLine" presStyleLbl="alignNode1" presStyleIdx="2" presStyleCnt="3"/>
      <dgm:spPr/>
    </dgm:pt>
    <dgm:pt modelId="{E6FB8DAF-7F11-472C-A580-6543F6BFCBEE}" type="pres">
      <dgm:prSet presAssocID="{848AC3B6-63C2-4040-AB3B-1BA7A50E5955}" presName="horz1" presStyleCnt="0"/>
      <dgm:spPr/>
    </dgm:pt>
    <dgm:pt modelId="{92614106-27C1-4C0B-B96D-7863EC30B7AC}" type="pres">
      <dgm:prSet presAssocID="{848AC3B6-63C2-4040-AB3B-1BA7A50E5955}" presName="tx1" presStyleLbl="revTx" presStyleIdx="2" presStyleCnt="3"/>
      <dgm:spPr/>
    </dgm:pt>
    <dgm:pt modelId="{94963688-9086-40C6-AA7B-30E9768A6CA1}" type="pres">
      <dgm:prSet presAssocID="{848AC3B6-63C2-4040-AB3B-1BA7A50E5955}" presName="vert1" presStyleCnt="0"/>
      <dgm:spPr/>
    </dgm:pt>
  </dgm:ptLst>
  <dgm:cxnLst>
    <dgm:cxn modelId="{65A9FC2D-1229-4F2F-9DE2-8A05AEA9F484}" type="presOf" srcId="{FE47C42B-0832-4DB2-8ED5-19B06D0B6B93}" destId="{32EA757B-B3DC-4CF6-A763-B0D7FDE31112}" srcOrd="0" destOrd="0" presId="urn:microsoft.com/office/officeart/2008/layout/LinedList"/>
    <dgm:cxn modelId="{2B33953C-BAE7-4B20-9DFB-2DAA2FE2FA06}" type="presOf" srcId="{B12EE957-7F44-4CA3-A502-CB937AF58596}" destId="{52CB4E5F-9609-4285-94AF-2B575C425C14}" srcOrd="0" destOrd="0" presId="urn:microsoft.com/office/officeart/2008/layout/LinedList"/>
    <dgm:cxn modelId="{753D763E-FED5-418C-8D5B-ED807BC136E2}" srcId="{FE47C42B-0832-4DB2-8ED5-19B06D0B6B93}" destId="{848AC3B6-63C2-4040-AB3B-1BA7A50E5955}" srcOrd="2" destOrd="0" parTransId="{52926B84-94CD-4E92-B47E-6B777681A8FE}" sibTransId="{3393E5D4-31E3-4AF9-967E-452B10A0FCAA}"/>
    <dgm:cxn modelId="{23154F9C-7539-45E4-BB8A-2CDDD8D68620}" srcId="{FE47C42B-0832-4DB2-8ED5-19B06D0B6B93}" destId="{B12EE957-7F44-4CA3-A502-CB937AF58596}" srcOrd="1" destOrd="0" parTransId="{F4EA00DA-D854-4AC6-8CCF-2E900E30887A}" sibTransId="{A22E7F68-FF54-4B06-B0D1-C378274E07DC}"/>
    <dgm:cxn modelId="{2E5137AB-23A6-48AF-ADDA-C7E0075A30C4}" type="presOf" srcId="{848AC3B6-63C2-4040-AB3B-1BA7A50E5955}" destId="{92614106-27C1-4C0B-B96D-7863EC30B7AC}" srcOrd="0" destOrd="0" presId="urn:microsoft.com/office/officeart/2008/layout/LinedList"/>
    <dgm:cxn modelId="{DDB3E2E8-AC9C-40E4-9588-05ADF6C2BE66}" type="presOf" srcId="{238BACE9-1390-4A60-8EC6-36B9C5421799}" destId="{3B3850EE-7003-476D-ADA3-794DA270C209}" srcOrd="0" destOrd="0" presId="urn:microsoft.com/office/officeart/2008/layout/LinedList"/>
    <dgm:cxn modelId="{ACFA71F6-53D7-410D-8127-98DC86F633BE}" srcId="{FE47C42B-0832-4DB2-8ED5-19B06D0B6B93}" destId="{238BACE9-1390-4A60-8EC6-36B9C5421799}" srcOrd="0" destOrd="0" parTransId="{B3B68745-B7B1-4A94-9258-4796CCA0FC20}" sibTransId="{A78B7861-E7BC-44EE-AE6E-58CE6AD4C5FF}"/>
    <dgm:cxn modelId="{5605F65F-2AA6-4E54-B01B-59ED94FC2090}" type="presParOf" srcId="{32EA757B-B3DC-4CF6-A763-B0D7FDE31112}" destId="{7741B5CF-2F7D-4F91-9968-9A96CE7DAEA6}" srcOrd="0" destOrd="0" presId="urn:microsoft.com/office/officeart/2008/layout/LinedList"/>
    <dgm:cxn modelId="{B1B7FBFB-FE19-4344-AF2E-5F1EC11D5E6A}" type="presParOf" srcId="{32EA757B-B3DC-4CF6-A763-B0D7FDE31112}" destId="{CD06D420-0F8E-4B08-939C-7EEFFDFCD914}" srcOrd="1" destOrd="0" presId="urn:microsoft.com/office/officeart/2008/layout/LinedList"/>
    <dgm:cxn modelId="{3EAC44BC-B6D9-4B80-83F9-6F1BC8BD6A17}" type="presParOf" srcId="{CD06D420-0F8E-4B08-939C-7EEFFDFCD914}" destId="{3B3850EE-7003-476D-ADA3-794DA270C209}" srcOrd="0" destOrd="0" presId="urn:microsoft.com/office/officeart/2008/layout/LinedList"/>
    <dgm:cxn modelId="{E9B0DCD8-8D88-4375-983F-9E136718438D}" type="presParOf" srcId="{CD06D420-0F8E-4B08-939C-7EEFFDFCD914}" destId="{F082EF09-782E-47C5-99F4-8BEC01153875}" srcOrd="1" destOrd="0" presId="urn:microsoft.com/office/officeart/2008/layout/LinedList"/>
    <dgm:cxn modelId="{29B78783-7573-4C3D-9A14-0268F417BE7E}" type="presParOf" srcId="{32EA757B-B3DC-4CF6-A763-B0D7FDE31112}" destId="{8E42297E-8917-4B1F-AC08-A390AB55888F}" srcOrd="2" destOrd="0" presId="urn:microsoft.com/office/officeart/2008/layout/LinedList"/>
    <dgm:cxn modelId="{84765744-E856-4DAC-9340-8581ABF59D36}" type="presParOf" srcId="{32EA757B-B3DC-4CF6-A763-B0D7FDE31112}" destId="{F5BF1C12-2682-4800-8195-3707EEA281F6}" srcOrd="3" destOrd="0" presId="urn:microsoft.com/office/officeart/2008/layout/LinedList"/>
    <dgm:cxn modelId="{9502B0DD-F413-48AA-AECA-4CD90FE35CCB}" type="presParOf" srcId="{F5BF1C12-2682-4800-8195-3707EEA281F6}" destId="{52CB4E5F-9609-4285-94AF-2B575C425C14}" srcOrd="0" destOrd="0" presId="urn:microsoft.com/office/officeart/2008/layout/LinedList"/>
    <dgm:cxn modelId="{161214EA-D539-49F5-91CF-1A879335BB2D}" type="presParOf" srcId="{F5BF1C12-2682-4800-8195-3707EEA281F6}" destId="{0D554BCA-CB0A-438D-861C-009732CD9FB0}" srcOrd="1" destOrd="0" presId="urn:microsoft.com/office/officeart/2008/layout/LinedList"/>
    <dgm:cxn modelId="{6200D2CF-8871-4499-B464-51D920F57D64}" type="presParOf" srcId="{32EA757B-B3DC-4CF6-A763-B0D7FDE31112}" destId="{01C2D213-7A69-4204-A4C0-DB0EC78F6718}" srcOrd="4" destOrd="0" presId="urn:microsoft.com/office/officeart/2008/layout/LinedList"/>
    <dgm:cxn modelId="{8E6103B6-8FC8-4AF6-BF31-5994D9448126}" type="presParOf" srcId="{32EA757B-B3DC-4CF6-A763-B0D7FDE31112}" destId="{E6FB8DAF-7F11-472C-A580-6543F6BFCBEE}" srcOrd="5" destOrd="0" presId="urn:microsoft.com/office/officeart/2008/layout/LinedList"/>
    <dgm:cxn modelId="{D4C4E566-B04A-4692-BBC6-1D3D360A3561}" type="presParOf" srcId="{E6FB8DAF-7F11-472C-A580-6543F6BFCBEE}" destId="{92614106-27C1-4C0B-B96D-7863EC30B7AC}" srcOrd="0" destOrd="0" presId="urn:microsoft.com/office/officeart/2008/layout/LinedList"/>
    <dgm:cxn modelId="{E9356E61-1A99-4F14-BB4E-9035D4CCAA77}" type="presParOf" srcId="{E6FB8DAF-7F11-472C-A580-6543F6BFCBEE}" destId="{94963688-9086-40C6-AA7B-30E9768A6CA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8F71687-D5E4-4DE3-BBE9-02B8D024D437}" type="doc">
      <dgm:prSet loTypeId="urn:microsoft.com/office/officeart/2005/8/layout/cycle3" loCatId="cycle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F1B503A-EEB0-4E6F-891F-304ACF80BF1C}">
      <dgm:prSet/>
      <dgm:spPr>
        <a:ln>
          <a:solidFill>
            <a:schemeClr val="accent1"/>
          </a:solidFill>
        </a:ln>
      </dgm:spPr>
      <dgm:t>
        <a:bodyPr/>
        <a:lstStyle/>
        <a:p>
          <a:r>
            <a:rPr lang="el-GR" b="1" dirty="0">
              <a:solidFill>
                <a:schemeClr val="tx1"/>
              </a:solidFill>
            </a:rPr>
            <a:t>Εμψυχωτικός ρόλος εκπαιδευτικού</a:t>
          </a:r>
          <a:endParaRPr lang="en-US" dirty="0">
            <a:solidFill>
              <a:schemeClr val="tx1"/>
            </a:solidFill>
          </a:endParaRPr>
        </a:p>
      </dgm:t>
    </dgm:pt>
    <dgm:pt modelId="{7E4BE130-74C1-44C9-904D-6E56A5A1D7C6}" type="parTrans" cxnId="{00E243D9-DBFB-4E63-B6AF-3558F7F10D2F}">
      <dgm:prSet/>
      <dgm:spPr/>
      <dgm:t>
        <a:bodyPr/>
        <a:lstStyle/>
        <a:p>
          <a:endParaRPr lang="en-US"/>
        </a:p>
      </dgm:t>
    </dgm:pt>
    <dgm:pt modelId="{CF2D98E3-FF2D-4E77-8A4D-2D01E844F738}" type="sibTrans" cxnId="{00E243D9-DBFB-4E63-B6AF-3558F7F10D2F}">
      <dgm:prSet/>
      <dgm:spPr/>
      <dgm:t>
        <a:bodyPr/>
        <a:lstStyle/>
        <a:p>
          <a:endParaRPr lang="en-US"/>
        </a:p>
      </dgm:t>
    </dgm:pt>
    <dgm:pt modelId="{54BEF963-24C7-4223-87A0-E131AE9A14B0}">
      <dgm:prSet/>
      <dgm:spPr>
        <a:solidFill>
          <a:schemeClr val="accent1"/>
        </a:solidFill>
      </dgm:spPr>
      <dgm:t>
        <a:bodyPr/>
        <a:lstStyle/>
        <a:p>
          <a:r>
            <a:rPr lang="el-GR" dirty="0">
              <a:solidFill>
                <a:schemeClr val="tx1"/>
              </a:solidFill>
            </a:rPr>
            <a:t>Εισαγωγή παιχνιδιών και ασκήσεων </a:t>
          </a:r>
          <a:endParaRPr lang="en-US" dirty="0">
            <a:solidFill>
              <a:schemeClr val="tx1"/>
            </a:solidFill>
          </a:endParaRPr>
        </a:p>
      </dgm:t>
    </dgm:pt>
    <dgm:pt modelId="{719790ED-F5E3-4878-94AC-41D27802BE78}" type="parTrans" cxnId="{17C25A32-8C44-4539-8FAD-7C2A915A0927}">
      <dgm:prSet/>
      <dgm:spPr/>
      <dgm:t>
        <a:bodyPr/>
        <a:lstStyle/>
        <a:p>
          <a:endParaRPr lang="en-US"/>
        </a:p>
      </dgm:t>
    </dgm:pt>
    <dgm:pt modelId="{721B4DD4-A7C3-48B6-98A1-AEFE26D30892}" type="sibTrans" cxnId="{17C25A32-8C44-4539-8FAD-7C2A915A0927}">
      <dgm:prSet/>
      <dgm:spPr/>
      <dgm:t>
        <a:bodyPr/>
        <a:lstStyle/>
        <a:p>
          <a:endParaRPr lang="en-US"/>
        </a:p>
      </dgm:t>
    </dgm:pt>
    <dgm:pt modelId="{05044435-F1DF-4C28-96A6-57D97AA4E144}">
      <dgm:prSet/>
      <dgm:spPr/>
      <dgm:t>
        <a:bodyPr/>
        <a:lstStyle/>
        <a:p>
          <a:r>
            <a:rPr lang="el-GR" dirty="0">
              <a:solidFill>
                <a:schemeClr val="tx1"/>
              </a:solidFill>
            </a:rPr>
            <a:t>Παιχνίδια γνωριμίας, ομαδικά γνωστά παιχνίδια</a:t>
          </a:r>
          <a:endParaRPr lang="en-US" dirty="0">
            <a:solidFill>
              <a:schemeClr val="tx1"/>
            </a:solidFill>
          </a:endParaRPr>
        </a:p>
      </dgm:t>
    </dgm:pt>
    <dgm:pt modelId="{184D8052-C505-426B-B0CE-67333A1EB2EF}" type="parTrans" cxnId="{8F9706D4-12F6-4D01-8C72-E660EC60395F}">
      <dgm:prSet/>
      <dgm:spPr/>
      <dgm:t>
        <a:bodyPr/>
        <a:lstStyle/>
        <a:p>
          <a:endParaRPr lang="en-US"/>
        </a:p>
      </dgm:t>
    </dgm:pt>
    <dgm:pt modelId="{AB499B49-021E-4846-87B3-65645F427950}" type="sibTrans" cxnId="{8F9706D4-12F6-4D01-8C72-E660EC60395F}">
      <dgm:prSet/>
      <dgm:spPr/>
      <dgm:t>
        <a:bodyPr/>
        <a:lstStyle/>
        <a:p>
          <a:endParaRPr lang="en-US"/>
        </a:p>
      </dgm:t>
    </dgm:pt>
    <dgm:pt modelId="{B221A423-5E85-43FD-9AC2-8A8C46C68EFB}">
      <dgm:prSet/>
      <dgm:spPr/>
      <dgm:t>
        <a:bodyPr/>
        <a:lstStyle/>
        <a:p>
          <a:r>
            <a:rPr lang="el-GR" dirty="0">
              <a:solidFill>
                <a:schemeClr val="tx1"/>
              </a:solidFill>
            </a:rPr>
            <a:t>Παιχνίδια Έκφρασης  και μεταμορφώσεων</a:t>
          </a:r>
          <a:endParaRPr lang="en-US" dirty="0">
            <a:solidFill>
              <a:schemeClr val="tx1"/>
            </a:solidFill>
          </a:endParaRPr>
        </a:p>
      </dgm:t>
    </dgm:pt>
    <dgm:pt modelId="{4398F6C9-FD07-432E-9CFC-CAFF31D0223C}" type="parTrans" cxnId="{64B60D7C-0DE1-4ADC-891D-AB2E5B98B344}">
      <dgm:prSet/>
      <dgm:spPr/>
      <dgm:t>
        <a:bodyPr/>
        <a:lstStyle/>
        <a:p>
          <a:endParaRPr lang="en-US"/>
        </a:p>
      </dgm:t>
    </dgm:pt>
    <dgm:pt modelId="{495239E7-6EB6-4860-B2EB-1DF31DBAFA6C}" type="sibTrans" cxnId="{64B60D7C-0DE1-4ADC-891D-AB2E5B98B344}">
      <dgm:prSet/>
      <dgm:spPr/>
      <dgm:t>
        <a:bodyPr/>
        <a:lstStyle/>
        <a:p>
          <a:endParaRPr lang="en-US"/>
        </a:p>
      </dgm:t>
    </dgm:pt>
    <dgm:pt modelId="{F5F9F157-1325-4BF6-BAF8-2B55BF82B8A4}">
      <dgm:prSet/>
      <dgm:spPr/>
      <dgm:t>
        <a:bodyPr/>
        <a:lstStyle/>
        <a:p>
          <a:r>
            <a:rPr lang="el-GR" dirty="0">
              <a:solidFill>
                <a:schemeClr val="tx1"/>
              </a:solidFill>
            </a:rPr>
            <a:t>Κίνηση – φαντασία - ετοιμότητα </a:t>
          </a:r>
          <a:endParaRPr lang="en-US" dirty="0">
            <a:solidFill>
              <a:schemeClr val="tx1"/>
            </a:solidFill>
          </a:endParaRPr>
        </a:p>
      </dgm:t>
    </dgm:pt>
    <dgm:pt modelId="{923EC08D-3815-4057-9AE1-E46C6F913CD9}" type="parTrans" cxnId="{EE50DBEB-89F7-4852-B701-BA29EE6C2554}">
      <dgm:prSet/>
      <dgm:spPr/>
      <dgm:t>
        <a:bodyPr/>
        <a:lstStyle/>
        <a:p>
          <a:endParaRPr lang="en-US"/>
        </a:p>
      </dgm:t>
    </dgm:pt>
    <dgm:pt modelId="{4E4E0805-0E69-4EB1-9634-E6094414B439}" type="sibTrans" cxnId="{EE50DBEB-89F7-4852-B701-BA29EE6C2554}">
      <dgm:prSet/>
      <dgm:spPr/>
      <dgm:t>
        <a:bodyPr/>
        <a:lstStyle/>
        <a:p>
          <a:endParaRPr lang="en-US"/>
        </a:p>
      </dgm:t>
    </dgm:pt>
    <dgm:pt modelId="{BEFB7F17-834F-4C05-87F2-76B657CB9FE5}" type="pres">
      <dgm:prSet presAssocID="{98F71687-D5E4-4DE3-BBE9-02B8D024D437}" presName="Name0" presStyleCnt="0">
        <dgm:presLayoutVars>
          <dgm:dir/>
          <dgm:resizeHandles val="exact"/>
        </dgm:presLayoutVars>
      </dgm:prSet>
      <dgm:spPr/>
    </dgm:pt>
    <dgm:pt modelId="{D222D84C-3F13-40C4-AC24-CA0484305B80}" type="pres">
      <dgm:prSet presAssocID="{98F71687-D5E4-4DE3-BBE9-02B8D024D437}" presName="cycle" presStyleCnt="0"/>
      <dgm:spPr/>
    </dgm:pt>
    <dgm:pt modelId="{29A446F4-A482-4045-A5DD-E578AD3F0700}" type="pres">
      <dgm:prSet presAssocID="{7F1B503A-EEB0-4E6F-891F-304ACF80BF1C}" presName="nodeFirstNode" presStyleLbl="node1" presStyleIdx="0" presStyleCnt="5" custRadScaleRad="100126" custRadScaleInc="6253">
        <dgm:presLayoutVars>
          <dgm:bulletEnabled val="1"/>
        </dgm:presLayoutVars>
      </dgm:prSet>
      <dgm:spPr/>
    </dgm:pt>
    <dgm:pt modelId="{789BCB6A-2F33-4E6D-B776-FC7AC4B5F18C}" type="pres">
      <dgm:prSet presAssocID="{CF2D98E3-FF2D-4E77-8A4D-2D01E844F738}" presName="sibTransFirstNode" presStyleLbl="bgShp" presStyleIdx="0" presStyleCnt="1"/>
      <dgm:spPr/>
    </dgm:pt>
    <dgm:pt modelId="{5325803C-3A96-4998-9653-A5859C452F83}" type="pres">
      <dgm:prSet presAssocID="{54BEF963-24C7-4223-87A0-E131AE9A14B0}" presName="nodeFollowingNodes" presStyleLbl="node1" presStyleIdx="1" presStyleCnt="5" custScaleX="104651" custScaleY="96972">
        <dgm:presLayoutVars>
          <dgm:bulletEnabled val="1"/>
        </dgm:presLayoutVars>
      </dgm:prSet>
      <dgm:spPr/>
    </dgm:pt>
    <dgm:pt modelId="{BBCDE0BC-CC17-40F6-A257-B7FC2ED9F228}" type="pres">
      <dgm:prSet presAssocID="{05044435-F1DF-4C28-96A6-57D97AA4E144}" presName="nodeFollowingNodes" presStyleLbl="node1" presStyleIdx="2" presStyleCnt="5" custRadScaleRad="100564" custRadScaleInc="4975">
        <dgm:presLayoutVars>
          <dgm:bulletEnabled val="1"/>
        </dgm:presLayoutVars>
      </dgm:prSet>
      <dgm:spPr/>
    </dgm:pt>
    <dgm:pt modelId="{6DC4A81D-3F11-4D0B-BC6E-093820BF7686}" type="pres">
      <dgm:prSet presAssocID="{B221A423-5E85-43FD-9AC2-8A8C46C68EFB}" presName="nodeFollowingNodes" presStyleLbl="node1" presStyleIdx="3" presStyleCnt="5">
        <dgm:presLayoutVars>
          <dgm:bulletEnabled val="1"/>
        </dgm:presLayoutVars>
      </dgm:prSet>
      <dgm:spPr/>
    </dgm:pt>
    <dgm:pt modelId="{840503EE-5A14-4DCE-9828-F65ECD3F4255}" type="pres">
      <dgm:prSet presAssocID="{F5F9F157-1325-4BF6-BAF8-2B55BF82B8A4}" presName="nodeFollowingNodes" presStyleLbl="node1" presStyleIdx="4" presStyleCnt="5" custRadScaleRad="96423" custRadScaleInc="4055">
        <dgm:presLayoutVars>
          <dgm:bulletEnabled val="1"/>
        </dgm:presLayoutVars>
      </dgm:prSet>
      <dgm:spPr/>
    </dgm:pt>
  </dgm:ptLst>
  <dgm:cxnLst>
    <dgm:cxn modelId="{53325801-4714-4973-B9E8-552C6C439829}" type="presOf" srcId="{05044435-F1DF-4C28-96A6-57D97AA4E144}" destId="{BBCDE0BC-CC17-40F6-A257-B7FC2ED9F228}" srcOrd="0" destOrd="0" presId="urn:microsoft.com/office/officeart/2005/8/layout/cycle3"/>
    <dgm:cxn modelId="{1BD1B716-2BA0-497B-80A6-5CFBA5FC6345}" type="presOf" srcId="{B221A423-5E85-43FD-9AC2-8A8C46C68EFB}" destId="{6DC4A81D-3F11-4D0B-BC6E-093820BF7686}" srcOrd="0" destOrd="0" presId="urn:microsoft.com/office/officeart/2005/8/layout/cycle3"/>
    <dgm:cxn modelId="{17C25A32-8C44-4539-8FAD-7C2A915A0927}" srcId="{98F71687-D5E4-4DE3-BBE9-02B8D024D437}" destId="{54BEF963-24C7-4223-87A0-E131AE9A14B0}" srcOrd="1" destOrd="0" parTransId="{719790ED-F5E3-4878-94AC-41D27802BE78}" sibTransId="{721B4DD4-A7C3-48B6-98A1-AEFE26D30892}"/>
    <dgm:cxn modelId="{64B60D7C-0DE1-4ADC-891D-AB2E5B98B344}" srcId="{98F71687-D5E4-4DE3-BBE9-02B8D024D437}" destId="{B221A423-5E85-43FD-9AC2-8A8C46C68EFB}" srcOrd="3" destOrd="0" parTransId="{4398F6C9-FD07-432E-9CFC-CAFF31D0223C}" sibTransId="{495239E7-6EB6-4860-B2EB-1DF31DBAFA6C}"/>
    <dgm:cxn modelId="{3BE43081-7629-4352-9C82-8E08B96BDFC1}" type="presOf" srcId="{7F1B503A-EEB0-4E6F-891F-304ACF80BF1C}" destId="{29A446F4-A482-4045-A5DD-E578AD3F0700}" srcOrd="0" destOrd="0" presId="urn:microsoft.com/office/officeart/2005/8/layout/cycle3"/>
    <dgm:cxn modelId="{4F5C08B6-8430-4324-BC3D-9BA9A1A30BA8}" type="presOf" srcId="{CF2D98E3-FF2D-4E77-8A4D-2D01E844F738}" destId="{789BCB6A-2F33-4E6D-B776-FC7AC4B5F18C}" srcOrd="0" destOrd="0" presId="urn:microsoft.com/office/officeart/2005/8/layout/cycle3"/>
    <dgm:cxn modelId="{3E757DCB-944C-4EF2-AECE-78266EBC3D26}" type="presOf" srcId="{F5F9F157-1325-4BF6-BAF8-2B55BF82B8A4}" destId="{840503EE-5A14-4DCE-9828-F65ECD3F4255}" srcOrd="0" destOrd="0" presId="urn:microsoft.com/office/officeart/2005/8/layout/cycle3"/>
    <dgm:cxn modelId="{8F9706D4-12F6-4D01-8C72-E660EC60395F}" srcId="{98F71687-D5E4-4DE3-BBE9-02B8D024D437}" destId="{05044435-F1DF-4C28-96A6-57D97AA4E144}" srcOrd="2" destOrd="0" parTransId="{184D8052-C505-426B-B0CE-67333A1EB2EF}" sibTransId="{AB499B49-021E-4846-87B3-65645F427950}"/>
    <dgm:cxn modelId="{00E243D9-DBFB-4E63-B6AF-3558F7F10D2F}" srcId="{98F71687-D5E4-4DE3-BBE9-02B8D024D437}" destId="{7F1B503A-EEB0-4E6F-891F-304ACF80BF1C}" srcOrd="0" destOrd="0" parTransId="{7E4BE130-74C1-44C9-904D-6E56A5A1D7C6}" sibTransId="{CF2D98E3-FF2D-4E77-8A4D-2D01E844F738}"/>
    <dgm:cxn modelId="{EE50DBEB-89F7-4852-B701-BA29EE6C2554}" srcId="{98F71687-D5E4-4DE3-BBE9-02B8D024D437}" destId="{F5F9F157-1325-4BF6-BAF8-2B55BF82B8A4}" srcOrd="4" destOrd="0" parTransId="{923EC08D-3815-4057-9AE1-E46C6F913CD9}" sibTransId="{4E4E0805-0E69-4EB1-9634-E6094414B439}"/>
    <dgm:cxn modelId="{A9A55AF1-4C3B-4DD1-9C8D-C3EED0992FE5}" type="presOf" srcId="{98F71687-D5E4-4DE3-BBE9-02B8D024D437}" destId="{BEFB7F17-834F-4C05-87F2-76B657CB9FE5}" srcOrd="0" destOrd="0" presId="urn:microsoft.com/office/officeart/2005/8/layout/cycle3"/>
    <dgm:cxn modelId="{C8B5EDFB-1922-4E11-8371-35BF4B844740}" type="presOf" srcId="{54BEF963-24C7-4223-87A0-E131AE9A14B0}" destId="{5325803C-3A96-4998-9653-A5859C452F83}" srcOrd="0" destOrd="0" presId="urn:microsoft.com/office/officeart/2005/8/layout/cycle3"/>
    <dgm:cxn modelId="{03DA056A-6FB7-430C-A77D-CC29A885DE73}" type="presParOf" srcId="{BEFB7F17-834F-4C05-87F2-76B657CB9FE5}" destId="{D222D84C-3F13-40C4-AC24-CA0484305B80}" srcOrd="0" destOrd="0" presId="urn:microsoft.com/office/officeart/2005/8/layout/cycle3"/>
    <dgm:cxn modelId="{EF851884-547F-425F-95F9-D7125385661C}" type="presParOf" srcId="{D222D84C-3F13-40C4-AC24-CA0484305B80}" destId="{29A446F4-A482-4045-A5DD-E578AD3F0700}" srcOrd="0" destOrd="0" presId="urn:microsoft.com/office/officeart/2005/8/layout/cycle3"/>
    <dgm:cxn modelId="{05B858DD-93B5-43EE-BCFA-E5C675E1EAA9}" type="presParOf" srcId="{D222D84C-3F13-40C4-AC24-CA0484305B80}" destId="{789BCB6A-2F33-4E6D-B776-FC7AC4B5F18C}" srcOrd="1" destOrd="0" presId="urn:microsoft.com/office/officeart/2005/8/layout/cycle3"/>
    <dgm:cxn modelId="{395D90DA-AE92-425A-ABCE-57F6C25877DA}" type="presParOf" srcId="{D222D84C-3F13-40C4-AC24-CA0484305B80}" destId="{5325803C-3A96-4998-9653-A5859C452F83}" srcOrd="2" destOrd="0" presId="urn:microsoft.com/office/officeart/2005/8/layout/cycle3"/>
    <dgm:cxn modelId="{EE6671E9-2A06-4C33-BCAE-A9DCA85C6ED8}" type="presParOf" srcId="{D222D84C-3F13-40C4-AC24-CA0484305B80}" destId="{BBCDE0BC-CC17-40F6-A257-B7FC2ED9F228}" srcOrd="3" destOrd="0" presId="urn:microsoft.com/office/officeart/2005/8/layout/cycle3"/>
    <dgm:cxn modelId="{FA6823EF-0716-4F0C-AA85-AA3208E4231F}" type="presParOf" srcId="{D222D84C-3F13-40C4-AC24-CA0484305B80}" destId="{6DC4A81D-3F11-4D0B-BC6E-093820BF7686}" srcOrd="4" destOrd="0" presId="urn:microsoft.com/office/officeart/2005/8/layout/cycle3"/>
    <dgm:cxn modelId="{0CE65FDF-F24A-4166-A22B-3EA1BEA6EB0B}" type="presParOf" srcId="{D222D84C-3F13-40C4-AC24-CA0484305B80}" destId="{840503EE-5A14-4DCE-9828-F65ECD3F4255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41B5CF-2F7D-4F91-9968-9A96CE7DAEA6}">
      <dsp:nvSpPr>
        <dsp:cNvPr id="0" name=""/>
        <dsp:cNvSpPr/>
      </dsp:nvSpPr>
      <dsp:spPr>
        <a:xfrm>
          <a:off x="0" y="1898"/>
          <a:ext cx="72008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3850EE-7003-476D-ADA3-794DA270C209}">
      <dsp:nvSpPr>
        <dsp:cNvPr id="0" name=""/>
        <dsp:cNvSpPr/>
      </dsp:nvSpPr>
      <dsp:spPr>
        <a:xfrm>
          <a:off x="0" y="1898"/>
          <a:ext cx="7200800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700" kern="1200" dirty="0"/>
            <a:t>6) απαιτούν μια παρόμοια γκάμα στρατηγικών για να κρατήσουν το ενδιαφέρον:</a:t>
          </a:r>
          <a:endParaRPr lang="en-US" sz="2700" kern="1200" dirty="0"/>
        </a:p>
      </dsp:txBody>
      <dsp:txXfrm>
        <a:off x="0" y="1898"/>
        <a:ext cx="7200800" cy="1294878"/>
      </dsp:txXfrm>
    </dsp:sp>
    <dsp:sp modelId="{8E42297E-8917-4B1F-AC08-A390AB55888F}">
      <dsp:nvSpPr>
        <dsp:cNvPr id="0" name=""/>
        <dsp:cNvSpPr/>
      </dsp:nvSpPr>
      <dsp:spPr>
        <a:xfrm>
          <a:off x="0" y="1296776"/>
          <a:ext cx="72008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CB4E5F-9609-4285-94AF-2B575C425C14}">
      <dsp:nvSpPr>
        <dsp:cNvPr id="0" name=""/>
        <dsp:cNvSpPr/>
      </dsp:nvSpPr>
      <dsp:spPr>
        <a:xfrm>
          <a:off x="0" y="1296776"/>
          <a:ext cx="7200800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700" kern="1200" dirty="0"/>
            <a:t>-να τραβήξεις την προσοχή , να ενθαρρύνεις τις προσδοκίες, να κρατάς σε εγρήγορση/αγωνία,  </a:t>
          </a:r>
          <a:endParaRPr lang="en-US" sz="2700" kern="1200" dirty="0"/>
        </a:p>
      </dsp:txBody>
      <dsp:txXfrm>
        <a:off x="0" y="1296776"/>
        <a:ext cx="7200800" cy="1294878"/>
      </dsp:txXfrm>
    </dsp:sp>
    <dsp:sp modelId="{01C2D213-7A69-4204-A4C0-DB0EC78F6718}">
      <dsp:nvSpPr>
        <dsp:cNvPr id="0" name=""/>
        <dsp:cNvSpPr/>
      </dsp:nvSpPr>
      <dsp:spPr>
        <a:xfrm>
          <a:off x="0" y="2591655"/>
          <a:ext cx="72008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614106-27C1-4C0B-B96D-7863EC30B7AC}">
      <dsp:nvSpPr>
        <dsp:cNvPr id="0" name=""/>
        <dsp:cNvSpPr/>
      </dsp:nvSpPr>
      <dsp:spPr>
        <a:xfrm>
          <a:off x="0" y="2591655"/>
          <a:ext cx="7200800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600" kern="1200" dirty="0"/>
            <a:t>-</a:t>
          </a:r>
          <a:r>
            <a:rPr lang="en-GB" sz="2600" kern="1200" dirty="0"/>
            <a:t> </a:t>
          </a:r>
          <a:r>
            <a:rPr lang="en-US" sz="2600" kern="1200" dirty="0"/>
            <a:t> </a:t>
          </a:r>
          <a:r>
            <a:rPr lang="el-GR" sz="2600" kern="1200" dirty="0"/>
            <a:t>να υπάρχει δημιουργία αλλά και απελευθέρωση της έντασης, αντιθέσεις και έκπληξη, σχεδιασμός μιας δραστηριότητας σε συγκεκριμένο χρονικό πλαίσιο (</a:t>
          </a:r>
          <a:r>
            <a:rPr lang="el-GR" sz="2600" kern="1200" dirty="0" err="1"/>
            <a:t>Winston</a:t>
          </a:r>
          <a:r>
            <a:rPr lang="el-GR" sz="2600" kern="1200" dirty="0"/>
            <a:t>)</a:t>
          </a:r>
          <a:endParaRPr lang="en-US" sz="2600" kern="1200" dirty="0"/>
        </a:p>
      </dsp:txBody>
      <dsp:txXfrm>
        <a:off x="0" y="2591655"/>
        <a:ext cx="7200800" cy="12948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9BCB6A-2F33-4E6D-B776-FC7AC4B5F18C}">
      <dsp:nvSpPr>
        <dsp:cNvPr id="0" name=""/>
        <dsp:cNvSpPr/>
      </dsp:nvSpPr>
      <dsp:spPr>
        <a:xfrm>
          <a:off x="675824" y="1471565"/>
          <a:ext cx="4316353" cy="4316353"/>
        </a:xfrm>
        <a:prstGeom prst="circularArrow">
          <a:avLst>
            <a:gd name="adj1" fmla="val 5544"/>
            <a:gd name="adj2" fmla="val 330680"/>
            <a:gd name="adj3" fmla="val 13835073"/>
            <a:gd name="adj4" fmla="val 17350071"/>
            <a:gd name="adj5" fmla="val 5757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9A446F4-A482-4045-A5DD-E578AD3F0700}">
      <dsp:nvSpPr>
        <dsp:cNvPr id="0" name=""/>
        <dsp:cNvSpPr/>
      </dsp:nvSpPr>
      <dsp:spPr>
        <a:xfrm>
          <a:off x="1849305" y="1495786"/>
          <a:ext cx="1969392" cy="984696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solidFill>
            <a:schemeClr val="accent1"/>
          </a:solidFill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b="1" kern="1200" dirty="0">
              <a:solidFill>
                <a:schemeClr val="tx1"/>
              </a:solidFill>
            </a:rPr>
            <a:t>Εμψυχωτικός ρόλος εκπαιδευτικού</a:t>
          </a:r>
          <a:endParaRPr lang="en-US" sz="1600" kern="1200" dirty="0">
            <a:solidFill>
              <a:schemeClr val="tx1"/>
            </a:solidFill>
          </a:endParaRPr>
        </a:p>
      </dsp:txBody>
      <dsp:txXfrm>
        <a:off x="1897374" y="1543855"/>
        <a:ext cx="1873254" cy="888558"/>
      </dsp:txXfrm>
    </dsp:sp>
    <dsp:sp modelId="{5325803C-3A96-4998-9653-A5859C452F83}">
      <dsp:nvSpPr>
        <dsp:cNvPr id="0" name=""/>
        <dsp:cNvSpPr/>
      </dsp:nvSpPr>
      <dsp:spPr>
        <a:xfrm>
          <a:off x="3433486" y="2780930"/>
          <a:ext cx="2060988" cy="954879"/>
        </a:xfrm>
        <a:prstGeom prst="round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>
              <a:solidFill>
                <a:schemeClr val="tx1"/>
              </a:solidFill>
            </a:rPr>
            <a:t>Εισαγωγή παιχνιδιών και ασκήσεων </a:t>
          </a:r>
          <a:endParaRPr lang="en-US" sz="1600" kern="1200" dirty="0">
            <a:solidFill>
              <a:schemeClr val="tx1"/>
            </a:solidFill>
          </a:endParaRPr>
        </a:p>
      </dsp:txBody>
      <dsp:txXfrm>
        <a:off x="3480099" y="2827543"/>
        <a:ext cx="1967762" cy="861653"/>
      </dsp:txXfrm>
    </dsp:sp>
    <dsp:sp modelId="{BBCDE0BC-CC17-40F6-A257-B7FC2ED9F228}">
      <dsp:nvSpPr>
        <dsp:cNvPr id="0" name=""/>
        <dsp:cNvSpPr/>
      </dsp:nvSpPr>
      <dsp:spPr>
        <a:xfrm>
          <a:off x="2737268" y="4886970"/>
          <a:ext cx="1969392" cy="984696"/>
        </a:xfrm>
        <a:prstGeom prst="roundRect">
          <a:avLst/>
        </a:prstGeom>
        <a:gradFill rotWithShape="0">
          <a:gsLst>
            <a:gs pos="0">
              <a:schemeClr val="accent2">
                <a:hueOff val="-5175944"/>
                <a:satOff val="22930"/>
                <a:lumOff val="-8432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5175944"/>
                <a:satOff val="22930"/>
                <a:lumOff val="-8432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5175944"/>
                <a:satOff val="22930"/>
                <a:lumOff val="-8432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>
              <a:solidFill>
                <a:schemeClr val="tx1"/>
              </a:solidFill>
            </a:rPr>
            <a:t>Παιχνίδια γνωριμίας, ομαδικά γνωστά παιχνίδια</a:t>
          </a:r>
          <a:endParaRPr lang="en-US" sz="1600" kern="1200" dirty="0">
            <a:solidFill>
              <a:schemeClr val="tx1"/>
            </a:solidFill>
          </a:endParaRPr>
        </a:p>
      </dsp:txBody>
      <dsp:txXfrm>
        <a:off x="2785337" y="4935039"/>
        <a:ext cx="1873254" cy="888558"/>
      </dsp:txXfrm>
    </dsp:sp>
    <dsp:sp modelId="{6DC4A81D-3F11-4D0B-BC6E-093820BF7686}">
      <dsp:nvSpPr>
        <dsp:cNvPr id="0" name=""/>
        <dsp:cNvSpPr/>
      </dsp:nvSpPr>
      <dsp:spPr>
        <a:xfrm>
          <a:off x="646796" y="4823945"/>
          <a:ext cx="1969392" cy="984696"/>
        </a:xfrm>
        <a:prstGeom prst="roundRect">
          <a:avLst/>
        </a:prstGeom>
        <a:gradFill rotWithShape="0">
          <a:gsLst>
            <a:gs pos="0">
              <a:schemeClr val="accent2">
                <a:hueOff val="-7763915"/>
                <a:satOff val="34394"/>
                <a:lumOff val="-12648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7763915"/>
                <a:satOff val="34394"/>
                <a:lumOff val="-12648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7763915"/>
                <a:satOff val="34394"/>
                <a:lumOff val="-12648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>
              <a:solidFill>
                <a:schemeClr val="tx1"/>
              </a:solidFill>
            </a:rPr>
            <a:t>Παιχνίδια Έκφρασης  και μεταμορφώσεων</a:t>
          </a:r>
          <a:endParaRPr lang="en-US" sz="1600" kern="1200" dirty="0">
            <a:solidFill>
              <a:schemeClr val="tx1"/>
            </a:solidFill>
          </a:endParaRPr>
        </a:p>
      </dsp:txBody>
      <dsp:txXfrm>
        <a:off x="694865" y="4872014"/>
        <a:ext cx="1873254" cy="888558"/>
      </dsp:txXfrm>
    </dsp:sp>
    <dsp:sp modelId="{840503EE-5A14-4DCE-9828-F65ECD3F4255}">
      <dsp:nvSpPr>
        <dsp:cNvPr id="0" name=""/>
        <dsp:cNvSpPr/>
      </dsp:nvSpPr>
      <dsp:spPr>
        <a:xfrm>
          <a:off x="65558" y="2715207"/>
          <a:ext cx="1969392" cy="984696"/>
        </a:xfrm>
        <a:prstGeom prst="roundRect">
          <a:avLst/>
        </a:prstGeom>
        <a:gradFill rotWithShape="0">
          <a:gsLst>
            <a:gs pos="0">
              <a:schemeClr val="accent2">
                <a:hueOff val="-10351888"/>
                <a:satOff val="45859"/>
                <a:lumOff val="-16864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10351888"/>
                <a:satOff val="45859"/>
                <a:lumOff val="-16864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10351888"/>
                <a:satOff val="45859"/>
                <a:lumOff val="-16864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>
              <a:solidFill>
                <a:schemeClr val="tx1"/>
              </a:solidFill>
            </a:rPr>
            <a:t>Κίνηση – φαντασία - ετοιμότητα </a:t>
          </a:r>
          <a:endParaRPr lang="en-US" sz="1600" kern="1200" dirty="0">
            <a:solidFill>
              <a:schemeClr val="tx1"/>
            </a:solidFill>
          </a:endParaRPr>
        </a:p>
      </dsp:txBody>
      <dsp:txXfrm>
        <a:off x="113627" y="2763276"/>
        <a:ext cx="1873254" cy="8885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3A470788-7CD1-48D8-BAA4-4C5A2FF9D998}" type="datetimeFigureOut">
              <a:rPr lang="el-GR" smtClean="0"/>
              <a:t>2/12/2025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10150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4" tIns="48317" rIns="96634" bIns="48317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8975" y="4760397"/>
            <a:ext cx="5511800" cy="4509850"/>
          </a:xfrm>
          <a:prstGeom prst="rect">
            <a:avLst/>
          </a:prstGeom>
        </p:spPr>
        <p:txBody>
          <a:bodyPr vert="horz" lIns="96634" tIns="48317" rIns="96634" bIns="48317" rtlCol="0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9519054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902597" y="9519054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46C564FB-B609-4CFA-9C9E-7713FC7139A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844789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939800" y="750888"/>
            <a:ext cx="5010150" cy="37592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E2820-AFE1-45FA-949E-17BDB534E1DC}" type="slidenum">
              <a:rPr lang="el-GR" smtClean="0">
                <a:solidFill>
                  <a:prstClr val="black"/>
                </a:solidFill>
              </a:rPr>
              <a:pPr/>
              <a:t>5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09779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E2820-AFE1-45FA-949E-17BDB534E1DC}" type="slidenum">
              <a:rPr lang="el-GR" smtClean="0">
                <a:solidFill>
                  <a:prstClr val="black"/>
                </a:solidFill>
              </a:rPr>
              <a:pPr/>
              <a:t>10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362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73074-853B-4CD7-9A1F-FC06AF6DB623}" type="datetime1">
              <a:rPr lang="el-GR" smtClean="0">
                <a:solidFill>
                  <a:srgbClr val="DFE6D0"/>
                </a:solidFill>
              </a:rPr>
              <a:pPr/>
              <a:t>2/12/2025</a:t>
            </a:fld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el-GR" smtClean="0">
                <a:solidFill>
                  <a:srgbClr val="DFE6D0"/>
                </a:solidFill>
              </a:rPr>
              <a:pPr/>
              <a:t>‹#›</a:t>
            </a:fld>
            <a:endParaRPr lang="el-GR" dirty="0">
              <a:solidFill>
                <a:srgbClr val="DFE6D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12857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01623-F08D-4192-A542-9DDA7EED67AB}" type="datetime1">
              <a:rPr lang="el-GR" smtClean="0">
                <a:solidFill>
                  <a:srgbClr val="DFE6D0"/>
                </a:solidFill>
              </a:rPr>
              <a:pPr/>
              <a:t>2/12/2025</a:t>
            </a:fld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el-GR" smtClean="0">
                <a:solidFill>
                  <a:srgbClr val="DFE6D0"/>
                </a:solidFill>
              </a:rPr>
              <a:pPr/>
              <a:t>‹#›</a:t>
            </a:fld>
            <a:endParaRPr lang="el-GR" dirty="0">
              <a:solidFill>
                <a:srgbClr val="DFE6D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612266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01623-F08D-4192-A542-9DDA7EED67AB}" type="datetime1">
              <a:rPr lang="el-GR" smtClean="0">
                <a:solidFill>
                  <a:srgbClr val="DFE6D0"/>
                </a:solidFill>
              </a:rPr>
              <a:pPr/>
              <a:t>2/12/2025</a:t>
            </a:fld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el-GR" smtClean="0">
                <a:solidFill>
                  <a:srgbClr val="DFE6D0"/>
                </a:solidFill>
              </a:rPr>
              <a:pPr/>
              <a:t>‹#›</a:t>
            </a:fld>
            <a:endParaRPr lang="el-GR" dirty="0">
              <a:solidFill>
                <a:srgbClr val="DFE6D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511488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Τίτλος 1"/>
          <p:cNvSpPr>
            <a:spLocks noGrp="1"/>
          </p:cNvSpPr>
          <p:nvPr>
            <p:ph type="title"/>
          </p:nvPr>
        </p:nvSpPr>
        <p:spPr>
          <a:xfrm>
            <a:off x="6628210" y="2277477"/>
            <a:ext cx="2109617" cy="2322178"/>
          </a:xfrm>
        </p:spPr>
        <p:txBody>
          <a:bodyPr rtlCol="0" anchor="b">
            <a:normAutofit/>
          </a:bodyPr>
          <a:lstStyle>
            <a:lvl1pPr>
              <a:defRPr sz="2600">
                <a:solidFill>
                  <a:schemeClr val="accent2"/>
                </a:solidFill>
              </a:defRPr>
            </a:lvl1pPr>
          </a:lstStyle>
          <a:p>
            <a:pPr rtl="0"/>
            <a:r>
              <a:rPr lang="el-GR" noProof="0" dirty="0"/>
              <a:t>Κάντε κλικ για να επεξεργαστείτε το Στυλ κύριου τίτλου</a:t>
            </a:r>
          </a:p>
        </p:txBody>
      </p:sp>
      <p:sp>
        <p:nvSpPr>
          <p:cNvPr id="8" name="Στρογγυλεμένο ορθογώνιο 7"/>
          <p:cNvSpPr/>
          <p:nvPr/>
        </p:nvSpPr>
        <p:spPr>
          <a:xfrm>
            <a:off x="970359" y="533400"/>
            <a:ext cx="5143501" cy="4800600"/>
          </a:xfrm>
          <a:prstGeom prst="roundRect">
            <a:avLst>
              <a:gd name="adj" fmla="val 4409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prstClr val="white"/>
              </a:solidFill>
            </a:endParaRPr>
          </a:p>
        </p:txBody>
      </p:sp>
      <p:sp>
        <p:nvSpPr>
          <p:cNvPr id="3" name="Θέση εικόνας 2" title="Ένα κενό πλαίσιο κράτησης θέσης,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idx="1"/>
          </p:nvPr>
        </p:nvSpPr>
        <p:spPr>
          <a:xfrm>
            <a:off x="1056084" y="647700"/>
            <a:ext cx="4972050" cy="4572000"/>
          </a:xfrm>
          <a:prstGeom prst="roundRect">
            <a:avLst>
              <a:gd name="adj" fmla="val 3725"/>
            </a:avLst>
          </a:prstGeom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l-GR" noProof="0" dirty="0"/>
              <a:t>Κάντε κλικ στο εικονίδιο για να προσθέσετε μια εικόνα</a:t>
            </a:r>
          </a:p>
        </p:txBody>
      </p:sp>
      <p:sp>
        <p:nvSpPr>
          <p:cNvPr id="12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6628210" y="4583188"/>
            <a:ext cx="2109617" cy="1131813"/>
          </a:xfrm>
        </p:spPr>
        <p:txBody>
          <a:bodyPr rtlCol="0">
            <a:normAutofit/>
          </a:bodyPr>
          <a:lstStyle>
            <a:lvl1pPr marL="0" indent="0">
              <a:spcBef>
                <a:spcPts val="1000"/>
              </a:spcBef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noProof="0" dirty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4F7BD33-674A-4B35-AEE2-B4492A768F0D}" type="datetime1">
              <a:rPr lang="el-GR" smtClean="0">
                <a:solidFill>
                  <a:srgbClr val="DFE6D0"/>
                </a:solidFill>
              </a:rPr>
              <a:pPr/>
              <a:t>2/12/2025</a:t>
            </a:fld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8FDBFFB2-86D9-4B8F-A59A-553A60B94BBE}" type="slidenum">
              <a:rPr lang="el-GR">
                <a:solidFill>
                  <a:srgbClr val="DFE6D0"/>
                </a:solidFill>
              </a:rPr>
              <a:pPr/>
              <a:t>‹#›</a:t>
            </a:fld>
            <a:endParaRPr lang="el-GR" dirty="0">
              <a:solidFill>
                <a:srgbClr val="DFE6D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8678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01623-F08D-4192-A542-9DDA7EED67AB}" type="datetime1">
              <a:rPr lang="el-GR" smtClean="0">
                <a:solidFill>
                  <a:srgbClr val="DFE6D0"/>
                </a:solidFill>
              </a:rPr>
              <a:pPr/>
              <a:t>2/12/2025</a:t>
            </a:fld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el-GR" smtClean="0">
                <a:solidFill>
                  <a:srgbClr val="DFE6D0"/>
                </a:solidFill>
              </a:rPr>
              <a:pPr/>
              <a:t>‹#›</a:t>
            </a:fld>
            <a:endParaRPr lang="el-GR" dirty="0">
              <a:solidFill>
                <a:srgbClr val="DFE6D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428441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306DE-D030-4FD5-BBD0-88EFB2665D7C}" type="datetime1">
              <a:rPr lang="el-GR" smtClean="0">
                <a:solidFill>
                  <a:srgbClr val="1D3641"/>
                </a:solidFill>
              </a:rPr>
              <a:pPr/>
              <a:t>2/12/2025</a:t>
            </a:fld>
            <a:endParaRPr lang="el-GR" dirty="0">
              <a:solidFill>
                <a:srgbClr val="1D3641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>
              <a:solidFill>
                <a:srgbClr val="1D3641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el-GR" smtClean="0">
                <a:solidFill>
                  <a:srgbClr val="1D3641"/>
                </a:solidFill>
              </a:rPr>
              <a:pPr/>
              <a:t>‹#›</a:t>
            </a:fld>
            <a:endParaRPr lang="el-GR" dirty="0">
              <a:solidFill>
                <a:srgbClr val="1D36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8326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01623-F08D-4192-A542-9DDA7EED67AB}" type="datetime1">
              <a:rPr lang="el-GR" smtClean="0">
                <a:solidFill>
                  <a:srgbClr val="DFE6D0"/>
                </a:solidFill>
              </a:rPr>
              <a:pPr/>
              <a:t>2/12/2025</a:t>
            </a:fld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el-GR" smtClean="0">
                <a:solidFill>
                  <a:srgbClr val="DFE6D0"/>
                </a:solidFill>
              </a:rPr>
              <a:pPr/>
              <a:t>‹#›</a:t>
            </a:fld>
            <a:endParaRPr lang="el-GR" dirty="0">
              <a:solidFill>
                <a:srgbClr val="DFE6D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70353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01623-F08D-4192-A542-9DDA7EED67AB}" type="datetime1">
              <a:rPr lang="el-GR" smtClean="0">
                <a:solidFill>
                  <a:srgbClr val="DFE6D0"/>
                </a:solidFill>
              </a:rPr>
              <a:pPr/>
              <a:t>2/12/2025</a:t>
            </a:fld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el-GR" smtClean="0">
                <a:solidFill>
                  <a:srgbClr val="DFE6D0"/>
                </a:solidFill>
              </a:rPr>
              <a:pPr/>
              <a:t>‹#›</a:t>
            </a:fld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7127352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DEF9F-5279-40C6-9881-D650D57896CD}" type="datetime1">
              <a:rPr lang="el-GR" smtClean="0">
                <a:solidFill>
                  <a:srgbClr val="DFE6D0"/>
                </a:solidFill>
              </a:rPr>
              <a:pPr/>
              <a:t>2/12/2025</a:t>
            </a:fld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el-GR" smtClean="0">
                <a:solidFill>
                  <a:srgbClr val="DFE6D0"/>
                </a:solidFill>
              </a:rPr>
              <a:pPr/>
              <a:t>‹#›</a:t>
            </a:fld>
            <a:endParaRPr lang="el-GR" dirty="0">
              <a:solidFill>
                <a:srgbClr val="DFE6D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4599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01623-F08D-4192-A542-9DDA7EED67AB}" type="datetime1">
              <a:rPr lang="el-GR" smtClean="0">
                <a:solidFill>
                  <a:srgbClr val="DFE6D0"/>
                </a:solidFill>
              </a:rPr>
              <a:pPr/>
              <a:t>2/12/2025</a:t>
            </a:fld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el-GR" smtClean="0">
                <a:solidFill>
                  <a:srgbClr val="DFE6D0"/>
                </a:solidFill>
              </a:rPr>
              <a:pPr/>
              <a:t>‹#›</a:t>
            </a:fld>
            <a:endParaRPr lang="el-GR" dirty="0">
              <a:solidFill>
                <a:srgbClr val="DFE6D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3070453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01623-F08D-4192-A542-9DDA7EED67AB}" type="datetime1">
              <a:rPr lang="el-GR" smtClean="0">
                <a:solidFill>
                  <a:srgbClr val="DFE6D0"/>
                </a:solidFill>
              </a:rPr>
              <a:pPr/>
              <a:t>2/12/2025</a:t>
            </a:fld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0703" y="6236208"/>
            <a:ext cx="3806398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el-GR" smtClean="0">
                <a:solidFill>
                  <a:srgbClr val="DFE6D0"/>
                </a:solidFill>
              </a:rPr>
              <a:pPr/>
              <a:t>‹#›</a:t>
            </a:fld>
            <a:endParaRPr lang="el-GR" dirty="0">
              <a:solidFill>
                <a:srgbClr val="DFE6D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2216970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4571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-42172"/>
            <a:ext cx="4576573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C4F7BD33-674A-4B35-AEE2-B4492A768F0D}" type="datetime1">
              <a:rPr lang="el-GR" smtClean="0">
                <a:solidFill>
                  <a:srgbClr val="DFE6D0"/>
                </a:solidFill>
              </a:rPr>
              <a:pPr/>
              <a:t>2/12/2025</a:t>
            </a:fld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" y="6236208"/>
            <a:ext cx="3803904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el-GR" smtClean="0">
                <a:solidFill>
                  <a:srgbClr val="DFE6D0"/>
                </a:solidFill>
              </a:rPr>
              <a:pPr/>
              <a:t>‹#›</a:t>
            </a:fld>
            <a:endParaRPr lang="el-GR" dirty="0">
              <a:solidFill>
                <a:srgbClr val="DFE6D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9474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hueOff val="-2587972"/>
                <a:satOff val="11465"/>
                <a:lumOff val="-4216"/>
                <a:alphaOff val="0"/>
                <a:tint val="97000"/>
                <a:satMod val="100000"/>
                <a:lumMod val="102000"/>
              </a:schemeClr>
            </a:gs>
            <a:gs pos="100000">
              <a:schemeClr val="accent2">
                <a:hueOff val="-2587972"/>
                <a:satOff val="11465"/>
                <a:lumOff val="-4216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2587972"/>
                <a:satOff val="11465"/>
                <a:lumOff val="-4216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06045" y="964692"/>
            <a:ext cx="5937755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78501623-F08D-4192-A542-9DDA7EED67AB}" type="datetime1">
              <a:rPr lang="el-GR" smtClean="0">
                <a:solidFill>
                  <a:srgbClr val="DFE6D0"/>
                </a:solidFill>
              </a:rPr>
              <a:pPr/>
              <a:t>2/12/2025</a:t>
            </a:fld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FDBFFB2-86D9-4B8F-A59A-553A60B94BBE}" type="slidenum">
              <a:rPr lang="el-GR" smtClean="0">
                <a:solidFill>
                  <a:srgbClr val="DFE6D0"/>
                </a:solidFill>
              </a:rPr>
              <a:pPr/>
              <a:t>‹#›</a:t>
            </a:fld>
            <a:endParaRPr lang="el-GR" dirty="0">
              <a:solidFill>
                <a:srgbClr val="DFE6D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287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  <p:sldLayoutId id="2147483672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AD85578-1E4B-4014-9D52-E768947503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78992" cy="685800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8550B3F-9390-4CA1-B3C8-91529289DC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8992" y="0"/>
            <a:ext cx="349033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Τίτλος 1">
            <a:extLst>
              <a:ext uri="{FF2B5EF4-FFF2-40B4-BE49-F238E27FC236}">
                <a16:creationId xmlns:a16="http://schemas.microsoft.com/office/drawing/2014/main" id="{54B604FC-6966-4235-9ACE-823938B18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2138" y="1059838"/>
            <a:ext cx="2724039" cy="4738324"/>
          </a:xfrm>
          <a:noFill/>
          <a:ln>
            <a:noFill/>
          </a:ln>
        </p:spPr>
        <p:txBody>
          <a:bodyPr>
            <a:normAutofit/>
          </a:bodyPr>
          <a:lstStyle/>
          <a:p>
            <a:br>
              <a:rPr lang="el-GR" sz="1900" dirty="0">
                <a:solidFill>
                  <a:schemeClr val="bg1"/>
                </a:solidFill>
              </a:rPr>
            </a:br>
            <a:br>
              <a:rPr lang="el-GR" sz="1900" dirty="0">
                <a:solidFill>
                  <a:schemeClr val="bg1"/>
                </a:solidFill>
              </a:rPr>
            </a:br>
            <a:br>
              <a:rPr lang="el-GR" sz="1900" dirty="0">
                <a:solidFill>
                  <a:schemeClr val="bg1"/>
                </a:solidFill>
              </a:rPr>
            </a:br>
            <a:br>
              <a:rPr lang="el-GR" sz="1900" dirty="0">
                <a:solidFill>
                  <a:schemeClr val="bg1"/>
                </a:solidFill>
              </a:rPr>
            </a:br>
            <a:br>
              <a:rPr lang="el-GR" sz="1900" dirty="0">
                <a:solidFill>
                  <a:schemeClr val="bg1"/>
                </a:solidFill>
              </a:rPr>
            </a:br>
            <a:br>
              <a:rPr lang="el-GR" sz="1900" dirty="0">
                <a:solidFill>
                  <a:schemeClr val="bg1"/>
                </a:solidFill>
              </a:rPr>
            </a:br>
            <a:r>
              <a:rPr lang="el-GR" sz="1900" b="1" dirty="0" err="1">
                <a:solidFill>
                  <a:schemeClr val="bg1"/>
                </a:solidFill>
              </a:rPr>
              <a:t>Παιχνιδια</a:t>
            </a:r>
            <a:r>
              <a:rPr lang="el-GR" sz="1900" b="1" dirty="0">
                <a:solidFill>
                  <a:schemeClr val="bg1"/>
                </a:solidFill>
              </a:rPr>
              <a:t> σε  μια </a:t>
            </a:r>
            <a:r>
              <a:rPr lang="el-GR" sz="1900" b="1" dirty="0" err="1">
                <a:solidFill>
                  <a:schemeClr val="bg1"/>
                </a:solidFill>
              </a:rPr>
              <a:t>διαδικασια</a:t>
            </a:r>
            <a:r>
              <a:rPr lang="el-GR" sz="1900" b="1" dirty="0">
                <a:solidFill>
                  <a:schemeClr val="bg1"/>
                </a:solidFill>
              </a:rPr>
              <a:t> που </a:t>
            </a:r>
            <a:r>
              <a:rPr lang="el-GR" sz="1900" b="1" dirty="0" err="1">
                <a:solidFill>
                  <a:schemeClr val="bg1"/>
                </a:solidFill>
              </a:rPr>
              <a:t>αξιοποιει</a:t>
            </a:r>
            <a:r>
              <a:rPr lang="el-GR" sz="1900" b="1" dirty="0">
                <a:solidFill>
                  <a:schemeClr val="bg1"/>
                </a:solidFill>
              </a:rPr>
              <a:t> το </a:t>
            </a:r>
            <a:r>
              <a:rPr lang="el-GR" sz="1900" b="1" dirty="0" err="1">
                <a:solidFill>
                  <a:schemeClr val="bg1"/>
                </a:solidFill>
              </a:rPr>
              <a:t>Θεατρο</a:t>
            </a:r>
            <a:r>
              <a:rPr lang="el-GR" sz="1900" b="1" dirty="0">
                <a:solidFill>
                  <a:schemeClr val="bg1"/>
                </a:solidFill>
              </a:rPr>
              <a:t>/</a:t>
            </a:r>
            <a:r>
              <a:rPr lang="el-GR" sz="1900" b="1" dirty="0" err="1">
                <a:solidFill>
                  <a:schemeClr val="bg1"/>
                </a:solidFill>
              </a:rPr>
              <a:t>Δραμα</a:t>
            </a:r>
            <a:br>
              <a:rPr lang="el-GR" sz="1900" dirty="0">
                <a:solidFill>
                  <a:schemeClr val="bg1"/>
                </a:solidFill>
              </a:rPr>
            </a:br>
            <a:br>
              <a:rPr lang="el-GR" sz="1900" dirty="0">
                <a:solidFill>
                  <a:schemeClr val="bg1"/>
                </a:solidFill>
              </a:rPr>
            </a:br>
            <a:br>
              <a:rPr lang="el-GR" sz="1900" dirty="0">
                <a:solidFill>
                  <a:schemeClr val="bg1"/>
                </a:solidFill>
              </a:rPr>
            </a:br>
            <a:br>
              <a:rPr lang="el-GR" sz="1900" dirty="0">
                <a:solidFill>
                  <a:schemeClr val="bg1"/>
                </a:solidFill>
              </a:rPr>
            </a:br>
            <a:r>
              <a:rPr lang="el-GR" sz="19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6214C0B-ECB8-4E69-9FA2-265734369D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9331" y="1059838"/>
            <a:ext cx="3499048" cy="4738323"/>
          </a:xfrm>
        </p:spPr>
        <p:txBody>
          <a:bodyPr anchor="ctr">
            <a:normAutofit/>
          </a:bodyPr>
          <a:lstStyle/>
          <a:p>
            <a:r>
              <a:rPr lang="el-GR" sz="3200" dirty="0"/>
              <a:t>Το χαρακτηριστικό των παιχνιδιών και η συνάφειά τους με τη θεατρική δράση έγκειται στα παρακάτω:</a:t>
            </a:r>
          </a:p>
          <a:p>
            <a:endParaRPr lang="el-GR" sz="3200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089071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>
          <a:xfrm>
            <a:off x="841007" y="1444753"/>
            <a:ext cx="2794889" cy="396849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190500" cap="sq" cmpd="thinThick">
            <a:solidFill>
              <a:schemeClr val="accent2"/>
            </a:solidFill>
            <a:miter lim="800000"/>
          </a:ln>
        </p:spPr>
        <p:txBody>
          <a:bodyPr vert="horz" wrap="square" lIns="182880" tIns="182880" rIns="182880" bIns="182880" rtlCol="0" anchor="ctr">
            <a:normAutofit/>
          </a:bodyPr>
          <a:lstStyle/>
          <a:p>
            <a:r>
              <a:rPr lang="el-GR" sz="2800" kern="1200" cap="all" spc="200" baseline="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ΣτρατηγικΕς</a:t>
            </a:r>
            <a:r>
              <a:rPr lang="el-GR" sz="2800" kern="1200" cap="all" spc="200" baseline="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για την </a:t>
            </a:r>
            <a:r>
              <a:rPr lang="el-GR" sz="2800" kern="1200" cap="all" spc="200" baseline="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οργΑνωση</a:t>
            </a:r>
            <a:r>
              <a:rPr lang="el-GR" sz="2800" kern="1200" cap="all" spc="200" baseline="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της </a:t>
            </a:r>
            <a:r>
              <a:rPr lang="el-GR" sz="2800" kern="1200" cap="all" spc="200" baseline="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ομΑδας</a:t>
            </a:r>
            <a:r>
              <a:rPr lang="el-GR" sz="2800" kern="1200" cap="all" spc="200" baseline="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endParaRPr lang="en-US" sz="2800" kern="1200" cap="all" spc="200" baseline="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4283968" y="260648"/>
            <a:ext cx="4752528" cy="60486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defTabSz="914400">
              <a:spcBef>
                <a:spcPts val="1000"/>
              </a:spcBef>
              <a:buClr>
                <a:schemeClr val="accent2"/>
              </a:buClr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indent="-228600" defTabSz="914400"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l-GR" sz="2800" dirty="0"/>
              <a:t>8)  Όταν προτείνουμε στα παιδιά να δουλέψουν σε ομάδες σιγουρευόμαστε ότι κατανοούν τα όρια (δεν σηκώνονται να πηγαίνουν σε άλλες ομάδες κ.ά.)  </a:t>
            </a:r>
          </a:p>
          <a:p>
            <a:pPr defTabSz="914400">
              <a:spcBef>
                <a:spcPts val="1000"/>
              </a:spcBef>
              <a:buClr>
                <a:schemeClr val="accent2"/>
              </a:buClr>
            </a:pP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indent="-228600" defTabSz="914400"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l-G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9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Πα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ρουσ</a:t>
            </a:r>
            <a:r>
              <a:rPr lang="el-GR" sz="2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ιάζουμε</a:t>
            </a:r>
            <a:r>
              <a:rPr lang="el-G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τους κανόνες και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τις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l-G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αναδυόμενες 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δεξιότητες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ως προκλήσεις και επιβρ</a:t>
            </a:r>
            <a:r>
              <a:rPr lang="el-GR" sz="2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αβεύουμε</a:t>
            </a:r>
            <a:r>
              <a:rPr lang="el-G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τα παιδιά* (επ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εξήγηση</a:t>
            </a:r>
            <a:r>
              <a:rPr lang="el-G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για τη σημασία της χωρίς νόημα επιβράβευσης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2462788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Ορθογώνιο 2"/>
          <p:cNvSpPr/>
          <p:nvPr/>
        </p:nvSpPr>
        <p:spPr>
          <a:xfrm>
            <a:off x="1475656" y="1484784"/>
            <a:ext cx="6388524" cy="36857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indent="-228600"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rgbClr val="404040"/>
                </a:solidFill>
              </a:rPr>
              <a:t>Μην</a:t>
            </a:r>
            <a:r>
              <a:rPr lang="en-US" sz="2400" dirty="0">
                <a:solidFill>
                  <a:srgbClr val="404040"/>
                </a:solidFill>
              </a:rPr>
              <a:t> </a:t>
            </a:r>
            <a:r>
              <a:rPr lang="en-US" sz="2400" dirty="0" err="1">
                <a:solidFill>
                  <a:srgbClr val="404040"/>
                </a:solidFill>
              </a:rPr>
              <a:t>ξεχνάμε</a:t>
            </a:r>
            <a:r>
              <a:rPr lang="en-US" sz="2400" dirty="0">
                <a:solidFill>
                  <a:srgbClr val="404040"/>
                </a:solidFill>
              </a:rPr>
              <a:t> </a:t>
            </a:r>
            <a:r>
              <a:rPr lang="en-US" sz="2400" dirty="0" err="1">
                <a:solidFill>
                  <a:srgbClr val="404040"/>
                </a:solidFill>
              </a:rPr>
              <a:t>ότι</a:t>
            </a:r>
            <a:r>
              <a:rPr lang="en-US" sz="2400" dirty="0">
                <a:solidFill>
                  <a:srgbClr val="404040"/>
                </a:solidFill>
              </a:rPr>
              <a:t> </a:t>
            </a:r>
            <a:r>
              <a:rPr lang="en-US" sz="2400" dirty="0" err="1">
                <a:solidFill>
                  <a:srgbClr val="404040"/>
                </a:solidFill>
              </a:rPr>
              <a:t>δι</a:t>
            </a:r>
            <a:r>
              <a:rPr lang="en-US" sz="2400" dirty="0">
                <a:solidFill>
                  <a:srgbClr val="404040"/>
                </a:solidFill>
              </a:rPr>
              <a:t>ατηρούμε τον εμψυχωτικό, συντονιστικό  ρόλο που ενεργοποιεί τα παιδιά να εμπλακούν, να διερευνήσουν, να χαρούν αλλά και να μην συγκρούονται </a:t>
            </a:r>
            <a:r>
              <a:rPr lang="el-GR" sz="2400" dirty="0">
                <a:solidFill>
                  <a:srgbClr val="404040"/>
                </a:solidFill>
              </a:rPr>
              <a:t>μεταξύ τους </a:t>
            </a:r>
            <a:r>
              <a:rPr lang="en-US" sz="2400" dirty="0">
                <a:solidFill>
                  <a:srgbClr val="404040"/>
                </a:solidFill>
              </a:rPr>
              <a:t>επ</a:t>
            </a:r>
            <a:r>
              <a:rPr lang="en-US" sz="2400" dirty="0" err="1">
                <a:solidFill>
                  <a:srgbClr val="404040"/>
                </a:solidFill>
              </a:rPr>
              <a:t>ειδή</a:t>
            </a:r>
            <a:r>
              <a:rPr lang="en-US" sz="2400" dirty="0">
                <a:solidFill>
                  <a:srgbClr val="404040"/>
                </a:solidFill>
              </a:rPr>
              <a:t>  </a:t>
            </a:r>
            <a:r>
              <a:rPr lang="en-US" sz="2400" dirty="0" err="1">
                <a:solidFill>
                  <a:srgbClr val="404040"/>
                </a:solidFill>
              </a:rPr>
              <a:t>δεν</a:t>
            </a:r>
            <a:r>
              <a:rPr lang="en-US" sz="2400" dirty="0">
                <a:solidFill>
                  <a:srgbClr val="404040"/>
                </a:solidFill>
              </a:rPr>
              <a:t> υπ</a:t>
            </a:r>
            <a:r>
              <a:rPr lang="en-US" sz="2400" dirty="0" err="1">
                <a:solidFill>
                  <a:srgbClr val="404040"/>
                </a:solidFill>
              </a:rPr>
              <a:t>άρχουν</a:t>
            </a:r>
            <a:r>
              <a:rPr lang="en-US" sz="2400" dirty="0">
                <a:solidFill>
                  <a:srgbClr val="404040"/>
                </a:solidFill>
              </a:rPr>
              <a:t> </a:t>
            </a:r>
            <a:r>
              <a:rPr lang="en-US" sz="2400" dirty="0" err="1">
                <a:solidFill>
                  <a:srgbClr val="404040"/>
                </a:solidFill>
              </a:rPr>
              <a:t>όρι</a:t>
            </a:r>
            <a:r>
              <a:rPr lang="en-US" sz="2400" dirty="0">
                <a:solidFill>
                  <a:srgbClr val="404040"/>
                </a:solidFill>
              </a:rPr>
              <a:t>α</a:t>
            </a:r>
          </a:p>
          <a:p>
            <a:pPr indent="-228600"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404040"/>
                </a:solidFill>
              </a:rPr>
              <a:t> (</a:t>
            </a:r>
            <a:r>
              <a:rPr lang="en-US" sz="2400" dirty="0" err="1">
                <a:solidFill>
                  <a:srgbClr val="404040"/>
                </a:solidFill>
              </a:rPr>
              <a:t>δημοκρ</a:t>
            </a:r>
            <a:r>
              <a:rPr lang="en-US" sz="2400" dirty="0">
                <a:solidFill>
                  <a:srgbClr val="404040"/>
                </a:solidFill>
              </a:rPr>
              <a:t>ατικό στυλ - σε σύγκριση με  αυταρχικό ή ελευθεριάζον (democratic, autocratic, laissez-faire leadership style- Kurt Lewin ) </a:t>
            </a:r>
          </a:p>
          <a:p>
            <a:pPr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</a:pPr>
            <a:r>
              <a:rPr lang="el-GR" sz="2400" dirty="0">
                <a:solidFill>
                  <a:srgbClr val="404040"/>
                </a:solidFill>
              </a:rPr>
              <a:t>Εκπαιδευτικός </a:t>
            </a:r>
            <a:r>
              <a:rPr lang="el-GR" sz="2400" dirty="0" err="1">
                <a:solidFill>
                  <a:srgbClr val="404040"/>
                </a:solidFill>
              </a:rPr>
              <a:t>εμψυχωτής.διαμεσολαβητής</a:t>
            </a:r>
            <a:r>
              <a:rPr lang="el-GR" sz="2400" dirty="0">
                <a:solidFill>
                  <a:srgbClr val="404040"/>
                </a:solidFill>
              </a:rPr>
              <a:t>, συντονιστής </a:t>
            </a:r>
            <a:endParaRPr lang="en-US" sz="2400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82957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AF33C27-9C85-4B30-9AD7-879D48AFE4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D5089DD-882D-4413-B8BF-4798BFD84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53278" y="0"/>
            <a:ext cx="349072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135878" y="2681103"/>
            <a:ext cx="2522980" cy="1495794"/>
          </a:xfrm>
          <a:noFill/>
          <a:ln>
            <a:solidFill>
              <a:srgbClr val="FFFFFF"/>
            </a:solidFill>
          </a:ln>
        </p:spPr>
        <p:txBody>
          <a:bodyPr wrap="square">
            <a:normAutofit/>
          </a:bodyPr>
          <a:lstStyle/>
          <a:p>
            <a:r>
              <a:rPr lang="el-GR" sz="1800" dirty="0" err="1">
                <a:solidFill>
                  <a:srgbClr val="FFFFFF"/>
                </a:solidFill>
              </a:rPr>
              <a:t>ΕνεργοποΙηση</a:t>
            </a:r>
            <a:r>
              <a:rPr lang="el-GR" sz="1800" dirty="0">
                <a:solidFill>
                  <a:srgbClr val="FFFFFF"/>
                </a:solidFill>
              </a:rPr>
              <a:t> της </a:t>
            </a:r>
            <a:r>
              <a:rPr lang="el-GR" sz="1800" dirty="0" err="1">
                <a:solidFill>
                  <a:srgbClr val="FFFFFF"/>
                </a:solidFill>
              </a:rPr>
              <a:t>ομΑδας</a:t>
            </a:r>
            <a:r>
              <a:rPr lang="el-GR" sz="1800" dirty="0">
                <a:solidFill>
                  <a:srgbClr val="FFFFFF"/>
                </a:solidFill>
              </a:rPr>
              <a:t> –</a:t>
            </a:r>
            <a:r>
              <a:rPr lang="el-GR" sz="1800" dirty="0" err="1">
                <a:solidFill>
                  <a:srgbClr val="FFFFFF"/>
                </a:solidFill>
              </a:rPr>
              <a:t>ρΟλος</a:t>
            </a:r>
            <a:r>
              <a:rPr lang="el-GR" sz="1800" dirty="0">
                <a:solidFill>
                  <a:srgbClr val="FFFFFF"/>
                </a:solidFill>
              </a:rPr>
              <a:t> εκπαιδευτικού </a:t>
            </a:r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2D9587B0-DAB3-4751-ADD9-4BB5873F2F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8157244"/>
              </p:ext>
            </p:extLst>
          </p:nvPr>
        </p:nvGraphicFramePr>
        <p:xfrm>
          <a:off x="539548" y="0"/>
          <a:ext cx="5472612" cy="73027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741411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E560C344-B70C-4892-A50B-18A14E39E8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90108" cy="68580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353CA6F-E2A3-48F3-AD20-D80C443800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0107" y="0"/>
            <a:ext cx="500729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Τίτλος 6"/>
          <p:cNvSpPr>
            <a:spLocks noGrp="1"/>
          </p:cNvSpPr>
          <p:nvPr>
            <p:ph type="title"/>
          </p:nvPr>
        </p:nvSpPr>
        <p:spPr>
          <a:xfrm>
            <a:off x="1554615" y="643466"/>
            <a:ext cx="4078277" cy="1152127"/>
          </a:xfrm>
          <a:noFill/>
          <a:ln>
            <a:solidFill>
              <a:srgbClr val="FFFFFF"/>
            </a:solidFill>
          </a:ln>
        </p:spPr>
        <p:txBody>
          <a:bodyPr>
            <a:normAutofit/>
          </a:bodyPr>
          <a:lstStyle/>
          <a:p>
            <a:r>
              <a:rPr lang="el-GR" dirty="0" err="1">
                <a:solidFill>
                  <a:srgbClr val="FFFFFF"/>
                </a:solidFill>
              </a:rPr>
              <a:t>Βιβλιογραφια</a:t>
            </a:r>
            <a:r>
              <a:rPr lang="el-GR" dirty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8" name="Θέση περιεχομένου 7"/>
          <p:cNvSpPr>
            <a:spLocks noGrp="1"/>
          </p:cNvSpPr>
          <p:nvPr>
            <p:ph idx="1"/>
          </p:nvPr>
        </p:nvSpPr>
        <p:spPr>
          <a:xfrm>
            <a:off x="1554615" y="2170772"/>
            <a:ext cx="4078272" cy="3569256"/>
          </a:xfrm>
        </p:spPr>
        <p:txBody>
          <a:bodyPr>
            <a:normAutofit fontScale="92500"/>
          </a:bodyPr>
          <a:lstStyle/>
          <a:p>
            <a:pPr lvl="0">
              <a:lnSpc>
                <a:spcPct val="90000"/>
              </a:lnSpc>
              <a:buClr>
                <a:srgbClr val="759AA5">
                  <a:lumMod val="60000"/>
                  <a:lumOff val="40000"/>
                </a:srgbClr>
              </a:buClr>
            </a:pPr>
            <a:endParaRPr lang="el-GR" dirty="0">
              <a:solidFill>
                <a:srgbClr val="FFFFFF"/>
              </a:solidFill>
            </a:endParaRPr>
          </a:p>
          <a:p>
            <a:pPr lvl="0">
              <a:lnSpc>
                <a:spcPct val="90000"/>
              </a:lnSpc>
              <a:buClr>
                <a:srgbClr val="759AA5">
                  <a:lumMod val="60000"/>
                  <a:lumOff val="40000"/>
                </a:srgbClr>
              </a:buClr>
            </a:pPr>
            <a:r>
              <a:rPr lang="el-GR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Αυδή</a:t>
            </a:r>
            <a:r>
              <a:rPr lang="el-GR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Ά., Χατζηγεωργίου Μ. (2007). H τέχνη του δράματος στην εκπαίδευση. Αθήνα: ΜΕΤΑΙΧΜΙΟ</a:t>
            </a:r>
          </a:p>
          <a:p>
            <a:pPr lvl="0">
              <a:lnSpc>
                <a:spcPct val="90000"/>
              </a:lnSpc>
              <a:buClr>
                <a:srgbClr val="759AA5">
                  <a:lumMod val="60000"/>
                  <a:lumOff val="40000"/>
                </a:srgbClr>
              </a:buClr>
            </a:pPr>
            <a:endParaRPr lang="el-GR" dirty="0">
              <a:solidFill>
                <a:schemeClr val="bg1">
                  <a:lumMod val="85000"/>
                  <a:lumOff val="15000"/>
                </a:schemeClr>
              </a:solidFill>
            </a:endParaRPr>
          </a:p>
          <a:p>
            <a:pPr lvl="0">
              <a:lnSpc>
                <a:spcPct val="90000"/>
              </a:lnSpc>
              <a:buClr>
                <a:srgbClr val="759AA5">
                  <a:lumMod val="60000"/>
                  <a:lumOff val="40000"/>
                </a:srgbClr>
              </a:buClr>
            </a:pPr>
            <a:r>
              <a:rPr lang="el-GR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Πίγκου</a:t>
            </a:r>
            <a:r>
              <a:rPr lang="el-GR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–</a:t>
            </a:r>
            <a:r>
              <a:rPr lang="el-GR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Ρεπούση</a:t>
            </a:r>
            <a:r>
              <a:rPr lang="el-GR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(2019). Εκπαιδευτικό δράμα : Από το θέατρο στην Εκπαίδευση. Αθήνα: Καστανιώτη</a:t>
            </a:r>
          </a:p>
          <a:p>
            <a:pPr lvl="0">
              <a:lnSpc>
                <a:spcPct val="90000"/>
              </a:lnSpc>
              <a:buClr>
                <a:srgbClr val="759AA5">
                  <a:lumMod val="60000"/>
                  <a:lumOff val="40000"/>
                </a:srgbClr>
              </a:buClr>
            </a:pPr>
            <a:endParaRPr lang="el-GR" dirty="0">
              <a:solidFill>
                <a:schemeClr val="bg1">
                  <a:lumMod val="85000"/>
                  <a:lumOff val="15000"/>
                </a:schemeClr>
              </a:solidFill>
            </a:endParaRPr>
          </a:p>
          <a:p>
            <a:pPr>
              <a:lnSpc>
                <a:spcPct val="90000"/>
              </a:lnSpc>
              <a:buClr>
                <a:srgbClr val="759AA5">
                  <a:lumMod val="60000"/>
                  <a:lumOff val="40000"/>
                </a:srgbClr>
              </a:buClr>
            </a:pPr>
            <a:r>
              <a:rPr lang="en-US" dirty="0">
                <a:solidFill>
                  <a:schemeClr val="bg1">
                    <a:lumMod val="85000"/>
                    <a:lumOff val="15000"/>
                  </a:schemeClr>
                </a:solidFill>
              </a:rPr>
              <a:t>Winston J. , Tandy M. (2001). Beginning</a:t>
            </a:r>
            <a:r>
              <a:rPr lang="el-GR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>
                <a:solidFill>
                  <a:schemeClr val="bg1">
                    <a:lumMod val="85000"/>
                    <a:lumOff val="15000"/>
                  </a:schemeClr>
                </a:solidFill>
              </a:rPr>
              <a:t>Drama 4-11. London: David Fulton Publishers </a:t>
            </a:r>
          </a:p>
          <a:p>
            <a:pPr lvl="0">
              <a:lnSpc>
                <a:spcPct val="90000"/>
              </a:lnSpc>
              <a:buClr>
                <a:srgbClr val="759AA5">
                  <a:lumMod val="60000"/>
                  <a:lumOff val="40000"/>
                </a:srgbClr>
              </a:buClr>
            </a:pPr>
            <a:endParaRPr lang="el-GR" dirty="0">
              <a:solidFill>
                <a:schemeClr val="bg1">
                  <a:lumMod val="85000"/>
                  <a:lumOff val="15000"/>
                </a:schemeClr>
              </a:solidFill>
            </a:endParaRPr>
          </a:p>
          <a:p>
            <a:pPr lvl="0">
              <a:lnSpc>
                <a:spcPct val="90000"/>
              </a:lnSpc>
              <a:buClr>
                <a:srgbClr val="759AA5">
                  <a:lumMod val="60000"/>
                  <a:lumOff val="40000"/>
                </a:srgbClr>
              </a:buClr>
            </a:pPr>
            <a:endParaRPr lang="el-GR" dirty="0">
              <a:solidFill>
                <a:schemeClr val="bg1">
                  <a:lumMod val="85000"/>
                  <a:lumOff val="15000"/>
                </a:schemeClr>
              </a:solidFill>
            </a:endParaRPr>
          </a:p>
          <a:p>
            <a:pPr>
              <a:lnSpc>
                <a:spcPct val="90000"/>
              </a:lnSpc>
            </a:pPr>
            <a:endParaRPr lang="el-GR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08485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F25BB54F-5936-4467-B66F-F5A297DBD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l-GR" dirty="0"/>
              <a:t>Α. </a:t>
            </a:r>
            <a:r>
              <a:rPr lang="el-GR" dirty="0" err="1"/>
              <a:t>Δραστηριοτητες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4E4D134-FC44-4420-93E6-AC9C34CA19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rgbClr val="404040"/>
                </a:solidFill>
              </a:rPr>
              <a:t>1</a:t>
            </a:r>
            <a:r>
              <a:rPr lang="el-GR" baseline="30000" dirty="0">
                <a:solidFill>
                  <a:srgbClr val="404040"/>
                </a:solidFill>
              </a:rPr>
              <a:t>η</a:t>
            </a:r>
            <a:r>
              <a:rPr lang="el-GR" dirty="0">
                <a:solidFill>
                  <a:srgbClr val="404040"/>
                </a:solidFill>
              </a:rPr>
              <a:t> ΣΥΝΕΡΓΑΣΙΑ ΣΥΝΕΝΟΧΗ –ΖΕΣΤΑΜΑ </a:t>
            </a:r>
          </a:p>
          <a:p>
            <a:endParaRPr lang="el-GR" dirty="0">
              <a:solidFill>
                <a:srgbClr val="404040"/>
              </a:solidFill>
            </a:endParaRPr>
          </a:p>
          <a:p>
            <a:r>
              <a:rPr lang="el-GR" dirty="0">
                <a:solidFill>
                  <a:srgbClr val="404040"/>
                </a:solidFill>
              </a:rPr>
              <a:t>ΑΝΑΖΗΤΗΣΗ ΣΥΓΚΕΚΡΙΜΕΝΟΥ ΠΑΙΔΙΚΟΥ ΠΑΙΧΝΙΔΙΟΥ ομαδικού </a:t>
            </a:r>
          </a:p>
          <a:p>
            <a:r>
              <a:rPr lang="el-GR" dirty="0">
                <a:solidFill>
                  <a:srgbClr val="404040"/>
                </a:solidFill>
              </a:rPr>
              <a:t>ΑΝΑΣΤΟΧΑΣΜΟΣ ποιες περιοχές ανάπτυξης δουλεύουμε</a:t>
            </a:r>
            <a:r>
              <a:rPr lang="en-GB" dirty="0">
                <a:solidFill>
                  <a:srgbClr val="404040"/>
                </a:solidFill>
              </a:rPr>
              <a:t>, </a:t>
            </a:r>
            <a:r>
              <a:rPr lang="el-GR" dirty="0">
                <a:solidFill>
                  <a:srgbClr val="404040"/>
                </a:solidFill>
              </a:rPr>
              <a:t> με ποια ιστορία θα μπορούσε να συνδεθεί , ή σε ποια χαρακτηριστικά ομάδας (πλαίσιο) θα ταίριαζε περισσότερο </a:t>
            </a:r>
          </a:p>
          <a:p>
            <a:endParaRPr lang="el-GR" dirty="0">
              <a:solidFill>
                <a:srgbClr val="404040"/>
              </a:solidFill>
            </a:endParaRPr>
          </a:p>
          <a:p>
            <a:endParaRPr lang="el-GR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1140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92466"/>
            <a:ext cx="2001515" cy="17615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id="{6858B7BF-297C-4DF0-8598-CD676AB16A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633" y="2638045"/>
            <a:ext cx="6284168" cy="3887299"/>
          </a:xfrm>
        </p:spPr>
        <p:txBody>
          <a:bodyPr>
            <a:normAutofit fontScale="92500" lnSpcReduction="10000"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1) στηρίζονται στην ικανότητα του ανθρώπου να παίζει και να μεταμορφώνει το χώρο, το χρόνο την ταυτότητα και την δράση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2) o χώρος, ο χρόνος, οι δράσεις έχουν συμβολικό χαρακτήρα και στο δράμα και στο παιχνίδι.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3) έχουν διαβαθμίσεις σε θέματα ισορροπίας, σταθερότητας και έντασης που καθοδηγούν μια  δράση.</a:t>
            </a:r>
          </a:p>
          <a:p>
            <a:endParaRPr lang="el-GR" dirty="0"/>
          </a:p>
        </p:txBody>
      </p:sp>
      <p:sp>
        <p:nvSpPr>
          <p:cNvPr id="7" name="Τίτλος 1">
            <a:extLst>
              <a:ext uri="{FF2B5EF4-FFF2-40B4-BE49-F238E27FC236}">
                <a16:creationId xmlns:a16="http://schemas.microsoft.com/office/drawing/2014/main" id="{B0FBB7AF-752A-E541-1031-8CFBE59FE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332656"/>
            <a:ext cx="6284168" cy="1819994"/>
          </a:xfrm>
          <a:solidFill>
            <a:schemeClr val="tx1">
              <a:lumMod val="50000"/>
              <a:lumOff val="50000"/>
            </a:schemeClr>
          </a:solidFill>
        </p:spPr>
        <p:txBody>
          <a:bodyPr>
            <a:normAutofit fontScale="90000"/>
          </a:bodyPr>
          <a:lstStyle/>
          <a:p>
            <a:br>
              <a:rPr lang="el-GR" dirty="0"/>
            </a:br>
            <a:br>
              <a:rPr lang="el-GR" dirty="0"/>
            </a:br>
            <a:br>
              <a:rPr lang="el-GR" dirty="0"/>
            </a:br>
            <a:br>
              <a:rPr lang="el-GR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br>
              <a:rPr lang="el-GR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br>
              <a:rPr lang="el-GR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el-GR" b="1" dirty="0">
                <a:solidFill>
                  <a:srgbClr val="FFC000"/>
                </a:solidFill>
              </a:rPr>
              <a:t>Παιχνίδια ως ξεκίνημα  και </a:t>
            </a:r>
            <a:r>
              <a:rPr lang="el-GR" b="1" dirty="0" err="1">
                <a:solidFill>
                  <a:srgbClr val="FFC000"/>
                </a:solidFill>
              </a:rPr>
              <a:t>δραστηριοτητα</a:t>
            </a:r>
            <a:r>
              <a:rPr lang="el-GR" b="1" dirty="0">
                <a:solidFill>
                  <a:srgbClr val="FFC000"/>
                </a:solidFill>
              </a:rPr>
              <a:t> σε μια  διαδικασία που αξιοποιεί το Θέατρο/Δράμα</a:t>
            </a:r>
            <a:br>
              <a:rPr lang="el-GR" dirty="0">
                <a:solidFill>
                  <a:srgbClr val="FFC000"/>
                </a:solidFill>
              </a:rPr>
            </a:br>
            <a:br>
              <a:rPr lang="el-GR" dirty="0">
                <a:solidFill>
                  <a:srgbClr val="FFC000"/>
                </a:solidFill>
              </a:rPr>
            </a:br>
            <a:br>
              <a:rPr lang="el-GR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br>
              <a:rPr lang="el-GR" sz="3100" dirty="0"/>
            </a:br>
            <a:r>
              <a:rPr lang="el-GR" sz="31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12161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3DF17D-24A8-783D-538D-1F94A8D6B7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2B88695-BB18-D1E8-74BC-B2B0048DF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592" y="332656"/>
            <a:ext cx="5904656" cy="1872208"/>
          </a:xfrm>
          <a:solidFill>
            <a:schemeClr val="tx1">
              <a:lumMod val="50000"/>
              <a:lumOff val="50000"/>
            </a:schemeClr>
          </a:solidFill>
        </p:spPr>
        <p:txBody>
          <a:bodyPr>
            <a:normAutofit fontScale="90000"/>
          </a:bodyPr>
          <a:lstStyle/>
          <a:p>
            <a:br>
              <a:rPr lang="el-GR" dirty="0"/>
            </a:br>
            <a:br>
              <a:rPr lang="el-GR" dirty="0"/>
            </a:br>
            <a:br>
              <a:rPr lang="el-GR" dirty="0"/>
            </a:br>
            <a:br>
              <a:rPr lang="el-GR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br>
              <a:rPr lang="el-GR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br>
              <a:rPr lang="el-GR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el-GR" b="1" dirty="0">
                <a:solidFill>
                  <a:srgbClr val="FFC000"/>
                </a:solidFill>
              </a:rPr>
              <a:t>Παιχνίδια ως ξεκίνημα  και </a:t>
            </a:r>
            <a:r>
              <a:rPr lang="el-GR" b="1" dirty="0" err="1">
                <a:solidFill>
                  <a:srgbClr val="FFC000"/>
                </a:solidFill>
              </a:rPr>
              <a:t>δραστηριοτητα</a:t>
            </a:r>
            <a:r>
              <a:rPr lang="el-GR" b="1" dirty="0">
                <a:solidFill>
                  <a:srgbClr val="FFC000"/>
                </a:solidFill>
              </a:rPr>
              <a:t> σε μια  διαδικασία που αξιοποιεί το Θέατρο/Δράμα</a:t>
            </a:r>
            <a:br>
              <a:rPr lang="el-GR" dirty="0">
                <a:solidFill>
                  <a:srgbClr val="FFC000"/>
                </a:solidFill>
              </a:rPr>
            </a:br>
            <a:br>
              <a:rPr lang="el-GR" dirty="0">
                <a:solidFill>
                  <a:srgbClr val="FFC000"/>
                </a:solidFill>
              </a:rPr>
            </a:br>
            <a:br>
              <a:rPr lang="el-GR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br>
              <a:rPr lang="el-GR" sz="3100" dirty="0"/>
            </a:br>
            <a:r>
              <a:rPr lang="el-GR" sz="3100" dirty="0"/>
              <a:t> </a:t>
            </a:r>
          </a:p>
        </p:txBody>
      </p:sp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id="{FF7DC68A-2231-550F-4D32-8DB642EE3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633" y="2638045"/>
            <a:ext cx="6284168" cy="3887299"/>
          </a:xfrm>
        </p:spPr>
        <p:txBody>
          <a:bodyPr>
            <a:normAutofit/>
          </a:bodyPr>
          <a:lstStyle/>
          <a:p>
            <a:pPr marL="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BAFB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4) και τα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δύο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έχουν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κα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νόνες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και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συμ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βάσεις.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 </a:t>
            </a:r>
          </a:p>
          <a:p>
            <a:pPr marL="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BAFB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Στο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ομαδικό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πα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ιχνίδι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είν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αι ξεκάθαρα. 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  <a:p>
            <a:pPr marL="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BAFB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Στο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δράμ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α είναι έμμεσα</a:t>
            </a:r>
            <a:r>
              <a:rPr lang="el-GR" sz="2400" dirty="0">
                <a:solidFill>
                  <a:srgbClr val="000000"/>
                </a:solidFill>
                <a:latin typeface="Gill Sans MT" panose="020B0502020104020203"/>
              </a:rPr>
              <a:t> (το ίδιο και στο συμβολικό παιχνίδι όπου εισάγεται μια συνθήκη δράσης) 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  <a:p>
            <a:pPr marL="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BAFB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5) και τα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δύο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έχουν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σωμ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ατική και 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  <a:p>
            <a:pPr marL="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BAFB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συν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αισθηματική συμμετοχή </a:t>
            </a:r>
          </a:p>
          <a:p>
            <a:r>
              <a:rPr lang="el-G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69076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Ορθογώνιο 2"/>
          <p:cNvSpPr/>
          <p:nvPr/>
        </p:nvSpPr>
        <p:spPr>
          <a:xfrm>
            <a:off x="1115616" y="1556792"/>
            <a:ext cx="6355032" cy="4183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 defTabSz="914400"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indent="-228600" defTabSz="914400"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aphicFrame>
        <p:nvGraphicFramePr>
          <p:cNvPr id="6" name="Θέση περιεχομένου 3">
            <a:extLst>
              <a:ext uri="{FF2B5EF4-FFF2-40B4-BE49-F238E27FC236}">
                <a16:creationId xmlns:a16="http://schemas.microsoft.com/office/drawing/2014/main" id="{470BFF41-F6A0-40AC-A11D-6D2C582DFEE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7582051"/>
              </p:ext>
            </p:extLst>
          </p:nvPr>
        </p:nvGraphicFramePr>
        <p:xfrm>
          <a:off x="1115616" y="2276872"/>
          <a:ext cx="7200800" cy="3888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Τίτλος 1">
            <a:extLst>
              <a:ext uri="{FF2B5EF4-FFF2-40B4-BE49-F238E27FC236}">
                <a16:creationId xmlns:a16="http://schemas.microsoft.com/office/drawing/2014/main" id="{D85D0955-51EA-B257-9A85-5956B895A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08" y="548680"/>
            <a:ext cx="6500192" cy="1603970"/>
          </a:xfrm>
          <a:solidFill>
            <a:schemeClr val="tx1">
              <a:lumMod val="50000"/>
              <a:lumOff val="50000"/>
            </a:schemeClr>
          </a:solidFill>
        </p:spPr>
        <p:txBody>
          <a:bodyPr>
            <a:normAutofit fontScale="90000"/>
          </a:bodyPr>
          <a:lstStyle/>
          <a:p>
            <a:br>
              <a:rPr lang="el-GR" dirty="0"/>
            </a:br>
            <a:br>
              <a:rPr lang="el-GR" dirty="0"/>
            </a:br>
            <a:br>
              <a:rPr lang="el-GR" dirty="0"/>
            </a:br>
            <a:br>
              <a:rPr lang="el-GR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br>
              <a:rPr lang="el-GR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br>
              <a:rPr lang="el-GR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el-GR" b="1" dirty="0">
                <a:solidFill>
                  <a:srgbClr val="FFC000"/>
                </a:solidFill>
              </a:rPr>
              <a:t>Παιχνίδια ως ξεκίνημα  και </a:t>
            </a:r>
            <a:r>
              <a:rPr lang="el-GR" b="1" dirty="0" err="1">
                <a:solidFill>
                  <a:srgbClr val="FFC000"/>
                </a:solidFill>
              </a:rPr>
              <a:t>δραστηριοτητα</a:t>
            </a:r>
            <a:r>
              <a:rPr lang="el-GR" b="1" dirty="0">
                <a:solidFill>
                  <a:srgbClr val="FFC000"/>
                </a:solidFill>
              </a:rPr>
              <a:t> σε μια  διαδικασία που αξιοποιεί το Θέατρο/Δράμα</a:t>
            </a:r>
            <a:br>
              <a:rPr lang="el-GR" dirty="0">
                <a:solidFill>
                  <a:srgbClr val="FFC000"/>
                </a:solidFill>
              </a:rPr>
            </a:br>
            <a:br>
              <a:rPr lang="el-GR" dirty="0">
                <a:solidFill>
                  <a:srgbClr val="FFC000"/>
                </a:solidFill>
              </a:rPr>
            </a:br>
            <a:br>
              <a:rPr lang="el-GR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el-GR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br>
              <a:rPr lang="el-GR" sz="3100" dirty="0"/>
            </a:br>
            <a:r>
              <a:rPr lang="el-GR" sz="31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86923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2AEFFFF2-9EB4-4B6C-B9F8-2BA3EF89A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30262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0D65299F-028F-4AFC-B46A-8DB33E20F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02629" y="0"/>
            <a:ext cx="68413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067" y="1443035"/>
            <a:ext cx="2978949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Ορθογώνιο 2"/>
          <p:cNvSpPr/>
          <p:nvPr/>
        </p:nvSpPr>
        <p:spPr>
          <a:xfrm>
            <a:off x="945654" y="1586484"/>
            <a:ext cx="2763774" cy="368503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lIns="182880" tIns="182880" rIns="182880" bIns="182880" rtlCol="0" anchor="ctr">
            <a:normAutofit fontScale="92500"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400" b="1" kern="1200" cap="all" spc="200" baseline="0" dirty="0" err="1">
                <a:ln w="12700" cmpd="sng">
                  <a:solidFill>
                    <a:srgbClr val="B9AB6F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srgbClr val="FFFFFF"/>
                </a:solidFill>
                <a:effectLst>
                  <a:glow rad="53100">
                    <a:srgbClr val="B9AB6F">
                      <a:satMod val="180000"/>
                      <a:alpha val="30000"/>
                    </a:srgbClr>
                  </a:glow>
                </a:effectLst>
                <a:latin typeface="+mj-lt"/>
                <a:ea typeface="+mj-ea"/>
                <a:cs typeface="+mj-cs"/>
              </a:rPr>
              <a:t>Τι</a:t>
            </a:r>
            <a:r>
              <a:rPr lang="en-US" sz="2400" b="1" kern="1200" cap="all" spc="200" baseline="0" dirty="0">
                <a:ln w="12700" cmpd="sng">
                  <a:solidFill>
                    <a:srgbClr val="B9AB6F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srgbClr val="FFFFFF"/>
                </a:solidFill>
                <a:effectLst>
                  <a:glow rad="53100">
                    <a:srgbClr val="B9AB6F">
                      <a:satMod val="180000"/>
                      <a:alpha val="30000"/>
                    </a:srgbClr>
                  </a:glow>
                </a:effectLst>
                <a:latin typeface="+mj-lt"/>
                <a:ea typeface="+mj-ea"/>
                <a:cs typeface="+mj-cs"/>
              </a:rPr>
              <a:t> π</a:t>
            </a:r>
            <a:r>
              <a:rPr lang="en-US" sz="2400" b="1" kern="1200" cap="all" spc="200" baseline="0" dirty="0" err="1">
                <a:ln w="12700" cmpd="sng">
                  <a:solidFill>
                    <a:srgbClr val="B9AB6F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srgbClr val="FFFFFF"/>
                </a:solidFill>
                <a:effectLst>
                  <a:glow rad="53100">
                    <a:srgbClr val="B9AB6F">
                      <a:satMod val="180000"/>
                      <a:alpha val="30000"/>
                    </a:srgbClr>
                  </a:glow>
                </a:effectLst>
                <a:latin typeface="+mj-lt"/>
                <a:ea typeface="+mj-ea"/>
                <a:cs typeface="+mj-cs"/>
              </a:rPr>
              <a:t>ροσφέ</a:t>
            </a:r>
            <a:endParaRPr lang="el-GR" sz="2400" b="1" kern="1200" cap="all" spc="200" baseline="0" dirty="0">
              <a:ln w="12700" cmpd="sng">
                <a:solidFill>
                  <a:srgbClr val="B9AB6F">
                    <a:satMod val="120000"/>
                    <a:shade val="80000"/>
                  </a:srgbClr>
                </a:solidFill>
                <a:prstDash val="solid"/>
              </a:ln>
              <a:solidFill>
                <a:srgbClr val="FFFFFF"/>
              </a:solidFill>
              <a:effectLst>
                <a:glow rad="53100">
                  <a:srgbClr val="B9AB6F">
                    <a:satMod val="180000"/>
                    <a:alpha val="30000"/>
                  </a:srgbClr>
                </a:glow>
              </a:effectLst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400" b="1" kern="1200" cap="all" spc="200" baseline="0" dirty="0" err="1">
                <a:ln w="12700" cmpd="sng">
                  <a:solidFill>
                    <a:srgbClr val="B9AB6F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srgbClr val="FFFFFF"/>
                </a:solidFill>
                <a:effectLst>
                  <a:glow rad="53100">
                    <a:srgbClr val="B9AB6F">
                      <a:satMod val="180000"/>
                      <a:alpha val="30000"/>
                    </a:srgbClr>
                  </a:glow>
                </a:effectLst>
                <a:latin typeface="+mj-lt"/>
                <a:ea typeface="+mj-ea"/>
                <a:cs typeface="+mj-cs"/>
              </a:rPr>
              <a:t>ρουν</a:t>
            </a:r>
            <a:r>
              <a:rPr lang="en-US" sz="2400" b="1" kern="1200" cap="all" spc="200" baseline="0" dirty="0">
                <a:ln w="12700" cmpd="sng">
                  <a:solidFill>
                    <a:srgbClr val="B9AB6F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srgbClr val="FFFFFF"/>
                </a:solidFill>
                <a:effectLst>
                  <a:glow rad="53100">
                    <a:srgbClr val="B9AB6F">
                      <a:satMod val="180000"/>
                      <a:alpha val="30000"/>
                    </a:srgbClr>
                  </a:glow>
                </a:effectLst>
                <a:latin typeface="+mj-lt"/>
                <a:ea typeface="+mj-ea"/>
                <a:cs typeface="+mj-cs"/>
              </a:rPr>
              <a:t> </a:t>
            </a:r>
            <a:endParaRPr lang="el-GR" sz="2400" b="1" kern="1200" cap="all" spc="200" baseline="0" dirty="0">
              <a:ln w="12700" cmpd="sng">
                <a:solidFill>
                  <a:srgbClr val="B9AB6F">
                    <a:satMod val="120000"/>
                    <a:shade val="80000"/>
                  </a:srgbClr>
                </a:solidFill>
                <a:prstDash val="solid"/>
              </a:ln>
              <a:solidFill>
                <a:srgbClr val="FFFFFF"/>
              </a:solidFill>
              <a:effectLst>
                <a:glow rad="53100">
                  <a:srgbClr val="B9AB6F">
                    <a:satMod val="180000"/>
                    <a:alpha val="30000"/>
                  </a:srgbClr>
                </a:glow>
              </a:effectLst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400" b="1" kern="1200" cap="all" spc="200" baseline="0" dirty="0">
                <a:ln w="12700" cmpd="sng">
                  <a:solidFill>
                    <a:srgbClr val="B9AB6F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srgbClr val="FFFFFF"/>
                </a:solidFill>
                <a:effectLst>
                  <a:glow rad="53100">
                    <a:srgbClr val="B9AB6F">
                      <a:satMod val="180000"/>
                      <a:alpha val="30000"/>
                    </a:srgbClr>
                  </a:glow>
                </a:effectLst>
                <a:latin typeface="+mj-lt"/>
                <a:ea typeface="+mj-ea"/>
                <a:cs typeface="+mj-cs"/>
              </a:rPr>
              <a:t>τα πα</a:t>
            </a:r>
            <a:r>
              <a:rPr lang="en-US" sz="2400" b="1" kern="1200" cap="all" spc="200" baseline="0" dirty="0" err="1">
                <a:ln w="12700" cmpd="sng">
                  <a:solidFill>
                    <a:srgbClr val="B9AB6F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srgbClr val="FFFFFF"/>
                </a:solidFill>
                <a:effectLst>
                  <a:glow rad="53100">
                    <a:srgbClr val="B9AB6F">
                      <a:satMod val="180000"/>
                      <a:alpha val="30000"/>
                    </a:srgbClr>
                  </a:glow>
                </a:effectLst>
                <a:latin typeface="+mj-lt"/>
                <a:ea typeface="+mj-ea"/>
                <a:cs typeface="+mj-cs"/>
              </a:rPr>
              <a:t>ιχν</a:t>
            </a:r>
            <a:r>
              <a:rPr lang="el-GR" sz="2400" b="1" kern="1200" cap="all" spc="200" baseline="0" dirty="0">
                <a:ln w="12700" cmpd="sng">
                  <a:solidFill>
                    <a:srgbClr val="B9AB6F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srgbClr val="FFFFFF"/>
                </a:solidFill>
                <a:effectLst>
                  <a:glow rad="53100">
                    <a:srgbClr val="B9AB6F">
                      <a:satMod val="180000"/>
                      <a:alpha val="30000"/>
                    </a:srgbClr>
                  </a:glow>
                </a:effectLst>
                <a:latin typeface="+mj-lt"/>
                <a:ea typeface="+mj-ea"/>
                <a:cs typeface="+mj-cs"/>
              </a:rPr>
              <a:t>Ι</a:t>
            </a:r>
            <a:r>
              <a:rPr lang="en-US" sz="2400" b="1" kern="1200" cap="all" spc="200" baseline="0" dirty="0" err="1">
                <a:ln w="12700" cmpd="sng">
                  <a:solidFill>
                    <a:srgbClr val="B9AB6F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srgbClr val="FFFFFF"/>
                </a:solidFill>
                <a:effectLst>
                  <a:glow rad="53100">
                    <a:srgbClr val="B9AB6F">
                      <a:satMod val="180000"/>
                      <a:alpha val="30000"/>
                    </a:srgbClr>
                  </a:glow>
                </a:effectLst>
                <a:latin typeface="+mj-lt"/>
                <a:ea typeface="+mj-ea"/>
                <a:cs typeface="+mj-cs"/>
              </a:rPr>
              <a:t>δι</a:t>
            </a:r>
            <a:r>
              <a:rPr lang="en-US" sz="2400" b="1" kern="1200" cap="all" spc="200" baseline="0" dirty="0">
                <a:ln w="12700" cmpd="sng">
                  <a:solidFill>
                    <a:srgbClr val="B9AB6F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srgbClr val="FFFFFF"/>
                </a:solidFill>
                <a:effectLst>
                  <a:glow rad="53100">
                    <a:srgbClr val="B9AB6F">
                      <a:satMod val="180000"/>
                      <a:alpha val="30000"/>
                    </a:srgbClr>
                  </a:glow>
                </a:effectLst>
                <a:latin typeface="+mj-lt"/>
                <a:ea typeface="+mj-ea"/>
                <a:cs typeface="+mj-cs"/>
              </a:rPr>
              <a:t>α</a:t>
            </a: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br>
              <a:rPr lang="en-US" sz="2400" b="1" kern="1200" cap="all" spc="200" baseline="0" dirty="0">
                <a:ln w="12700" cmpd="sng">
                  <a:solidFill>
                    <a:srgbClr val="B9AB6F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srgbClr val="FFFFFF"/>
                </a:solidFill>
                <a:effectLst>
                  <a:glow rad="53100">
                    <a:srgbClr val="B9AB6F">
                      <a:satMod val="180000"/>
                      <a:alpha val="30000"/>
                    </a:srgbClr>
                  </a:glow>
                </a:effectLst>
                <a:latin typeface="+mj-lt"/>
                <a:ea typeface="+mj-ea"/>
                <a:cs typeface="+mj-cs"/>
              </a:rPr>
            </a:br>
            <a:endParaRPr lang="en-US" sz="2400" kern="1200" cap="all" spc="200" baseline="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Ορθογώνιο 6"/>
          <p:cNvSpPr/>
          <p:nvPr/>
        </p:nvSpPr>
        <p:spPr>
          <a:xfrm>
            <a:off x="4193770" y="1402080"/>
            <a:ext cx="4626701" cy="40538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274320" indent="-228600" defTabSz="914400">
              <a:spcBef>
                <a:spcPts val="1000"/>
              </a:spcBef>
              <a:buClr>
                <a:schemeClr val="accent2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1)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Προετοιμάζουν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γι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α την  ώρα του θέατρου/δράματος. </a:t>
            </a:r>
          </a:p>
          <a:p>
            <a:pPr marL="274320" indent="-228600" defTabSz="914400">
              <a:spcBef>
                <a:spcPts val="1000"/>
              </a:spcBef>
              <a:buClr>
                <a:schemeClr val="accent2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2)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Βοηθούν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να «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δι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αβάζει»  ο εκπαιδευτικός την ενέργεια της ομάδας</a:t>
            </a:r>
          </a:p>
          <a:p>
            <a:pPr marL="274320" indent="-228600" defTabSz="914400">
              <a:spcBef>
                <a:spcPts val="1000"/>
              </a:spcBef>
              <a:buClr>
                <a:schemeClr val="accent2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3) </a:t>
            </a:r>
            <a:r>
              <a:rPr lang="el-G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Ενισχύουν την ικανότητα των παιδιών να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ελέγχουν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το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σώμ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α</a:t>
            </a:r>
            <a:r>
              <a:rPr lang="el-G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και 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την φωνή τους</a:t>
            </a:r>
          </a:p>
          <a:p>
            <a:pPr marL="274320" indent="-228600" defTabSz="914400">
              <a:spcBef>
                <a:spcPts val="1000"/>
              </a:spcBef>
              <a:buClr>
                <a:schemeClr val="accent2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4) Τα πα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ιχνίδι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α μπορούν να εισάγουν συγκεκριμένα θέματα </a:t>
            </a:r>
          </a:p>
          <a:p>
            <a:pPr marL="274320" indent="-228600" defTabSz="914400">
              <a:spcBef>
                <a:spcPts val="1000"/>
              </a:spcBef>
              <a:buClr>
                <a:schemeClr val="accent2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5) Κατα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δεικνύουν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την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α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νάγκη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των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«κα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νόνων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»-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ορίων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. </a:t>
            </a:r>
          </a:p>
        </p:txBody>
      </p:sp>
    </p:spTree>
    <p:extLst>
      <p:ext uri="{BB962C8B-B14F-4D97-AF65-F5344CB8AC3E}">
        <p14:creationId xmlns:p14="http://schemas.microsoft.com/office/powerpoint/2010/main" val="3732985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5"/>
          <p:cNvSpPr>
            <a:spLocks noGrp="1"/>
          </p:cNvSpPr>
          <p:nvPr>
            <p:ph type="title"/>
          </p:nvPr>
        </p:nvSpPr>
        <p:spPr>
          <a:xfrm>
            <a:off x="622335" y="2708804"/>
            <a:ext cx="2774103" cy="1440394"/>
          </a:xfrm>
          <a:noFill/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el-GR" sz="2100" dirty="0">
                <a:solidFill>
                  <a:schemeClr val="bg1"/>
                </a:solidFill>
              </a:rPr>
              <a:t>Στρατηγικές για την οργάνωση της ομάδας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B403EBD-907E-4D59-98D4-A72CD1063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86295" y="-2"/>
            <a:ext cx="5157705" cy="685800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Θέση περιεχομένου 6"/>
          <p:cNvSpPr>
            <a:spLocks noGrp="1"/>
          </p:cNvSpPr>
          <p:nvPr>
            <p:ph idx="1"/>
          </p:nvPr>
        </p:nvSpPr>
        <p:spPr>
          <a:xfrm>
            <a:off x="3986295" y="0"/>
            <a:ext cx="4978193" cy="6055360"/>
          </a:xfrm>
        </p:spPr>
        <p:txBody>
          <a:bodyPr anchor="ctr">
            <a:normAutofit fontScale="92500" lnSpcReduction="20000"/>
          </a:bodyPr>
          <a:lstStyle/>
          <a:p>
            <a:pPr marL="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9BAFB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1)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Να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έχεις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όλ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α όσα χρειάζεσαι για να παίξεις την δραστηριότητ</a:t>
            </a:r>
            <a:r>
              <a:rPr kumimoji="0" lang="el-GR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α ή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το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 παιχνίδι έτοιμα και κοντά σου </a:t>
            </a:r>
          </a:p>
          <a:p>
            <a:pPr marL="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9BAFB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85000"/>
                  <a:lumOff val="15000"/>
                </a:srgbClr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  <a:p>
            <a:pPr marL="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9BAFB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2)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Ότ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αν παίζεις ένα παιχνίδι ή κάνεις μια δραστηριότητα  </a:t>
            </a:r>
            <a:r>
              <a:rPr kumimoji="0" lang="el-GR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για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π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ρώτη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φορά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</a:t>
            </a:r>
            <a:r>
              <a:rPr kumimoji="0" lang="el-GR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να έχεις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τις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οδηγίες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</a:t>
            </a:r>
            <a:r>
              <a:rPr lang="el-GR" sz="2600" dirty="0">
                <a:solidFill>
                  <a:srgbClr val="000000">
                    <a:lumMod val="85000"/>
                    <a:lumOff val="15000"/>
                  </a:srgbClr>
                </a:solidFill>
                <a:latin typeface="Gill Sans MT" panose="020B0502020104020203"/>
              </a:rPr>
              <a:t>ξεκάθαρες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και σε έτοιμα βήματα</a:t>
            </a:r>
          </a:p>
          <a:p>
            <a:pPr marL="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9BAFB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85000"/>
                  <a:lumOff val="15000"/>
                </a:srgbClr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  <a:p>
            <a:pPr marL="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9BAFB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3)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Μην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ξεκινάς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μι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α δραστηριότητα αν δεν είναι έτοιμα τα παιδιά </a:t>
            </a:r>
          </a:p>
          <a:p>
            <a:pPr marL="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9BAFB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85000"/>
                  <a:lumOff val="15000"/>
                </a:srgbClr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  <a:p>
            <a:pPr marL="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9BAFB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4)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Στ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α μικρότερα παιδιά να δίνεις οδηγίες σύντομες και μια κάθε φορά ΠΧ.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Κάθε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πα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ιδί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να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σηκωθεί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,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ωρ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αία, τώρα, τα δάχτυλα στα χείλια σωστά, σιγά σιγά περπατήστε στις μύτες, κ</a:t>
            </a:r>
            <a:r>
              <a:rPr lang="el-GR" sz="2600" kern="0" dirty="0">
                <a:solidFill>
                  <a:schemeClr val="bg1"/>
                </a:solidFill>
              </a:rPr>
              <a:t> </a:t>
            </a:r>
            <a:r>
              <a:rPr lang="en-GB" sz="2600" kern="0" dirty="0">
                <a:solidFill>
                  <a:schemeClr val="bg1"/>
                </a:solidFill>
              </a:rPr>
              <a:t>.</a:t>
            </a:r>
            <a:r>
              <a:rPr lang="en-GB" sz="2600" kern="0" dirty="0" err="1">
                <a:solidFill>
                  <a:schemeClr val="bg1"/>
                </a:solidFill>
              </a:rPr>
              <a:t>o.k</a:t>
            </a:r>
            <a:endParaRPr lang="el-GR" sz="2600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5" name="Τίτλος 3">
            <a:extLst>
              <a:ext uri="{FF2B5EF4-FFF2-40B4-BE49-F238E27FC236}">
                <a16:creationId xmlns:a16="http://schemas.microsoft.com/office/drawing/2014/main" id="{1220D1DC-5285-400F-A1FA-A2A43E2E3A6C}"/>
              </a:ext>
            </a:extLst>
          </p:cNvPr>
          <p:cNvSpPr txBox="1">
            <a:spLocks/>
          </p:cNvSpPr>
          <p:nvPr/>
        </p:nvSpPr>
        <p:spPr bwMode="black">
          <a:xfrm>
            <a:off x="550592" y="1628800"/>
            <a:ext cx="3143889" cy="378444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190500" cap="sq" cmpd="thinThick">
            <a:solidFill>
              <a:schemeClr val="accent2"/>
            </a:solidFill>
            <a:miter lim="800000"/>
          </a:ln>
        </p:spPr>
        <p:txBody>
          <a:bodyPr vert="horz" wrap="square" lIns="182880" tIns="182880" rIns="182880" bIns="18288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800" dirty="0" err="1">
                <a:solidFill>
                  <a:srgbClr val="FFFFFF"/>
                </a:solidFill>
              </a:rPr>
              <a:t>ΣτρατηγικΕς</a:t>
            </a:r>
            <a:r>
              <a:rPr lang="el-GR" sz="2800" dirty="0">
                <a:solidFill>
                  <a:srgbClr val="FFFFFF"/>
                </a:solidFill>
              </a:rPr>
              <a:t> για την </a:t>
            </a:r>
            <a:r>
              <a:rPr lang="el-GR" sz="2800" dirty="0" err="1">
                <a:solidFill>
                  <a:srgbClr val="FFFFFF"/>
                </a:solidFill>
              </a:rPr>
              <a:t>οργΑνωση</a:t>
            </a:r>
            <a:r>
              <a:rPr lang="el-GR" sz="2800" dirty="0">
                <a:solidFill>
                  <a:srgbClr val="FFFFFF"/>
                </a:solidFill>
              </a:rPr>
              <a:t> της </a:t>
            </a:r>
            <a:r>
              <a:rPr lang="el-GR" sz="2800" dirty="0" err="1">
                <a:solidFill>
                  <a:srgbClr val="FFFFFF"/>
                </a:solidFill>
              </a:rPr>
              <a:t>ομΑδας</a:t>
            </a:r>
            <a:endParaRPr lang="el-GR" sz="2800" dirty="0">
              <a:solidFill>
                <a:srgbClr val="FFFFFF"/>
              </a:solidFill>
            </a:endParaRPr>
          </a:p>
          <a:p>
            <a:r>
              <a:rPr lang="el-GR" sz="2800" dirty="0">
                <a:solidFill>
                  <a:srgbClr val="FFFFFF"/>
                </a:solidFill>
              </a:rPr>
              <a:t>Στη </a:t>
            </a:r>
            <a:r>
              <a:rPr lang="el-GR" sz="2800" dirty="0" err="1">
                <a:solidFill>
                  <a:srgbClr val="FFFFFF"/>
                </a:solidFill>
              </a:rPr>
              <a:t>θεατροπαιδαγωγικη</a:t>
            </a:r>
            <a:r>
              <a:rPr lang="el-GR" sz="2800" dirty="0">
                <a:solidFill>
                  <a:srgbClr val="FFFFFF"/>
                </a:solidFill>
              </a:rPr>
              <a:t>  </a:t>
            </a:r>
            <a:r>
              <a:rPr lang="el-GR" sz="2800" dirty="0" err="1">
                <a:solidFill>
                  <a:srgbClr val="FFFFFF"/>
                </a:solidFill>
              </a:rPr>
              <a:t>δραση</a:t>
            </a:r>
            <a:r>
              <a:rPr lang="el-GR" sz="2800" dirty="0">
                <a:solidFill>
                  <a:srgbClr val="FFFFFF"/>
                </a:solidFill>
              </a:rPr>
              <a:t> </a:t>
            </a:r>
            <a:endParaRPr lang="en-US" sz="2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28799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5"/>
          <p:cNvSpPr>
            <a:spLocks noGrp="1"/>
          </p:cNvSpPr>
          <p:nvPr>
            <p:ph type="title"/>
          </p:nvPr>
        </p:nvSpPr>
        <p:spPr>
          <a:xfrm>
            <a:off x="622335" y="2708804"/>
            <a:ext cx="2774103" cy="1440394"/>
          </a:xfrm>
          <a:noFill/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el-GR" sz="2100" dirty="0">
                <a:solidFill>
                  <a:schemeClr val="bg1"/>
                </a:solidFill>
              </a:rPr>
              <a:t>Στρατηγικές για την οργάνωση της ομάδας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B403EBD-907E-4D59-98D4-A72CD1063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86295" y="-2"/>
            <a:ext cx="5157705" cy="685800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Θέση περιεχομένου 6"/>
          <p:cNvSpPr>
            <a:spLocks noGrp="1"/>
          </p:cNvSpPr>
          <p:nvPr>
            <p:ph idx="1"/>
          </p:nvPr>
        </p:nvSpPr>
        <p:spPr>
          <a:xfrm>
            <a:off x="4283968" y="764704"/>
            <a:ext cx="4752528" cy="5290656"/>
          </a:xfrm>
        </p:spPr>
        <p:txBody>
          <a:bodyPr anchor="ctr">
            <a:noAutofit/>
          </a:bodyPr>
          <a:lstStyle/>
          <a:p>
            <a:pPr marL="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9BAFB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5) Να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έχεις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στ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αθερές λέξεις ως σήματα για να ξεκινάς ή να σταματάς ένα παιχνίδι.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Σιγουρέψου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ότι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τα πα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ιδιά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τα καταλαβα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ίνουν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π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ριν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ξεκινήσεις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.</a:t>
            </a:r>
          </a:p>
          <a:p>
            <a:pPr marL="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9BAFB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85000"/>
                  <a:lumOff val="15000"/>
                </a:srgbClr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  <a:p>
            <a:pPr marL="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9BAFB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6)Να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έχεις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μι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α γκάμα στρατηγικών για να κρατάς την ομάδα ώστε να μην χρειάζεται να υψώνεις τη φωνή .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Κυρίως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ότ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αν δουλεύουν σε ζευγάρια  τα παιδιά ή σε ομάδες (πχ.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το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σήμ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α με το χέρι ψηλά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, παλαμάκια που σαν κύμα απλώνονται σε όλη την ομάδα….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.) </a:t>
            </a:r>
          </a:p>
        </p:txBody>
      </p:sp>
      <p:sp>
        <p:nvSpPr>
          <p:cNvPr id="5" name="Τίτλος 3">
            <a:extLst>
              <a:ext uri="{FF2B5EF4-FFF2-40B4-BE49-F238E27FC236}">
                <a16:creationId xmlns:a16="http://schemas.microsoft.com/office/drawing/2014/main" id="{1220D1DC-5285-400F-A1FA-A2A43E2E3A6C}"/>
              </a:ext>
            </a:extLst>
          </p:cNvPr>
          <p:cNvSpPr txBox="1">
            <a:spLocks/>
          </p:cNvSpPr>
          <p:nvPr/>
        </p:nvSpPr>
        <p:spPr bwMode="black">
          <a:xfrm>
            <a:off x="550592" y="1628800"/>
            <a:ext cx="3143889" cy="378444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190500" cap="sq" cmpd="thinThick">
            <a:solidFill>
              <a:schemeClr val="accent2"/>
            </a:solidFill>
            <a:miter lim="800000"/>
          </a:ln>
        </p:spPr>
        <p:txBody>
          <a:bodyPr vert="horz" wrap="square" lIns="182880" tIns="182880" rIns="182880" bIns="18288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800" dirty="0" err="1">
                <a:solidFill>
                  <a:srgbClr val="FFFFFF"/>
                </a:solidFill>
              </a:rPr>
              <a:t>ΣτρατηγικΕς</a:t>
            </a:r>
            <a:r>
              <a:rPr lang="el-GR" sz="2800" dirty="0">
                <a:solidFill>
                  <a:srgbClr val="FFFFFF"/>
                </a:solidFill>
              </a:rPr>
              <a:t> για την </a:t>
            </a:r>
            <a:r>
              <a:rPr lang="el-GR" sz="2800" dirty="0" err="1">
                <a:solidFill>
                  <a:srgbClr val="FFFFFF"/>
                </a:solidFill>
              </a:rPr>
              <a:t>οργΑνωση</a:t>
            </a:r>
            <a:r>
              <a:rPr lang="el-GR" sz="2800" dirty="0">
                <a:solidFill>
                  <a:srgbClr val="FFFFFF"/>
                </a:solidFill>
              </a:rPr>
              <a:t> της </a:t>
            </a:r>
            <a:r>
              <a:rPr lang="el-GR" sz="2800" dirty="0" err="1">
                <a:solidFill>
                  <a:srgbClr val="FFFFFF"/>
                </a:solidFill>
              </a:rPr>
              <a:t>ομΑδας</a:t>
            </a:r>
            <a:r>
              <a:rPr lang="el-GR" sz="2800" dirty="0">
                <a:solidFill>
                  <a:srgbClr val="FFFFFF"/>
                </a:solidFill>
              </a:rPr>
              <a:t> </a:t>
            </a:r>
            <a:endParaRPr lang="en-US" sz="2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9398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5"/>
          <p:cNvSpPr>
            <a:spLocks noGrp="1"/>
          </p:cNvSpPr>
          <p:nvPr>
            <p:ph type="title"/>
          </p:nvPr>
        </p:nvSpPr>
        <p:spPr>
          <a:xfrm>
            <a:off x="622335" y="2708804"/>
            <a:ext cx="2774103" cy="1440394"/>
          </a:xfrm>
          <a:noFill/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el-GR" sz="2100" dirty="0">
                <a:solidFill>
                  <a:schemeClr val="bg1"/>
                </a:solidFill>
              </a:rPr>
              <a:t>Στρατηγικές για την οργάνωση της ομάδας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B403EBD-907E-4D59-98D4-A72CD1063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86295" y="-2"/>
            <a:ext cx="5157705" cy="685800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Θέση περιεχομένου 6"/>
          <p:cNvSpPr>
            <a:spLocks noGrp="1"/>
          </p:cNvSpPr>
          <p:nvPr>
            <p:ph idx="1"/>
          </p:nvPr>
        </p:nvSpPr>
        <p:spPr>
          <a:xfrm>
            <a:off x="4211960" y="116632"/>
            <a:ext cx="4381448" cy="5938728"/>
          </a:xfrm>
        </p:spPr>
        <p:txBody>
          <a:bodyPr anchor="ctr">
            <a:normAutofit/>
          </a:bodyPr>
          <a:lstStyle/>
          <a:p>
            <a:r>
              <a:rPr lang="el-GR" sz="1800" dirty="0">
                <a:solidFill>
                  <a:schemeClr val="bg1"/>
                </a:solidFill>
              </a:rPr>
              <a:t>7</a:t>
            </a:r>
            <a:r>
              <a:rPr lang="el-GR" sz="2400" dirty="0">
                <a:solidFill>
                  <a:schemeClr val="bg1"/>
                </a:solidFill>
              </a:rPr>
              <a:t>) </a:t>
            </a:r>
            <a:r>
              <a:rPr lang="el-GR" sz="2400" kern="0" dirty="0">
                <a:solidFill>
                  <a:schemeClr val="bg1"/>
                </a:solidFill>
              </a:rPr>
              <a:t>Να  έχεις ξεκάθαρο το πώς  και με ποιον θα δουλεύουν κάθε φορά (παραδείγματα)</a:t>
            </a:r>
          </a:p>
          <a:p>
            <a:r>
              <a:rPr lang="el-GR" sz="2400" dirty="0">
                <a:solidFill>
                  <a:schemeClr val="bg1"/>
                </a:solidFill>
              </a:rPr>
              <a:t>Εξηγείστε ότι στις δραστηριότητές σας  κάποιες φορές τα παιδιά θα διαλέγουν με ποιον θα δουλεύουν και κάποιες φορές επιλέγετε εσείς. Να σκεφτείτε προσεκτικά πότε αυτό είναι απαραίτητο . 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5" name="Τίτλος 3">
            <a:extLst>
              <a:ext uri="{FF2B5EF4-FFF2-40B4-BE49-F238E27FC236}">
                <a16:creationId xmlns:a16="http://schemas.microsoft.com/office/drawing/2014/main" id="{1220D1DC-5285-400F-A1FA-A2A43E2E3A6C}"/>
              </a:ext>
            </a:extLst>
          </p:cNvPr>
          <p:cNvSpPr txBox="1">
            <a:spLocks/>
          </p:cNvSpPr>
          <p:nvPr/>
        </p:nvSpPr>
        <p:spPr bwMode="black">
          <a:xfrm>
            <a:off x="550592" y="1628800"/>
            <a:ext cx="3143889" cy="378444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190500" cap="sq" cmpd="thinThick">
            <a:solidFill>
              <a:schemeClr val="accent2"/>
            </a:solidFill>
            <a:miter lim="800000"/>
          </a:ln>
        </p:spPr>
        <p:txBody>
          <a:bodyPr vert="horz" wrap="square" lIns="182880" tIns="182880" rIns="182880" bIns="18288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800" dirty="0" err="1">
                <a:solidFill>
                  <a:srgbClr val="FFFFFF"/>
                </a:solidFill>
              </a:rPr>
              <a:t>ΣτρατηγικΕς</a:t>
            </a:r>
            <a:r>
              <a:rPr lang="el-GR" sz="2800" dirty="0">
                <a:solidFill>
                  <a:srgbClr val="FFFFFF"/>
                </a:solidFill>
              </a:rPr>
              <a:t> για την </a:t>
            </a:r>
            <a:r>
              <a:rPr lang="el-GR" sz="2800" dirty="0" err="1">
                <a:solidFill>
                  <a:srgbClr val="FFFFFF"/>
                </a:solidFill>
              </a:rPr>
              <a:t>οργΑνωση</a:t>
            </a:r>
            <a:r>
              <a:rPr lang="el-GR" sz="2800" dirty="0">
                <a:solidFill>
                  <a:srgbClr val="FFFFFF"/>
                </a:solidFill>
              </a:rPr>
              <a:t> της </a:t>
            </a:r>
            <a:r>
              <a:rPr lang="el-GR" sz="2800" dirty="0" err="1">
                <a:solidFill>
                  <a:srgbClr val="FFFFFF"/>
                </a:solidFill>
              </a:rPr>
              <a:t>ομΑδας</a:t>
            </a:r>
            <a:r>
              <a:rPr lang="el-GR" sz="2800" dirty="0">
                <a:solidFill>
                  <a:srgbClr val="FFFFFF"/>
                </a:solidFill>
              </a:rPr>
              <a:t> </a:t>
            </a:r>
            <a:endParaRPr lang="en-US" sz="2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89846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5"/>
          <p:cNvSpPr>
            <a:spLocks noGrp="1"/>
          </p:cNvSpPr>
          <p:nvPr>
            <p:ph type="title"/>
          </p:nvPr>
        </p:nvSpPr>
        <p:spPr>
          <a:xfrm>
            <a:off x="622335" y="2708804"/>
            <a:ext cx="2774103" cy="1440394"/>
          </a:xfrm>
          <a:noFill/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el-GR" sz="2100" dirty="0">
                <a:solidFill>
                  <a:schemeClr val="bg1"/>
                </a:solidFill>
              </a:rPr>
              <a:t>Στρατηγικές για την οργάνωση της ομάδας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B403EBD-907E-4D59-98D4-A72CD1063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86295" y="-2"/>
            <a:ext cx="5157705" cy="685800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Θέση περιεχομένου 6"/>
          <p:cNvSpPr>
            <a:spLocks noGrp="1"/>
          </p:cNvSpPr>
          <p:nvPr>
            <p:ph idx="1"/>
          </p:nvPr>
        </p:nvSpPr>
        <p:spPr>
          <a:xfrm>
            <a:off x="4211960" y="116632"/>
            <a:ext cx="4381448" cy="5938728"/>
          </a:xfrm>
        </p:spPr>
        <p:txBody>
          <a:bodyPr anchor="ctr">
            <a:normAutofit fontScale="8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BAFB5"/>
              </a:buClr>
              <a:buSzTx/>
              <a:buNone/>
              <a:tabLst/>
              <a:defRPr/>
            </a:pPr>
            <a:r>
              <a:rPr kumimoji="0" lang="el-GR" sz="2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Για τον χωρισμό των </a:t>
            </a:r>
            <a:r>
              <a:rPr kumimoji="0" lang="el-GR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παιδι</a:t>
            </a:r>
            <a:r>
              <a:rPr lang="el-GR" sz="2400" i="1" dirty="0" err="1">
                <a:solidFill>
                  <a:srgbClr val="000000"/>
                </a:solidFill>
                <a:latin typeface="Corbel" panose="020B0503020204020204" pitchFamily="34" charset="0"/>
              </a:rPr>
              <a:t>ών</a:t>
            </a:r>
            <a:r>
              <a:rPr lang="el-GR" sz="2400" i="1" dirty="0">
                <a:solidFill>
                  <a:srgbClr val="000000"/>
                </a:solidFill>
                <a:latin typeface="Corbel" panose="020B0503020204020204" pitchFamily="34" charset="0"/>
              </a:rPr>
              <a:t> σε ομάδες – προτάσεις, σκέψεις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BAFB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τα παιδιά κάθονται  σε κύκλο,  αριθμούμε,  δείχνουμε το μέρος που θα πάνε να δουλέψουν.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BAFB5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l-GR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 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BAFB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Αν έχετε υπόνοια ότι κάποιοι δεν θα δουλέψουν σωστά με την πρώτη τους επιλογή τότε πείτε: βρείτε ένα ταίρι, τώρα βρείτε άλλο ταίρι.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BAFB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BAFB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Μοιράζουμε χαρτάκια με χρώματα , όσοι έχουν το ίδιο χρώμα αποτελούν μια ομάδα, ή ζευγάρι </a:t>
            </a:r>
            <a:r>
              <a:rPr kumimoji="0" lang="el-GR" sz="2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κ.ά</a:t>
            </a:r>
            <a:r>
              <a:rPr kumimoji="0" lang="el-GR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 </a:t>
            </a:r>
          </a:p>
          <a:p>
            <a:pPr marL="266700" lvl="0" indent="0">
              <a:spcBef>
                <a:spcPts val="0"/>
              </a:spcBef>
              <a:buClrTx/>
              <a:buNone/>
              <a:defRPr/>
            </a:pPr>
            <a:endParaRPr lang="en-GB" sz="2600" kern="0" dirty="0">
              <a:solidFill>
                <a:schemeClr val="bg1"/>
              </a:solidFill>
            </a:endParaRPr>
          </a:p>
          <a:p>
            <a:pPr marL="266700" lvl="0" indent="0">
              <a:spcBef>
                <a:spcPts val="0"/>
              </a:spcBef>
              <a:buClrTx/>
              <a:buNone/>
              <a:defRPr/>
            </a:pPr>
            <a:r>
              <a:rPr lang="el-GR" sz="2600" kern="0" dirty="0">
                <a:solidFill>
                  <a:schemeClr val="bg1"/>
                </a:solidFill>
              </a:rPr>
              <a:t> </a:t>
            </a:r>
            <a:endParaRPr lang="el-GR" sz="2600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5" name="Τίτλος 3">
            <a:extLst>
              <a:ext uri="{FF2B5EF4-FFF2-40B4-BE49-F238E27FC236}">
                <a16:creationId xmlns:a16="http://schemas.microsoft.com/office/drawing/2014/main" id="{1220D1DC-5285-400F-A1FA-A2A43E2E3A6C}"/>
              </a:ext>
            </a:extLst>
          </p:cNvPr>
          <p:cNvSpPr txBox="1">
            <a:spLocks/>
          </p:cNvSpPr>
          <p:nvPr/>
        </p:nvSpPr>
        <p:spPr bwMode="black">
          <a:xfrm>
            <a:off x="550592" y="1628800"/>
            <a:ext cx="3143889" cy="378444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190500" cap="sq" cmpd="thinThick">
            <a:solidFill>
              <a:schemeClr val="accent2"/>
            </a:solidFill>
            <a:miter lim="800000"/>
          </a:ln>
        </p:spPr>
        <p:txBody>
          <a:bodyPr vert="horz" wrap="square" lIns="182880" tIns="182880" rIns="182880" bIns="18288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800" dirty="0" err="1">
                <a:solidFill>
                  <a:srgbClr val="FFFFFF"/>
                </a:solidFill>
              </a:rPr>
              <a:t>ΣτρατηγικΕς</a:t>
            </a:r>
            <a:r>
              <a:rPr lang="el-GR" sz="2800" dirty="0">
                <a:solidFill>
                  <a:srgbClr val="FFFFFF"/>
                </a:solidFill>
              </a:rPr>
              <a:t> για την </a:t>
            </a:r>
            <a:r>
              <a:rPr lang="el-GR" sz="2800" dirty="0" err="1">
                <a:solidFill>
                  <a:srgbClr val="FFFFFF"/>
                </a:solidFill>
              </a:rPr>
              <a:t>οργΑνωση</a:t>
            </a:r>
            <a:r>
              <a:rPr lang="el-GR" sz="2800" dirty="0">
                <a:solidFill>
                  <a:srgbClr val="FFFFFF"/>
                </a:solidFill>
              </a:rPr>
              <a:t> της </a:t>
            </a:r>
            <a:r>
              <a:rPr lang="el-GR" sz="2800" dirty="0" err="1">
                <a:solidFill>
                  <a:srgbClr val="FFFFFF"/>
                </a:solidFill>
              </a:rPr>
              <a:t>ομΑδας</a:t>
            </a:r>
            <a:r>
              <a:rPr lang="el-GR" sz="2800" dirty="0">
                <a:solidFill>
                  <a:srgbClr val="FFFFFF"/>
                </a:solidFill>
              </a:rPr>
              <a:t> </a:t>
            </a:r>
            <a:endParaRPr lang="en-US" sz="2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66025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Δέμα">
  <a:themeElements>
    <a:clrScheme name="Δέμα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Δέμα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Δέμα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Δέμα</Template>
  <TotalTime>2069</TotalTime>
  <Words>928</Words>
  <Application>Microsoft Office PowerPoint</Application>
  <PresentationFormat>Προβολή στην οθόνη (4:3)</PresentationFormat>
  <Paragraphs>86</Paragraphs>
  <Slides>14</Slides>
  <Notes>2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19" baseType="lpstr">
      <vt:lpstr>Arial</vt:lpstr>
      <vt:lpstr>Calibri</vt:lpstr>
      <vt:lpstr>Corbel</vt:lpstr>
      <vt:lpstr>Gill Sans MT</vt:lpstr>
      <vt:lpstr>Δέμα</vt:lpstr>
      <vt:lpstr>      Παιχνιδια σε  μια διαδικασια που αξιοποιει το Θεατρο/Δραμα     </vt:lpstr>
      <vt:lpstr>      Παιχνίδια ως ξεκίνημα  και δραστηριοτητα σε μια  διαδικασία που αξιοποιεί το Θέατρο/Δράμα     </vt:lpstr>
      <vt:lpstr>      Παιχνίδια ως ξεκίνημα  και δραστηριοτητα σε μια  διαδικασία που αξιοποιεί το Θέατρο/Δράμα     </vt:lpstr>
      <vt:lpstr>      Παιχνίδια ως ξεκίνημα  και δραστηριοτητα σε μια  διαδικασία που αξιοποιεί το Θέατρο/Δράμα      </vt:lpstr>
      <vt:lpstr>Παρουσίαση του PowerPoint</vt:lpstr>
      <vt:lpstr>Στρατηγικές για την οργάνωση της ομάδας </vt:lpstr>
      <vt:lpstr>Στρατηγικές για την οργάνωση της ομάδας </vt:lpstr>
      <vt:lpstr>Στρατηγικές για την οργάνωση της ομάδας </vt:lpstr>
      <vt:lpstr>Στρατηγικές για την οργάνωση της ομάδας </vt:lpstr>
      <vt:lpstr>ΣτρατηγικΕς για την οργΑνωση της ομΑδας </vt:lpstr>
      <vt:lpstr>Παρουσίαση του PowerPoint</vt:lpstr>
      <vt:lpstr>ΕνεργοποΙηση της ομΑδας –ρΟλος εκπαιδευτικού </vt:lpstr>
      <vt:lpstr>Βιβλιογραφια </vt:lpstr>
      <vt:lpstr>Α. Δραστηριοτητες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Θέατρο στην Εκπαίδευση</dc:title>
  <dc:creator>b</dc:creator>
  <cp:lastModifiedBy>PANAGIOTA GIANNOULI</cp:lastModifiedBy>
  <cp:revision>33</cp:revision>
  <cp:lastPrinted>2021-11-02T10:21:28Z</cp:lastPrinted>
  <dcterms:created xsi:type="dcterms:W3CDTF">2020-10-29T07:53:27Z</dcterms:created>
  <dcterms:modified xsi:type="dcterms:W3CDTF">2025-12-02T14:51:06Z</dcterms:modified>
</cp:coreProperties>
</file>