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7"/>
  </p:notesMasterIdLst>
  <p:sldIdLst>
    <p:sldId id="273" r:id="rId2"/>
    <p:sldId id="258" r:id="rId3"/>
    <p:sldId id="283" r:id="rId4"/>
    <p:sldId id="277" r:id="rId5"/>
    <p:sldId id="284" r:id="rId6"/>
    <p:sldId id="261" r:id="rId7"/>
    <p:sldId id="279" r:id="rId8"/>
    <p:sldId id="280" r:id="rId9"/>
    <p:sldId id="264" r:id="rId10"/>
    <p:sldId id="281" r:id="rId11"/>
    <p:sldId id="265" r:id="rId12"/>
    <p:sldId id="266" r:id="rId13"/>
    <p:sldId id="267" r:id="rId14"/>
    <p:sldId id="270" r:id="rId15"/>
    <p:sldId id="282" r:id="rId16"/>
  </p:sldIdLst>
  <p:sldSz cx="9144000" cy="6858000" type="screen4x3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6410"/>
  </p:normalViewPr>
  <p:slideViewPr>
    <p:cSldViewPr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1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7C42B-0832-4DB2-8ED5-19B06D0B6B93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38BACE9-1390-4A60-8EC6-36B9C5421799}">
      <dgm:prSet/>
      <dgm:spPr/>
      <dgm:t>
        <a:bodyPr/>
        <a:lstStyle/>
        <a:p>
          <a:r>
            <a:rPr lang="el-GR" dirty="0"/>
            <a:t>6) απαιτούν μια παρόμοια γκάμα στρατηγικών για να κρατήσουν το ενδιαφέρον:</a:t>
          </a:r>
          <a:endParaRPr lang="en-US" dirty="0"/>
        </a:p>
      </dgm:t>
    </dgm:pt>
    <dgm:pt modelId="{B3B68745-B7B1-4A94-9258-4796CCA0FC20}" type="parTrans" cxnId="{ACFA71F6-53D7-410D-8127-98DC86F633BE}">
      <dgm:prSet/>
      <dgm:spPr/>
      <dgm:t>
        <a:bodyPr/>
        <a:lstStyle/>
        <a:p>
          <a:endParaRPr lang="en-US"/>
        </a:p>
      </dgm:t>
    </dgm:pt>
    <dgm:pt modelId="{A78B7861-E7BC-44EE-AE6E-58CE6AD4C5FF}" type="sibTrans" cxnId="{ACFA71F6-53D7-410D-8127-98DC86F633BE}">
      <dgm:prSet/>
      <dgm:spPr/>
      <dgm:t>
        <a:bodyPr/>
        <a:lstStyle/>
        <a:p>
          <a:endParaRPr lang="en-US"/>
        </a:p>
      </dgm:t>
    </dgm:pt>
    <dgm:pt modelId="{B12EE957-7F44-4CA3-A502-CB937AF58596}">
      <dgm:prSet/>
      <dgm:spPr/>
      <dgm:t>
        <a:bodyPr/>
        <a:lstStyle/>
        <a:p>
          <a:r>
            <a:rPr lang="el-GR" dirty="0"/>
            <a:t>-να τραβήξεις την προσοχή , να ενθαρρύνεις τις προσδοκίες, να κρατάς σε εγρήγορση/αγωνία,  </a:t>
          </a:r>
          <a:endParaRPr lang="en-US" dirty="0"/>
        </a:p>
      </dgm:t>
    </dgm:pt>
    <dgm:pt modelId="{F4EA00DA-D854-4AC6-8CCF-2E900E30887A}" type="parTrans" cxnId="{23154F9C-7539-45E4-BB8A-2CDDD8D68620}">
      <dgm:prSet/>
      <dgm:spPr/>
      <dgm:t>
        <a:bodyPr/>
        <a:lstStyle/>
        <a:p>
          <a:endParaRPr lang="en-US"/>
        </a:p>
      </dgm:t>
    </dgm:pt>
    <dgm:pt modelId="{A22E7F68-FF54-4B06-B0D1-C378274E07DC}" type="sibTrans" cxnId="{23154F9C-7539-45E4-BB8A-2CDDD8D68620}">
      <dgm:prSet/>
      <dgm:spPr/>
      <dgm:t>
        <a:bodyPr/>
        <a:lstStyle/>
        <a:p>
          <a:endParaRPr lang="en-US"/>
        </a:p>
      </dgm:t>
    </dgm:pt>
    <dgm:pt modelId="{848AC3B6-63C2-4040-AB3B-1BA7A50E5955}">
      <dgm:prSet/>
      <dgm:spPr/>
      <dgm:t>
        <a:bodyPr/>
        <a:lstStyle/>
        <a:p>
          <a:r>
            <a:rPr lang="el-GR" dirty="0"/>
            <a:t>-δημιουργία και απελευθέρωση της έντασης, αντιθέσεις και έκπληξη, σχεδιασμός μιας δραστηριότητας σε συγκεκριμένο χρονικό πλαίσιο (</a:t>
          </a:r>
          <a:r>
            <a:rPr lang="el-GR" dirty="0" err="1"/>
            <a:t>Winston</a:t>
          </a:r>
          <a:r>
            <a:rPr lang="el-GR" dirty="0"/>
            <a:t>)</a:t>
          </a:r>
          <a:endParaRPr lang="en-US" dirty="0"/>
        </a:p>
      </dgm:t>
    </dgm:pt>
    <dgm:pt modelId="{52926B84-94CD-4E92-B47E-6B777681A8FE}" type="parTrans" cxnId="{753D763E-FED5-418C-8D5B-ED807BC136E2}">
      <dgm:prSet/>
      <dgm:spPr/>
      <dgm:t>
        <a:bodyPr/>
        <a:lstStyle/>
        <a:p>
          <a:endParaRPr lang="en-US"/>
        </a:p>
      </dgm:t>
    </dgm:pt>
    <dgm:pt modelId="{3393E5D4-31E3-4AF9-967E-452B10A0FCAA}" type="sibTrans" cxnId="{753D763E-FED5-418C-8D5B-ED807BC136E2}">
      <dgm:prSet/>
      <dgm:spPr/>
      <dgm:t>
        <a:bodyPr/>
        <a:lstStyle/>
        <a:p>
          <a:endParaRPr lang="en-US"/>
        </a:p>
      </dgm:t>
    </dgm:pt>
    <dgm:pt modelId="{32EA757B-B3DC-4CF6-A763-B0D7FDE31112}" type="pres">
      <dgm:prSet presAssocID="{FE47C42B-0832-4DB2-8ED5-19B06D0B6B93}" presName="vert0" presStyleCnt="0">
        <dgm:presLayoutVars>
          <dgm:dir/>
          <dgm:animOne val="branch"/>
          <dgm:animLvl val="lvl"/>
        </dgm:presLayoutVars>
      </dgm:prSet>
      <dgm:spPr/>
    </dgm:pt>
    <dgm:pt modelId="{7741B5CF-2F7D-4F91-9968-9A96CE7DAEA6}" type="pres">
      <dgm:prSet presAssocID="{238BACE9-1390-4A60-8EC6-36B9C5421799}" presName="thickLine" presStyleLbl="alignNode1" presStyleIdx="0" presStyleCnt="3"/>
      <dgm:spPr/>
    </dgm:pt>
    <dgm:pt modelId="{CD06D420-0F8E-4B08-939C-7EEFFDFCD914}" type="pres">
      <dgm:prSet presAssocID="{238BACE9-1390-4A60-8EC6-36B9C5421799}" presName="horz1" presStyleCnt="0"/>
      <dgm:spPr/>
    </dgm:pt>
    <dgm:pt modelId="{3B3850EE-7003-476D-ADA3-794DA270C209}" type="pres">
      <dgm:prSet presAssocID="{238BACE9-1390-4A60-8EC6-36B9C5421799}" presName="tx1" presStyleLbl="revTx" presStyleIdx="0" presStyleCnt="3"/>
      <dgm:spPr/>
    </dgm:pt>
    <dgm:pt modelId="{F082EF09-782E-47C5-99F4-8BEC01153875}" type="pres">
      <dgm:prSet presAssocID="{238BACE9-1390-4A60-8EC6-36B9C5421799}" presName="vert1" presStyleCnt="0"/>
      <dgm:spPr/>
    </dgm:pt>
    <dgm:pt modelId="{8E42297E-8917-4B1F-AC08-A390AB55888F}" type="pres">
      <dgm:prSet presAssocID="{B12EE957-7F44-4CA3-A502-CB937AF58596}" presName="thickLine" presStyleLbl="alignNode1" presStyleIdx="1" presStyleCnt="3"/>
      <dgm:spPr/>
    </dgm:pt>
    <dgm:pt modelId="{F5BF1C12-2682-4800-8195-3707EEA281F6}" type="pres">
      <dgm:prSet presAssocID="{B12EE957-7F44-4CA3-A502-CB937AF58596}" presName="horz1" presStyleCnt="0"/>
      <dgm:spPr/>
    </dgm:pt>
    <dgm:pt modelId="{52CB4E5F-9609-4285-94AF-2B575C425C14}" type="pres">
      <dgm:prSet presAssocID="{B12EE957-7F44-4CA3-A502-CB937AF58596}" presName="tx1" presStyleLbl="revTx" presStyleIdx="1" presStyleCnt="3"/>
      <dgm:spPr/>
    </dgm:pt>
    <dgm:pt modelId="{0D554BCA-CB0A-438D-861C-009732CD9FB0}" type="pres">
      <dgm:prSet presAssocID="{B12EE957-7F44-4CA3-A502-CB937AF58596}" presName="vert1" presStyleCnt="0"/>
      <dgm:spPr/>
    </dgm:pt>
    <dgm:pt modelId="{01C2D213-7A69-4204-A4C0-DB0EC78F6718}" type="pres">
      <dgm:prSet presAssocID="{848AC3B6-63C2-4040-AB3B-1BA7A50E5955}" presName="thickLine" presStyleLbl="alignNode1" presStyleIdx="2" presStyleCnt="3"/>
      <dgm:spPr/>
    </dgm:pt>
    <dgm:pt modelId="{E6FB8DAF-7F11-472C-A580-6543F6BFCBEE}" type="pres">
      <dgm:prSet presAssocID="{848AC3B6-63C2-4040-AB3B-1BA7A50E5955}" presName="horz1" presStyleCnt="0"/>
      <dgm:spPr/>
    </dgm:pt>
    <dgm:pt modelId="{92614106-27C1-4C0B-B96D-7863EC30B7AC}" type="pres">
      <dgm:prSet presAssocID="{848AC3B6-63C2-4040-AB3B-1BA7A50E5955}" presName="tx1" presStyleLbl="revTx" presStyleIdx="2" presStyleCnt="3"/>
      <dgm:spPr/>
    </dgm:pt>
    <dgm:pt modelId="{94963688-9086-40C6-AA7B-30E9768A6CA1}" type="pres">
      <dgm:prSet presAssocID="{848AC3B6-63C2-4040-AB3B-1BA7A50E5955}" presName="vert1" presStyleCnt="0"/>
      <dgm:spPr/>
    </dgm:pt>
  </dgm:ptLst>
  <dgm:cxnLst>
    <dgm:cxn modelId="{65A9FC2D-1229-4F2F-9DE2-8A05AEA9F484}" type="presOf" srcId="{FE47C42B-0832-4DB2-8ED5-19B06D0B6B93}" destId="{32EA757B-B3DC-4CF6-A763-B0D7FDE31112}" srcOrd="0" destOrd="0" presId="urn:microsoft.com/office/officeart/2008/layout/LinedList"/>
    <dgm:cxn modelId="{2B33953C-BAE7-4B20-9DFB-2DAA2FE2FA06}" type="presOf" srcId="{B12EE957-7F44-4CA3-A502-CB937AF58596}" destId="{52CB4E5F-9609-4285-94AF-2B575C425C14}" srcOrd="0" destOrd="0" presId="urn:microsoft.com/office/officeart/2008/layout/LinedList"/>
    <dgm:cxn modelId="{753D763E-FED5-418C-8D5B-ED807BC136E2}" srcId="{FE47C42B-0832-4DB2-8ED5-19B06D0B6B93}" destId="{848AC3B6-63C2-4040-AB3B-1BA7A50E5955}" srcOrd="2" destOrd="0" parTransId="{52926B84-94CD-4E92-B47E-6B777681A8FE}" sibTransId="{3393E5D4-31E3-4AF9-967E-452B10A0FCAA}"/>
    <dgm:cxn modelId="{23154F9C-7539-45E4-BB8A-2CDDD8D68620}" srcId="{FE47C42B-0832-4DB2-8ED5-19B06D0B6B93}" destId="{B12EE957-7F44-4CA3-A502-CB937AF58596}" srcOrd="1" destOrd="0" parTransId="{F4EA00DA-D854-4AC6-8CCF-2E900E30887A}" sibTransId="{A22E7F68-FF54-4B06-B0D1-C378274E07DC}"/>
    <dgm:cxn modelId="{2E5137AB-23A6-48AF-ADDA-C7E0075A30C4}" type="presOf" srcId="{848AC3B6-63C2-4040-AB3B-1BA7A50E5955}" destId="{92614106-27C1-4C0B-B96D-7863EC30B7AC}" srcOrd="0" destOrd="0" presId="urn:microsoft.com/office/officeart/2008/layout/LinedList"/>
    <dgm:cxn modelId="{DDB3E2E8-AC9C-40E4-9588-05ADF6C2BE66}" type="presOf" srcId="{238BACE9-1390-4A60-8EC6-36B9C5421799}" destId="{3B3850EE-7003-476D-ADA3-794DA270C209}" srcOrd="0" destOrd="0" presId="urn:microsoft.com/office/officeart/2008/layout/LinedList"/>
    <dgm:cxn modelId="{ACFA71F6-53D7-410D-8127-98DC86F633BE}" srcId="{FE47C42B-0832-4DB2-8ED5-19B06D0B6B93}" destId="{238BACE9-1390-4A60-8EC6-36B9C5421799}" srcOrd="0" destOrd="0" parTransId="{B3B68745-B7B1-4A94-9258-4796CCA0FC20}" sibTransId="{A78B7861-E7BC-44EE-AE6E-58CE6AD4C5FF}"/>
    <dgm:cxn modelId="{5605F65F-2AA6-4E54-B01B-59ED94FC2090}" type="presParOf" srcId="{32EA757B-B3DC-4CF6-A763-B0D7FDE31112}" destId="{7741B5CF-2F7D-4F91-9968-9A96CE7DAEA6}" srcOrd="0" destOrd="0" presId="urn:microsoft.com/office/officeart/2008/layout/LinedList"/>
    <dgm:cxn modelId="{B1B7FBFB-FE19-4344-AF2E-5F1EC11D5E6A}" type="presParOf" srcId="{32EA757B-B3DC-4CF6-A763-B0D7FDE31112}" destId="{CD06D420-0F8E-4B08-939C-7EEFFDFCD914}" srcOrd="1" destOrd="0" presId="urn:microsoft.com/office/officeart/2008/layout/LinedList"/>
    <dgm:cxn modelId="{3EAC44BC-B6D9-4B80-83F9-6F1BC8BD6A17}" type="presParOf" srcId="{CD06D420-0F8E-4B08-939C-7EEFFDFCD914}" destId="{3B3850EE-7003-476D-ADA3-794DA270C209}" srcOrd="0" destOrd="0" presId="urn:microsoft.com/office/officeart/2008/layout/LinedList"/>
    <dgm:cxn modelId="{E9B0DCD8-8D88-4375-983F-9E136718438D}" type="presParOf" srcId="{CD06D420-0F8E-4B08-939C-7EEFFDFCD914}" destId="{F082EF09-782E-47C5-99F4-8BEC01153875}" srcOrd="1" destOrd="0" presId="urn:microsoft.com/office/officeart/2008/layout/LinedList"/>
    <dgm:cxn modelId="{29B78783-7573-4C3D-9A14-0268F417BE7E}" type="presParOf" srcId="{32EA757B-B3DC-4CF6-A763-B0D7FDE31112}" destId="{8E42297E-8917-4B1F-AC08-A390AB55888F}" srcOrd="2" destOrd="0" presId="urn:microsoft.com/office/officeart/2008/layout/LinedList"/>
    <dgm:cxn modelId="{84765744-E856-4DAC-9340-8581ABF59D36}" type="presParOf" srcId="{32EA757B-B3DC-4CF6-A763-B0D7FDE31112}" destId="{F5BF1C12-2682-4800-8195-3707EEA281F6}" srcOrd="3" destOrd="0" presId="urn:microsoft.com/office/officeart/2008/layout/LinedList"/>
    <dgm:cxn modelId="{9502B0DD-F413-48AA-AECA-4CD90FE35CCB}" type="presParOf" srcId="{F5BF1C12-2682-4800-8195-3707EEA281F6}" destId="{52CB4E5F-9609-4285-94AF-2B575C425C14}" srcOrd="0" destOrd="0" presId="urn:microsoft.com/office/officeart/2008/layout/LinedList"/>
    <dgm:cxn modelId="{161214EA-D539-49F5-91CF-1A879335BB2D}" type="presParOf" srcId="{F5BF1C12-2682-4800-8195-3707EEA281F6}" destId="{0D554BCA-CB0A-438D-861C-009732CD9FB0}" srcOrd="1" destOrd="0" presId="urn:microsoft.com/office/officeart/2008/layout/LinedList"/>
    <dgm:cxn modelId="{6200D2CF-8871-4499-B464-51D920F57D64}" type="presParOf" srcId="{32EA757B-B3DC-4CF6-A763-B0D7FDE31112}" destId="{01C2D213-7A69-4204-A4C0-DB0EC78F6718}" srcOrd="4" destOrd="0" presId="urn:microsoft.com/office/officeart/2008/layout/LinedList"/>
    <dgm:cxn modelId="{8E6103B6-8FC8-4AF6-BF31-5994D9448126}" type="presParOf" srcId="{32EA757B-B3DC-4CF6-A763-B0D7FDE31112}" destId="{E6FB8DAF-7F11-472C-A580-6543F6BFCBEE}" srcOrd="5" destOrd="0" presId="urn:microsoft.com/office/officeart/2008/layout/LinedList"/>
    <dgm:cxn modelId="{D4C4E566-B04A-4692-BBC6-1D3D360A3561}" type="presParOf" srcId="{E6FB8DAF-7F11-472C-A580-6543F6BFCBEE}" destId="{92614106-27C1-4C0B-B96D-7863EC30B7AC}" srcOrd="0" destOrd="0" presId="urn:microsoft.com/office/officeart/2008/layout/LinedList"/>
    <dgm:cxn modelId="{E9356E61-1A99-4F14-BB4E-9035D4CCAA77}" type="presParOf" srcId="{E6FB8DAF-7F11-472C-A580-6543F6BFCBEE}" destId="{94963688-9086-40C6-AA7B-30E9768A6CA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F71687-D5E4-4DE3-BBE9-02B8D024D437}" type="doc">
      <dgm:prSet loTypeId="urn:microsoft.com/office/officeart/2005/8/layout/cycle3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1B503A-EEB0-4E6F-891F-304ACF80BF1C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el-GR" b="1" dirty="0">
              <a:solidFill>
                <a:schemeClr val="tx1"/>
              </a:solidFill>
            </a:rPr>
            <a:t>Εμψυχωτικός ρόλος εκπαιδευτικού</a:t>
          </a:r>
          <a:endParaRPr lang="en-US" dirty="0">
            <a:solidFill>
              <a:schemeClr val="tx1"/>
            </a:solidFill>
          </a:endParaRPr>
        </a:p>
      </dgm:t>
    </dgm:pt>
    <dgm:pt modelId="{7E4BE130-74C1-44C9-904D-6E56A5A1D7C6}" type="parTrans" cxnId="{00E243D9-DBFB-4E63-B6AF-3558F7F10D2F}">
      <dgm:prSet/>
      <dgm:spPr/>
      <dgm:t>
        <a:bodyPr/>
        <a:lstStyle/>
        <a:p>
          <a:endParaRPr lang="en-US"/>
        </a:p>
      </dgm:t>
    </dgm:pt>
    <dgm:pt modelId="{CF2D98E3-FF2D-4E77-8A4D-2D01E844F738}" type="sibTrans" cxnId="{00E243D9-DBFB-4E63-B6AF-3558F7F10D2F}">
      <dgm:prSet/>
      <dgm:spPr/>
      <dgm:t>
        <a:bodyPr/>
        <a:lstStyle/>
        <a:p>
          <a:endParaRPr lang="en-US"/>
        </a:p>
      </dgm:t>
    </dgm:pt>
    <dgm:pt modelId="{54BEF963-24C7-4223-87A0-E131AE9A14B0}">
      <dgm:prSet/>
      <dgm:spPr>
        <a:solidFill>
          <a:schemeClr val="accent1"/>
        </a:solidFill>
      </dgm:spPr>
      <dgm:t>
        <a:bodyPr/>
        <a:lstStyle/>
        <a:p>
          <a:r>
            <a:rPr lang="el-GR" dirty="0">
              <a:solidFill>
                <a:schemeClr val="tx1"/>
              </a:solidFill>
            </a:rPr>
            <a:t>Εισαγωγή παιχνιδιών και ασκήσεων </a:t>
          </a:r>
          <a:endParaRPr lang="en-US" dirty="0">
            <a:solidFill>
              <a:schemeClr val="tx1"/>
            </a:solidFill>
          </a:endParaRPr>
        </a:p>
      </dgm:t>
    </dgm:pt>
    <dgm:pt modelId="{719790ED-F5E3-4878-94AC-41D27802BE78}" type="parTrans" cxnId="{17C25A32-8C44-4539-8FAD-7C2A915A0927}">
      <dgm:prSet/>
      <dgm:spPr/>
      <dgm:t>
        <a:bodyPr/>
        <a:lstStyle/>
        <a:p>
          <a:endParaRPr lang="en-US"/>
        </a:p>
      </dgm:t>
    </dgm:pt>
    <dgm:pt modelId="{721B4DD4-A7C3-48B6-98A1-AEFE26D30892}" type="sibTrans" cxnId="{17C25A32-8C44-4539-8FAD-7C2A915A0927}">
      <dgm:prSet/>
      <dgm:spPr/>
      <dgm:t>
        <a:bodyPr/>
        <a:lstStyle/>
        <a:p>
          <a:endParaRPr lang="en-US"/>
        </a:p>
      </dgm:t>
    </dgm:pt>
    <dgm:pt modelId="{05044435-F1DF-4C28-96A6-57D97AA4E144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Παιχνίδια γνωριμίας, ομαδικά γνωστά παιχνίδια</a:t>
          </a:r>
          <a:endParaRPr lang="en-US" dirty="0">
            <a:solidFill>
              <a:schemeClr val="tx1"/>
            </a:solidFill>
          </a:endParaRPr>
        </a:p>
      </dgm:t>
    </dgm:pt>
    <dgm:pt modelId="{184D8052-C505-426B-B0CE-67333A1EB2EF}" type="parTrans" cxnId="{8F9706D4-12F6-4D01-8C72-E660EC60395F}">
      <dgm:prSet/>
      <dgm:spPr/>
      <dgm:t>
        <a:bodyPr/>
        <a:lstStyle/>
        <a:p>
          <a:endParaRPr lang="en-US"/>
        </a:p>
      </dgm:t>
    </dgm:pt>
    <dgm:pt modelId="{AB499B49-021E-4846-87B3-65645F427950}" type="sibTrans" cxnId="{8F9706D4-12F6-4D01-8C72-E660EC60395F}">
      <dgm:prSet/>
      <dgm:spPr/>
      <dgm:t>
        <a:bodyPr/>
        <a:lstStyle/>
        <a:p>
          <a:endParaRPr lang="en-US"/>
        </a:p>
      </dgm:t>
    </dgm:pt>
    <dgm:pt modelId="{B221A423-5E85-43FD-9AC2-8A8C46C68EFB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Παιχνίδια Έκφρασης  και μεταμορφώσεων</a:t>
          </a:r>
          <a:endParaRPr lang="en-US" dirty="0">
            <a:solidFill>
              <a:schemeClr val="tx1"/>
            </a:solidFill>
          </a:endParaRPr>
        </a:p>
      </dgm:t>
    </dgm:pt>
    <dgm:pt modelId="{4398F6C9-FD07-432E-9CFC-CAFF31D0223C}" type="parTrans" cxnId="{64B60D7C-0DE1-4ADC-891D-AB2E5B98B344}">
      <dgm:prSet/>
      <dgm:spPr/>
      <dgm:t>
        <a:bodyPr/>
        <a:lstStyle/>
        <a:p>
          <a:endParaRPr lang="en-US"/>
        </a:p>
      </dgm:t>
    </dgm:pt>
    <dgm:pt modelId="{495239E7-6EB6-4860-B2EB-1DF31DBAFA6C}" type="sibTrans" cxnId="{64B60D7C-0DE1-4ADC-891D-AB2E5B98B344}">
      <dgm:prSet/>
      <dgm:spPr/>
      <dgm:t>
        <a:bodyPr/>
        <a:lstStyle/>
        <a:p>
          <a:endParaRPr lang="en-US"/>
        </a:p>
      </dgm:t>
    </dgm:pt>
    <dgm:pt modelId="{F5F9F157-1325-4BF6-BAF8-2B55BF82B8A4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Κίνηση – φαντασία - ετοιμότητα </a:t>
          </a:r>
          <a:endParaRPr lang="en-US" dirty="0">
            <a:solidFill>
              <a:schemeClr val="tx1"/>
            </a:solidFill>
          </a:endParaRPr>
        </a:p>
      </dgm:t>
    </dgm:pt>
    <dgm:pt modelId="{923EC08D-3815-4057-9AE1-E46C6F913CD9}" type="parTrans" cxnId="{EE50DBEB-89F7-4852-B701-BA29EE6C2554}">
      <dgm:prSet/>
      <dgm:spPr/>
      <dgm:t>
        <a:bodyPr/>
        <a:lstStyle/>
        <a:p>
          <a:endParaRPr lang="en-US"/>
        </a:p>
      </dgm:t>
    </dgm:pt>
    <dgm:pt modelId="{4E4E0805-0E69-4EB1-9634-E6094414B439}" type="sibTrans" cxnId="{EE50DBEB-89F7-4852-B701-BA29EE6C2554}">
      <dgm:prSet/>
      <dgm:spPr/>
      <dgm:t>
        <a:bodyPr/>
        <a:lstStyle/>
        <a:p>
          <a:endParaRPr lang="en-US"/>
        </a:p>
      </dgm:t>
    </dgm:pt>
    <dgm:pt modelId="{BEFB7F17-834F-4C05-87F2-76B657CB9FE5}" type="pres">
      <dgm:prSet presAssocID="{98F71687-D5E4-4DE3-BBE9-02B8D024D437}" presName="Name0" presStyleCnt="0">
        <dgm:presLayoutVars>
          <dgm:dir/>
          <dgm:resizeHandles val="exact"/>
        </dgm:presLayoutVars>
      </dgm:prSet>
      <dgm:spPr/>
    </dgm:pt>
    <dgm:pt modelId="{D222D84C-3F13-40C4-AC24-CA0484305B80}" type="pres">
      <dgm:prSet presAssocID="{98F71687-D5E4-4DE3-BBE9-02B8D024D437}" presName="cycle" presStyleCnt="0"/>
      <dgm:spPr/>
    </dgm:pt>
    <dgm:pt modelId="{29A446F4-A482-4045-A5DD-E578AD3F0700}" type="pres">
      <dgm:prSet presAssocID="{7F1B503A-EEB0-4E6F-891F-304ACF80BF1C}" presName="nodeFirstNode" presStyleLbl="node1" presStyleIdx="0" presStyleCnt="5" custRadScaleRad="100126" custRadScaleInc="6253">
        <dgm:presLayoutVars>
          <dgm:bulletEnabled val="1"/>
        </dgm:presLayoutVars>
      </dgm:prSet>
      <dgm:spPr/>
    </dgm:pt>
    <dgm:pt modelId="{789BCB6A-2F33-4E6D-B776-FC7AC4B5F18C}" type="pres">
      <dgm:prSet presAssocID="{CF2D98E3-FF2D-4E77-8A4D-2D01E844F738}" presName="sibTransFirstNode" presStyleLbl="bgShp" presStyleIdx="0" presStyleCnt="1"/>
      <dgm:spPr/>
    </dgm:pt>
    <dgm:pt modelId="{5325803C-3A96-4998-9653-A5859C452F83}" type="pres">
      <dgm:prSet presAssocID="{54BEF963-24C7-4223-87A0-E131AE9A14B0}" presName="nodeFollowingNodes" presStyleLbl="node1" presStyleIdx="1" presStyleCnt="5" custScaleX="104651" custScaleY="96972">
        <dgm:presLayoutVars>
          <dgm:bulletEnabled val="1"/>
        </dgm:presLayoutVars>
      </dgm:prSet>
      <dgm:spPr/>
    </dgm:pt>
    <dgm:pt modelId="{BBCDE0BC-CC17-40F6-A257-B7FC2ED9F228}" type="pres">
      <dgm:prSet presAssocID="{05044435-F1DF-4C28-96A6-57D97AA4E144}" presName="nodeFollowingNodes" presStyleLbl="node1" presStyleIdx="2" presStyleCnt="5" custRadScaleRad="100564" custRadScaleInc="4975">
        <dgm:presLayoutVars>
          <dgm:bulletEnabled val="1"/>
        </dgm:presLayoutVars>
      </dgm:prSet>
      <dgm:spPr/>
    </dgm:pt>
    <dgm:pt modelId="{6DC4A81D-3F11-4D0B-BC6E-093820BF7686}" type="pres">
      <dgm:prSet presAssocID="{B221A423-5E85-43FD-9AC2-8A8C46C68EFB}" presName="nodeFollowingNodes" presStyleLbl="node1" presStyleIdx="3" presStyleCnt="5">
        <dgm:presLayoutVars>
          <dgm:bulletEnabled val="1"/>
        </dgm:presLayoutVars>
      </dgm:prSet>
      <dgm:spPr/>
    </dgm:pt>
    <dgm:pt modelId="{840503EE-5A14-4DCE-9828-F65ECD3F4255}" type="pres">
      <dgm:prSet presAssocID="{F5F9F157-1325-4BF6-BAF8-2B55BF82B8A4}" presName="nodeFollowingNodes" presStyleLbl="node1" presStyleIdx="4" presStyleCnt="5" custRadScaleRad="96423" custRadScaleInc="4055">
        <dgm:presLayoutVars>
          <dgm:bulletEnabled val="1"/>
        </dgm:presLayoutVars>
      </dgm:prSet>
      <dgm:spPr/>
    </dgm:pt>
  </dgm:ptLst>
  <dgm:cxnLst>
    <dgm:cxn modelId="{53325801-4714-4973-B9E8-552C6C439829}" type="presOf" srcId="{05044435-F1DF-4C28-96A6-57D97AA4E144}" destId="{BBCDE0BC-CC17-40F6-A257-B7FC2ED9F228}" srcOrd="0" destOrd="0" presId="urn:microsoft.com/office/officeart/2005/8/layout/cycle3"/>
    <dgm:cxn modelId="{1BD1B716-2BA0-497B-80A6-5CFBA5FC6345}" type="presOf" srcId="{B221A423-5E85-43FD-9AC2-8A8C46C68EFB}" destId="{6DC4A81D-3F11-4D0B-BC6E-093820BF7686}" srcOrd="0" destOrd="0" presId="urn:microsoft.com/office/officeart/2005/8/layout/cycle3"/>
    <dgm:cxn modelId="{17C25A32-8C44-4539-8FAD-7C2A915A0927}" srcId="{98F71687-D5E4-4DE3-BBE9-02B8D024D437}" destId="{54BEF963-24C7-4223-87A0-E131AE9A14B0}" srcOrd="1" destOrd="0" parTransId="{719790ED-F5E3-4878-94AC-41D27802BE78}" sibTransId="{721B4DD4-A7C3-48B6-98A1-AEFE26D30892}"/>
    <dgm:cxn modelId="{64B60D7C-0DE1-4ADC-891D-AB2E5B98B344}" srcId="{98F71687-D5E4-4DE3-BBE9-02B8D024D437}" destId="{B221A423-5E85-43FD-9AC2-8A8C46C68EFB}" srcOrd="3" destOrd="0" parTransId="{4398F6C9-FD07-432E-9CFC-CAFF31D0223C}" sibTransId="{495239E7-6EB6-4860-B2EB-1DF31DBAFA6C}"/>
    <dgm:cxn modelId="{3BE43081-7629-4352-9C82-8E08B96BDFC1}" type="presOf" srcId="{7F1B503A-EEB0-4E6F-891F-304ACF80BF1C}" destId="{29A446F4-A482-4045-A5DD-E578AD3F0700}" srcOrd="0" destOrd="0" presId="urn:microsoft.com/office/officeart/2005/8/layout/cycle3"/>
    <dgm:cxn modelId="{4F5C08B6-8430-4324-BC3D-9BA9A1A30BA8}" type="presOf" srcId="{CF2D98E3-FF2D-4E77-8A4D-2D01E844F738}" destId="{789BCB6A-2F33-4E6D-B776-FC7AC4B5F18C}" srcOrd="0" destOrd="0" presId="urn:microsoft.com/office/officeart/2005/8/layout/cycle3"/>
    <dgm:cxn modelId="{3E757DCB-944C-4EF2-AECE-78266EBC3D26}" type="presOf" srcId="{F5F9F157-1325-4BF6-BAF8-2B55BF82B8A4}" destId="{840503EE-5A14-4DCE-9828-F65ECD3F4255}" srcOrd="0" destOrd="0" presId="urn:microsoft.com/office/officeart/2005/8/layout/cycle3"/>
    <dgm:cxn modelId="{8F9706D4-12F6-4D01-8C72-E660EC60395F}" srcId="{98F71687-D5E4-4DE3-BBE9-02B8D024D437}" destId="{05044435-F1DF-4C28-96A6-57D97AA4E144}" srcOrd="2" destOrd="0" parTransId="{184D8052-C505-426B-B0CE-67333A1EB2EF}" sibTransId="{AB499B49-021E-4846-87B3-65645F427950}"/>
    <dgm:cxn modelId="{00E243D9-DBFB-4E63-B6AF-3558F7F10D2F}" srcId="{98F71687-D5E4-4DE3-BBE9-02B8D024D437}" destId="{7F1B503A-EEB0-4E6F-891F-304ACF80BF1C}" srcOrd="0" destOrd="0" parTransId="{7E4BE130-74C1-44C9-904D-6E56A5A1D7C6}" sibTransId="{CF2D98E3-FF2D-4E77-8A4D-2D01E844F738}"/>
    <dgm:cxn modelId="{EE50DBEB-89F7-4852-B701-BA29EE6C2554}" srcId="{98F71687-D5E4-4DE3-BBE9-02B8D024D437}" destId="{F5F9F157-1325-4BF6-BAF8-2B55BF82B8A4}" srcOrd="4" destOrd="0" parTransId="{923EC08D-3815-4057-9AE1-E46C6F913CD9}" sibTransId="{4E4E0805-0E69-4EB1-9634-E6094414B439}"/>
    <dgm:cxn modelId="{A9A55AF1-4C3B-4DD1-9C8D-C3EED0992FE5}" type="presOf" srcId="{98F71687-D5E4-4DE3-BBE9-02B8D024D437}" destId="{BEFB7F17-834F-4C05-87F2-76B657CB9FE5}" srcOrd="0" destOrd="0" presId="urn:microsoft.com/office/officeart/2005/8/layout/cycle3"/>
    <dgm:cxn modelId="{C8B5EDFB-1922-4E11-8371-35BF4B844740}" type="presOf" srcId="{54BEF963-24C7-4223-87A0-E131AE9A14B0}" destId="{5325803C-3A96-4998-9653-A5859C452F83}" srcOrd="0" destOrd="0" presId="urn:microsoft.com/office/officeart/2005/8/layout/cycle3"/>
    <dgm:cxn modelId="{03DA056A-6FB7-430C-A77D-CC29A885DE73}" type="presParOf" srcId="{BEFB7F17-834F-4C05-87F2-76B657CB9FE5}" destId="{D222D84C-3F13-40C4-AC24-CA0484305B80}" srcOrd="0" destOrd="0" presId="urn:microsoft.com/office/officeart/2005/8/layout/cycle3"/>
    <dgm:cxn modelId="{EF851884-547F-425F-95F9-D7125385661C}" type="presParOf" srcId="{D222D84C-3F13-40C4-AC24-CA0484305B80}" destId="{29A446F4-A482-4045-A5DD-E578AD3F0700}" srcOrd="0" destOrd="0" presId="urn:microsoft.com/office/officeart/2005/8/layout/cycle3"/>
    <dgm:cxn modelId="{05B858DD-93B5-43EE-BCFA-E5C675E1EAA9}" type="presParOf" srcId="{D222D84C-3F13-40C4-AC24-CA0484305B80}" destId="{789BCB6A-2F33-4E6D-B776-FC7AC4B5F18C}" srcOrd="1" destOrd="0" presId="urn:microsoft.com/office/officeart/2005/8/layout/cycle3"/>
    <dgm:cxn modelId="{395D90DA-AE92-425A-ABCE-57F6C25877DA}" type="presParOf" srcId="{D222D84C-3F13-40C4-AC24-CA0484305B80}" destId="{5325803C-3A96-4998-9653-A5859C452F83}" srcOrd="2" destOrd="0" presId="urn:microsoft.com/office/officeart/2005/8/layout/cycle3"/>
    <dgm:cxn modelId="{EE6671E9-2A06-4C33-BCAE-A9DCA85C6ED8}" type="presParOf" srcId="{D222D84C-3F13-40C4-AC24-CA0484305B80}" destId="{BBCDE0BC-CC17-40F6-A257-B7FC2ED9F228}" srcOrd="3" destOrd="0" presId="urn:microsoft.com/office/officeart/2005/8/layout/cycle3"/>
    <dgm:cxn modelId="{FA6823EF-0716-4F0C-AA85-AA3208E4231F}" type="presParOf" srcId="{D222D84C-3F13-40C4-AC24-CA0484305B80}" destId="{6DC4A81D-3F11-4D0B-BC6E-093820BF7686}" srcOrd="4" destOrd="0" presId="urn:microsoft.com/office/officeart/2005/8/layout/cycle3"/>
    <dgm:cxn modelId="{0CE65FDF-F24A-4166-A22B-3EA1BEA6EB0B}" type="presParOf" srcId="{D222D84C-3F13-40C4-AC24-CA0484305B80}" destId="{840503EE-5A14-4DCE-9828-F65ECD3F425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1B5CF-2F7D-4F91-9968-9A96CE7DAEA6}">
      <dsp:nvSpPr>
        <dsp:cNvPr id="0" name=""/>
        <dsp:cNvSpPr/>
      </dsp:nvSpPr>
      <dsp:spPr>
        <a:xfrm>
          <a:off x="0" y="1898"/>
          <a:ext cx="72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850EE-7003-476D-ADA3-794DA270C209}">
      <dsp:nvSpPr>
        <dsp:cNvPr id="0" name=""/>
        <dsp:cNvSpPr/>
      </dsp:nvSpPr>
      <dsp:spPr>
        <a:xfrm>
          <a:off x="0" y="1898"/>
          <a:ext cx="7200800" cy="1294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6) απαιτούν μια παρόμοια γκάμα στρατηγικών για να κρατήσουν το ενδιαφέρον:</a:t>
          </a:r>
          <a:endParaRPr lang="en-US" sz="2300" kern="1200" dirty="0"/>
        </a:p>
      </dsp:txBody>
      <dsp:txXfrm>
        <a:off x="0" y="1898"/>
        <a:ext cx="7200800" cy="1294878"/>
      </dsp:txXfrm>
    </dsp:sp>
    <dsp:sp modelId="{8E42297E-8917-4B1F-AC08-A390AB55888F}">
      <dsp:nvSpPr>
        <dsp:cNvPr id="0" name=""/>
        <dsp:cNvSpPr/>
      </dsp:nvSpPr>
      <dsp:spPr>
        <a:xfrm>
          <a:off x="0" y="1296776"/>
          <a:ext cx="72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B4E5F-9609-4285-94AF-2B575C425C14}">
      <dsp:nvSpPr>
        <dsp:cNvPr id="0" name=""/>
        <dsp:cNvSpPr/>
      </dsp:nvSpPr>
      <dsp:spPr>
        <a:xfrm>
          <a:off x="0" y="1296776"/>
          <a:ext cx="7200800" cy="1294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-να τραβήξεις την προσοχή , να ενθαρρύνεις τις προσδοκίες, να κρατάς σε εγρήγορση/αγωνία,  </a:t>
          </a:r>
          <a:endParaRPr lang="en-US" sz="2300" kern="1200" dirty="0"/>
        </a:p>
      </dsp:txBody>
      <dsp:txXfrm>
        <a:off x="0" y="1296776"/>
        <a:ext cx="7200800" cy="1294878"/>
      </dsp:txXfrm>
    </dsp:sp>
    <dsp:sp modelId="{01C2D213-7A69-4204-A4C0-DB0EC78F6718}">
      <dsp:nvSpPr>
        <dsp:cNvPr id="0" name=""/>
        <dsp:cNvSpPr/>
      </dsp:nvSpPr>
      <dsp:spPr>
        <a:xfrm>
          <a:off x="0" y="2591655"/>
          <a:ext cx="7200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14106-27C1-4C0B-B96D-7863EC30B7AC}">
      <dsp:nvSpPr>
        <dsp:cNvPr id="0" name=""/>
        <dsp:cNvSpPr/>
      </dsp:nvSpPr>
      <dsp:spPr>
        <a:xfrm>
          <a:off x="0" y="2591655"/>
          <a:ext cx="7200800" cy="1294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-δημιουργία και απελευθέρωση της έντασης, αντιθέσεις και έκπληξη, σχεδιασμός μιας δραστηριότητας σε συγκεκριμένο χρονικό πλαίσιο (</a:t>
          </a:r>
          <a:r>
            <a:rPr lang="el-GR" sz="2300" kern="1200" dirty="0" err="1"/>
            <a:t>Winston</a:t>
          </a:r>
          <a:r>
            <a:rPr lang="el-GR" sz="2300" kern="1200" dirty="0"/>
            <a:t>)</a:t>
          </a:r>
          <a:endParaRPr lang="en-US" sz="2300" kern="1200" dirty="0"/>
        </a:p>
      </dsp:txBody>
      <dsp:txXfrm>
        <a:off x="0" y="2591655"/>
        <a:ext cx="7200800" cy="1294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BCB6A-2F33-4E6D-B776-FC7AC4B5F18C}">
      <dsp:nvSpPr>
        <dsp:cNvPr id="0" name=""/>
        <dsp:cNvSpPr/>
      </dsp:nvSpPr>
      <dsp:spPr>
        <a:xfrm>
          <a:off x="675824" y="1471565"/>
          <a:ext cx="4316353" cy="4316353"/>
        </a:xfrm>
        <a:prstGeom prst="circularArrow">
          <a:avLst>
            <a:gd name="adj1" fmla="val 5544"/>
            <a:gd name="adj2" fmla="val 330680"/>
            <a:gd name="adj3" fmla="val 13835073"/>
            <a:gd name="adj4" fmla="val 17350071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A446F4-A482-4045-A5DD-E578AD3F0700}">
      <dsp:nvSpPr>
        <dsp:cNvPr id="0" name=""/>
        <dsp:cNvSpPr/>
      </dsp:nvSpPr>
      <dsp:spPr>
        <a:xfrm>
          <a:off x="1849305" y="1495786"/>
          <a:ext cx="1969392" cy="98469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/>
              </a:solidFill>
            </a:rPr>
            <a:t>Εμψυχωτικός ρόλος εκπαιδευτικού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897374" y="1543855"/>
        <a:ext cx="1873254" cy="888558"/>
      </dsp:txXfrm>
    </dsp:sp>
    <dsp:sp modelId="{5325803C-3A96-4998-9653-A5859C452F83}">
      <dsp:nvSpPr>
        <dsp:cNvPr id="0" name=""/>
        <dsp:cNvSpPr/>
      </dsp:nvSpPr>
      <dsp:spPr>
        <a:xfrm>
          <a:off x="3433486" y="2780930"/>
          <a:ext cx="2060988" cy="954879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tx1"/>
              </a:solidFill>
            </a:rPr>
            <a:t>Εισαγωγή παιχνιδιών και ασκήσεων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480099" y="2827543"/>
        <a:ext cx="1967762" cy="861653"/>
      </dsp:txXfrm>
    </dsp:sp>
    <dsp:sp modelId="{BBCDE0BC-CC17-40F6-A257-B7FC2ED9F228}">
      <dsp:nvSpPr>
        <dsp:cNvPr id="0" name=""/>
        <dsp:cNvSpPr/>
      </dsp:nvSpPr>
      <dsp:spPr>
        <a:xfrm>
          <a:off x="2737268" y="4886970"/>
          <a:ext cx="1969392" cy="984696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tx1"/>
              </a:solidFill>
            </a:rPr>
            <a:t>Παιχνίδια γνωριμίας, ομαδικά γνωστά παιχνίδια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785337" y="4935039"/>
        <a:ext cx="1873254" cy="888558"/>
      </dsp:txXfrm>
    </dsp:sp>
    <dsp:sp modelId="{6DC4A81D-3F11-4D0B-BC6E-093820BF7686}">
      <dsp:nvSpPr>
        <dsp:cNvPr id="0" name=""/>
        <dsp:cNvSpPr/>
      </dsp:nvSpPr>
      <dsp:spPr>
        <a:xfrm>
          <a:off x="646796" y="4823945"/>
          <a:ext cx="1969392" cy="984696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tx1"/>
              </a:solidFill>
            </a:rPr>
            <a:t>Παιχνίδια Έκφρασης  και μεταμορφώσεων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94865" y="4872014"/>
        <a:ext cx="1873254" cy="888558"/>
      </dsp:txXfrm>
    </dsp:sp>
    <dsp:sp modelId="{840503EE-5A14-4DCE-9828-F65ECD3F4255}">
      <dsp:nvSpPr>
        <dsp:cNvPr id="0" name=""/>
        <dsp:cNvSpPr/>
      </dsp:nvSpPr>
      <dsp:spPr>
        <a:xfrm>
          <a:off x="65558" y="2715207"/>
          <a:ext cx="1969392" cy="984696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tx1"/>
              </a:solidFill>
            </a:rPr>
            <a:t>Κίνηση – φαντασία - ετοιμότητα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13627" y="2763276"/>
        <a:ext cx="1873254" cy="888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3A470788-7CD1-48D8-BAA4-4C5A2FF9D998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6C564FB-B609-4CFA-9C9E-7713FC713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447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10150" cy="37592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77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3074-853B-4CD7-9A1F-FC06AF6DB623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85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226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148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Τίτλος 1"/>
          <p:cNvSpPr>
            <a:spLocks noGrp="1"/>
          </p:cNvSpPr>
          <p:nvPr>
            <p:ph type="title"/>
          </p:nvPr>
        </p:nvSpPr>
        <p:spPr>
          <a:xfrm>
            <a:off x="6628210" y="2277477"/>
            <a:ext cx="2109617" cy="2322178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970359" y="533400"/>
            <a:ext cx="51435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3" name="Θέση εικόνας 2" title="Ένα κενό πλαίσι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1056084" y="647700"/>
            <a:ext cx="497205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dirty="0"/>
              <a:t>Κάντε κλικ στο εικονίδιο για να προσθέσετε μια εικόνα</a:t>
            </a:r>
          </a:p>
        </p:txBody>
      </p:sp>
      <p:sp>
        <p:nvSpPr>
          <p:cNvPr id="12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8210" y="4583188"/>
            <a:ext cx="2109617" cy="1131813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noProof="0" dirty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F7BD33-674A-4B35-AEE2-B4492A768F0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FDBFFB2-86D9-4B8F-A59A-553A60B94BBE}" type="slidenum">
              <a:rPr lang="el-GR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7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844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6DE-D030-4FD5-BBD0-88EFB2665D7C}" type="datetime1">
              <a:rPr lang="el-GR" smtClean="0">
                <a:solidFill>
                  <a:srgbClr val="1D3641"/>
                </a:solidFill>
              </a:rPr>
              <a:pPr/>
              <a:t>30/10/2024</a:t>
            </a:fld>
            <a:endParaRPr lang="el-GR" dirty="0">
              <a:solidFill>
                <a:srgbClr val="1D364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1D364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1D3641"/>
                </a:solidFill>
              </a:rPr>
              <a:pPr/>
              <a:t>‹#›</a:t>
            </a:fld>
            <a:endParaRPr lang="el-GR" dirty="0">
              <a:solidFill>
                <a:srgbClr val="1D36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32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703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2735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EF9F-5279-40C6-9881-D650D57896C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7045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1697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4F7BD33-674A-4B35-AEE2-B4492A768F0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7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349033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4B604FC-6966-4235-9ACE-823938B18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138" y="1059838"/>
            <a:ext cx="2724039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r>
              <a:rPr lang="el-GR" sz="1900" b="1" dirty="0" err="1">
                <a:solidFill>
                  <a:schemeClr val="bg1"/>
                </a:solidFill>
              </a:rPr>
              <a:t>Παιχνιδια</a:t>
            </a:r>
            <a:r>
              <a:rPr lang="el-GR" sz="1900" b="1" dirty="0">
                <a:solidFill>
                  <a:schemeClr val="bg1"/>
                </a:solidFill>
              </a:rPr>
              <a:t> σε  μια </a:t>
            </a:r>
            <a:r>
              <a:rPr lang="el-GR" sz="1900" b="1" dirty="0" err="1">
                <a:solidFill>
                  <a:schemeClr val="bg1"/>
                </a:solidFill>
              </a:rPr>
              <a:t>διαδικασια</a:t>
            </a:r>
            <a:r>
              <a:rPr lang="el-GR" sz="1900" b="1" dirty="0">
                <a:solidFill>
                  <a:schemeClr val="bg1"/>
                </a:solidFill>
              </a:rPr>
              <a:t> που </a:t>
            </a:r>
            <a:r>
              <a:rPr lang="el-GR" sz="1900" b="1" dirty="0" err="1">
                <a:solidFill>
                  <a:schemeClr val="bg1"/>
                </a:solidFill>
              </a:rPr>
              <a:t>αξιοποιει</a:t>
            </a:r>
            <a:r>
              <a:rPr lang="el-GR" sz="1900" b="1" dirty="0">
                <a:solidFill>
                  <a:schemeClr val="bg1"/>
                </a:solidFill>
              </a:rPr>
              <a:t> το </a:t>
            </a:r>
            <a:r>
              <a:rPr lang="el-GR" sz="1900" b="1" dirty="0" err="1">
                <a:solidFill>
                  <a:schemeClr val="bg1"/>
                </a:solidFill>
              </a:rPr>
              <a:t>Θεατρο</a:t>
            </a:r>
            <a:r>
              <a:rPr lang="el-GR" sz="1900" b="1" dirty="0">
                <a:solidFill>
                  <a:schemeClr val="bg1"/>
                </a:solidFill>
              </a:rPr>
              <a:t>/</a:t>
            </a:r>
            <a:r>
              <a:rPr lang="el-GR" sz="1900" b="1" dirty="0" err="1">
                <a:solidFill>
                  <a:schemeClr val="bg1"/>
                </a:solidFill>
              </a:rPr>
              <a:t>Δραμα</a:t>
            </a: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br>
              <a:rPr lang="el-GR" sz="1900" dirty="0">
                <a:solidFill>
                  <a:schemeClr val="bg1"/>
                </a:solidFill>
              </a:rPr>
            </a:br>
            <a:r>
              <a:rPr lang="el-GR" sz="19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214C0B-ECB8-4E69-9FA2-26573436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9331" y="1059838"/>
            <a:ext cx="3499048" cy="4738323"/>
          </a:xfrm>
        </p:spPr>
        <p:txBody>
          <a:bodyPr anchor="ctr">
            <a:normAutofit/>
          </a:bodyPr>
          <a:lstStyle/>
          <a:p>
            <a:r>
              <a:rPr lang="el-GR" sz="3200" dirty="0"/>
              <a:t>Το χαρακτηριστικό των παιχνιδιών και η συνάφειά τους με τη θεατρική δράση έγκειται στα παρακάτω:</a:t>
            </a:r>
          </a:p>
          <a:p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890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2100" dirty="0">
                <a:solidFill>
                  <a:schemeClr val="bg1"/>
                </a:solidFill>
              </a:rPr>
              <a:t>Στρατηγικές για την οργάνωση της ομάδας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211960" y="116632"/>
            <a:ext cx="4381448" cy="5938728"/>
          </a:xfrm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None/>
              <a:tabLst/>
              <a:defRPr/>
            </a:pP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Για τον χωρισμό των </a:t>
            </a:r>
            <a:r>
              <a:rPr kumimoji="0" lang="el-GR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παιδι</a:t>
            </a:r>
            <a:r>
              <a:rPr lang="el-GR" sz="2400" i="1" dirty="0" err="1">
                <a:solidFill>
                  <a:srgbClr val="000000"/>
                </a:solidFill>
                <a:latin typeface="Corbel" panose="020B0503020204020204" pitchFamily="34" charset="0"/>
              </a:rPr>
              <a:t>ών</a:t>
            </a:r>
            <a:r>
              <a:rPr lang="el-GR" sz="2400" i="1" dirty="0">
                <a:solidFill>
                  <a:srgbClr val="000000"/>
                </a:solidFill>
                <a:latin typeface="Corbel" panose="020B0503020204020204" pitchFamily="34" charset="0"/>
              </a:rPr>
              <a:t> σε ομάδες – προτάσεις, σκέψεις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τα παιδιά κάθονται  σε κύκλο,  αριθμούμε,  δείχνουμε το μέρος που θα πάνε να δουλέψουν.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Αν έχετε υπόνοια ότι κάποιοι δεν θα δουλέψουν σωστά με την πρώτη τους επιλογή τότε πείτε: βρείτε ένα ταίρι, τώρα βρείτε άλλο ταίρι.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Μοιράζουμε χαρτάκια με χρώματα , όσοι έχουν το ίδιο χρώμα αποτελούν μια ομάδα, ή ζευγάρι. </a:t>
            </a:r>
          </a:p>
          <a:p>
            <a:pPr marL="266700" lvl="0" indent="0">
              <a:spcBef>
                <a:spcPts val="0"/>
              </a:spcBef>
              <a:buClrTx/>
              <a:buNone/>
              <a:defRPr/>
            </a:pPr>
            <a:endParaRPr lang="en-GB" sz="2400" kern="0" dirty="0">
              <a:solidFill>
                <a:schemeClr val="bg1"/>
              </a:solidFill>
            </a:endParaRPr>
          </a:p>
          <a:p>
            <a:pPr marL="266700" lvl="0" indent="0">
              <a:spcBef>
                <a:spcPts val="0"/>
              </a:spcBef>
              <a:buClrTx/>
              <a:buNone/>
              <a:defRPr/>
            </a:pPr>
            <a:r>
              <a:rPr lang="el-GR" sz="2400" kern="0" dirty="0">
                <a:solidFill>
                  <a:schemeClr val="bg1"/>
                </a:solidFill>
              </a:rPr>
              <a:t> </a:t>
            </a:r>
            <a:endParaRPr lang="el-GR" sz="2400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1220D1DC-5285-400F-A1FA-A2A43E2E3A6C}"/>
              </a:ext>
            </a:extLst>
          </p:cNvPr>
          <p:cNvSpPr txBox="1">
            <a:spLocks/>
          </p:cNvSpPr>
          <p:nvPr/>
        </p:nvSpPr>
        <p:spPr bwMode="black">
          <a:xfrm>
            <a:off x="550592" y="1628800"/>
            <a:ext cx="3143889" cy="37844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err="1">
                <a:solidFill>
                  <a:srgbClr val="FFFFFF"/>
                </a:solidFill>
              </a:rPr>
              <a:t>ΣτρατηγικΕς</a:t>
            </a:r>
            <a:r>
              <a:rPr lang="el-GR" sz="2800" dirty="0">
                <a:solidFill>
                  <a:srgbClr val="FFFFFF"/>
                </a:solidFill>
              </a:rPr>
              <a:t> για την </a:t>
            </a:r>
            <a:r>
              <a:rPr lang="el-GR" sz="2800" dirty="0" err="1">
                <a:solidFill>
                  <a:srgbClr val="FFFFFF"/>
                </a:solidFill>
              </a:rPr>
              <a:t>οργΑνωση</a:t>
            </a:r>
            <a:r>
              <a:rPr lang="el-GR" sz="2800" dirty="0">
                <a:solidFill>
                  <a:srgbClr val="FFFFFF"/>
                </a:solidFill>
              </a:rPr>
              <a:t> της </a:t>
            </a:r>
            <a:r>
              <a:rPr lang="el-GR" sz="2800" dirty="0" err="1">
                <a:solidFill>
                  <a:srgbClr val="FFFFFF"/>
                </a:solidFill>
              </a:rPr>
              <a:t>ομΑδας</a:t>
            </a:r>
            <a:r>
              <a:rPr lang="el-GR" sz="2800" dirty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02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41007" y="1444753"/>
            <a:ext cx="2794889" cy="39684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l-GR" sz="2800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ΣτρατηγικΕς</a:t>
            </a:r>
            <a:r>
              <a:rPr lang="el-GR" sz="28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για την </a:t>
            </a:r>
            <a:r>
              <a:rPr lang="el-GR" sz="2800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οργΑνωση</a:t>
            </a:r>
            <a:r>
              <a:rPr lang="el-GR" sz="28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της </a:t>
            </a:r>
            <a:r>
              <a:rPr lang="el-GR" sz="2800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ομΑδας</a:t>
            </a:r>
            <a:r>
              <a:rPr lang="el-GR" sz="28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en-US" sz="2800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283968" y="260648"/>
            <a:ext cx="4752528" cy="60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ts val="1000"/>
              </a:spcBef>
              <a:buClr>
                <a:schemeClr val="accent2"/>
              </a:buClr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800" dirty="0"/>
              <a:t>8)  Όταν προτείνουμε στα παιδιά να δουλέψουν σε ομάδες σιγουρευόμαστε ότι κατανοούν τα όρια (δεν σηκώνονται να πηγαίνουν σε άλλες ομάδες κ.ά.)  </a:t>
            </a:r>
          </a:p>
          <a:p>
            <a:pPr defTabSz="914400">
              <a:spcBef>
                <a:spcPts val="1000"/>
              </a:spcBef>
              <a:buClr>
                <a:schemeClr val="accent2"/>
              </a:buClr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Πα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ρουσ</a:t>
            </a:r>
            <a:r>
              <a:rPr lang="el-GR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ιάζουμε</a:t>
            </a: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τους κανόνες και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τις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αναδυόμενες 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δεξιότητες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ως προκλήσεις και επιβρ</a:t>
            </a:r>
            <a:r>
              <a:rPr lang="el-GR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αβεύουμε</a:t>
            </a: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τα παιδιά* (επεξήγηση). </a:t>
            </a:r>
          </a:p>
        </p:txBody>
      </p:sp>
    </p:spTree>
    <p:extLst>
      <p:ext uri="{BB962C8B-B14F-4D97-AF65-F5344CB8AC3E}">
        <p14:creationId xmlns:p14="http://schemas.microsoft.com/office/powerpoint/2010/main" val="24627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404040"/>
                </a:solidFill>
              </a:rPr>
              <a:t>Μην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ξεχνάμε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ότι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δι</a:t>
            </a:r>
            <a:r>
              <a:rPr lang="en-US" dirty="0">
                <a:solidFill>
                  <a:srgbClr val="404040"/>
                </a:solidFill>
              </a:rPr>
              <a:t>ατηρούμε τον εμψυχωτικό, συντονιστικό  ρόλο που ενεργοποιεί τα παιδιά να εμπλακούν, να διερευνήσουν, να χαρούν αλλά και να μην συγκρούονται </a:t>
            </a:r>
            <a:r>
              <a:rPr lang="el-GR" dirty="0">
                <a:solidFill>
                  <a:srgbClr val="404040"/>
                </a:solidFill>
              </a:rPr>
              <a:t>μεταξύ τους </a:t>
            </a:r>
            <a:r>
              <a:rPr lang="en-US" dirty="0">
                <a:solidFill>
                  <a:srgbClr val="404040"/>
                </a:solidFill>
              </a:rPr>
              <a:t>επ</a:t>
            </a:r>
            <a:r>
              <a:rPr lang="en-US" dirty="0" err="1">
                <a:solidFill>
                  <a:srgbClr val="404040"/>
                </a:solidFill>
              </a:rPr>
              <a:t>ειδή</a:t>
            </a:r>
            <a:r>
              <a:rPr lang="en-US" dirty="0">
                <a:solidFill>
                  <a:srgbClr val="404040"/>
                </a:solidFill>
              </a:rPr>
              <a:t>  </a:t>
            </a:r>
            <a:r>
              <a:rPr lang="en-US" dirty="0" err="1">
                <a:solidFill>
                  <a:srgbClr val="404040"/>
                </a:solidFill>
              </a:rPr>
              <a:t>δεν</a:t>
            </a:r>
            <a:r>
              <a:rPr lang="en-US" dirty="0">
                <a:solidFill>
                  <a:srgbClr val="404040"/>
                </a:solidFill>
              </a:rPr>
              <a:t> υπ</a:t>
            </a:r>
            <a:r>
              <a:rPr lang="en-US" dirty="0" err="1">
                <a:solidFill>
                  <a:srgbClr val="404040"/>
                </a:solidFill>
              </a:rPr>
              <a:t>άρχουν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όρι</a:t>
            </a:r>
            <a:r>
              <a:rPr lang="en-US" dirty="0">
                <a:solidFill>
                  <a:srgbClr val="404040"/>
                </a:solidFill>
              </a:rPr>
              <a:t>α</a:t>
            </a:r>
          </a:p>
          <a:p>
            <a:pPr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</a:rPr>
              <a:t> (</a:t>
            </a:r>
            <a:r>
              <a:rPr lang="en-US" dirty="0" err="1">
                <a:solidFill>
                  <a:srgbClr val="404040"/>
                </a:solidFill>
              </a:rPr>
              <a:t>δημοκρ</a:t>
            </a:r>
            <a:r>
              <a:rPr lang="en-US" dirty="0">
                <a:solidFill>
                  <a:srgbClr val="404040"/>
                </a:solidFill>
              </a:rPr>
              <a:t>ατικό στυλ - σε σύγκριση με  αυταρχικό ή ελευθεριάζον (democratic, autocratic, laissez-faire leadership style- Kurt Lewin ) 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US" dirty="0">
              <a:solidFill>
                <a:srgbClr val="404040"/>
              </a:solidFill>
            </a:endParaRPr>
          </a:p>
          <a:p>
            <a:pPr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404040"/>
                </a:solidFill>
              </a:rPr>
              <a:t>«</a:t>
            </a:r>
            <a:r>
              <a:rPr lang="en-US" dirty="0" err="1">
                <a:solidFill>
                  <a:srgbClr val="404040"/>
                </a:solidFill>
              </a:rPr>
              <a:t>Αφήστε</a:t>
            </a:r>
            <a:r>
              <a:rPr lang="en-US" dirty="0">
                <a:solidFill>
                  <a:srgbClr val="404040"/>
                </a:solidFill>
              </a:rPr>
              <a:t> </a:t>
            </a:r>
            <a:r>
              <a:rPr lang="en-US" dirty="0" err="1">
                <a:solidFill>
                  <a:srgbClr val="404040"/>
                </a:solidFill>
              </a:rPr>
              <a:t>το</a:t>
            </a:r>
            <a:r>
              <a:rPr lang="en-US" dirty="0">
                <a:solidFill>
                  <a:srgbClr val="404040"/>
                </a:solidFill>
              </a:rPr>
              <a:t> πα</a:t>
            </a:r>
            <a:r>
              <a:rPr lang="en-US" dirty="0" err="1">
                <a:solidFill>
                  <a:srgbClr val="404040"/>
                </a:solidFill>
              </a:rPr>
              <a:t>ιδί</a:t>
            </a:r>
            <a:r>
              <a:rPr lang="en-US" dirty="0">
                <a:solidFill>
                  <a:srgbClr val="404040"/>
                </a:solidFill>
              </a:rPr>
              <a:t> να </a:t>
            </a:r>
            <a:r>
              <a:rPr lang="en-US" dirty="0" err="1">
                <a:solidFill>
                  <a:srgbClr val="404040"/>
                </a:solidFill>
              </a:rPr>
              <a:t>μιλήσει</a:t>
            </a:r>
            <a:r>
              <a:rPr lang="el-GR" dirty="0">
                <a:solidFill>
                  <a:srgbClr val="404040"/>
                </a:solidFill>
              </a:rPr>
              <a:t>»</a:t>
            </a:r>
            <a:r>
              <a:rPr lang="en-US" dirty="0">
                <a:solidFill>
                  <a:srgbClr val="404040"/>
                </a:solidFill>
              </a:rPr>
              <a:t> –Peter Slade </a:t>
            </a:r>
          </a:p>
        </p:txBody>
      </p:sp>
    </p:spTree>
    <p:extLst>
      <p:ext uri="{BB962C8B-B14F-4D97-AF65-F5344CB8AC3E}">
        <p14:creationId xmlns:p14="http://schemas.microsoft.com/office/powerpoint/2010/main" val="758295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278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35878" y="2681103"/>
            <a:ext cx="2522980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el-GR" sz="1800" dirty="0" err="1">
                <a:solidFill>
                  <a:srgbClr val="FFFFFF"/>
                </a:solidFill>
              </a:rPr>
              <a:t>ΕνεργοποΙηση</a:t>
            </a:r>
            <a:r>
              <a:rPr lang="el-GR" sz="1800" dirty="0">
                <a:solidFill>
                  <a:srgbClr val="FFFFFF"/>
                </a:solidFill>
              </a:rPr>
              <a:t> της </a:t>
            </a:r>
            <a:r>
              <a:rPr lang="el-GR" sz="1800" dirty="0" err="1">
                <a:solidFill>
                  <a:srgbClr val="FFFFFF"/>
                </a:solidFill>
              </a:rPr>
              <a:t>ομΑδας</a:t>
            </a:r>
            <a:r>
              <a:rPr lang="el-GR" sz="1800" dirty="0">
                <a:solidFill>
                  <a:srgbClr val="FFFFFF"/>
                </a:solidFill>
              </a:rPr>
              <a:t> –</a:t>
            </a:r>
            <a:r>
              <a:rPr lang="el-GR" sz="1800" dirty="0" err="1">
                <a:solidFill>
                  <a:srgbClr val="FFFFFF"/>
                </a:solidFill>
              </a:rPr>
              <a:t>ρΟλος</a:t>
            </a:r>
            <a:r>
              <a:rPr lang="el-GR" sz="1800" dirty="0">
                <a:solidFill>
                  <a:srgbClr val="FFFFFF"/>
                </a:solidFill>
              </a:rPr>
              <a:t> εκπαιδευτικού 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2D9587B0-DAB3-4751-ADD9-4BB5873F2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157244"/>
              </p:ext>
            </p:extLst>
          </p:nvPr>
        </p:nvGraphicFramePr>
        <p:xfrm>
          <a:off x="539548" y="0"/>
          <a:ext cx="5472612" cy="7302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414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560C344-B70C-4892-A50B-18A14E39E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0108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53CA6F-E2A3-48F3-AD20-D80C44380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107" y="0"/>
            <a:ext cx="50072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1554615" y="643466"/>
            <a:ext cx="4078277" cy="1152127"/>
          </a:xfrm>
          <a:noFill/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el-GR" dirty="0" err="1">
                <a:solidFill>
                  <a:srgbClr val="FFFFFF"/>
                </a:solidFill>
              </a:rPr>
              <a:t>Βιβλιογραφια</a:t>
            </a:r>
            <a:r>
              <a:rPr lang="el-GR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1554615" y="2170772"/>
            <a:ext cx="4078272" cy="3569256"/>
          </a:xfrm>
        </p:spPr>
        <p:txBody>
          <a:bodyPr>
            <a:normAutofit fontScale="92500"/>
          </a:bodyPr>
          <a:lstStyle/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endParaRPr lang="el-GR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r>
              <a:rPr lang="el-GR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Αυδή</a:t>
            </a:r>
            <a:r>
              <a:rPr lang="el-GR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Ά., Χατζηγεωργίου Μ. (2007). H τέχνη του δράματος στην εκπαίδευση. Αθήνα: ΜΕΤΑΙΧΜΙΟ</a:t>
            </a: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endParaRPr lang="el-GR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r>
              <a:rPr lang="el-GR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Πίγκου</a:t>
            </a:r>
            <a:r>
              <a:rPr lang="el-GR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–</a:t>
            </a:r>
            <a:r>
              <a:rPr lang="el-GR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Ρεπούση</a:t>
            </a:r>
            <a:r>
              <a:rPr lang="el-GR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(2019). Εκπαιδευτικό δράμα : Από το θέατρο στην Εκπαίδευση. Αθήνα: Καστανιώτη</a:t>
            </a: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endParaRPr lang="el-GR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Winston J. , Tandy M. (2001). Beginning</a:t>
            </a:r>
            <a:r>
              <a:rPr lang="el-GR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Drama 4-11. London: David Fulton Publishers </a:t>
            </a: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endParaRPr lang="el-GR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lvl="0">
              <a:lnSpc>
                <a:spcPct val="90000"/>
              </a:lnSpc>
              <a:buClr>
                <a:srgbClr val="759AA5">
                  <a:lumMod val="60000"/>
                  <a:lumOff val="40000"/>
                </a:srgbClr>
              </a:buClr>
            </a:pPr>
            <a:endParaRPr lang="el-GR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l-G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48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25BB54F-5936-4467-B66F-F5A297DB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l-GR" dirty="0"/>
              <a:t>Α. </a:t>
            </a:r>
            <a:r>
              <a:rPr lang="el-GR" dirty="0" err="1"/>
              <a:t>Δραστηριοτητες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E4D134-FC44-4420-93E6-AC9C34CA1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04040"/>
                </a:solidFill>
              </a:rPr>
              <a:t>1</a:t>
            </a:r>
            <a:r>
              <a:rPr lang="el-GR" baseline="30000" dirty="0">
                <a:solidFill>
                  <a:srgbClr val="404040"/>
                </a:solidFill>
              </a:rPr>
              <a:t>η</a:t>
            </a:r>
            <a:r>
              <a:rPr lang="el-GR" dirty="0">
                <a:solidFill>
                  <a:srgbClr val="404040"/>
                </a:solidFill>
              </a:rPr>
              <a:t> ΣΥΝΕΡΓΑΣΙΑ ΣΥΝΕΝΟΧΗ –ΖΕΣΤΑΜΑ </a:t>
            </a:r>
          </a:p>
          <a:p>
            <a:endParaRPr lang="el-GR" dirty="0">
              <a:solidFill>
                <a:srgbClr val="404040"/>
              </a:solidFill>
            </a:endParaRPr>
          </a:p>
          <a:p>
            <a:r>
              <a:rPr lang="el-GR" dirty="0">
                <a:solidFill>
                  <a:srgbClr val="404040"/>
                </a:solidFill>
              </a:rPr>
              <a:t>ΑΝΑΖΗΤΗΣΗ ΣΥΓΚΕΚΡΙΜΕΝΟΥ ΠΑΙΔΙΚΟΥ ΠΑΙΧΝΙΔΙΟΥ ομαδικού </a:t>
            </a:r>
          </a:p>
          <a:p>
            <a:r>
              <a:rPr lang="el-GR" dirty="0">
                <a:solidFill>
                  <a:srgbClr val="404040"/>
                </a:solidFill>
              </a:rPr>
              <a:t>ΑΝΑΣΤΟΧΑΣΜΟΣ ποιες περιοχές ανάπτυξης δουλεύουμε</a:t>
            </a:r>
            <a:r>
              <a:rPr lang="en-GB" dirty="0">
                <a:solidFill>
                  <a:srgbClr val="404040"/>
                </a:solidFill>
              </a:rPr>
              <a:t>, </a:t>
            </a:r>
            <a:r>
              <a:rPr lang="el-GR" dirty="0">
                <a:solidFill>
                  <a:srgbClr val="404040"/>
                </a:solidFill>
              </a:rPr>
              <a:t> με ποια ιστορία θα μπορούσε να συνδεθεί , ή σε ποια χαρακτηριστικά ομάδας (πλαίσιο) θα ταίριαζε περισσότερο </a:t>
            </a:r>
          </a:p>
          <a:p>
            <a:endParaRPr lang="el-GR" dirty="0">
              <a:solidFill>
                <a:srgbClr val="404040"/>
              </a:solidFill>
            </a:endParaRPr>
          </a:p>
          <a:p>
            <a:endParaRPr lang="el-GR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140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2466"/>
            <a:ext cx="2001515" cy="1761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6858B7BF-297C-4DF0-8598-CD676AB1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3" y="2638045"/>
            <a:ext cx="6284168" cy="3887299"/>
          </a:xfrm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1) στηρίζονται στην ικανότητα του ανθρώπου να παίζει και να μεταμορφώνει το χώρο, το χρόνο την ταυτότητα και την δράση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2) o χώρος, ο χρόνος, οι δράσεις έχουν συμβολικό χαρακτήρα και στο δράμα και στο παιχνίδι.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3) έχουν διαβαθμίσεις σε θέματα ισορροπίας, σταθερότητας και έντασης που οδηγούν μια  δράση.</a:t>
            </a:r>
          </a:p>
          <a:p>
            <a:endParaRPr lang="el-GR" dirty="0"/>
          </a:p>
        </p:txBody>
      </p:sp>
      <p:sp>
        <p:nvSpPr>
          <p:cNvPr id="7" name="Τίτλος 1">
            <a:extLst>
              <a:ext uri="{FF2B5EF4-FFF2-40B4-BE49-F238E27FC236}">
                <a16:creationId xmlns:a16="http://schemas.microsoft.com/office/drawing/2014/main" id="{B0FBB7AF-752A-E541-1031-8CFBE59FE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32656"/>
            <a:ext cx="6284168" cy="1819994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b="1" dirty="0">
                <a:solidFill>
                  <a:srgbClr val="FFC000"/>
                </a:solidFill>
              </a:rPr>
              <a:t>Παιχνίδια ως ξεκίνημα  και </a:t>
            </a:r>
            <a:r>
              <a:rPr lang="el-GR" b="1" dirty="0" err="1">
                <a:solidFill>
                  <a:srgbClr val="FFC000"/>
                </a:solidFill>
              </a:rPr>
              <a:t>δραστηριοτητα</a:t>
            </a:r>
            <a:r>
              <a:rPr lang="el-GR" b="1" dirty="0">
                <a:solidFill>
                  <a:srgbClr val="FFC000"/>
                </a:solidFill>
              </a:rPr>
              <a:t> σε μια  διαδικασία που αξιοποιεί το Θέατρο/Δράμα</a:t>
            </a: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sz="3100" dirty="0"/>
            </a:br>
            <a:r>
              <a:rPr lang="el-GR" sz="3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216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DF17D-24A8-783D-538D-1F94A8D6B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B88695-BB18-D1E8-74BC-B2B0048DF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2656"/>
            <a:ext cx="5904656" cy="1872208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b="1" dirty="0">
                <a:solidFill>
                  <a:srgbClr val="FFC000"/>
                </a:solidFill>
              </a:rPr>
              <a:t>Παιχνίδια ως ξεκίνημα  και </a:t>
            </a:r>
            <a:r>
              <a:rPr lang="el-GR" b="1" dirty="0" err="1">
                <a:solidFill>
                  <a:srgbClr val="FFC000"/>
                </a:solidFill>
              </a:rPr>
              <a:t>δραστηριοτητα</a:t>
            </a:r>
            <a:r>
              <a:rPr lang="el-GR" b="1" dirty="0">
                <a:solidFill>
                  <a:srgbClr val="FFC000"/>
                </a:solidFill>
              </a:rPr>
              <a:t> σε μια  διαδικασία που αξιοποιεί το Θέατρο/Δράμα</a:t>
            </a: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sz="3100" dirty="0"/>
            </a:br>
            <a:r>
              <a:rPr lang="el-GR" sz="3100" dirty="0"/>
              <a:t>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FF7DC68A-2231-550F-4D32-8DB642EE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3" y="2638045"/>
            <a:ext cx="6284168" cy="3887299"/>
          </a:xfrm>
        </p:spPr>
        <p:txBody>
          <a:bodyPr>
            <a:normAutofit lnSpcReduction="10000"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4) και τα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δύο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έχουν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κα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νόνες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και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συμ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βάσεις.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</a:t>
            </a: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ομαδικό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πα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ιχνίδι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είν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αι ξεκάθαρα.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δράμ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είναι έμμεσα</a:t>
            </a:r>
            <a:r>
              <a:rPr lang="el-GR" sz="2400" dirty="0">
                <a:solidFill>
                  <a:srgbClr val="000000"/>
                </a:solidFill>
                <a:latin typeface="Gill Sans MT" panose="020B0502020104020203"/>
              </a:rPr>
              <a:t> (το ίδιο και στο συμβολικό παιχνίδι όπου εισάγεται μια συνθήκη δράσης)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5) και τα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δύο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έχουν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σωμ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ατική και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αισθηματική συμμετοχή </a:t>
            </a:r>
          </a:p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907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115616" y="1556792"/>
            <a:ext cx="6355032" cy="418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Θέση περιεχομένου 3">
            <a:extLst>
              <a:ext uri="{FF2B5EF4-FFF2-40B4-BE49-F238E27FC236}">
                <a16:creationId xmlns:a16="http://schemas.microsoft.com/office/drawing/2014/main" id="{470BFF41-F6A0-40AC-A11D-6D2C582DFE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037100"/>
              </p:ext>
            </p:extLst>
          </p:nvPr>
        </p:nvGraphicFramePr>
        <p:xfrm>
          <a:off x="1115616" y="2276872"/>
          <a:ext cx="72008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Τίτλος 1">
            <a:extLst>
              <a:ext uri="{FF2B5EF4-FFF2-40B4-BE49-F238E27FC236}">
                <a16:creationId xmlns:a16="http://schemas.microsoft.com/office/drawing/2014/main" id="{D85D0955-51EA-B257-9A85-5956B895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548680"/>
            <a:ext cx="6500192" cy="160397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b="1" dirty="0">
                <a:solidFill>
                  <a:srgbClr val="FFC000"/>
                </a:solidFill>
              </a:rPr>
              <a:t>Παιχνίδια ως ξεκίνημα  και </a:t>
            </a:r>
            <a:r>
              <a:rPr lang="el-GR" b="1" dirty="0" err="1">
                <a:solidFill>
                  <a:srgbClr val="FFC000"/>
                </a:solidFill>
              </a:rPr>
              <a:t>δραστηριοτητα</a:t>
            </a:r>
            <a:r>
              <a:rPr lang="el-GR" b="1" dirty="0">
                <a:solidFill>
                  <a:srgbClr val="FFC000"/>
                </a:solidFill>
              </a:rPr>
              <a:t> σε μια  διαδικασία που αξιοποιεί το Θέατρο/Δράμα</a:t>
            </a: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sz="3100" dirty="0"/>
            </a:br>
            <a:r>
              <a:rPr lang="el-GR" sz="3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692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05163-9B40-B3AD-3AC6-56A0640F4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3660B9-FD89-9714-2FB3-313442235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2656"/>
            <a:ext cx="5904656" cy="1872208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l-GR" b="1" dirty="0">
                <a:solidFill>
                  <a:srgbClr val="FFC000"/>
                </a:solidFill>
              </a:rPr>
              <a:t>Παιχνίδια ως ξεκίνημα  και </a:t>
            </a:r>
            <a:r>
              <a:rPr lang="el-GR" b="1" dirty="0" err="1">
                <a:solidFill>
                  <a:srgbClr val="FFC000"/>
                </a:solidFill>
              </a:rPr>
              <a:t>δραστηριοτητα</a:t>
            </a:r>
            <a:r>
              <a:rPr lang="el-GR" b="1" dirty="0">
                <a:solidFill>
                  <a:srgbClr val="FFC000"/>
                </a:solidFill>
              </a:rPr>
              <a:t> σε μια  διαδικασία που αξιοποιεί το Θέατρο/Δράμα</a:t>
            </a: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rgbClr val="FFC000"/>
                </a:solidFill>
              </a:rPr>
            </a:br>
            <a:b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br>
              <a:rPr lang="el-GR" sz="3100" dirty="0"/>
            </a:br>
            <a:r>
              <a:rPr lang="el-GR" sz="3100" dirty="0"/>
              <a:t>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7FD0982-94F4-4710-3EE6-EA504D204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3" y="2638045"/>
            <a:ext cx="6284168" cy="3887299"/>
          </a:xfrm>
        </p:spPr>
        <p:txBody>
          <a:bodyPr>
            <a:normAutofit lnSpcReduction="10000"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4) και τα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δύο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έχουν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κα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νόνες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και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συμ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βάσεις.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</a:t>
            </a: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ομαδικό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πα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ιχνίδι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είν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αι ξεκάθαρα.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δράμ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είναι έμμεσα</a:t>
            </a:r>
            <a:r>
              <a:rPr lang="el-GR" sz="2400" dirty="0">
                <a:solidFill>
                  <a:srgbClr val="000000"/>
                </a:solidFill>
                <a:latin typeface="Gill Sans MT" panose="020B0502020104020203"/>
              </a:rPr>
              <a:t> (το ίδιο και στο συμβολικό παιχνίδι όπου εισάγεται μια συνθήκη ως δράσης) )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5) και τα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δύο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έχουν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σωμ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ατική και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αισθηματική συμμετοχή </a:t>
            </a:r>
          </a:p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71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lIns="182880" tIns="182880" rIns="182880" bIns="182880" rtlCol="0" anchor="ctr">
            <a:normAutofit fontScale="925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cap="all" spc="200" baseline="0" dirty="0" err="1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Τι</a:t>
            </a:r>
            <a:r>
              <a:rPr lang="en-US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 π</a:t>
            </a:r>
            <a:r>
              <a:rPr lang="en-US" sz="2400" b="1" kern="1200" cap="all" spc="200" baseline="0" dirty="0" err="1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ροσφέ</a:t>
            </a:r>
            <a:endParaRPr lang="el-GR" sz="2400" b="1" kern="1200" cap="all" spc="200" baseline="0" dirty="0">
              <a:ln w="12700" cmpd="sng">
                <a:solidFill>
                  <a:srgbClr val="B9AB6F">
                    <a:satMod val="120000"/>
                    <a:shade val="8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glow rad="53100">
                  <a:srgbClr val="B9AB6F">
                    <a:satMod val="180000"/>
                    <a:alpha val="30000"/>
                  </a:srgbClr>
                </a:glo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cap="all" spc="200" baseline="0" dirty="0" err="1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ρουν</a:t>
            </a:r>
            <a:r>
              <a:rPr lang="en-US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 </a:t>
            </a:r>
            <a:endParaRPr lang="el-GR" sz="2400" b="1" kern="1200" cap="all" spc="200" baseline="0" dirty="0">
              <a:ln w="12700" cmpd="sng">
                <a:solidFill>
                  <a:srgbClr val="B9AB6F">
                    <a:satMod val="120000"/>
                    <a:shade val="8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glow rad="53100">
                  <a:srgbClr val="B9AB6F">
                    <a:satMod val="180000"/>
                    <a:alpha val="30000"/>
                  </a:srgbClr>
                </a:glow>
              </a:effectLst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τα πα</a:t>
            </a:r>
            <a:r>
              <a:rPr lang="en-US" sz="2400" b="1" kern="1200" cap="all" spc="200" baseline="0" dirty="0" err="1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ιχν</a:t>
            </a:r>
            <a:r>
              <a:rPr lang="el-GR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Ι</a:t>
            </a:r>
            <a:r>
              <a:rPr lang="en-US" sz="2400" b="1" kern="1200" cap="all" spc="200" baseline="0" dirty="0" err="1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δι</a:t>
            </a:r>
            <a:r>
              <a:rPr lang="en-US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  <a:t>α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br>
              <a:rPr lang="en-US" sz="2400" b="1" kern="1200" cap="all" spc="200" baseline="0" dirty="0">
                <a:ln w="12700" cmpd="sng">
                  <a:solidFill>
                    <a:srgbClr val="B9AB6F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53100">
                    <a:srgbClr val="B9AB6F">
                      <a:satMod val="180000"/>
                      <a:alpha val="30000"/>
                    </a:srgbClr>
                  </a:glow>
                </a:effectLst>
                <a:latin typeface="+mj-lt"/>
                <a:ea typeface="+mj-ea"/>
                <a:cs typeface="+mj-cs"/>
              </a:rPr>
            </a:br>
            <a:endParaRPr lang="en-US" sz="2400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193770" y="1402080"/>
            <a:ext cx="4626701" cy="4053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74320" indent="-228600" defTabSz="914400">
              <a:spcBef>
                <a:spcPts val="10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1)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Προετοιμάζουν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γι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 την  ώρα του θέατρου/δράματος. </a:t>
            </a:r>
          </a:p>
          <a:p>
            <a:pPr marL="274320" indent="-228600" defTabSz="914400">
              <a:spcBef>
                <a:spcPts val="10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2)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Βοηθούν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να «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δι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αβάζει»  ο εκπαιδευτικός την ενέργεια της ομάδας</a:t>
            </a:r>
          </a:p>
          <a:p>
            <a:pPr marL="274320" indent="-228600" defTabSz="914400">
              <a:spcBef>
                <a:spcPts val="10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3) Τα πα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ιδιά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ελέγχουν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το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σώμ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α,  την φωνή τους</a:t>
            </a:r>
          </a:p>
          <a:p>
            <a:pPr marL="274320" indent="-228600" defTabSz="914400">
              <a:spcBef>
                <a:spcPts val="10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4) Τα πα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ιχνίδι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 μπορούν να εισάγουν συγκεκριμένα θέματα </a:t>
            </a:r>
          </a:p>
          <a:p>
            <a:pPr marL="274320" indent="-228600" defTabSz="914400">
              <a:spcBef>
                <a:spcPts val="1000"/>
              </a:spcBef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5) Κατα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δεικνύουν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την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α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νάγκη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των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«κα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νόνων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»-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ορίων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73298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2100" dirty="0">
                <a:solidFill>
                  <a:schemeClr val="bg1"/>
                </a:solidFill>
              </a:rPr>
              <a:t>Στρατηγικές για την οργάνωση της ομάδας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211960" y="116632"/>
            <a:ext cx="4381448" cy="5938728"/>
          </a:xfrm>
        </p:spPr>
        <p:txBody>
          <a:bodyPr anchor="ctr">
            <a:normAutofit fontScale="92500"/>
          </a:bodyPr>
          <a:lstStyle/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1) Να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έχεις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όλ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όσα χρειάζεσαι για να παίξεις την δραστηριότητα, το  παιχνίδι έτοιμα και κοντά σου 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2)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Ότ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αν παίζεις ένα παιχνίδι ή κάνεις μια δραστηριότητα  πρώτη φορά έχε τις οδηγίες καθαρά και σε έτοιμα βήματα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3)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Μην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ξεκινάς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μι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δραστηριότητα αν δεν είναι έτοιμα τα παιδιά 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4)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μικρότερα παιδιά να δίνεις οδηγίες σύντομες και μια κάθε φορά ΠΧ.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Κάθε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πα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ιδί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να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σηκωθεί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ωρ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αία, τώρα, τα δάχτυλα στα χείλια σωστά, σιγά σιγά περπατήστε στις μύτες, κ</a:t>
            </a:r>
            <a:r>
              <a:rPr lang="el-GR" kern="0" dirty="0">
                <a:solidFill>
                  <a:schemeClr val="bg1"/>
                </a:solidFill>
              </a:rPr>
              <a:t> </a:t>
            </a:r>
            <a:r>
              <a:rPr lang="en-GB" kern="0" dirty="0">
                <a:solidFill>
                  <a:schemeClr val="bg1"/>
                </a:solidFill>
              </a:rPr>
              <a:t>.</a:t>
            </a:r>
            <a:r>
              <a:rPr lang="en-GB" kern="0" dirty="0" err="1">
                <a:solidFill>
                  <a:schemeClr val="bg1"/>
                </a:solidFill>
              </a:rPr>
              <a:t>o.k</a:t>
            </a:r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1220D1DC-5285-400F-A1FA-A2A43E2E3A6C}"/>
              </a:ext>
            </a:extLst>
          </p:cNvPr>
          <p:cNvSpPr txBox="1">
            <a:spLocks/>
          </p:cNvSpPr>
          <p:nvPr/>
        </p:nvSpPr>
        <p:spPr bwMode="black">
          <a:xfrm>
            <a:off x="550592" y="1628800"/>
            <a:ext cx="3143889" cy="37844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err="1">
                <a:solidFill>
                  <a:srgbClr val="FFFFFF"/>
                </a:solidFill>
              </a:rPr>
              <a:t>ΣτρατηγικΕς</a:t>
            </a:r>
            <a:r>
              <a:rPr lang="el-GR" sz="2800" dirty="0">
                <a:solidFill>
                  <a:srgbClr val="FFFFFF"/>
                </a:solidFill>
              </a:rPr>
              <a:t> για την </a:t>
            </a:r>
            <a:r>
              <a:rPr lang="el-GR" sz="2800" dirty="0" err="1">
                <a:solidFill>
                  <a:srgbClr val="FFFFFF"/>
                </a:solidFill>
              </a:rPr>
              <a:t>οργΑνωση</a:t>
            </a:r>
            <a:r>
              <a:rPr lang="el-GR" sz="2800" dirty="0">
                <a:solidFill>
                  <a:srgbClr val="FFFFFF"/>
                </a:solidFill>
              </a:rPr>
              <a:t> της </a:t>
            </a:r>
            <a:r>
              <a:rPr lang="el-GR" sz="2800" dirty="0" err="1">
                <a:solidFill>
                  <a:srgbClr val="FFFFFF"/>
                </a:solidFill>
              </a:rPr>
              <a:t>ομΑδας</a:t>
            </a:r>
            <a:endParaRPr lang="el-GR" sz="2800" dirty="0">
              <a:solidFill>
                <a:srgbClr val="FFFFFF"/>
              </a:solidFill>
            </a:endParaRPr>
          </a:p>
          <a:p>
            <a:r>
              <a:rPr lang="el-GR" sz="2800" dirty="0">
                <a:solidFill>
                  <a:srgbClr val="FFFFFF"/>
                </a:solidFill>
              </a:rPr>
              <a:t>Στη </a:t>
            </a:r>
            <a:r>
              <a:rPr lang="el-GR" sz="2800" dirty="0" err="1">
                <a:solidFill>
                  <a:srgbClr val="FFFFFF"/>
                </a:solidFill>
              </a:rPr>
              <a:t>θεατροπαιδαγωγικη</a:t>
            </a:r>
            <a:r>
              <a:rPr lang="el-GR" sz="2800" dirty="0">
                <a:solidFill>
                  <a:srgbClr val="FFFFFF"/>
                </a:solidFill>
              </a:rPr>
              <a:t>  </a:t>
            </a:r>
            <a:r>
              <a:rPr lang="el-GR" sz="2800" dirty="0" err="1">
                <a:solidFill>
                  <a:srgbClr val="FFFFFF"/>
                </a:solidFill>
              </a:rPr>
              <a:t>δραση</a:t>
            </a:r>
            <a:r>
              <a:rPr lang="el-GR" sz="2800" dirty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79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2100" dirty="0">
                <a:solidFill>
                  <a:schemeClr val="bg1"/>
                </a:solidFill>
              </a:rPr>
              <a:t>Στρατηγικές για την οργάνωση της ομάδας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283968" y="764704"/>
            <a:ext cx="4309440" cy="5290656"/>
          </a:xfrm>
        </p:spPr>
        <p:txBody>
          <a:bodyPr anchor="ctr">
            <a:no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5) Να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έχεις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στ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αθερές λέξεις ως σήματα για να ξεκινάς ή να σταματάς ένα παιχνίδι.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Σιγουρέψου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ότι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τα πα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ιδιά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τα καταλαβα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ίνουν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π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ριν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ξεκινήσεις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.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6)Να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έχεις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μι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γκάμα στρατηγικών για να κρατάς την ομάδα ώστε να μην χρειάζεται να υψώνεις τη φωνή 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Κυρίως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ότ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αν δουλεύουν σε ζευγάρια  τα παιδιά ή σε ομάδες (πχ.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το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σήμ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α με το χέρι ψηλά..) </a:t>
            </a: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1220D1DC-5285-400F-A1FA-A2A43E2E3A6C}"/>
              </a:ext>
            </a:extLst>
          </p:cNvPr>
          <p:cNvSpPr txBox="1">
            <a:spLocks/>
          </p:cNvSpPr>
          <p:nvPr/>
        </p:nvSpPr>
        <p:spPr bwMode="black">
          <a:xfrm>
            <a:off x="550592" y="1628800"/>
            <a:ext cx="3143889" cy="37844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err="1">
                <a:solidFill>
                  <a:srgbClr val="FFFFFF"/>
                </a:solidFill>
              </a:rPr>
              <a:t>ΣτρατηγικΕς</a:t>
            </a:r>
            <a:r>
              <a:rPr lang="el-GR" sz="2800" dirty="0">
                <a:solidFill>
                  <a:srgbClr val="FFFFFF"/>
                </a:solidFill>
              </a:rPr>
              <a:t> για την </a:t>
            </a:r>
            <a:r>
              <a:rPr lang="el-GR" sz="2800" dirty="0" err="1">
                <a:solidFill>
                  <a:srgbClr val="FFFFFF"/>
                </a:solidFill>
              </a:rPr>
              <a:t>οργΑνωση</a:t>
            </a:r>
            <a:r>
              <a:rPr lang="el-GR" sz="2800" dirty="0">
                <a:solidFill>
                  <a:srgbClr val="FFFFFF"/>
                </a:solidFill>
              </a:rPr>
              <a:t> της </a:t>
            </a:r>
            <a:r>
              <a:rPr lang="el-GR" sz="2800" dirty="0" err="1">
                <a:solidFill>
                  <a:srgbClr val="FFFFFF"/>
                </a:solidFill>
              </a:rPr>
              <a:t>ομΑδας</a:t>
            </a:r>
            <a:r>
              <a:rPr lang="el-GR" sz="2800" dirty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39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2100" dirty="0">
                <a:solidFill>
                  <a:schemeClr val="bg1"/>
                </a:solidFill>
              </a:rPr>
              <a:t>Στρατηγικές για την οργάνωση της ομάδας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211960" y="116632"/>
            <a:ext cx="4381448" cy="5938728"/>
          </a:xfrm>
        </p:spPr>
        <p:txBody>
          <a:bodyPr anchor="ctr">
            <a:normAutofit/>
          </a:bodyPr>
          <a:lstStyle/>
          <a:p>
            <a:r>
              <a:rPr lang="el-GR" sz="1800" dirty="0">
                <a:solidFill>
                  <a:schemeClr val="bg1"/>
                </a:solidFill>
              </a:rPr>
              <a:t>7</a:t>
            </a:r>
            <a:r>
              <a:rPr lang="el-GR" sz="2400" dirty="0">
                <a:solidFill>
                  <a:schemeClr val="bg1"/>
                </a:solidFill>
              </a:rPr>
              <a:t>) </a:t>
            </a:r>
            <a:r>
              <a:rPr lang="el-GR" sz="2400" kern="0" dirty="0">
                <a:solidFill>
                  <a:schemeClr val="bg1"/>
                </a:solidFill>
              </a:rPr>
              <a:t>Να  έχεις ξεκάθαρο το πώς  και με ποιον θα δουλεύουν κάθε φορά (παραδείγματα)</a:t>
            </a:r>
          </a:p>
          <a:p>
            <a:r>
              <a:rPr lang="el-GR" sz="2400" dirty="0">
                <a:solidFill>
                  <a:schemeClr val="bg1"/>
                </a:solidFill>
              </a:rPr>
              <a:t>Εξηγείστε ότι στις δραστηριότητές σας  κάποιες φορές τα παιδιά θα διαλέγουν με ποιον θα δουλεύουν και κάποιες φορές επιλέγετε εσείς. Να σκεφτείτε προσεκτικά πότε αυτό είναι απαραίτητο .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1220D1DC-5285-400F-A1FA-A2A43E2E3A6C}"/>
              </a:ext>
            </a:extLst>
          </p:cNvPr>
          <p:cNvSpPr txBox="1">
            <a:spLocks/>
          </p:cNvSpPr>
          <p:nvPr/>
        </p:nvSpPr>
        <p:spPr bwMode="black">
          <a:xfrm>
            <a:off x="550592" y="1628800"/>
            <a:ext cx="3143889" cy="37844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 err="1">
                <a:solidFill>
                  <a:srgbClr val="FFFFFF"/>
                </a:solidFill>
              </a:rPr>
              <a:t>ΣτρατηγικΕς</a:t>
            </a:r>
            <a:r>
              <a:rPr lang="el-GR" sz="2800" dirty="0">
                <a:solidFill>
                  <a:srgbClr val="FFFFFF"/>
                </a:solidFill>
              </a:rPr>
              <a:t> για την </a:t>
            </a:r>
            <a:r>
              <a:rPr lang="el-GR" sz="2800" dirty="0" err="1">
                <a:solidFill>
                  <a:srgbClr val="FFFFFF"/>
                </a:solidFill>
              </a:rPr>
              <a:t>οργΑνωση</a:t>
            </a:r>
            <a:r>
              <a:rPr lang="el-GR" sz="2800" dirty="0">
                <a:solidFill>
                  <a:srgbClr val="FFFFFF"/>
                </a:solidFill>
              </a:rPr>
              <a:t> της </a:t>
            </a:r>
            <a:r>
              <a:rPr lang="el-GR" sz="2800" dirty="0" err="1">
                <a:solidFill>
                  <a:srgbClr val="FFFFFF"/>
                </a:solidFill>
              </a:rPr>
              <a:t>ομΑδας</a:t>
            </a:r>
            <a:r>
              <a:rPr lang="el-GR" sz="2800" dirty="0">
                <a:solidFill>
                  <a:srgbClr val="FFFFFF"/>
                </a:solidFill>
              </a:rPr>
              <a:t> 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84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Δέμα">
  <a:themeElements>
    <a:clrScheme name="Δέμα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Δέμ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έμα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Δέμα</Template>
  <TotalTime>2055</TotalTime>
  <Words>972</Words>
  <Application>Microsoft Office PowerPoint</Application>
  <PresentationFormat>Προβολή στην οθόνη (4:3)</PresentationFormat>
  <Paragraphs>96</Paragraphs>
  <Slides>15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Gill Sans MT</vt:lpstr>
      <vt:lpstr>Δέμα</vt:lpstr>
      <vt:lpstr>      Παιχνιδια σε  μια διαδικασια που αξιοποιει το Θεατρο/Δραμα     </vt:lpstr>
      <vt:lpstr>      Παιχνίδια ως ξεκίνημα  και δραστηριοτητα σε μια  διαδικασία που αξιοποιεί το Θέατρο/Δράμα     </vt:lpstr>
      <vt:lpstr>      Παιχνίδια ως ξεκίνημα  και δραστηριοτητα σε μια  διαδικασία που αξιοποιεί το Θέατρο/Δράμα     </vt:lpstr>
      <vt:lpstr>      Παιχνίδια ως ξεκίνημα  και δραστηριοτητα σε μια  διαδικασία που αξιοποιεί το Θέατρο/Δράμα     </vt:lpstr>
      <vt:lpstr>      Παιχνίδια ως ξεκίνημα  και δραστηριοτητα σε μια  διαδικασία που αξιοποιεί το Θέατρο/Δράμα     </vt:lpstr>
      <vt:lpstr>Παρουσίαση του PowerPoint</vt:lpstr>
      <vt:lpstr>Στρατηγικές για την οργάνωση της ομάδας </vt:lpstr>
      <vt:lpstr>Στρατηγικές για την οργάνωση της ομάδας </vt:lpstr>
      <vt:lpstr>Στρατηγικές για την οργάνωση της ομάδας </vt:lpstr>
      <vt:lpstr>Στρατηγικές για την οργάνωση της ομάδας </vt:lpstr>
      <vt:lpstr>ΣτρατηγικΕς για την οργΑνωση της ομΑδας </vt:lpstr>
      <vt:lpstr>Παρουσίαση του PowerPoint</vt:lpstr>
      <vt:lpstr>ΕνεργοποΙηση της ομΑδας –ρΟλος εκπαιδευτικού </vt:lpstr>
      <vt:lpstr>Βιβλιογραφια </vt:lpstr>
      <vt:lpstr>Α. Δραστηριοτητες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Θέατρο στην Εκπαίδευση</dc:title>
  <dc:creator>b</dc:creator>
  <cp:lastModifiedBy>PANAGIOTA GIANNOULI</cp:lastModifiedBy>
  <cp:revision>31</cp:revision>
  <cp:lastPrinted>2021-11-02T10:21:28Z</cp:lastPrinted>
  <dcterms:created xsi:type="dcterms:W3CDTF">2020-10-29T07:53:27Z</dcterms:created>
  <dcterms:modified xsi:type="dcterms:W3CDTF">2024-10-30T09:00:15Z</dcterms:modified>
</cp:coreProperties>
</file>