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4"/>
  </p:sldMasterIdLst>
  <p:notesMasterIdLst>
    <p:notesMasterId r:id="rId31"/>
  </p:notesMasterIdLst>
  <p:handoutMasterIdLst>
    <p:handoutMasterId r:id="rId32"/>
  </p:handoutMasterIdLst>
  <p:sldIdLst>
    <p:sldId id="292" r:id="rId5"/>
    <p:sldId id="332" r:id="rId6"/>
    <p:sldId id="335" r:id="rId7"/>
    <p:sldId id="305" r:id="rId8"/>
    <p:sldId id="334" r:id="rId9"/>
    <p:sldId id="331" r:id="rId10"/>
    <p:sldId id="341" r:id="rId11"/>
    <p:sldId id="350" r:id="rId12"/>
    <p:sldId id="349" r:id="rId13"/>
    <p:sldId id="345" r:id="rId14"/>
    <p:sldId id="338" r:id="rId15"/>
    <p:sldId id="315" r:id="rId16"/>
    <p:sldId id="337" r:id="rId17"/>
    <p:sldId id="276" r:id="rId18"/>
    <p:sldId id="363" r:id="rId19"/>
    <p:sldId id="352" r:id="rId20"/>
    <p:sldId id="355" r:id="rId21"/>
    <p:sldId id="356" r:id="rId22"/>
    <p:sldId id="357" r:id="rId23"/>
    <p:sldId id="364" r:id="rId24"/>
    <p:sldId id="358" r:id="rId25"/>
    <p:sldId id="359" r:id="rId26"/>
    <p:sldId id="365" r:id="rId27"/>
    <p:sldId id="361" r:id="rId28"/>
    <p:sldId id="330" r:id="rId29"/>
    <p:sldId id="339" r:id="rId30"/>
  </p:sldIdLst>
  <p:sldSz cx="12420600" cy="6948488"/>
  <p:notesSz cx="6858000" cy="9144000"/>
  <p:defaultTextStyle>
    <a:defPPr rtl="0">
      <a:defRPr lang="el-GR"/>
    </a:defPPr>
    <a:lvl1pPr marL="0" algn="l" defTabSz="929670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1pPr>
    <a:lvl2pPr marL="464835" algn="l" defTabSz="929670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2pPr>
    <a:lvl3pPr marL="929670" algn="l" defTabSz="929670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3pPr>
    <a:lvl4pPr marL="1394506" algn="l" defTabSz="929670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4pPr>
    <a:lvl5pPr marL="1859341" algn="l" defTabSz="929670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5pPr>
    <a:lvl6pPr marL="2324176" algn="l" defTabSz="929670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6pPr>
    <a:lvl7pPr marL="2789011" algn="l" defTabSz="929670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7pPr>
    <a:lvl8pPr marL="3253847" algn="l" defTabSz="929670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8pPr>
    <a:lvl9pPr marL="3718682" algn="l" defTabSz="929670" rtl="0" eaLnBrk="1" latinLnBrk="0" hangingPunct="1">
      <a:defRPr sz="183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EAE962AA-E738-4629-92C0-455D2D8A9DED}">
          <p14:sldIdLst>
            <p14:sldId id="292"/>
            <p14:sldId id="332"/>
            <p14:sldId id="335"/>
            <p14:sldId id="305"/>
            <p14:sldId id="334"/>
            <p14:sldId id="331"/>
            <p14:sldId id="341"/>
          </p14:sldIdLst>
        </p14:section>
        <p14:section name="Ενότητα χωρίς τίτλο" id="{81B7D558-4358-4918-A34A-BACDEEF00B73}">
          <p14:sldIdLst>
            <p14:sldId id="350"/>
            <p14:sldId id="349"/>
            <p14:sldId id="345"/>
            <p14:sldId id="338"/>
          </p14:sldIdLst>
        </p14:section>
        <p14:section name="Ενότητα χωρίς τίτλο" id="{9C387EDA-8F54-451E-9A42-444220CBD005}">
          <p14:sldIdLst>
            <p14:sldId id="315"/>
            <p14:sldId id="337"/>
            <p14:sldId id="276"/>
            <p14:sldId id="363"/>
            <p14:sldId id="352"/>
            <p14:sldId id="355"/>
            <p14:sldId id="356"/>
            <p14:sldId id="357"/>
            <p14:sldId id="364"/>
            <p14:sldId id="358"/>
            <p14:sldId id="359"/>
            <p14:sldId id="365"/>
            <p14:sldId id="361"/>
            <p14:sldId id="330"/>
            <p14:sldId id="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39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BBFB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67" autoAdjust="0"/>
  </p:normalViewPr>
  <p:slideViewPr>
    <p:cSldViewPr snapToGrid="0">
      <p:cViewPr varScale="1">
        <p:scale>
          <a:sx n="54" d="100"/>
          <a:sy n="54" d="100"/>
        </p:scale>
        <p:origin x="360" y="48"/>
      </p:cViewPr>
      <p:guideLst>
        <p:guide orient="horz" pos="2189"/>
        <p:guide pos="3912"/>
      </p:guideLst>
    </p:cSldViewPr>
  </p:slideViewPr>
  <p:outlineViewPr>
    <p:cViewPr>
      <p:scale>
        <a:sx n="33" d="100"/>
        <a:sy n="33" d="100"/>
      </p:scale>
      <p:origin x="0" y="-50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376"/>
    </p:cViewPr>
  </p:sorterViewPr>
  <p:notesViewPr>
    <p:cSldViewPr snapToGrid="0">
      <p:cViewPr varScale="1">
        <p:scale>
          <a:sx n="88" d="100"/>
          <a:sy n="88" d="100"/>
        </p:scale>
        <p:origin x="302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64B74F-D240-41CA-A6FE-60A8A704BB2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E2A4071-1D3D-4FBE-AE1D-4BA25FBEB6A7}">
      <dgm:prSet/>
      <dgm:spPr/>
      <dgm:t>
        <a:bodyPr/>
        <a:lstStyle/>
        <a:p>
          <a:r>
            <a:rPr lang="el-GR" b="1" dirty="0"/>
            <a:t>α</a:t>
          </a:r>
          <a:r>
            <a:rPr lang="el-GR" b="0" dirty="0"/>
            <a:t>) Ηθοποιοί που μιλούν ή τραγουδούν (ανεξάρτητα από το σώμα χορού)</a:t>
          </a:r>
          <a:endParaRPr lang="en-US" b="0" dirty="0"/>
        </a:p>
      </dgm:t>
    </dgm:pt>
    <dgm:pt modelId="{3A15C11B-51D0-432A-A2F6-1B1C658503F5}" type="parTrans" cxnId="{AECAB747-266A-47AF-AC6E-C21DE7F2A8E1}">
      <dgm:prSet/>
      <dgm:spPr/>
      <dgm:t>
        <a:bodyPr/>
        <a:lstStyle/>
        <a:p>
          <a:endParaRPr lang="en-US"/>
        </a:p>
      </dgm:t>
    </dgm:pt>
    <dgm:pt modelId="{DF320A1C-DCD3-4B23-82AB-451C30B4CD16}" type="sibTrans" cxnId="{AECAB747-266A-47AF-AC6E-C21DE7F2A8E1}">
      <dgm:prSet/>
      <dgm:spPr/>
      <dgm:t>
        <a:bodyPr/>
        <a:lstStyle/>
        <a:p>
          <a:endParaRPr lang="en-US"/>
        </a:p>
      </dgm:t>
    </dgm:pt>
    <dgm:pt modelId="{F50169B1-3F01-43C2-8D55-091A08948B6B}">
      <dgm:prSet/>
      <dgm:spPr/>
      <dgm:t>
        <a:bodyPr/>
        <a:lstStyle/>
        <a:p>
          <a:r>
            <a:rPr lang="el-GR" b="1" dirty="0"/>
            <a:t>β) </a:t>
          </a:r>
          <a:r>
            <a:rPr lang="el-GR" dirty="0"/>
            <a:t>Ένα στοιχείο σύγκρουσης που εκφράζεται μέσα από τον διάλογο</a:t>
          </a:r>
          <a:br>
            <a:rPr lang="el-GR" dirty="0"/>
          </a:br>
          <a:endParaRPr lang="en-US" dirty="0"/>
        </a:p>
      </dgm:t>
    </dgm:pt>
    <dgm:pt modelId="{9ABC979B-DBC5-4D8D-AEC6-F3A7C8626585}" type="parTrans" cxnId="{739B6283-2696-4EC4-BD2C-F5D39F1B8BD6}">
      <dgm:prSet/>
      <dgm:spPr/>
      <dgm:t>
        <a:bodyPr/>
        <a:lstStyle/>
        <a:p>
          <a:endParaRPr lang="en-US"/>
        </a:p>
      </dgm:t>
    </dgm:pt>
    <dgm:pt modelId="{9C258316-2028-404D-BA12-0B5DB46B57C9}" type="sibTrans" cxnId="{739B6283-2696-4EC4-BD2C-F5D39F1B8BD6}">
      <dgm:prSet/>
      <dgm:spPr/>
      <dgm:t>
        <a:bodyPr/>
        <a:lstStyle/>
        <a:p>
          <a:endParaRPr lang="en-US"/>
        </a:p>
      </dgm:t>
    </dgm:pt>
    <dgm:pt modelId="{0DA1F08F-8CCD-42EA-83FE-F34DD6C52615}">
      <dgm:prSet/>
      <dgm:spPr/>
      <dgm:t>
        <a:bodyPr/>
        <a:lstStyle/>
        <a:p>
          <a:endParaRPr lang="el-GR" b="1" dirty="0"/>
        </a:p>
        <a:p>
          <a:r>
            <a:rPr lang="el-GR" b="1" dirty="0"/>
            <a:t>γ) </a:t>
          </a:r>
          <a:r>
            <a:rPr lang="el-GR" b="0" dirty="0"/>
            <a:t>Ένα </a:t>
          </a:r>
          <a:r>
            <a:rPr lang="el-GR" dirty="0"/>
            <a:t>κοινό που συμμετέχει συναισθηματικά στην δράση, χωρίς όμως να εμπλέκεται άμεσα"</a:t>
          </a:r>
          <a:endParaRPr lang="en-US" dirty="0"/>
        </a:p>
      </dgm:t>
    </dgm:pt>
    <dgm:pt modelId="{69903274-6FAD-4304-9BF9-9BC321C8A42F}" type="parTrans" cxnId="{BD0685DB-9A7C-423E-8132-2DEA4238BC4A}">
      <dgm:prSet/>
      <dgm:spPr/>
      <dgm:t>
        <a:bodyPr/>
        <a:lstStyle/>
        <a:p>
          <a:endParaRPr lang="en-US"/>
        </a:p>
      </dgm:t>
    </dgm:pt>
    <dgm:pt modelId="{796B81BB-072B-40FA-92AA-DBCBA5A32B98}" type="sibTrans" cxnId="{BD0685DB-9A7C-423E-8132-2DEA4238BC4A}">
      <dgm:prSet/>
      <dgm:spPr/>
      <dgm:t>
        <a:bodyPr/>
        <a:lstStyle/>
        <a:p>
          <a:endParaRPr lang="en-US"/>
        </a:p>
      </dgm:t>
    </dgm:pt>
    <dgm:pt modelId="{E924613F-9D3E-44DC-AF20-0B0B6DB7813F}" type="pres">
      <dgm:prSet presAssocID="{6764B74F-D240-41CA-A6FE-60A8A704BB27}" presName="vert0" presStyleCnt="0">
        <dgm:presLayoutVars>
          <dgm:dir/>
          <dgm:animOne val="branch"/>
          <dgm:animLvl val="lvl"/>
        </dgm:presLayoutVars>
      </dgm:prSet>
      <dgm:spPr/>
    </dgm:pt>
    <dgm:pt modelId="{5EF6F8FA-2A7E-42F1-9047-2E4724756994}" type="pres">
      <dgm:prSet presAssocID="{3E2A4071-1D3D-4FBE-AE1D-4BA25FBEB6A7}" presName="thickLine" presStyleLbl="alignNode1" presStyleIdx="0" presStyleCnt="3"/>
      <dgm:spPr/>
    </dgm:pt>
    <dgm:pt modelId="{63231C1D-A0FB-4A57-8251-963CFA19B89A}" type="pres">
      <dgm:prSet presAssocID="{3E2A4071-1D3D-4FBE-AE1D-4BA25FBEB6A7}" presName="horz1" presStyleCnt="0"/>
      <dgm:spPr/>
    </dgm:pt>
    <dgm:pt modelId="{AFC7FC25-2143-4B85-B4C8-E01C5900F270}" type="pres">
      <dgm:prSet presAssocID="{3E2A4071-1D3D-4FBE-AE1D-4BA25FBEB6A7}" presName="tx1" presStyleLbl="revTx" presStyleIdx="0" presStyleCnt="3"/>
      <dgm:spPr/>
    </dgm:pt>
    <dgm:pt modelId="{493BD58A-42AC-4E03-A7F1-CCF25C223F91}" type="pres">
      <dgm:prSet presAssocID="{3E2A4071-1D3D-4FBE-AE1D-4BA25FBEB6A7}" presName="vert1" presStyleCnt="0"/>
      <dgm:spPr/>
    </dgm:pt>
    <dgm:pt modelId="{683366E2-4B36-485D-B623-E01A4434D265}" type="pres">
      <dgm:prSet presAssocID="{F50169B1-3F01-43C2-8D55-091A08948B6B}" presName="thickLine" presStyleLbl="alignNode1" presStyleIdx="1" presStyleCnt="3"/>
      <dgm:spPr/>
    </dgm:pt>
    <dgm:pt modelId="{069B249B-8554-4201-8341-2FBF5DAC0E91}" type="pres">
      <dgm:prSet presAssocID="{F50169B1-3F01-43C2-8D55-091A08948B6B}" presName="horz1" presStyleCnt="0"/>
      <dgm:spPr/>
    </dgm:pt>
    <dgm:pt modelId="{A58DFF3F-AD25-4D84-9854-065F68019892}" type="pres">
      <dgm:prSet presAssocID="{F50169B1-3F01-43C2-8D55-091A08948B6B}" presName="tx1" presStyleLbl="revTx" presStyleIdx="1" presStyleCnt="3"/>
      <dgm:spPr/>
    </dgm:pt>
    <dgm:pt modelId="{E26611AD-3BA0-43C7-B266-837B65577385}" type="pres">
      <dgm:prSet presAssocID="{F50169B1-3F01-43C2-8D55-091A08948B6B}" presName="vert1" presStyleCnt="0"/>
      <dgm:spPr/>
    </dgm:pt>
    <dgm:pt modelId="{565330B6-7E72-4D7C-82BA-F524592BACD2}" type="pres">
      <dgm:prSet presAssocID="{0DA1F08F-8CCD-42EA-83FE-F34DD6C52615}" presName="thickLine" presStyleLbl="alignNode1" presStyleIdx="2" presStyleCnt="3"/>
      <dgm:spPr/>
    </dgm:pt>
    <dgm:pt modelId="{5F8A2FDA-91A7-43C4-972B-DE57502827D5}" type="pres">
      <dgm:prSet presAssocID="{0DA1F08F-8CCD-42EA-83FE-F34DD6C52615}" presName="horz1" presStyleCnt="0"/>
      <dgm:spPr/>
    </dgm:pt>
    <dgm:pt modelId="{A3B04B03-48D4-427D-AE62-92EDFF6C1B4F}" type="pres">
      <dgm:prSet presAssocID="{0DA1F08F-8CCD-42EA-83FE-F34DD6C52615}" presName="tx1" presStyleLbl="revTx" presStyleIdx="2" presStyleCnt="3"/>
      <dgm:spPr/>
    </dgm:pt>
    <dgm:pt modelId="{31A75CA0-755F-4507-8E91-64F053B0B3E3}" type="pres">
      <dgm:prSet presAssocID="{0DA1F08F-8CCD-42EA-83FE-F34DD6C52615}" presName="vert1" presStyleCnt="0"/>
      <dgm:spPr/>
    </dgm:pt>
  </dgm:ptLst>
  <dgm:cxnLst>
    <dgm:cxn modelId="{40285011-1BB8-415C-AB5E-D5604484CA2E}" type="presOf" srcId="{0DA1F08F-8CCD-42EA-83FE-F34DD6C52615}" destId="{A3B04B03-48D4-427D-AE62-92EDFF6C1B4F}" srcOrd="0" destOrd="0" presId="urn:microsoft.com/office/officeart/2008/layout/LinedList"/>
    <dgm:cxn modelId="{C283BC37-B8CF-423C-8BE3-8428DC882502}" type="presOf" srcId="{F50169B1-3F01-43C2-8D55-091A08948B6B}" destId="{A58DFF3F-AD25-4D84-9854-065F68019892}" srcOrd="0" destOrd="0" presId="urn:microsoft.com/office/officeart/2008/layout/LinedList"/>
    <dgm:cxn modelId="{AECAB747-266A-47AF-AC6E-C21DE7F2A8E1}" srcId="{6764B74F-D240-41CA-A6FE-60A8A704BB27}" destId="{3E2A4071-1D3D-4FBE-AE1D-4BA25FBEB6A7}" srcOrd="0" destOrd="0" parTransId="{3A15C11B-51D0-432A-A2F6-1B1C658503F5}" sibTransId="{DF320A1C-DCD3-4B23-82AB-451C30B4CD16}"/>
    <dgm:cxn modelId="{739B6283-2696-4EC4-BD2C-F5D39F1B8BD6}" srcId="{6764B74F-D240-41CA-A6FE-60A8A704BB27}" destId="{F50169B1-3F01-43C2-8D55-091A08948B6B}" srcOrd="1" destOrd="0" parTransId="{9ABC979B-DBC5-4D8D-AEC6-F3A7C8626585}" sibTransId="{9C258316-2028-404D-BA12-0B5DB46B57C9}"/>
    <dgm:cxn modelId="{FD543296-5A0D-4AFA-AB6E-E2946DAFDA17}" type="presOf" srcId="{6764B74F-D240-41CA-A6FE-60A8A704BB27}" destId="{E924613F-9D3E-44DC-AF20-0B0B6DB7813F}" srcOrd="0" destOrd="0" presId="urn:microsoft.com/office/officeart/2008/layout/LinedList"/>
    <dgm:cxn modelId="{04957FA5-6666-4B8E-BB9F-E6A4F564207F}" type="presOf" srcId="{3E2A4071-1D3D-4FBE-AE1D-4BA25FBEB6A7}" destId="{AFC7FC25-2143-4B85-B4C8-E01C5900F270}" srcOrd="0" destOrd="0" presId="urn:microsoft.com/office/officeart/2008/layout/LinedList"/>
    <dgm:cxn modelId="{BD0685DB-9A7C-423E-8132-2DEA4238BC4A}" srcId="{6764B74F-D240-41CA-A6FE-60A8A704BB27}" destId="{0DA1F08F-8CCD-42EA-83FE-F34DD6C52615}" srcOrd="2" destOrd="0" parTransId="{69903274-6FAD-4304-9BF9-9BC321C8A42F}" sibTransId="{796B81BB-072B-40FA-92AA-DBCBA5A32B98}"/>
    <dgm:cxn modelId="{E976ED05-4BE4-4EAD-8350-14DE3697BEAE}" type="presParOf" srcId="{E924613F-9D3E-44DC-AF20-0B0B6DB7813F}" destId="{5EF6F8FA-2A7E-42F1-9047-2E4724756994}" srcOrd="0" destOrd="0" presId="urn:microsoft.com/office/officeart/2008/layout/LinedList"/>
    <dgm:cxn modelId="{72BC916C-018A-4885-A010-19C3D1789DC0}" type="presParOf" srcId="{E924613F-9D3E-44DC-AF20-0B0B6DB7813F}" destId="{63231C1D-A0FB-4A57-8251-963CFA19B89A}" srcOrd="1" destOrd="0" presId="urn:microsoft.com/office/officeart/2008/layout/LinedList"/>
    <dgm:cxn modelId="{5F092A2A-3783-47A3-8147-DDC2B7516590}" type="presParOf" srcId="{63231C1D-A0FB-4A57-8251-963CFA19B89A}" destId="{AFC7FC25-2143-4B85-B4C8-E01C5900F270}" srcOrd="0" destOrd="0" presId="urn:microsoft.com/office/officeart/2008/layout/LinedList"/>
    <dgm:cxn modelId="{61038101-F2BC-40B9-9079-0A120BB64E1F}" type="presParOf" srcId="{63231C1D-A0FB-4A57-8251-963CFA19B89A}" destId="{493BD58A-42AC-4E03-A7F1-CCF25C223F91}" srcOrd="1" destOrd="0" presId="urn:microsoft.com/office/officeart/2008/layout/LinedList"/>
    <dgm:cxn modelId="{A9771D8E-7827-45AD-B194-686C0644CDBB}" type="presParOf" srcId="{E924613F-9D3E-44DC-AF20-0B0B6DB7813F}" destId="{683366E2-4B36-485D-B623-E01A4434D265}" srcOrd="2" destOrd="0" presId="urn:microsoft.com/office/officeart/2008/layout/LinedList"/>
    <dgm:cxn modelId="{541FB67C-5182-4787-A618-E711EF950B13}" type="presParOf" srcId="{E924613F-9D3E-44DC-AF20-0B0B6DB7813F}" destId="{069B249B-8554-4201-8341-2FBF5DAC0E91}" srcOrd="3" destOrd="0" presId="urn:microsoft.com/office/officeart/2008/layout/LinedList"/>
    <dgm:cxn modelId="{21F884E4-BD9F-42EA-A04A-147D298700E9}" type="presParOf" srcId="{069B249B-8554-4201-8341-2FBF5DAC0E91}" destId="{A58DFF3F-AD25-4D84-9854-065F68019892}" srcOrd="0" destOrd="0" presId="urn:microsoft.com/office/officeart/2008/layout/LinedList"/>
    <dgm:cxn modelId="{9A38E6C3-1A4E-499E-9A25-819292247CA5}" type="presParOf" srcId="{069B249B-8554-4201-8341-2FBF5DAC0E91}" destId="{E26611AD-3BA0-43C7-B266-837B65577385}" srcOrd="1" destOrd="0" presId="urn:microsoft.com/office/officeart/2008/layout/LinedList"/>
    <dgm:cxn modelId="{A74E56EA-501C-48E4-94A7-39D87A432E78}" type="presParOf" srcId="{E924613F-9D3E-44DC-AF20-0B0B6DB7813F}" destId="{565330B6-7E72-4D7C-82BA-F524592BACD2}" srcOrd="4" destOrd="0" presId="urn:microsoft.com/office/officeart/2008/layout/LinedList"/>
    <dgm:cxn modelId="{76C7ABC5-AD0A-453C-97BC-BE799D714D5A}" type="presParOf" srcId="{E924613F-9D3E-44DC-AF20-0B0B6DB7813F}" destId="{5F8A2FDA-91A7-43C4-972B-DE57502827D5}" srcOrd="5" destOrd="0" presId="urn:microsoft.com/office/officeart/2008/layout/LinedList"/>
    <dgm:cxn modelId="{E8F2BF57-9A00-4B89-94C1-6B17E1344279}" type="presParOf" srcId="{5F8A2FDA-91A7-43C4-972B-DE57502827D5}" destId="{A3B04B03-48D4-427D-AE62-92EDFF6C1B4F}" srcOrd="0" destOrd="0" presId="urn:microsoft.com/office/officeart/2008/layout/LinedList"/>
    <dgm:cxn modelId="{C26B9FB5-DCE2-431B-87D5-F2F736FBFCD5}" type="presParOf" srcId="{5F8A2FDA-91A7-43C4-972B-DE57502827D5}" destId="{31A75CA0-755F-4507-8E91-64F053B0B3E3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EE13975-B626-4D46-959E-BD6EE20A697A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BF9DBCD-F2D2-4E19-82D8-CD0F3CB2226B}">
      <dgm:prSet/>
      <dgm:spPr/>
      <dgm:t>
        <a:bodyPr/>
        <a:lstStyle/>
        <a:p>
          <a:r>
            <a:rPr lang="el-GR" dirty="0"/>
            <a:t>Το Θέατρο μπορεί να παρατηρεί τον κόσμο και να τον </a:t>
          </a:r>
          <a:r>
            <a:rPr lang="el-GR" dirty="0" err="1"/>
            <a:t>ανα</a:t>
          </a:r>
          <a:r>
            <a:rPr lang="el-GR" dirty="0"/>
            <a:t>(</a:t>
          </a:r>
          <a:r>
            <a:rPr lang="el-GR" dirty="0" err="1"/>
            <a:t>παριστά</a:t>
          </a:r>
          <a:r>
            <a:rPr lang="el-GR" dirty="0"/>
            <a:t>)</a:t>
          </a:r>
          <a:endParaRPr lang="en-US" dirty="0"/>
        </a:p>
      </dgm:t>
    </dgm:pt>
    <dgm:pt modelId="{B1473A3B-1B1B-4ECA-9CCC-F8632B094174}" type="parTrans" cxnId="{6E1E583C-84CD-405E-AF37-31B7BC9B28CB}">
      <dgm:prSet/>
      <dgm:spPr/>
      <dgm:t>
        <a:bodyPr/>
        <a:lstStyle/>
        <a:p>
          <a:endParaRPr lang="en-US"/>
        </a:p>
      </dgm:t>
    </dgm:pt>
    <dgm:pt modelId="{E3ED59D6-53DD-406C-B179-A4C99D85EF59}" type="sibTrans" cxnId="{6E1E583C-84CD-405E-AF37-31B7BC9B28CB}">
      <dgm:prSet/>
      <dgm:spPr/>
      <dgm:t>
        <a:bodyPr/>
        <a:lstStyle/>
        <a:p>
          <a:endParaRPr lang="en-US"/>
        </a:p>
      </dgm:t>
    </dgm:pt>
    <dgm:pt modelId="{50E07039-BEDD-4FEF-B4F8-52252CCF088F}">
      <dgm:prSet/>
      <dgm:spPr/>
      <dgm:t>
        <a:bodyPr/>
        <a:lstStyle/>
        <a:p>
          <a:r>
            <a:rPr lang="el-GR" dirty="0"/>
            <a:t>Μας βοηθά να παρακολουθούμε τον εαυτό μας σε δράση </a:t>
          </a:r>
          <a:endParaRPr lang="en-US" dirty="0"/>
        </a:p>
      </dgm:t>
    </dgm:pt>
    <dgm:pt modelId="{20FA8A1C-8212-4DAE-9B5B-3588BDAFCB69}" type="parTrans" cxnId="{0854B262-485F-4919-B1A7-6E5F68A52F44}">
      <dgm:prSet/>
      <dgm:spPr/>
      <dgm:t>
        <a:bodyPr/>
        <a:lstStyle/>
        <a:p>
          <a:endParaRPr lang="en-US"/>
        </a:p>
      </dgm:t>
    </dgm:pt>
    <dgm:pt modelId="{9E5B4E0E-47DE-405B-9852-CAAEBB5516EC}" type="sibTrans" cxnId="{0854B262-485F-4919-B1A7-6E5F68A52F44}">
      <dgm:prSet/>
      <dgm:spPr/>
      <dgm:t>
        <a:bodyPr/>
        <a:lstStyle/>
        <a:p>
          <a:endParaRPr lang="en-US"/>
        </a:p>
      </dgm:t>
    </dgm:pt>
    <dgm:pt modelId="{833C1054-B1BA-4663-BE31-12AAA55EE108}">
      <dgm:prSet/>
      <dgm:spPr/>
      <dgm:t>
        <a:bodyPr/>
        <a:lstStyle/>
        <a:p>
          <a:r>
            <a:rPr lang="el-GR" dirty="0"/>
            <a:t>Μας βοηθά να αντιλαμβανόμαστε  τον εαυτό μας σε σχέση με τον ‘άλλο’ </a:t>
          </a:r>
          <a:endParaRPr lang="en-US" dirty="0"/>
        </a:p>
      </dgm:t>
    </dgm:pt>
    <dgm:pt modelId="{5FE4462C-B2FE-4486-A98B-2859FA52E360}" type="parTrans" cxnId="{4789B736-34EA-458D-AA4C-F506C9BADF27}">
      <dgm:prSet/>
      <dgm:spPr/>
      <dgm:t>
        <a:bodyPr/>
        <a:lstStyle/>
        <a:p>
          <a:endParaRPr lang="en-US"/>
        </a:p>
      </dgm:t>
    </dgm:pt>
    <dgm:pt modelId="{EE518C96-0056-4292-8A30-24F3FEBF4C9F}" type="sibTrans" cxnId="{4789B736-34EA-458D-AA4C-F506C9BADF27}">
      <dgm:prSet/>
      <dgm:spPr/>
      <dgm:t>
        <a:bodyPr/>
        <a:lstStyle/>
        <a:p>
          <a:endParaRPr lang="en-US"/>
        </a:p>
      </dgm:t>
    </dgm:pt>
    <dgm:pt modelId="{D9A64BDE-5C7C-466E-A456-026228FF358D}">
      <dgm:prSet/>
      <dgm:spPr/>
      <dgm:t>
        <a:bodyPr/>
        <a:lstStyle/>
        <a:p>
          <a:r>
            <a:rPr lang="el-GR" dirty="0"/>
            <a:t>Ψάχνει απαντήσεις για τον κόσμο που ζούμε </a:t>
          </a:r>
          <a:endParaRPr lang="en-US" dirty="0"/>
        </a:p>
      </dgm:t>
    </dgm:pt>
    <dgm:pt modelId="{3A23C99D-4965-4E5E-B366-9606CA2CFC6B}" type="parTrans" cxnId="{8A48C375-AF29-4832-9BC8-5C6FABCD9802}">
      <dgm:prSet/>
      <dgm:spPr/>
      <dgm:t>
        <a:bodyPr/>
        <a:lstStyle/>
        <a:p>
          <a:endParaRPr lang="en-US"/>
        </a:p>
      </dgm:t>
    </dgm:pt>
    <dgm:pt modelId="{DFA058BB-9F66-499A-8CD3-6F9E1B11B6BF}" type="sibTrans" cxnId="{8A48C375-AF29-4832-9BC8-5C6FABCD9802}">
      <dgm:prSet/>
      <dgm:spPr/>
      <dgm:t>
        <a:bodyPr/>
        <a:lstStyle/>
        <a:p>
          <a:endParaRPr lang="en-US"/>
        </a:p>
      </dgm:t>
    </dgm:pt>
    <dgm:pt modelId="{EC89F540-665E-4E94-B139-E8187007D295}">
      <dgm:prSet/>
      <dgm:spPr/>
      <dgm:t>
        <a:bodyPr/>
        <a:lstStyle/>
        <a:p>
          <a:r>
            <a:rPr lang="el-GR" dirty="0"/>
            <a:t>Άρα δεν αποδέχεται ό,τι μας δίνεται ως μασημένη τροφή </a:t>
          </a:r>
          <a:endParaRPr lang="en-US" dirty="0"/>
        </a:p>
      </dgm:t>
    </dgm:pt>
    <dgm:pt modelId="{C46B6F7C-C817-4D0E-A6D0-DE116ABC0D33}" type="parTrans" cxnId="{609CB697-C001-4BA3-81CE-938C46527FB2}">
      <dgm:prSet/>
      <dgm:spPr/>
      <dgm:t>
        <a:bodyPr/>
        <a:lstStyle/>
        <a:p>
          <a:endParaRPr lang="en-US"/>
        </a:p>
      </dgm:t>
    </dgm:pt>
    <dgm:pt modelId="{09D8C1C2-0807-417B-9FC0-9185E88B6D30}" type="sibTrans" cxnId="{609CB697-C001-4BA3-81CE-938C46527FB2}">
      <dgm:prSet/>
      <dgm:spPr/>
      <dgm:t>
        <a:bodyPr/>
        <a:lstStyle/>
        <a:p>
          <a:endParaRPr lang="en-US"/>
        </a:p>
      </dgm:t>
    </dgm:pt>
    <dgm:pt modelId="{E1657341-A4E8-483F-847D-A327AB2F4B88}">
      <dgm:prSet/>
      <dgm:spPr/>
      <dgm:t>
        <a:bodyPr/>
        <a:lstStyle/>
        <a:p>
          <a:r>
            <a:rPr lang="el-GR" i="1" dirty="0"/>
            <a:t>Είναι ένας χώρος αναζήτησης </a:t>
          </a:r>
          <a:endParaRPr lang="en-US" i="1" dirty="0"/>
        </a:p>
      </dgm:t>
    </dgm:pt>
    <dgm:pt modelId="{5DAD4AB3-AC3C-48AC-BAD0-2893B20A0F83}" type="parTrans" cxnId="{22CA13FB-4C84-4CCD-9566-503A9FF7C1F3}">
      <dgm:prSet/>
      <dgm:spPr/>
      <dgm:t>
        <a:bodyPr/>
        <a:lstStyle/>
        <a:p>
          <a:endParaRPr lang="en-US"/>
        </a:p>
      </dgm:t>
    </dgm:pt>
    <dgm:pt modelId="{DDFC78AA-FDF7-4B35-A044-4624215F8653}" type="sibTrans" cxnId="{22CA13FB-4C84-4CCD-9566-503A9FF7C1F3}">
      <dgm:prSet/>
      <dgm:spPr/>
      <dgm:t>
        <a:bodyPr/>
        <a:lstStyle/>
        <a:p>
          <a:endParaRPr lang="en-US"/>
        </a:p>
      </dgm:t>
    </dgm:pt>
    <dgm:pt modelId="{ABE42500-823B-4CC9-8F45-1E4B191B881B}">
      <dgm:prSet/>
      <dgm:spPr/>
      <dgm:t>
        <a:bodyPr/>
        <a:lstStyle/>
        <a:p>
          <a:r>
            <a:rPr lang="el-GR" i="1" dirty="0"/>
            <a:t>                        </a:t>
          </a:r>
          <a:endParaRPr lang="en-US" dirty="0"/>
        </a:p>
      </dgm:t>
    </dgm:pt>
    <dgm:pt modelId="{DD4A5136-D745-42FF-8953-0E1425A392A4}" type="parTrans" cxnId="{9AF1D895-DD10-4F66-97F6-DB33B59BE3DA}">
      <dgm:prSet/>
      <dgm:spPr/>
      <dgm:t>
        <a:bodyPr/>
        <a:lstStyle/>
        <a:p>
          <a:endParaRPr lang="en-US"/>
        </a:p>
      </dgm:t>
    </dgm:pt>
    <dgm:pt modelId="{6B662768-1FD8-4EB3-9C6E-BEA7DB6541FD}" type="sibTrans" cxnId="{9AF1D895-DD10-4F66-97F6-DB33B59BE3DA}">
      <dgm:prSet/>
      <dgm:spPr/>
      <dgm:t>
        <a:bodyPr/>
        <a:lstStyle/>
        <a:p>
          <a:endParaRPr lang="en-US"/>
        </a:p>
      </dgm:t>
    </dgm:pt>
    <dgm:pt modelId="{46A7E8AA-6695-448B-861C-1FB768418D9E}">
      <dgm:prSet/>
      <dgm:spPr/>
      <dgm:t>
        <a:bodyPr/>
        <a:lstStyle/>
        <a:p>
          <a:endParaRPr lang="en-US" dirty="0"/>
        </a:p>
      </dgm:t>
    </dgm:pt>
    <dgm:pt modelId="{BF2BAE2A-52F9-4A21-B943-ABF8CEFF8A94}" type="parTrans" cxnId="{160BE602-712F-4550-B6F4-637F278D9C35}">
      <dgm:prSet/>
      <dgm:spPr/>
      <dgm:t>
        <a:bodyPr/>
        <a:lstStyle/>
        <a:p>
          <a:endParaRPr lang="en-US"/>
        </a:p>
      </dgm:t>
    </dgm:pt>
    <dgm:pt modelId="{C9471224-154C-4548-9D98-DC35ABCD114A}" type="sibTrans" cxnId="{160BE602-712F-4550-B6F4-637F278D9C35}">
      <dgm:prSet/>
      <dgm:spPr/>
      <dgm:t>
        <a:bodyPr/>
        <a:lstStyle/>
        <a:p>
          <a:endParaRPr lang="en-US"/>
        </a:p>
      </dgm:t>
    </dgm:pt>
    <dgm:pt modelId="{D465070A-EDED-4472-837F-62673F7DAE1B}" type="pres">
      <dgm:prSet presAssocID="{3EE13975-B626-4D46-959E-BD6EE20A697A}" presName="vert0" presStyleCnt="0">
        <dgm:presLayoutVars>
          <dgm:dir/>
          <dgm:animOne val="branch"/>
          <dgm:animLvl val="lvl"/>
        </dgm:presLayoutVars>
      </dgm:prSet>
      <dgm:spPr/>
    </dgm:pt>
    <dgm:pt modelId="{AAD6CFC7-FEE9-48C1-89BA-D266E5E6E587}" type="pres">
      <dgm:prSet presAssocID="{BBF9DBCD-F2D2-4E19-82D8-CD0F3CB2226B}" presName="thickLine" presStyleLbl="alignNode1" presStyleIdx="0" presStyleCnt="8"/>
      <dgm:spPr/>
    </dgm:pt>
    <dgm:pt modelId="{5AF7AF22-4943-483D-807A-B2983CF21FD6}" type="pres">
      <dgm:prSet presAssocID="{BBF9DBCD-F2D2-4E19-82D8-CD0F3CB2226B}" presName="horz1" presStyleCnt="0"/>
      <dgm:spPr/>
    </dgm:pt>
    <dgm:pt modelId="{5E245FFB-9072-4E42-AE17-D39AD444020F}" type="pres">
      <dgm:prSet presAssocID="{BBF9DBCD-F2D2-4E19-82D8-CD0F3CB2226B}" presName="tx1" presStyleLbl="revTx" presStyleIdx="0" presStyleCnt="8"/>
      <dgm:spPr/>
    </dgm:pt>
    <dgm:pt modelId="{026E82BE-494C-425F-8C1C-674E5D3875C1}" type="pres">
      <dgm:prSet presAssocID="{BBF9DBCD-F2D2-4E19-82D8-CD0F3CB2226B}" presName="vert1" presStyleCnt="0"/>
      <dgm:spPr/>
    </dgm:pt>
    <dgm:pt modelId="{DBF8F7AA-46B6-4705-9D38-754B73929A09}" type="pres">
      <dgm:prSet presAssocID="{50E07039-BEDD-4FEF-B4F8-52252CCF088F}" presName="thickLine" presStyleLbl="alignNode1" presStyleIdx="1" presStyleCnt="8"/>
      <dgm:spPr/>
    </dgm:pt>
    <dgm:pt modelId="{811BEDBB-6F1E-4993-94AF-2E42CBD1D10C}" type="pres">
      <dgm:prSet presAssocID="{50E07039-BEDD-4FEF-B4F8-52252CCF088F}" presName="horz1" presStyleCnt="0"/>
      <dgm:spPr/>
    </dgm:pt>
    <dgm:pt modelId="{208D4D13-CE85-45B5-8B4E-FFEB611ABEBD}" type="pres">
      <dgm:prSet presAssocID="{50E07039-BEDD-4FEF-B4F8-52252CCF088F}" presName="tx1" presStyleLbl="revTx" presStyleIdx="1" presStyleCnt="8"/>
      <dgm:spPr/>
    </dgm:pt>
    <dgm:pt modelId="{2DC87955-C3F9-4C7E-853E-BC14AEFD8C25}" type="pres">
      <dgm:prSet presAssocID="{50E07039-BEDD-4FEF-B4F8-52252CCF088F}" presName="vert1" presStyleCnt="0"/>
      <dgm:spPr/>
    </dgm:pt>
    <dgm:pt modelId="{4B519106-B7CB-452E-8394-B1319AACB3FE}" type="pres">
      <dgm:prSet presAssocID="{833C1054-B1BA-4663-BE31-12AAA55EE108}" presName="thickLine" presStyleLbl="alignNode1" presStyleIdx="2" presStyleCnt="8"/>
      <dgm:spPr/>
    </dgm:pt>
    <dgm:pt modelId="{26119554-DABF-4437-8483-E360378F5D1E}" type="pres">
      <dgm:prSet presAssocID="{833C1054-B1BA-4663-BE31-12AAA55EE108}" presName="horz1" presStyleCnt="0"/>
      <dgm:spPr/>
    </dgm:pt>
    <dgm:pt modelId="{CC04A199-CDE3-4229-9C8B-002DAD7A3908}" type="pres">
      <dgm:prSet presAssocID="{833C1054-B1BA-4663-BE31-12AAA55EE108}" presName="tx1" presStyleLbl="revTx" presStyleIdx="2" presStyleCnt="8"/>
      <dgm:spPr/>
    </dgm:pt>
    <dgm:pt modelId="{DFCEB9FC-744E-4EEE-94F3-4BFEFBA7980D}" type="pres">
      <dgm:prSet presAssocID="{833C1054-B1BA-4663-BE31-12AAA55EE108}" presName="vert1" presStyleCnt="0"/>
      <dgm:spPr/>
    </dgm:pt>
    <dgm:pt modelId="{27A0FF49-B0CD-46E3-9BD4-A4949239BFD7}" type="pres">
      <dgm:prSet presAssocID="{D9A64BDE-5C7C-466E-A456-026228FF358D}" presName="thickLine" presStyleLbl="alignNode1" presStyleIdx="3" presStyleCnt="8"/>
      <dgm:spPr/>
    </dgm:pt>
    <dgm:pt modelId="{538C2E39-7906-4107-8C6B-F9B1EDBCF8AA}" type="pres">
      <dgm:prSet presAssocID="{D9A64BDE-5C7C-466E-A456-026228FF358D}" presName="horz1" presStyleCnt="0"/>
      <dgm:spPr/>
    </dgm:pt>
    <dgm:pt modelId="{38374B2A-2130-4565-A9F3-C25437CBBEEF}" type="pres">
      <dgm:prSet presAssocID="{D9A64BDE-5C7C-466E-A456-026228FF358D}" presName="tx1" presStyleLbl="revTx" presStyleIdx="3" presStyleCnt="8"/>
      <dgm:spPr/>
    </dgm:pt>
    <dgm:pt modelId="{03751C52-11C1-43A1-AE3D-FB96E8AC9657}" type="pres">
      <dgm:prSet presAssocID="{D9A64BDE-5C7C-466E-A456-026228FF358D}" presName="vert1" presStyleCnt="0"/>
      <dgm:spPr/>
    </dgm:pt>
    <dgm:pt modelId="{AF801838-4E0C-4E21-AE50-39FB5845A67B}" type="pres">
      <dgm:prSet presAssocID="{EC89F540-665E-4E94-B139-E8187007D295}" presName="thickLine" presStyleLbl="alignNode1" presStyleIdx="4" presStyleCnt="8"/>
      <dgm:spPr/>
    </dgm:pt>
    <dgm:pt modelId="{30BC9BD2-1EF8-42D8-9EB1-553BA55A195A}" type="pres">
      <dgm:prSet presAssocID="{EC89F540-665E-4E94-B139-E8187007D295}" presName="horz1" presStyleCnt="0"/>
      <dgm:spPr/>
    </dgm:pt>
    <dgm:pt modelId="{5D7D1C3D-5A26-4638-9FF7-6F5251574EEB}" type="pres">
      <dgm:prSet presAssocID="{EC89F540-665E-4E94-B139-E8187007D295}" presName="tx1" presStyleLbl="revTx" presStyleIdx="4" presStyleCnt="8"/>
      <dgm:spPr/>
    </dgm:pt>
    <dgm:pt modelId="{AF33EE1A-E325-451E-BD07-39D62B87A7B6}" type="pres">
      <dgm:prSet presAssocID="{EC89F540-665E-4E94-B139-E8187007D295}" presName="vert1" presStyleCnt="0"/>
      <dgm:spPr/>
    </dgm:pt>
    <dgm:pt modelId="{98237151-BB55-49E2-AB5C-33779C8110BA}" type="pres">
      <dgm:prSet presAssocID="{E1657341-A4E8-483F-847D-A327AB2F4B88}" presName="thickLine" presStyleLbl="alignNode1" presStyleIdx="5" presStyleCnt="8"/>
      <dgm:spPr/>
    </dgm:pt>
    <dgm:pt modelId="{20841E82-F457-4F6C-816E-B1C543C22E3A}" type="pres">
      <dgm:prSet presAssocID="{E1657341-A4E8-483F-847D-A327AB2F4B88}" presName="horz1" presStyleCnt="0"/>
      <dgm:spPr/>
    </dgm:pt>
    <dgm:pt modelId="{D9D1D087-869E-4D29-9349-9A7119F225C2}" type="pres">
      <dgm:prSet presAssocID="{E1657341-A4E8-483F-847D-A327AB2F4B88}" presName="tx1" presStyleLbl="revTx" presStyleIdx="5" presStyleCnt="8"/>
      <dgm:spPr/>
    </dgm:pt>
    <dgm:pt modelId="{FAB642C6-9808-4208-AFF3-67C270DB90D6}" type="pres">
      <dgm:prSet presAssocID="{E1657341-A4E8-483F-847D-A327AB2F4B88}" presName="vert1" presStyleCnt="0"/>
      <dgm:spPr/>
    </dgm:pt>
    <dgm:pt modelId="{3B49AC76-417D-4850-8097-403CCAFA6E73}" type="pres">
      <dgm:prSet presAssocID="{ABE42500-823B-4CC9-8F45-1E4B191B881B}" presName="thickLine" presStyleLbl="alignNode1" presStyleIdx="6" presStyleCnt="8"/>
      <dgm:spPr/>
    </dgm:pt>
    <dgm:pt modelId="{863778B7-8B4D-444D-AFE9-8E0CDC1DC29C}" type="pres">
      <dgm:prSet presAssocID="{ABE42500-823B-4CC9-8F45-1E4B191B881B}" presName="horz1" presStyleCnt="0"/>
      <dgm:spPr/>
    </dgm:pt>
    <dgm:pt modelId="{C0799893-919D-486B-A588-3CFC101958B5}" type="pres">
      <dgm:prSet presAssocID="{ABE42500-823B-4CC9-8F45-1E4B191B881B}" presName="tx1" presStyleLbl="revTx" presStyleIdx="6" presStyleCnt="8"/>
      <dgm:spPr/>
    </dgm:pt>
    <dgm:pt modelId="{704C8092-270D-4BDF-8E7B-965D9C840DFD}" type="pres">
      <dgm:prSet presAssocID="{ABE42500-823B-4CC9-8F45-1E4B191B881B}" presName="vert1" presStyleCnt="0"/>
      <dgm:spPr/>
    </dgm:pt>
    <dgm:pt modelId="{B97565A1-53B4-4386-A1BC-F7AFCC24A88D}" type="pres">
      <dgm:prSet presAssocID="{46A7E8AA-6695-448B-861C-1FB768418D9E}" presName="thickLine" presStyleLbl="alignNode1" presStyleIdx="7" presStyleCnt="8"/>
      <dgm:spPr/>
    </dgm:pt>
    <dgm:pt modelId="{5A6EA7D0-9E44-474B-9DA4-61C7C8B945BD}" type="pres">
      <dgm:prSet presAssocID="{46A7E8AA-6695-448B-861C-1FB768418D9E}" presName="horz1" presStyleCnt="0"/>
      <dgm:spPr/>
    </dgm:pt>
    <dgm:pt modelId="{CF79841B-D76D-448B-909D-81B4153D249F}" type="pres">
      <dgm:prSet presAssocID="{46A7E8AA-6695-448B-861C-1FB768418D9E}" presName="tx1" presStyleLbl="revTx" presStyleIdx="7" presStyleCnt="8"/>
      <dgm:spPr/>
    </dgm:pt>
    <dgm:pt modelId="{517F785D-5AE3-4F1D-8E38-2D64FCD8F7B2}" type="pres">
      <dgm:prSet presAssocID="{46A7E8AA-6695-448B-861C-1FB768418D9E}" presName="vert1" presStyleCnt="0"/>
      <dgm:spPr/>
    </dgm:pt>
  </dgm:ptLst>
  <dgm:cxnLst>
    <dgm:cxn modelId="{160BE602-712F-4550-B6F4-637F278D9C35}" srcId="{3EE13975-B626-4D46-959E-BD6EE20A697A}" destId="{46A7E8AA-6695-448B-861C-1FB768418D9E}" srcOrd="7" destOrd="0" parTransId="{BF2BAE2A-52F9-4A21-B943-ABF8CEFF8A94}" sibTransId="{C9471224-154C-4548-9D98-DC35ABCD114A}"/>
    <dgm:cxn modelId="{6EF9C50A-8598-4789-9933-BF122A5BF0F3}" type="presOf" srcId="{50E07039-BEDD-4FEF-B4F8-52252CCF088F}" destId="{208D4D13-CE85-45B5-8B4E-FFEB611ABEBD}" srcOrd="0" destOrd="0" presId="urn:microsoft.com/office/officeart/2008/layout/LinedList"/>
    <dgm:cxn modelId="{C7DA800E-42F9-46B6-8DA9-542DC40AB3D0}" type="presOf" srcId="{D9A64BDE-5C7C-466E-A456-026228FF358D}" destId="{38374B2A-2130-4565-A9F3-C25437CBBEEF}" srcOrd="0" destOrd="0" presId="urn:microsoft.com/office/officeart/2008/layout/LinedList"/>
    <dgm:cxn modelId="{11CAC42E-8D80-42F1-B003-24F88F17A31A}" type="presOf" srcId="{46A7E8AA-6695-448B-861C-1FB768418D9E}" destId="{CF79841B-D76D-448B-909D-81B4153D249F}" srcOrd="0" destOrd="0" presId="urn:microsoft.com/office/officeart/2008/layout/LinedList"/>
    <dgm:cxn modelId="{4789B736-34EA-458D-AA4C-F506C9BADF27}" srcId="{3EE13975-B626-4D46-959E-BD6EE20A697A}" destId="{833C1054-B1BA-4663-BE31-12AAA55EE108}" srcOrd="2" destOrd="0" parTransId="{5FE4462C-B2FE-4486-A98B-2859FA52E360}" sibTransId="{EE518C96-0056-4292-8A30-24F3FEBF4C9F}"/>
    <dgm:cxn modelId="{6E1E583C-84CD-405E-AF37-31B7BC9B28CB}" srcId="{3EE13975-B626-4D46-959E-BD6EE20A697A}" destId="{BBF9DBCD-F2D2-4E19-82D8-CD0F3CB2226B}" srcOrd="0" destOrd="0" parTransId="{B1473A3B-1B1B-4ECA-9CCC-F8632B094174}" sibTransId="{E3ED59D6-53DD-406C-B179-A4C99D85EF59}"/>
    <dgm:cxn modelId="{0854B262-485F-4919-B1A7-6E5F68A52F44}" srcId="{3EE13975-B626-4D46-959E-BD6EE20A697A}" destId="{50E07039-BEDD-4FEF-B4F8-52252CCF088F}" srcOrd="1" destOrd="0" parTransId="{20FA8A1C-8212-4DAE-9B5B-3588BDAFCB69}" sibTransId="{9E5B4E0E-47DE-405B-9852-CAAEBB5516EC}"/>
    <dgm:cxn modelId="{64675575-0AA1-4B41-8CC1-69BB840D9571}" type="presOf" srcId="{E1657341-A4E8-483F-847D-A327AB2F4B88}" destId="{D9D1D087-869E-4D29-9349-9A7119F225C2}" srcOrd="0" destOrd="0" presId="urn:microsoft.com/office/officeart/2008/layout/LinedList"/>
    <dgm:cxn modelId="{8A48C375-AF29-4832-9BC8-5C6FABCD9802}" srcId="{3EE13975-B626-4D46-959E-BD6EE20A697A}" destId="{D9A64BDE-5C7C-466E-A456-026228FF358D}" srcOrd="3" destOrd="0" parTransId="{3A23C99D-4965-4E5E-B366-9606CA2CFC6B}" sibTransId="{DFA058BB-9F66-499A-8CD3-6F9E1B11B6BF}"/>
    <dgm:cxn modelId="{E9F72395-4F1F-424A-BF5D-1811C56A4B54}" type="presOf" srcId="{BBF9DBCD-F2D2-4E19-82D8-CD0F3CB2226B}" destId="{5E245FFB-9072-4E42-AE17-D39AD444020F}" srcOrd="0" destOrd="0" presId="urn:microsoft.com/office/officeart/2008/layout/LinedList"/>
    <dgm:cxn modelId="{9AF1D895-DD10-4F66-97F6-DB33B59BE3DA}" srcId="{3EE13975-B626-4D46-959E-BD6EE20A697A}" destId="{ABE42500-823B-4CC9-8F45-1E4B191B881B}" srcOrd="6" destOrd="0" parTransId="{DD4A5136-D745-42FF-8953-0E1425A392A4}" sibTransId="{6B662768-1FD8-4EB3-9C6E-BEA7DB6541FD}"/>
    <dgm:cxn modelId="{609CB697-C001-4BA3-81CE-938C46527FB2}" srcId="{3EE13975-B626-4D46-959E-BD6EE20A697A}" destId="{EC89F540-665E-4E94-B139-E8187007D295}" srcOrd="4" destOrd="0" parTransId="{C46B6F7C-C817-4D0E-A6D0-DE116ABC0D33}" sibTransId="{09D8C1C2-0807-417B-9FC0-9185E88B6D30}"/>
    <dgm:cxn modelId="{842B64B4-3C9F-4C6D-83A2-D839E1A3FEA5}" type="presOf" srcId="{ABE42500-823B-4CC9-8F45-1E4B191B881B}" destId="{C0799893-919D-486B-A588-3CFC101958B5}" srcOrd="0" destOrd="0" presId="urn:microsoft.com/office/officeart/2008/layout/LinedList"/>
    <dgm:cxn modelId="{15898FCA-B7E9-4E1B-9C8C-89FB64E75515}" type="presOf" srcId="{EC89F540-665E-4E94-B139-E8187007D295}" destId="{5D7D1C3D-5A26-4638-9FF7-6F5251574EEB}" srcOrd="0" destOrd="0" presId="urn:microsoft.com/office/officeart/2008/layout/LinedList"/>
    <dgm:cxn modelId="{16E21BD3-58E7-4F2A-BF08-5EB0828E1E32}" type="presOf" srcId="{3EE13975-B626-4D46-959E-BD6EE20A697A}" destId="{D465070A-EDED-4472-837F-62673F7DAE1B}" srcOrd="0" destOrd="0" presId="urn:microsoft.com/office/officeart/2008/layout/LinedList"/>
    <dgm:cxn modelId="{B25745D4-52EC-4889-BF6A-0E99AE38A307}" type="presOf" srcId="{833C1054-B1BA-4663-BE31-12AAA55EE108}" destId="{CC04A199-CDE3-4229-9C8B-002DAD7A3908}" srcOrd="0" destOrd="0" presId="urn:microsoft.com/office/officeart/2008/layout/LinedList"/>
    <dgm:cxn modelId="{22CA13FB-4C84-4CCD-9566-503A9FF7C1F3}" srcId="{3EE13975-B626-4D46-959E-BD6EE20A697A}" destId="{E1657341-A4E8-483F-847D-A327AB2F4B88}" srcOrd="5" destOrd="0" parTransId="{5DAD4AB3-AC3C-48AC-BAD0-2893B20A0F83}" sibTransId="{DDFC78AA-FDF7-4B35-A044-4624215F8653}"/>
    <dgm:cxn modelId="{CFD84C5A-DEEC-4F75-B200-CC9BF39C8D40}" type="presParOf" srcId="{D465070A-EDED-4472-837F-62673F7DAE1B}" destId="{AAD6CFC7-FEE9-48C1-89BA-D266E5E6E587}" srcOrd="0" destOrd="0" presId="urn:microsoft.com/office/officeart/2008/layout/LinedList"/>
    <dgm:cxn modelId="{3BF59836-31CC-416B-B306-3DE0E81A9045}" type="presParOf" srcId="{D465070A-EDED-4472-837F-62673F7DAE1B}" destId="{5AF7AF22-4943-483D-807A-B2983CF21FD6}" srcOrd="1" destOrd="0" presId="urn:microsoft.com/office/officeart/2008/layout/LinedList"/>
    <dgm:cxn modelId="{F7238CBF-FBAA-4258-9B0F-19DEB55BB246}" type="presParOf" srcId="{5AF7AF22-4943-483D-807A-B2983CF21FD6}" destId="{5E245FFB-9072-4E42-AE17-D39AD444020F}" srcOrd="0" destOrd="0" presId="urn:microsoft.com/office/officeart/2008/layout/LinedList"/>
    <dgm:cxn modelId="{D322C7D2-E817-4432-B409-E6C600247355}" type="presParOf" srcId="{5AF7AF22-4943-483D-807A-B2983CF21FD6}" destId="{026E82BE-494C-425F-8C1C-674E5D3875C1}" srcOrd="1" destOrd="0" presId="urn:microsoft.com/office/officeart/2008/layout/LinedList"/>
    <dgm:cxn modelId="{CD438D6E-56D2-4BD9-968C-4DA8000DACFB}" type="presParOf" srcId="{D465070A-EDED-4472-837F-62673F7DAE1B}" destId="{DBF8F7AA-46B6-4705-9D38-754B73929A09}" srcOrd="2" destOrd="0" presId="urn:microsoft.com/office/officeart/2008/layout/LinedList"/>
    <dgm:cxn modelId="{8BFB8F88-59CA-446F-87EF-E8504C24CC9F}" type="presParOf" srcId="{D465070A-EDED-4472-837F-62673F7DAE1B}" destId="{811BEDBB-6F1E-4993-94AF-2E42CBD1D10C}" srcOrd="3" destOrd="0" presId="urn:microsoft.com/office/officeart/2008/layout/LinedList"/>
    <dgm:cxn modelId="{DA15F55E-4843-4A3D-A7CD-58A4DD6078F1}" type="presParOf" srcId="{811BEDBB-6F1E-4993-94AF-2E42CBD1D10C}" destId="{208D4D13-CE85-45B5-8B4E-FFEB611ABEBD}" srcOrd="0" destOrd="0" presId="urn:microsoft.com/office/officeart/2008/layout/LinedList"/>
    <dgm:cxn modelId="{F3F9B495-5B1B-4C1F-A920-B46BCE7E22A0}" type="presParOf" srcId="{811BEDBB-6F1E-4993-94AF-2E42CBD1D10C}" destId="{2DC87955-C3F9-4C7E-853E-BC14AEFD8C25}" srcOrd="1" destOrd="0" presId="urn:microsoft.com/office/officeart/2008/layout/LinedList"/>
    <dgm:cxn modelId="{6BFFE719-53B8-4F78-9278-9ABDB12BEEBA}" type="presParOf" srcId="{D465070A-EDED-4472-837F-62673F7DAE1B}" destId="{4B519106-B7CB-452E-8394-B1319AACB3FE}" srcOrd="4" destOrd="0" presId="urn:microsoft.com/office/officeart/2008/layout/LinedList"/>
    <dgm:cxn modelId="{0E748F09-8BB8-4778-8271-4A453B5D8C10}" type="presParOf" srcId="{D465070A-EDED-4472-837F-62673F7DAE1B}" destId="{26119554-DABF-4437-8483-E360378F5D1E}" srcOrd="5" destOrd="0" presId="urn:microsoft.com/office/officeart/2008/layout/LinedList"/>
    <dgm:cxn modelId="{3373B617-FEFA-41F0-8D67-81DE1EA22247}" type="presParOf" srcId="{26119554-DABF-4437-8483-E360378F5D1E}" destId="{CC04A199-CDE3-4229-9C8B-002DAD7A3908}" srcOrd="0" destOrd="0" presId="urn:microsoft.com/office/officeart/2008/layout/LinedList"/>
    <dgm:cxn modelId="{2DFE5A3C-6279-4C05-A65C-E62B10A03678}" type="presParOf" srcId="{26119554-DABF-4437-8483-E360378F5D1E}" destId="{DFCEB9FC-744E-4EEE-94F3-4BFEFBA7980D}" srcOrd="1" destOrd="0" presId="urn:microsoft.com/office/officeart/2008/layout/LinedList"/>
    <dgm:cxn modelId="{3A3B8C3E-3932-4AC5-8460-B99DA0653EB3}" type="presParOf" srcId="{D465070A-EDED-4472-837F-62673F7DAE1B}" destId="{27A0FF49-B0CD-46E3-9BD4-A4949239BFD7}" srcOrd="6" destOrd="0" presId="urn:microsoft.com/office/officeart/2008/layout/LinedList"/>
    <dgm:cxn modelId="{105E6122-255B-4FB6-8B03-BCC48B74E69B}" type="presParOf" srcId="{D465070A-EDED-4472-837F-62673F7DAE1B}" destId="{538C2E39-7906-4107-8C6B-F9B1EDBCF8AA}" srcOrd="7" destOrd="0" presId="urn:microsoft.com/office/officeart/2008/layout/LinedList"/>
    <dgm:cxn modelId="{A4282745-A112-4332-8660-AED59BB67F7D}" type="presParOf" srcId="{538C2E39-7906-4107-8C6B-F9B1EDBCF8AA}" destId="{38374B2A-2130-4565-A9F3-C25437CBBEEF}" srcOrd="0" destOrd="0" presId="urn:microsoft.com/office/officeart/2008/layout/LinedList"/>
    <dgm:cxn modelId="{44CBE3C5-A46C-448F-892C-48BD4C2BC6FD}" type="presParOf" srcId="{538C2E39-7906-4107-8C6B-F9B1EDBCF8AA}" destId="{03751C52-11C1-43A1-AE3D-FB96E8AC9657}" srcOrd="1" destOrd="0" presId="urn:microsoft.com/office/officeart/2008/layout/LinedList"/>
    <dgm:cxn modelId="{AE1A4FD8-4C80-488D-B9A1-FBE6D69BDF37}" type="presParOf" srcId="{D465070A-EDED-4472-837F-62673F7DAE1B}" destId="{AF801838-4E0C-4E21-AE50-39FB5845A67B}" srcOrd="8" destOrd="0" presId="urn:microsoft.com/office/officeart/2008/layout/LinedList"/>
    <dgm:cxn modelId="{BEAD1B1C-7F53-468C-A9B7-DF11A072F452}" type="presParOf" srcId="{D465070A-EDED-4472-837F-62673F7DAE1B}" destId="{30BC9BD2-1EF8-42D8-9EB1-553BA55A195A}" srcOrd="9" destOrd="0" presId="urn:microsoft.com/office/officeart/2008/layout/LinedList"/>
    <dgm:cxn modelId="{2530F8F0-C1DA-482C-9789-9FA6B82CAB21}" type="presParOf" srcId="{30BC9BD2-1EF8-42D8-9EB1-553BA55A195A}" destId="{5D7D1C3D-5A26-4638-9FF7-6F5251574EEB}" srcOrd="0" destOrd="0" presId="urn:microsoft.com/office/officeart/2008/layout/LinedList"/>
    <dgm:cxn modelId="{6237FE94-6620-457D-8F55-C88BEF431D92}" type="presParOf" srcId="{30BC9BD2-1EF8-42D8-9EB1-553BA55A195A}" destId="{AF33EE1A-E325-451E-BD07-39D62B87A7B6}" srcOrd="1" destOrd="0" presId="urn:microsoft.com/office/officeart/2008/layout/LinedList"/>
    <dgm:cxn modelId="{2D22C0F4-0477-4980-8068-AC22F037F9AD}" type="presParOf" srcId="{D465070A-EDED-4472-837F-62673F7DAE1B}" destId="{98237151-BB55-49E2-AB5C-33779C8110BA}" srcOrd="10" destOrd="0" presId="urn:microsoft.com/office/officeart/2008/layout/LinedList"/>
    <dgm:cxn modelId="{02F1E07E-1B62-41B0-BF56-859BC01C2D89}" type="presParOf" srcId="{D465070A-EDED-4472-837F-62673F7DAE1B}" destId="{20841E82-F457-4F6C-816E-B1C543C22E3A}" srcOrd="11" destOrd="0" presId="urn:microsoft.com/office/officeart/2008/layout/LinedList"/>
    <dgm:cxn modelId="{EB45E262-1AD7-42D2-BC40-0DEA5D1F865E}" type="presParOf" srcId="{20841E82-F457-4F6C-816E-B1C543C22E3A}" destId="{D9D1D087-869E-4D29-9349-9A7119F225C2}" srcOrd="0" destOrd="0" presId="urn:microsoft.com/office/officeart/2008/layout/LinedList"/>
    <dgm:cxn modelId="{E168007E-3369-4064-B872-97E4E87EA265}" type="presParOf" srcId="{20841E82-F457-4F6C-816E-B1C543C22E3A}" destId="{FAB642C6-9808-4208-AFF3-67C270DB90D6}" srcOrd="1" destOrd="0" presId="urn:microsoft.com/office/officeart/2008/layout/LinedList"/>
    <dgm:cxn modelId="{16D5B746-12EF-4440-92C1-4960E7941D3C}" type="presParOf" srcId="{D465070A-EDED-4472-837F-62673F7DAE1B}" destId="{3B49AC76-417D-4850-8097-403CCAFA6E73}" srcOrd="12" destOrd="0" presId="urn:microsoft.com/office/officeart/2008/layout/LinedList"/>
    <dgm:cxn modelId="{4E90E790-8CE4-478A-ABBE-730B2581F767}" type="presParOf" srcId="{D465070A-EDED-4472-837F-62673F7DAE1B}" destId="{863778B7-8B4D-444D-AFE9-8E0CDC1DC29C}" srcOrd="13" destOrd="0" presId="urn:microsoft.com/office/officeart/2008/layout/LinedList"/>
    <dgm:cxn modelId="{357DC14F-9758-4586-B842-7A229C0F8D24}" type="presParOf" srcId="{863778B7-8B4D-444D-AFE9-8E0CDC1DC29C}" destId="{C0799893-919D-486B-A588-3CFC101958B5}" srcOrd="0" destOrd="0" presId="urn:microsoft.com/office/officeart/2008/layout/LinedList"/>
    <dgm:cxn modelId="{7AF0CE82-6C5C-4D05-94DC-5CF6145DD844}" type="presParOf" srcId="{863778B7-8B4D-444D-AFE9-8E0CDC1DC29C}" destId="{704C8092-270D-4BDF-8E7B-965D9C840DFD}" srcOrd="1" destOrd="0" presId="urn:microsoft.com/office/officeart/2008/layout/LinedList"/>
    <dgm:cxn modelId="{B21012D2-62BF-4E73-856A-D0177CDC3FC6}" type="presParOf" srcId="{D465070A-EDED-4472-837F-62673F7DAE1B}" destId="{B97565A1-53B4-4386-A1BC-F7AFCC24A88D}" srcOrd="14" destOrd="0" presId="urn:microsoft.com/office/officeart/2008/layout/LinedList"/>
    <dgm:cxn modelId="{0FF99F36-59A2-41EC-981B-6E66A264CA6B}" type="presParOf" srcId="{D465070A-EDED-4472-837F-62673F7DAE1B}" destId="{5A6EA7D0-9E44-474B-9DA4-61C7C8B945BD}" srcOrd="15" destOrd="0" presId="urn:microsoft.com/office/officeart/2008/layout/LinedList"/>
    <dgm:cxn modelId="{6CBE06EC-E805-4011-B3E4-0E0EBF35A325}" type="presParOf" srcId="{5A6EA7D0-9E44-474B-9DA4-61C7C8B945BD}" destId="{CF79841B-D76D-448B-909D-81B4153D249F}" srcOrd="0" destOrd="0" presId="urn:microsoft.com/office/officeart/2008/layout/LinedList"/>
    <dgm:cxn modelId="{BDDE787F-16FA-470C-82CD-F79A026DDEC7}" type="presParOf" srcId="{5A6EA7D0-9E44-474B-9DA4-61C7C8B945BD}" destId="{517F785D-5AE3-4F1D-8E38-2D64FCD8F7B2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A77ED93-1C66-4A94-A4AC-DC068719ECA8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6372688B-869A-4785-9D1F-2F8358374640}">
      <dgm:prSet/>
      <dgm:spPr/>
      <dgm:t>
        <a:bodyPr/>
        <a:lstStyle/>
        <a:p>
          <a:r>
            <a:rPr lang="el-GR" dirty="0"/>
            <a:t>Ενσωματώνει τις σύγχρονες παιδαγωγικές μεθόδους </a:t>
          </a:r>
          <a:endParaRPr lang="en-US" dirty="0"/>
        </a:p>
      </dgm:t>
    </dgm:pt>
    <dgm:pt modelId="{180F446A-400A-4FCD-9955-D2BAC5EA5C0F}" type="parTrans" cxnId="{B36CDFC4-0456-4AA7-B07B-7AB80AB8B87B}">
      <dgm:prSet/>
      <dgm:spPr/>
      <dgm:t>
        <a:bodyPr/>
        <a:lstStyle/>
        <a:p>
          <a:endParaRPr lang="en-US"/>
        </a:p>
      </dgm:t>
    </dgm:pt>
    <dgm:pt modelId="{5039AFB5-E867-4ADF-8916-1B75C6FD4C5E}" type="sibTrans" cxnId="{B36CDFC4-0456-4AA7-B07B-7AB80AB8B87B}">
      <dgm:prSet/>
      <dgm:spPr/>
      <dgm:t>
        <a:bodyPr/>
        <a:lstStyle/>
        <a:p>
          <a:endParaRPr lang="en-US"/>
        </a:p>
      </dgm:t>
    </dgm:pt>
    <dgm:pt modelId="{05ED0B48-FD32-4AD4-B6CF-065D64FB50E2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/>
            <a:t>Εστιάζει στο θεατρικό φαινόμενο </a:t>
          </a:r>
          <a:endParaRPr lang="en-US" dirty="0"/>
        </a:p>
        <a:p>
          <a:pPr marL="0" lvl="0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012ADCCB-40C3-462B-85B8-31BBC4FA5062}" type="parTrans" cxnId="{3A15E51E-F9E6-410C-AE58-DA34530C305C}">
      <dgm:prSet/>
      <dgm:spPr/>
      <dgm:t>
        <a:bodyPr/>
        <a:lstStyle/>
        <a:p>
          <a:endParaRPr lang="en-US"/>
        </a:p>
      </dgm:t>
    </dgm:pt>
    <dgm:pt modelId="{2EF724F7-3258-4614-9C71-13539049CFB4}" type="sibTrans" cxnId="{3A15E51E-F9E6-410C-AE58-DA34530C305C}">
      <dgm:prSet/>
      <dgm:spPr/>
      <dgm:t>
        <a:bodyPr/>
        <a:lstStyle/>
        <a:p>
          <a:endParaRPr lang="en-US"/>
        </a:p>
      </dgm:t>
    </dgm:pt>
    <dgm:pt modelId="{E40DAA6D-38B4-42CB-88B0-BE34F9EE94DC}">
      <dgm:prSet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dirty="0"/>
            <a:t>Εστιάζει σε διαφορετικές εφαρμογές και στοχεύσεις  της εκπαίδευσης </a:t>
          </a:r>
        </a:p>
        <a:p>
          <a:pPr marL="0" lvl="0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dirty="0"/>
        </a:p>
      </dgm:t>
    </dgm:pt>
    <dgm:pt modelId="{DE6B8C72-44E7-4A72-BFE4-CE5D211A16F7}" type="sibTrans" cxnId="{67F486EF-89D4-4A74-AED9-9300B763A8E9}">
      <dgm:prSet/>
      <dgm:spPr/>
      <dgm:t>
        <a:bodyPr/>
        <a:lstStyle/>
        <a:p>
          <a:endParaRPr lang="en-US"/>
        </a:p>
      </dgm:t>
    </dgm:pt>
    <dgm:pt modelId="{F03E9057-3D72-464C-8501-B61CD9673F43}" type="parTrans" cxnId="{67F486EF-89D4-4A74-AED9-9300B763A8E9}">
      <dgm:prSet/>
      <dgm:spPr/>
      <dgm:t>
        <a:bodyPr/>
        <a:lstStyle/>
        <a:p>
          <a:endParaRPr lang="en-US"/>
        </a:p>
      </dgm:t>
    </dgm:pt>
    <dgm:pt modelId="{9BB0385B-B6B2-46C0-855A-33EA81B1034C}" type="pres">
      <dgm:prSet presAssocID="{DA77ED93-1C66-4A94-A4AC-DC068719ECA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7EFD2D7-A021-40A6-A03A-6A3977C34619}" type="pres">
      <dgm:prSet presAssocID="{6372688B-869A-4785-9D1F-2F8358374640}" presName="hierRoot1" presStyleCnt="0"/>
      <dgm:spPr/>
    </dgm:pt>
    <dgm:pt modelId="{E4228FEE-AAD3-432B-9C16-A14632A6F121}" type="pres">
      <dgm:prSet presAssocID="{6372688B-869A-4785-9D1F-2F8358374640}" presName="composite" presStyleCnt="0"/>
      <dgm:spPr/>
    </dgm:pt>
    <dgm:pt modelId="{E0331D1D-18DE-4EAD-9C54-93FA419D57E6}" type="pres">
      <dgm:prSet presAssocID="{6372688B-869A-4785-9D1F-2F8358374640}" presName="background" presStyleLbl="node0" presStyleIdx="0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A6F02D14-57D2-4E52-BB44-63E3E761DEEA}" type="pres">
      <dgm:prSet presAssocID="{6372688B-869A-4785-9D1F-2F8358374640}" presName="text" presStyleLbl="fgAcc0" presStyleIdx="0" presStyleCnt="3">
        <dgm:presLayoutVars>
          <dgm:chPref val="3"/>
        </dgm:presLayoutVars>
      </dgm:prSet>
      <dgm:spPr/>
    </dgm:pt>
    <dgm:pt modelId="{91C10B3E-2574-4F76-A600-5DFCB74A8F5E}" type="pres">
      <dgm:prSet presAssocID="{6372688B-869A-4785-9D1F-2F8358374640}" presName="hierChild2" presStyleCnt="0"/>
      <dgm:spPr/>
    </dgm:pt>
    <dgm:pt modelId="{A9B30D72-D565-413B-93DA-BB62F512256D}" type="pres">
      <dgm:prSet presAssocID="{05ED0B48-FD32-4AD4-B6CF-065D64FB50E2}" presName="hierRoot1" presStyleCnt="0"/>
      <dgm:spPr/>
    </dgm:pt>
    <dgm:pt modelId="{0E456EB6-72E8-461B-BF76-DDA8927A17EF}" type="pres">
      <dgm:prSet presAssocID="{05ED0B48-FD32-4AD4-B6CF-065D64FB50E2}" presName="composite" presStyleCnt="0"/>
      <dgm:spPr/>
    </dgm:pt>
    <dgm:pt modelId="{A6014BA2-8167-4865-9254-890FBDCE9C5E}" type="pres">
      <dgm:prSet presAssocID="{05ED0B48-FD32-4AD4-B6CF-065D64FB50E2}" presName="background" presStyleLbl="node0" presStyleIdx="1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F31DCD24-5578-4CBD-B6FE-123D87902832}" type="pres">
      <dgm:prSet presAssocID="{05ED0B48-FD32-4AD4-B6CF-065D64FB50E2}" presName="text" presStyleLbl="fgAcc0" presStyleIdx="1" presStyleCnt="3">
        <dgm:presLayoutVars>
          <dgm:chPref val="3"/>
        </dgm:presLayoutVars>
      </dgm:prSet>
      <dgm:spPr/>
    </dgm:pt>
    <dgm:pt modelId="{960A4AB7-2B98-4BEC-86DC-B82BA5D7D25C}" type="pres">
      <dgm:prSet presAssocID="{05ED0B48-FD32-4AD4-B6CF-065D64FB50E2}" presName="hierChild2" presStyleCnt="0"/>
      <dgm:spPr/>
    </dgm:pt>
    <dgm:pt modelId="{D279B137-B556-4007-BECB-B223F047D20E}" type="pres">
      <dgm:prSet presAssocID="{E40DAA6D-38B4-42CB-88B0-BE34F9EE94DC}" presName="hierRoot1" presStyleCnt="0"/>
      <dgm:spPr/>
    </dgm:pt>
    <dgm:pt modelId="{F9A2CCED-3BCD-4B50-8A67-0D67272EC329}" type="pres">
      <dgm:prSet presAssocID="{E40DAA6D-38B4-42CB-88B0-BE34F9EE94DC}" presName="composite" presStyleCnt="0"/>
      <dgm:spPr/>
    </dgm:pt>
    <dgm:pt modelId="{99654F88-99D1-41D8-AC3F-517A7082CCE7}" type="pres">
      <dgm:prSet presAssocID="{E40DAA6D-38B4-42CB-88B0-BE34F9EE94DC}" presName="background" presStyleLbl="node0" presStyleIdx="2" presStyleCnt="3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C3DE5284-9E44-461A-A59A-531F69F0FEB4}" type="pres">
      <dgm:prSet presAssocID="{E40DAA6D-38B4-42CB-88B0-BE34F9EE94DC}" presName="text" presStyleLbl="fgAcc0" presStyleIdx="2" presStyleCnt="3">
        <dgm:presLayoutVars>
          <dgm:chPref val="3"/>
        </dgm:presLayoutVars>
      </dgm:prSet>
      <dgm:spPr/>
    </dgm:pt>
    <dgm:pt modelId="{8995B530-3E4F-4298-AB45-AF25CEE1BBA3}" type="pres">
      <dgm:prSet presAssocID="{E40DAA6D-38B4-42CB-88B0-BE34F9EE94DC}" presName="hierChild2" presStyleCnt="0"/>
      <dgm:spPr/>
    </dgm:pt>
  </dgm:ptLst>
  <dgm:cxnLst>
    <dgm:cxn modelId="{4E24EE02-1576-42C7-94CA-DA77F241A3A5}" type="presOf" srcId="{DA77ED93-1C66-4A94-A4AC-DC068719ECA8}" destId="{9BB0385B-B6B2-46C0-855A-33EA81B1034C}" srcOrd="0" destOrd="0" presId="urn:microsoft.com/office/officeart/2005/8/layout/hierarchy1"/>
    <dgm:cxn modelId="{3A15E51E-F9E6-410C-AE58-DA34530C305C}" srcId="{DA77ED93-1C66-4A94-A4AC-DC068719ECA8}" destId="{05ED0B48-FD32-4AD4-B6CF-065D64FB50E2}" srcOrd="1" destOrd="0" parTransId="{012ADCCB-40C3-462B-85B8-31BBC4FA5062}" sibTransId="{2EF724F7-3258-4614-9C71-13539049CFB4}"/>
    <dgm:cxn modelId="{E6150D49-1961-4E4E-A620-C6B163563EC3}" type="presOf" srcId="{E40DAA6D-38B4-42CB-88B0-BE34F9EE94DC}" destId="{C3DE5284-9E44-461A-A59A-531F69F0FEB4}" srcOrd="0" destOrd="0" presId="urn:microsoft.com/office/officeart/2005/8/layout/hierarchy1"/>
    <dgm:cxn modelId="{3221618A-854A-47B1-9B78-D21174C05F61}" type="presOf" srcId="{6372688B-869A-4785-9D1F-2F8358374640}" destId="{A6F02D14-57D2-4E52-BB44-63E3E761DEEA}" srcOrd="0" destOrd="0" presId="urn:microsoft.com/office/officeart/2005/8/layout/hierarchy1"/>
    <dgm:cxn modelId="{5A6268C3-E2AA-4B44-BCC5-EE17546E15AF}" type="presOf" srcId="{05ED0B48-FD32-4AD4-B6CF-065D64FB50E2}" destId="{F31DCD24-5578-4CBD-B6FE-123D87902832}" srcOrd="0" destOrd="0" presId="urn:microsoft.com/office/officeart/2005/8/layout/hierarchy1"/>
    <dgm:cxn modelId="{B36CDFC4-0456-4AA7-B07B-7AB80AB8B87B}" srcId="{DA77ED93-1C66-4A94-A4AC-DC068719ECA8}" destId="{6372688B-869A-4785-9D1F-2F8358374640}" srcOrd="0" destOrd="0" parTransId="{180F446A-400A-4FCD-9955-D2BAC5EA5C0F}" sibTransId="{5039AFB5-E867-4ADF-8916-1B75C6FD4C5E}"/>
    <dgm:cxn modelId="{67F486EF-89D4-4A74-AED9-9300B763A8E9}" srcId="{DA77ED93-1C66-4A94-A4AC-DC068719ECA8}" destId="{E40DAA6D-38B4-42CB-88B0-BE34F9EE94DC}" srcOrd="2" destOrd="0" parTransId="{F03E9057-3D72-464C-8501-B61CD9673F43}" sibTransId="{DE6B8C72-44E7-4A72-BFE4-CE5D211A16F7}"/>
    <dgm:cxn modelId="{039827DE-D309-4D36-8EB7-1CE1AC8FDD42}" type="presParOf" srcId="{9BB0385B-B6B2-46C0-855A-33EA81B1034C}" destId="{97EFD2D7-A021-40A6-A03A-6A3977C34619}" srcOrd="0" destOrd="0" presId="urn:microsoft.com/office/officeart/2005/8/layout/hierarchy1"/>
    <dgm:cxn modelId="{E9769DB4-CAA5-470A-BFB2-EB2F5FF863D3}" type="presParOf" srcId="{97EFD2D7-A021-40A6-A03A-6A3977C34619}" destId="{E4228FEE-AAD3-432B-9C16-A14632A6F121}" srcOrd="0" destOrd="0" presId="urn:microsoft.com/office/officeart/2005/8/layout/hierarchy1"/>
    <dgm:cxn modelId="{21CA83CF-F4E4-464B-939D-A40E12722BFC}" type="presParOf" srcId="{E4228FEE-AAD3-432B-9C16-A14632A6F121}" destId="{E0331D1D-18DE-4EAD-9C54-93FA419D57E6}" srcOrd="0" destOrd="0" presId="urn:microsoft.com/office/officeart/2005/8/layout/hierarchy1"/>
    <dgm:cxn modelId="{F91AF6F0-DC97-44B3-A34E-4056C204732E}" type="presParOf" srcId="{E4228FEE-AAD3-432B-9C16-A14632A6F121}" destId="{A6F02D14-57D2-4E52-BB44-63E3E761DEEA}" srcOrd="1" destOrd="0" presId="urn:microsoft.com/office/officeart/2005/8/layout/hierarchy1"/>
    <dgm:cxn modelId="{B4B1D5C0-5AFB-4443-B5D8-63709C1A2AC6}" type="presParOf" srcId="{97EFD2D7-A021-40A6-A03A-6A3977C34619}" destId="{91C10B3E-2574-4F76-A600-5DFCB74A8F5E}" srcOrd="1" destOrd="0" presId="urn:microsoft.com/office/officeart/2005/8/layout/hierarchy1"/>
    <dgm:cxn modelId="{74612199-A1AB-4427-BCA0-95EACA78AE43}" type="presParOf" srcId="{9BB0385B-B6B2-46C0-855A-33EA81B1034C}" destId="{A9B30D72-D565-413B-93DA-BB62F512256D}" srcOrd="1" destOrd="0" presId="urn:microsoft.com/office/officeart/2005/8/layout/hierarchy1"/>
    <dgm:cxn modelId="{009B355C-1766-4CDD-8602-68040846C78E}" type="presParOf" srcId="{A9B30D72-D565-413B-93DA-BB62F512256D}" destId="{0E456EB6-72E8-461B-BF76-DDA8927A17EF}" srcOrd="0" destOrd="0" presId="urn:microsoft.com/office/officeart/2005/8/layout/hierarchy1"/>
    <dgm:cxn modelId="{7F6B3EB2-B8C8-4937-8F7D-E15DA82AA173}" type="presParOf" srcId="{0E456EB6-72E8-461B-BF76-DDA8927A17EF}" destId="{A6014BA2-8167-4865-9254-890FBDCE9C5E}" srcOrd="0" destOrd="0" presId="urn:microsoft.com/office/officeart/2005/8/layout/hierarchy1"/>
    <dgm:cxn modelId="{7DA9D9DF-1D86-4968-83C1-754E52C06B6E}" type="presParOf" srcId="{0E456EB6-72E8-461B-BF76-DDA8927A17EF}" destId="{F31DCD24-5578-4CBD-B6FE-123D87902832}" srcOrd="1" destOrd="0" presId="urn:microsoft.com/office/officeart/2005/8/layout/hierarchy1"/>
    <dgm:cxn modelId="{84DE5F9D-A082-4D4A-A8EA-F6A4997E6ABA}" type="presParOf" srcId="{A9B30D72-D565-413B-93DA-BB62F512256D}" destId="{960A4AB7-2B98-4BEC-86DC-B82BA5D7D25C}" srcOrd="1" destOrd="0" presId="urn:microsoft.com/office/officeart/2005/8/layout/hierarchy1"/>
    <dgm:cxn modelId="{9011562B-05F5-4BE9-B8D5-DB3F46254E74}" type="presParOf" srcId="{9BB0385B-B6B2-46C0-855A-33EA81B1034C}" destId="{D279B137-B556-4007-BECB-B223F047D20E}" srcOrd="2" destOrd="0" presId="urn:microsoft.com/office/officeart/2005/8/layout/hierarchy1"/>
    <dgm:cxn modelId="{EBA3FC5F-A018-400B-AAD4-62F554ED4D0B}" type="presParOf" srcId="{D279B137-B556-4007-BECB-B223F047D20E}" destId="{F9A2CCED-3BCD-4B50-8A67-0D67272EC329}" srcOrd="0" destOrd="0" presId="urn:microsoft.com/office/officeart/2005/8/layout/hierarchy1"/>
    <dgm:cxn modelId="{D50F19CF-775A-4B16-9514-6C2B1EFF6F3D}" type="presParOf" srcId="{F9A2CCED-3BCD-4B50-8A67-0D67272EC329}" destId="{99654F88-99D1-41D8-AC3F-517A7082CCE7}" srcOrd="0" destOrd="0" presId="urn:microsoft.com/office/officeart/2005/8/layout/hierarchy1"/>
    <dgm:cxn modelId="{374B4703-057C-4592-BB44-F84C1C0A5E95}" type="presParOf" srcId="{F9A2CCED-3BCD-4B50-8A67-0D67272EC329}" destId="{C3DE5284-9E44-461A-A59A-531F69F0FEB4}" srcOrd="1" destOrd="0" presId="urn:microsoft.com/office/officeart/2005/8/layout/hierarchy1"/>
    <dgm:cxn modelId="{7ABB98A7-907F-4955-940E-652B86CBE929}" type="presParOf" srcId="{D279B137-B556-4007-BECB-B223F047D20E}" destId="{8995B530-3E4F-4298-AB45-AF25CEE1BBA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A198E50-3731-4347-B9FB-5E3DD3608E6D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E8913C3-6CB5-415B-954B-FA27E3F6DA11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dirty="0" err="1"/>
            <a:t>Σωμ</a:t>
          </a:r>
          <a:r>
            <a:rPr lang="en-US" b="1" dirty="0"/>
            <a:t>ατικό –</a:t>
          </a:r>
          <a:endParaRPr lang="el-GR" b="1" dirty="0"/>
        </a:p>
        <a:p>
          <a:r>
            <a:rPr lang="en-US" b="1" dirty="0" err="1"/>
            <a:t>χώρος</a:t>
          </a:r>
          <a:r>
            <a:rPr lang="en-US" b="1" dirty="0"/>
            <a:t>, </a:t>
          </a:r>
          <a:r>
            <a:rPr lang="en-US" b="1" dirty="0" err="1"/>
            <a:t>χρόνος</a:t>
          </a:r>
          <a:r>
            <a:rPr lang="en-US" b="1" dirty="0"/>
            <a:t>, </a:t>
          </a:r>
          <a:r>
            <a:rPr lang="en-US" b="1" dirty="0" err="1"/>
            <a:t>άνθρω</a:t>
          </a:r>
          <a:r>
            <a:rPr lang="en-US" b="1" dirty="0"/>
            <a:t>ποι, χαρακτήρες, </a:t>
          </a:r>
          <a:endParaRPr lang="en-US" dirty="0"/>
        </a:p>
      </dgm:t>
    </dgm:pt>
    <dgm:pt modelId="{661E702D-2E3C-42C3-8E5F-75B54A39E466}" type="parTrans" cxnId="{7CDF6F37-89C5-4C20-9953-6BE793EE3797}">
      <dgm:prSet/>
      <dgm:spPr/>
      <dgm:t>
        <a:bodyPr/>
        <a:lstStyle/>
        <a:p>
          <a:endParaRPr lang="en-US"/>
        </a:p>
      </dgm:t>
    </dgm:pt>
    <dgm:pt modelId="{B685C209-BB4A-4861-9C59-02F73597B4F7}" type="sibTrans" cxnId="{7CDF6F37-89C5-4C20-9953-6BE793EE3797}">
      <dgm:prSet/>
      <dgm:spPr/>
      <dgm:t>
        <a:bodyPr/>
        <a:lstStyle/>
        <a:p>
          <a:endParaRPr lang="en-US"/>
        </a:p>
      </dgm:t>
    </dgm:pt>
    <dgm:pt modelId="{E4CED41C-C478-42AE-960F-8D5BED0953D8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dirty="0" err="1"/>
            <a:t>Αισθητικό</a:t>
          </a:r>
          <a:r>
            <a:rPr lang="en-US" b="1" dirty="0"/>
            <a:t>- </a:t>
          </a:r>
          <a:endParaRPr lang="el-GR" b="1" dirty="0"/>
        </a:p>
        <a:p>
          <a:r>
            <a:rPr lang="en-US" b="1" dirty="0" err="1"/>
            <a:t>τρό</a:t>
          </a:r>
          <a:r>
            <a:rPr lang="en-US" b="1" dirty="0"/>
            <a:t>ποι δουλειάς, τεχνικές και πώς τις εφαρμόζουμε </a:t>
          </a:r>
          <a:endParaRPr lang="en-US" dirty="0"/>
        </a:p>
      </dgm:t>
    </dgm:pt>
    <dgm:pt modelId="{A953D47B-6B7A-43A3-86C0-7409484DACEA}" type="parTrans" cxnId="{53CC05EF-FC3F-42F1-9FB8-E35E534B592C}">
      <dgm:prSet/>
      <dgm:spPr/>
      <dgm:t>
        <a:bodyPr/>
        <a:lstStyle/>
        <a:p>
          <a:endParaRPr lang="en-US"/>
        </a:p>
      </dgm:t>
    </dgm:pt>
    <dgm:pt modelId="{1D4EA36B-B291-4D1B-A4FE-298572E489CF}" type="sibTrans" cxnId="{53CC05EF-FC3F-42F1-9FB8-E35E534B592C}">
      <dgm:prSet/>
      <dgm:spPr/>
      <dgm:t>
        <a:bodyPr/>
        <a:lstStyle/>
        <a:p>
          <a:endParaRPr lang="en-US"/>
        </a:p>
      </dgm:t>
    </dgm:pt>
    <dgm:pt modelId="{A92E484D-D09B-4691-B086-65E3D51B0788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dirty="0" err="1"/>
            <a:t>Συν</a:t>
          </a:r>
          <a:r>
            <a:rPr lang="en-US" b="1" dirty="0"/>
            <a:t>αισθηματικό- </a:t>
          </a:r>
          <a:endParaRPr lang="el-GR" b="1" dirty="0"/>
        </a:p>
        <a:p>
          <a:r>
            <a:rPr lang="en-US" b="1" dirty="0"/>
            <a:t>α</a:t>
          </a:r>
          <a:r>
            <a:rPr lang="en-US" b="1" dirty="0" err="1"/>
            <a:t>τμόσφ</a:t>
          </a:r>
          <a:r>
            <a:rPr lang="en-US" b="1" dirty="0"/>
            <a:t>αιρα, συναισθήματα </a:t>
          </a:r>
          <a:endParaRPr lang="en-US" dirty="0"/>
        </a:p>
      </dgm:t>
    </dgm:pt>
    <dgm:pt modelId="{6CF63B17-681A-4AA5-BC2A-5446B34ACD8B}" type="parTrans" cxnId="{F0BFAC58-5187-40A1-8B11-D46768207331}">
      <dgm:prSet/>
      <dgm:spPr/>
      <dgm:t>
        <a:bodyPr/>
        <a:lstStyle/>
        <a:p>
          <a:endParaRPr lang="en-US"/>
        </a:p>
      </dgm:t>
    </dgm:pt>
    <dgm:pt modelId="{0432BC37-C16D-4942-AE7E-BF62EC09540F}" type="sibTrans" cxnId="{F0BFAC58-5187-40A1-8B11-D46768207331}">
      <dgm:prSet/>
      <dgm:spPr/>
      <dgm:t>
        <a:bodyPr/>
        <a:lstStyle/>
        <a:p>
          <a:endParaRPr lang="en-US"/>
        </a:p>
      </dgm:t>
    </dgm:pt>
    <dgm:pt modelId="{5B112F99-6299-4C9F-8883-360E5D6E5A73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US" b="1" dirty="0"/>
            <a:t>Μα</a:t>
          </a:r>
          <a:r>
            <a:rPr lang="en-US" b="1" dirty="0" err="1"/>
            <a:t>θησι</a:t>
          </a:r>
          <a:r>
            <a:rPr lang="en-US" b="1" dirty="0"/>
            <a:t>ακό – </a:t>
          </a:r>
          <a:endParaRPr lang="el-GR" b="1" dirty="0"/>
        </a:p>
        <a:p>
          <a:r>
            <a:rPr lang="en-US" b="1" dirty="0" err="1"/>
            <a:t>ερωτήμ</a:t>
          </a:r>
          <a:r>
            <a:rPr lang="en-US" b="1" dirty="0"/>
            <a:t>ατα ανάλογα με τα θέματα που παρουσιάζουμε</a:t>
          </a:r>
          <a:endParaRPr lang="en-US" dirty="0"/>
        </a:p>
      </dgm:t>
    </dgm:pt>
    <dgm:pt modelId="{441024EB-9C0D-43FE-B00A-7E0C827723C1}" type="parTrans" cxnId="{73D725F2-4127-4621-BFA2-DA240EEC647B}">
      <dgm:prSet/>
      <dgm:spPr/>
      <dgm:t>
        <a:bodyPr/>
        <a:lstStyle/>
        <a:p>
          <a:endParaRPr lang="en-US"/>
        </a:p>
      </dgm:t>
    </dgm:pt>
    <dgm:pt modelId="{9D87DEFA-37FE-4B0A-BD0A-A30CBE28756D}" type="sibTrans" cxnId="{73D725F2-4127-4621-BFA2-DA240EEC647B}">
      <dgm:prSet/>
      <dgm:spPr/>
      <dgm:t>
        <a:bodyPr/>
        <a:lstStyle/>
        <a:p>
          <a:endParaRPr lang="en-US"/>
        </a:p>
      </dgm:t>
    </dgm:pt>
    <dgm:pt modelId="{9B5BCA93-43E8-4EAC-ABF4-4F85E0939EED}">
      <dgm:prSet/>
      <dgm:spPr>
        <a:noFill/>
      </dgm:spPr>
      <dgm:t>
        <a:bodyPr/>
        <a:lstStyle/>
        <a:p>
          <a:r>
            <a:rPr lang="el-GR" b="1" i="1" dirty="0">
              <a:solidFill>
                <a:schemeClr val="tx1"/>
              </a:solidFill>
            </a:rPr>
            <a:t>Σημαντικό - </a:t>
          </a:r>
          <a:r>
            <a:rPr lang="en-US" b="1" i="1" dirty="0">
              <a:solidFill>
                <a:schemeClr val="tx1"/>
              </a:solidFill>
            </a:rPr>
            <a:t>Να </a:t>
          </a:r>
          <a:r>
            <a:rPr lang="en-US" b="1" i="1" dirty="0" err="1">
              <a:solidFill>
                <a:schemeClr val="tx1"/>
              </a:solidFill>
            </a:rPr>
            <a:t>είμ</a:t>
          </a:r>
          <a:r>
            <a:rPr lang="en-US" b="1" i="1" dirty="0">
              <a:solidFill>
                <a:schemeClr val="tx1"/>
              </a:solidFill>
            </a:rPr>
            <a:t>αστε σαφείς, να έχουμε διαμορφώσει και να διατηρήσουμε </a:t>
          </a:r>
          <a:r>
            <a:rPr lang="el-GR" b="1" i="1" dirty="0">
              <a:solidFill>
                <a:schemeClr val="tx1"/>
              </a:solidFill>
            </a:rPr>
            <a:t>ασφαλές περιβάλλον</a:t>
          </a:r>
          <a:r>
            <a:rPr lang="en-US" b="1" i="1" dirty="0">
              <a:solidFill>
                <a:schemeClr val="tx1"/>
              </a:solidFill>
            </a:rPr>
            <a:t>                    </a:t>
          </a:r>
          <a:endParaRPr lang="en-US" dirty="0">
            <a:solidFill>
              <a:schemeClr val="tx1"/>
            </a:solidFill>
          </a:endParaRPr>
        </a:p>
      </dgm:t>
    </dgm:pt>
    <dgm:pt modelId="{67B5E71B-01AC-4505-BFA6-16339E795C29}" type="parTrans" cxnId="{06ABEE3B-087C-46E0-BB1E-4642A7DFAA41}">
      <dgm:prSet/>
      <dgm:spPr/>
      <dgm:t>
        <a:bodyPr/>
        <a:lstStyle/>
        <a:p>
          <a:endParaRPr lang="el-GR"/>
        </a:p>
      </dgm:t>
    </dgm:pt>
    <dgm:pt modelId="{1250DE14-AA4F-412B-8C90-A362CF587889}" type="sibTrans" cxnId="{06ABEE3B-087C-46E0-BB1E-4642A7DFAA41}">
      <dgm:prSet/>
      <dgm:spPr/>
      <dgm:t>
        <a:bodyPr/>
        <a:lstStyle/>
        <a:p>
          <a:endParaRPr lang="el-GR"/>
        </a:p>
      </dgm:t>
    </dgm:pt>
    <dgm:pt modelId="{A1CF6DDA-082A-4C0E-AF06-CC5548D65D6C}" type="pres">
      <dgm:prSet presAssocID="{6A198E50-3731-4347-B9FB-5E3DD3608E6D}" presName="linear" presStyleCnt="0">
        <dgm:presLayoutVars>
          <dgm:animLvl val="lvl"/>
          <dgm:resizeHandles val="exact"/>
        </dgm:presLayoutVars>
      </dgm:prSet>
      <dgm:spPr/>
    </dgm:pt>
    <dgm:pt modelId="{C7BD7C49-60D7-4240-A26F-36F5E0891EDE}" type="pres">
      <dgm:prSet presAssocID="{8E8913C3-6CB5-415B-954B-FA27E3F6DA11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2023B46-326D-4F11-A7E3-E04DB9DF992F}" type="pres">
      <dgm:prSet presAssocID="{B685C209-BB4A-4861-9C59-02F73597B4F7}" presName="spacer" presStyleCnt="0"/>
      <dgm:spPr/>
    </dgm:pt>
    <dgm:pt modelId="{23CDAC5B-0DFC-480A-A1A9-88BB28CB4039}" type="pres">
      <dgm:prSet presAssocID="{E4CED41C-C478-42AE-960F-8D5BED0953D8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A1AAB3F-5026-402D-A45D-CBFD6343EDF4}" type="pres">
      <dgm:prSet presAssocID="{1D4EA36B-B291-4D1B-A4FE-298572E489CF}" presName="spacer" presStyleCnt="0"/>
      <dgm:spPr/>
    </dgm:pt>
    <dgm:pt modelId="{C87AB9A7-B818-4EB3-97BC-862C208327D2}" type="pres">
      <dgm:prSet presAssocID="{A92E484D-D09B-4691-B086-65E3D51B0788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7DB387C-DF71-492C-8933-7493E667A5AB}" type="pres">
      <dgm:prSet presAssocID="{0432BC37-C16D-4942-AE7E-BF62EC09540F}" presName="spacer" presStyleCnt="0"/>
      <dgm:spPr/>
    </dgm:pt>
    <dgm:pt modelId="{7B3CBDBD-8D0C-4687-BBFC-A0EAC163CAD2}" type="pres">
      <dgm:prSet presAssocID="{5B112F99-6299-4C9F-8883-360E5D6E5A7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9388CA5E-DB41-4D66-87A6-A5C737AD45C2}" type="pres">
      <dgm:prSet presAssocID="{9D87DEFA-37FE-4B0A-BD0A-A30CBE28756D}" presName="spacer" presStyleCnt="0"/>
      <dgm:spPr/>
    </dgm:pt>
    <dgm:pt modelId="{8150700E-5BC5-47EA-BE45-DDE084894A5B}" type="pres">
      <dgm:prSet presAssocID="{9B5BCA93-43E8-4EAC-ABF4-4F85E0939EED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43323603-BC01-4261-ACC2-B3229A83B92A}" type="presOf" srcId="{5B112F99-6299-4C9F-8883-360E5D6E5A73}" destId="{7B3CBDBD-8D0C-4687-BBFC-A0EAC163CAD2}" srcOrd="0" destOrd="0" presId="urn:microsoft.com/office/officeart/2005/8/layout/vList2"/>
    <dgm:cxn modelId="{7CDF6F37-89C5-4C20-9953-6BE793EE3797}" srcId="{6A198E50-3731-4347-B9FB-5E3DD3608E6D}" destId="{8E8913C3-6CB5-415B-954B-FA27E3F6DA11}" srcOrd="0" destOrd="0" parTransId="{661E702D-2E3C-42C3-8E5F-75B54A39E466}" sibTransId="{B685C209-BB4A-4861-9C59-02F73597B4F7}"/>
    <dgm:cxn modelId="{06ABEE3B-087C-46E0-BB1E-4642A7DFAA41}" srcId="{6A198E50-3731-4347-B9FB-5E3DD3608E6D}" destId="{9B5BCA93-43E8-4EAC-ABF4-4F85E0939EED}" srcOrd="4" destOrd="0" parTransId="{67B5E71B-01AC-4505-BFA6-16339E795C29}" sibTransId="{1250DE14-AA4F-412B-8C90-A362CF587889}"/>
    <dgm:cxn modelId="{DF71896D-461E-4E56-B67B-3A579B15F7BD}" type="presOf" srcId="{8E8913C3-6CB5-415B-954B-FA27E3F6DA11}" destId="{C7BD7C49-60D7-4240-A26F-36F5E0891EDE}" srcOrd="0" destOrd="0" presId="urn:microsoft.com/office/officeart/2005/8/layout/vList2"/>
    <dgm:cxn modelId="{F0BFAC58-5187-40A1-8B11-D46768207331}" srcId="{6A198E50-3731-4347-B9FB-5E3DD3608E6D}" destId="{A92E484D-D09B-4691-B086-65E3D51B0788}" srcOrd="2" destOrd="0" parTransId="{6CF63B17-681A-4AA5-BC2A-5446B34ACD8B}" sibTransId="{0432BC37-C16D-4942-AE7E-BF62EC09540F}"/>
    <dgm:cxn modelId="{902E6091-1899-4C3D-A4BD-9D3F9358AD97}" type="presOf" srcId="{9B5BCA93-43E8-4EAC-ABF4-4F85E0939EED}" destId="{8150700E-5BC5-47EA-BE45-DDE084894A5B}" srcOrd="0" destOrd="0" presId="urn:microsoft.com/office/officeart/2005/8/layout/vList2"/>
    <dgm:cxn modelId="{5D35ADAE-4E87-4C32-8607-2C15A6997E9C}" type="presOf" srcId="{A92E484D-D09B-4691-B086-65E3D51B0788}" destId="{C87AB9A7-B818-4EB3-97BC-862C208327D2}" srcOrd="0" destOrd="0" presId="urn:microsoft.com/office/officeart/2005/8/layout/vList2"/>
    <dgm:cxn modelId="{219C42EE-D866-49F8-BF74-250B53E1ED66}" type="presOf" srcId="{6A198E50-3731-4347-B9FB-5E3DD3608E6D}" destId="{A1CF6DDA-082A-4C0E-AF06-CC5548D65D6C}" srcOrd="0" destOrd="0" presId="urn:microsoft.com/office/officeart/2005/8/layout/vList2"/>
    <dgm:cxn modelId="{53CC05EF-FC3F-42F1-9FB8-E35E534B592C}" srcId="{6A198E50-3731-4347-B9FB-5E3DD3608E6D}" destId="{E4CED41C-C478-42AE-960F-8D5BED0953D8}" srcOrd="1" destOrd="0" parTransId="{A953D47B-6B7A-43A3-86C0-7409484DACEA}" sibTransId="{1D4EA36B-B291-4D1B-A4FE-298572E489CF}"/>
    <dgm:cxn modelId="{73D725F2-4127-4621-BFA2-DA240EEC647B}" srcId="{6A198E50-3731-4347-B9FB-5E3DD3608E6D}" destId="{5B112F99-6299-4C9F-8883-360E5D6E5A73}" srcOrd="3" destOrd="0" parTransId="{441024EB-9C0D-43FE-B00A-7E0C827723C1}" sibTransId="{9D87DEFA-37FE-4B0A-BD0A-A30CBE28756D}"/>
    <dgm:cxn modelId="{8F37B4FA-1A96-4EF6-B9F7-1D255536911E}" type="presOf" srcId="{E4CED41C-C478-42AE-960F-8D5BED0953D8}" destId="{23CDAC5B-0DFC-480A-A1A9-88BB28CB4039}" srcOrd="0" destOrd="0" presId="urn:microsoft.com/office/officeart/2005/8/layout/vList2"/>
    <dgm:cxn modelId="{FB62C966-08D4-4779-B729-98EBBA85E596}" type="presParOf" srcId="{A1CF6DDA-082A-4C0E-AF06-CC5548D65D6C}" destId="{C7BD7C49-60D7-4240-A26F-36F5E0891EDE}" srcOrd="0" destOrd="0" presId="urn:microsoft.com/office/officeart/2005/8/layout/vList2"/>
    <dgm:cxn modelId="{1DE89B90-B152-401A-A118-C2112F00494A}" type="presParOf" srcId="{A1CF6DDA-082A-4C0E-AF06-CC5548D65D6C}" destId="{92023B46-326D-4F11-A7E3-E04DB9DF992F}" srcOrd="1" destOrd="0" presId="urn:microsoft.com/office/officeart/2005/8/layout/vList2"/>
    <dgm:cxn modelId="{F2DD294F-B5D6-475C-8186-2BC89B9DD5F9}" type="presParOf" srcId="{A1CF6DDA-082A-4C0E-AF06-CC5548D65D6C}" destId="{23CDAC5B-0DFC-480A-A1A9-88BB28CB4039}" srcOrd="2" destOrd="0" presId="urn:microsoft.com/office/officeart/2005/8/layout/vList2"/>
    <dgm:cxn modelId="{D73CBF9E-0C18-486C-B73A-449CC097D8AE}" type="presParOf" srcId="{A1CF6DDA-082A-4C0E-AF06-CC5548D65D6C}" destId="{7A1AAB3F-5026-402D-A45D-CBFD6343EDF4}" srcOrd="3" destOrd="0" presId="urn:microsoft.com/office/officeart/2005/8/layout/vList2"/>
    <dgm:cxn modelId="{B7528774-F2DD-40B6-9DDC-3AEAF23F7628}" type="presParOf" srcId="{A1CF6DDA-082A-4C0E-AF06-CC5548D65D6C}" destId="{C87AB9A7-B818-4EB3-97BC-862C208327D2}" srcOrd="4" destOrd="0" presId="urn:microsoft.com/office/officeart/2005/8/layout/vList2"/>
    <dgm:cxn modelId="{0D87B2BA-C891-427A-8069-414ABB877A67}" type="presParOf" srcId="{A1CF6DDA-082A-4C0E-AF06-CC5548D65D6C}" destId="{67DB387C-DF71-492C-8933-7493E667A5AB}" srcOrd="5" destOrd="0" presId="urn:microsoft.com/office/officeart/2005/8/layout/vList2"/>
    <dgm:cxn modelId="{AD2618C8-F499-4418-9F93-505C657AB542}" type="presParOf" srcId="{A1CF6DDA-082A-4C0E-AF06-CC5548D65D6C}" destId="{7B3CBDBD-8D0C-4687-BBFC-A0EAC163CAD2}" srcOrd="6" destOrd="0" presId="urn:microsoft.com/office/officeart/2005/8/layout/vList2"/>
    <dgm:cxn modelId="{28DF0B12-47A8-4CE6-B0E9-3FEAD648508B}" type="presParOf" srcId="{A1CF6DDA-082A-4C0E-AF06-CC5548D65D6C}" destId="{9388CA5E-DB41-4D66-87A6-A5C737AD45C2}" srcOrd="7" destOrd="0" presId="urn:microsoft.com/office/officeart/2005/8/layout/vList2"/>
    <dgm:cxn modelId="{B87434DB-A8E8-410F-BF13-CCD8D9402B73}" type="presParOf" srcId="{A1CF6DDA-082A-4C0E-AF06-CC5548D65D6C}" destId="{8150700E-5BC5-47EA-BE45-DDE084894A5B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F6F8FA-2A7E-42F1-9047-2E4724756994}">
      <dsp:nvSpPr>
        <dsp:cNvPr id="0" name=""/>
        <dsp:cNvSpPr/>
      </dsp:nvSpPr>
      <dsp:spPr>
        <a:xfrm>
          <a:off x="0" y="2795"/>
          <a:ext cx="69251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C7FC25-2143-4B85-B4C8-E01C5900F270}">
      <dsp:nvSpPr>
        <dsp:cNvPr id="0" name=""/>
        <dsp:cNvSpPr/>
      </dsp:nvSpPr>
      <dsp:spPr>
        <a:xfrm>
          <a:off x="0" y="2795"/>
          <a:ext cx="6925132" cy="190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b="1" kern="1200" dirty="0"/>
            <a:t>α</a:t>
          </a:r>
          <a:r>
            <a:rPr lang="el-GR" sz="2700" b="0" kern="1200" dirty="0"/>
            <a:t>) Ηθοποιοί που μιλούν ή τραγουδούν (ανεξάρτητα από το σώμα χορού)</a:t>
          </a:r>
          <a:endParaRPr lang="en-US" sz="2700" b="0" kern="1200" dirty="0"/>
        </a:p>
      </dsp:txBody>
      <dsp:txXfrm>
        <a:off x="0" y="2795"/>
        <a:ext cx="6925132" cy="1906289"/>
      </dsp:txXfrm>
    </dsp:sp>
    <dsp:sp modelId="{683366E2-4B36-485D-B623-E01A4434D265}">
      <dsp:nvSpPr>
        <dsp:cNvPr id="0" name=""/>
        <dsp:cNvSpPr/>
      </dsp:nvSpPr>
      <dsp:spPr>
        <a:xfrm>
          <a:off x="0" y="1909084"/>
          <a:ext cx="69251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8DFF3F-AD25-4D84-9854-065F68019892}">
      <dsp:nvSpPr>
        <dsp:cNvPr id="0" name=""/>
        <dsp:cNvSpPr/>
      </dsp:nvSpPr>
      <dsp:spPr>
        <a:xfrm>
          <a:off x="0" y="1909084"/>
          <a:ext cx="6925132" cy="190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b="1" kern="1200" dirty="0"/>
            <a:t>β) </a:t>
          </a:r>
          <a:r>
            <a:rPr lang="el-GR" sz="2700" kern="1200" dirty="0"/>
            <a:t>Ένα στοιχείο σύγκρουσης που εκφράζεται μέσα από τον διάλογο</a:t>
          </a:r>
          <a:br>
            <a:rPr lang="el-GR" sz="2700" kern="1200" dirty="0"/>
          </a:br>
          <a:endParaRPr lang="en-US" sz="2700" kern="1200" dirty="0"/>
        </a:p>
      </dsp:txBody>
      <dsp:txXfrm>
        <a:off x="0" y="1909084"/>
        <a:ext cx="6925132" cy="1906289"/>
      </dsp:txXfrm>
    </dsp:sp>
    <dsp:sp modelId="{565330B6-7E72-4D7C-82BA-F524592BACD2}">
      <dsp:nvSpPr>
        <dsp:cNvPr id="0" name=""/>
        <dsp:cNvSpPr/>
      </dsp:nvSpPr>
      <dsp:spPr>
        <a:xfrm>
          <a:off x="0" y="3815374"/>
          <a:ext cx="692513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04B03-48D4-427D-AE62-92EDFF6C1B4F}">
      <dsp:nvSpPr>
        <dsp:cNvPr id="0" name=""/>
        <dsp:cNvSpPr/>
      </dsp:nvSpPr>
      <dsp:spPr>
        <a:xfrm>
          <a:off x="0" y="3815374"/>
          <a:ext cx="6925132" cy="19062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2700" b="1" kern="1200" dirty="0"/>
        </a:p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700" b="1" kern="1200" dirty="0"/>
            <a:t>γ) </a:t>
          </a:r>
          <a:r>
            <a:rPr lang="el-GR" sz="2700" b="0" kern="1200" dirty="0"/>
            <a:t>Ένα </a:t>
          </a:r>
          <a:r>
            <a:rPr lang="el-GR" sz="2700" kern="1200" dirty="0"/>
            <a:t>κοινό που συμμετέχει συναισθηματικά στην δράση, χωρίς όμως να εμπλέκεται άμεσα"</a:t>
          </a:r>
          <a:endParaRPr lang="en-US" sz="2700" kern="1200" dirty="0"/>
        </a:p>
      </dsp:txBody>
      <dsp:txXfrm>
        <a:off x="0" y="3815374"/>
        <a:ext cx="6925132" cy="1906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D6CFC7-FEE9-48C1-89BA-D266E5E6E587}">
      <dsp:nvSpPr>
        <dsp:cNvPr id="0" name=""/>
        <dsp:cNvSpPr/>
      </dsp:nvSpPr>
      <dsp:spPr>
        <a:xfrm>
          <a:off x="0" y="0"/>
          <a:ext cx="116918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E245FFB-9072-4E42-AE17-D39AD444020F}">
      <dsp:nvSpPr>
        <dsp:cNvPr id="0" name=""/>
        <dsp:cNvSpPr/>
      </dsp:nvSpPr>
      <dsp:spPr>
        <a:xfrm>
          <a:off x="0" y="0"/>
          <a:ext cx="11691885" cy="63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Το Θέατρο μπορεί να παρατηρεί τον κόσμο και να τον </a:t>
          </a:r>
          <a:r>
            <a:rPr lang="el-GR" sz="2900" kern="1200" dirty="0" err="1"/>
            <a:t>ανα</a:t>
          </a:r>
          <a:r>
            <a:rPr lang="el-GR" sz="2900" kern="1200" dirty="0"/>
            <a:t>(</a:t>
          </a:r>
          <a:r>
            <a:rPr lang="el-GR" sz="2900" kern="1200" dirty="0" err="1"/>
            <a:t>παριστά</a:t>
          </a:r>
          <a:r>
            <a:rPr lang="el-GR" sz="2900" kern="1200" dirty="0"/>
            <a:t>)</a:t>
          </a:r>
          <a:endParaRPr lang="en-US" sz="2900" kern="1200" dirty="0"/>
        </a:p>
      </dsp:txBody>
      <dsp:txXfrm>
        <a:off x="0" y="0"/>
        <a:ext cx="11691885" cy="635329"/>
      </dsp:txXfrm>
    </dsp:sp>
    <dsp:sp modelId="{DBF8F7AA-46B6-4705-9D38-754B73929A09}">
      <dsp:nvSpPr>
        <dsp:cNvPr id="0" name=""/>
        <dsp:cNvSpPr/>
      </dsp:nvSpPr>
      <dsp:spPr>
        <a:xfrm>
          <a:off x="0" y="635329"/>
          <a:ext cx="116918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8D4D13-CE85-45B5-8B4E-FFEB611ABEBD}">
      <dsp:nvSpPr>
        <dsp:cNvPr id="0" name=""/>
        <dsp:cNvSpPr/>
      </dsp:nvSpPr>
      <dsp:spPr>
        <a:xfrm>
          <a:off x="0" y="635329"/>
          <a:ext cx="11691885" cy="63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Μας βοηθά να παρακολουθούμε τον εαυτό μας σε δράση </a:t>
          </a:r>
          <a:endParaRPr lang="en-US" sz="2900" kern="1200" dirty="0"/>
        </a:p>
      </dsp:txBody>
      <dsp:txXfrm>
        <a:off x="0" y="635329"/>
        <a:ext cx="11691885" cy="635329"/>
      </dsp:txXfrm>
    </dsp:sp>
    <dsp:sp modelId="{4B519106-B7CB-452E-8394-B1319AACB3FE}">
      <dsp:nvSpPr>
        <dsp:cNvPr id="0" name=""/>
        <dsp:cNvSpPr/>
      </dsp:nvSpPr>
      <dsp:spPr>
        <a:xfrm>
          <a:off x="0" y="1270659"/>
          <a:ext cx="116918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04A199-CDE3-4229-9C8B-002DAD7A3908}">
      <dsp:nvSpPr>
        <dsp:cNvPr id="0" name=""/>
        <dsp:cNvSpPr/>
      </dsp:nvSpPr>
      <dsp:spPr>
        <a:xfrm>
          <a:off x="0" y="1270659"/>
          <a:ext cx="11691885" cy="63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Μας βοηθά να αντιλαμβανόμαστε  τον εαυτό μας σε σχέση με τον ‘άλλο’ </a:t>
          </a:r>
          <a:endParaRPr lang="en-US" sz="2900" kern="1200" dirty="0"/>
        </a:p>
      </dsp:txBody>
      <dsp:txXfrm>
        <a:off x="0" y="1270659"/>
        <a:ext cx="11691885" cy="635329"/>
      </dsp:txXfrm>
    </dsp:sp>
    <dsp:sp modelId="{27A0FF49-B0CD-46E3-9BD4-A4949239BFD7}">
      <dsp:nvSpPr>
        <dsp:cNvPr id="0" name=""/>
        <dsp:cNvSpPr/>
      </dsp:nvSpPr>
      <dsp:spPr>
        <a:xfrm>
          <a:off x="0" y="1905989"/>
          <a:ext cx="116918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8374B2A-2130-4565-A9F3-C25437CBBEEF}">
      <dsp:nvSpPr>
        <dsp:cNvPr id="0" name=""/>
        <dsp:cNvSpPr/>
      </dsp:nvSpPr>
      <dsp:spPr>
        <a:xfrm>
          <a:off x="0" y="1905989"/>
          <a:ext cx="11691885" cy="63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Ψάχνει απαντήσεις για τον κόσμο που ζούμε </a:t>
          </a:r>
          <a:endParaRPr lang="en-US" sz="2900" kern="1200" dirty="0"/>
        </a:p>
      </dsp:txBody>
      <dsp:txXfrm>
        <a:off x="0" y="1905989"/>
        <a:ext cx="11691885" cy="635329"/>
      </dsp:txXfrm>
    </dsp:sp>
    <dsp:sp modelId="{AF801838-4E0C-4E21-AE50-39FB5845A67B}">
      <dsp:nvSpPr>
        <dsp:cNvPr id="0" name=""/>
        <dsp:cNvSpPr/>
      </dsp:nvSpPr>
      <dsp:spPr>
        <a:xfrm>
          <a:off x="0" y="2541319"/>
          <a:ext cx="116918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7D1C3D-5A26-4638-9FF7-6F5251574EEB}">
      <dsp:nvSpPr>
        <dsp:cNvPr id="0" name=""/>
        <dsp:cNvSpPr/>
      </dsp:nvSpPr>
      <dsp:spPr>
        <a:xfrm>
          <a:off x="0" y="2541319"/>
          <a:ext cx="11691885" cy="63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kern="1200" dirty="0"/>
            <a:t>Άρα δεν αποδέχεται ό,τι μας δίνεται ως μασημένη τροφή </a:t>
          </a:r>
          <a:endParaRPr lang="en-US" sz="2900" kern="1200" dirty="0"/>
        </a:p>
      </dsp:txBody>
      <dsp:txXfrm>
        <a:off x="0" y="2541319"/>
        <a:ext cx="11691885" cy="635329"/>
      </dsp:txXfrm>
    </dsp:sp>
    <dsp:sp modelId="{98237151-BB55-49E2-AB5C-33779C8110BA}">
      <dsp:nvSpPr>
        <dsp:cNvPr id="0" name=""/>
        <dsp:cNvSpPr/>
      </dsp:nvSpPr>
      <dsp:spPr>
        <a:xfrm>
          <a:off x="0" y="3176649"/>
          <a:ext cx="116918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D1D087-869E-4D29-9349-9A7119F225C2}">
      <dsp:nvSpPr>
        <dsp:cNvPr id="0" name=""/>
        <dsp:cNvSpPr/>
      </dsp:nvSpPr>
      <dsp:spPr>
        <a:xfrm>
          <a:off x="0" y="3176649"/>
          <a:ext cx="11691885" cy="63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i="1" kern="1200" dirty="0"/>
            <a:t>Είναι ένας χώρος αναζήτησης </a:t>
          </a:r>
          <a:endParaRPr lang="en-US" sz="2900" i="1" kern="1200" dirty="0"/>
        </a:p>
      </dsp:txBody>
      <dsp:txXfrm>
        <a:off x="0" y="3176649"/>
        <a:ext cx="11691885" cy="635329"/>
      </dsp:txXfrm>
    </dsp:sp>
    <dsp:sp modelId="{3B49AC76-417D-4850-8097-403CCAFA6E73}">
      <dsp:nvSpPr>
        <dsp:cNvPr id="0" name=""/>
        <dsp:cNvSpPr/>
      </dsp:nvSpPr>
      <dsp:spPr>
        <a:xfrm>
          <a:off x="0" y="3811979"/>
          <a:ext cx="116918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99893-919D-486B-A588-3CFC101958B5}">
      <dsp:nvSpPr>
        <dsp:cNvPr id="0" name=""/>
        <dsp:cNvSpPr/>
      </dsp:nvSpPr>
      <dsp:spPr>
        <a:xfrm>
          <a:off x="0" y="3811979"/>
          <a:ext cx="11691885" cy="63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900" i="1" kern="1200" dirty="0"/>
            <a:t>                        </a:t>
          </a:r>
          <a:endParaRPr lang="en-US" sz="2900" kern="1200" dirty="0"/>
        </a:p>
      </dsp:txBody>
      <dsp:txXfrm>
        <a:off x="0" y="3811979"/>
        <a:ext cx="11691885" cy="635329"/>
      </dsp:txXfrm>
    </dsp:sp>
    <dsp:sp modelId="{B97565A1-53B4-4386-A1BC-F7AFCC24A88D}">
      <dsp:nvSpPr>
        <dsp:cNvPr id="0" name=""/>
        <dsp:cNvSpPr/>
      </dsp:nvSpPr>
      <dsp:spPr>
        <a:xfrm>
          <a:off x="0" y="4447309"/>
          <a:ext cx="1169188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79841B-D76D-448B-909D-81B4153D249F}">
      <dsp:nvSpPr>
        <dsp:cNvPr id="0" name=""/>
        <dsp:cNvSpPr/>
      </dsp:nvSpPr>
      <dsp:spPr>
        <a:xfrm>
          <a:off x="0" y="4447309"/>
          <a:ext cx="11691885" cy="6353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900" kern="1200" dirty="0"/>
        </a:p>
      </dsp:txBody>
      <dsp:txXfrm>
        <a:off x="0" y="4447309"/>
        <a:ext cx="11691885" cy="6353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331D1D-18DE-4EAD-9C54-93FA419D57E6}">
      <dsp:nvSpPr>
        <dsp:cNvPr id="0" name=""/>
        <dsp:cNvSpPr/>
      </dsp:nvSpPr>
      <dsp:spPr>
        <a:xfrm>
          <a:off x="0" y="1038811"/>
          <a:ext cx="3032616" cy="192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02D14-57D2-4E52-BB44-63E3E761DEEA}">
      <dsp:nvSpPr>
        <dsp:cNvPr id="0" name=""/>
        <dsp:cNvSpPr/>
      </dsp:nvSpPr>
      <dsp:spPr>
        <a:xfrm>
          <a:off x="336957" y="1358920"/>
          <a:ext cx="3032616" cy="19257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100" kern="1200" dirty="0"/>
            <a:t>Ενσωματώνει τις σύγχρονες παιδαγωγικές μεθόδους </a:t>
          </a:r>
          <a:endParaRPr lang="en-US" sz="2100" kern="1200" dirty="0"/>
        </a:p>
      </dsp:txBody>
      <dsp:txXfrm>
        <a:off x="393359" y="1415322"/>
        <a:ext cx="2919812" cy="1812907"/>
      </dsp:txXfrm>
    </dsp:sp>
    <dsp:sp modelId="{A6014BA2-8167-4865-9254-890FBDCE9C5E}">
      <dsp:nvSpPr>
        <dsp:cNvPr id="0" name=""/>
        <dsp:cNvSpPr/>
      </dsp:nvSpPr>
      <dsp:spPr>
        <a:xfrm>
          <a:off x="3706530" y="1038811"/>
          <a:ext cx="3032616" cy="192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1DCD24-5578-4CBD-B6FE-123D87902832}">
      <dsp:nvSpPr>
        <dsp:cNvPr id="0" name=""/>
        <dsp:cNvSpPr/>
      </dsp:nvSpPr>
      <dsp:spPr>
        <a:xfrm>
          <a:off x="4043488" y="1358920"/>
          <a:ext cx="3032616" cy="19257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100" kern="1200" dirty="0"/>
            <a:t>Εστιάζει στο θεατρικό φαινόμενο </a:t>
          </a:r>
          <a:endParaRPr lang="en-US" sz="2100" kern="1200" dirty="0"/>
        </a:p>
        <a:p>
          <a:pPr marL="0"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4099890" y="1415322"/>
        <a:ext cx="2919812" cy="1812907"/>
      </dsp:txXfrm>
    </dsp:sp>
    <dsp:sp modelId="{99654F88-99D1-41D8-AC3F-517A7082CCE7}">
      <dsp:nvSpPr>
        <dsp:cNvPr id="0" name=""/>
        <dsp:cNvSpPr/>
      </dsp:nvSpPr>
      <dsp:spPr>
        <a:xfrm>
          <a:off x="7413061" y="1038811"/>
          <a:ext cx="3032616" cy="19257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DE5284-9E44-461A-A59A-531F69F0FEB4}">
      <dsp:nvSpPr>
        <dsp:cNvPr id="0" name=""/>
        <dsp:cNvSpPr/>
      </dsp:nvSpPr>
      <dsp:spPr>
        <a:xfrm>
          <a:off x="7750018" y="1358920"/>
          <a:ext cx="3032616" cy="1925711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l-GR" sz="2100" kern="1200" dirty="0"/>
            <a:t>Εστιάζει σε διαφορετικές εφαρμογές και στοχεύσεις  της εκπαίδευσης </a:t>
          </a:r>
        </a:p>
        <a:p>
          <a:pPr marL="0"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100" kern="1200" dirty="0"/>
        </a:p>
      </dsp:txBody>
      <dsp:txXfrm>
        <a:off x="7806420" y="1415322"/>
        <a:ext cx="2919812" cy="181290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BD7C49-60D7-4240-A26F-36F5E0891EDE}">
      <dsp:nvSpPr>
        <dsp:cNvPr id="0" name=""/>
        <dsp:cNvSpPr/>
      </dsp:nvSpPr>
      <dsp:spPr>
        <a:xfrm>
          <a:off x="0" y="353124"/>
          <a:ext cx="7397309" cy="1049490"/>
        </a:xfrm>
        <a:prstGeom prst="roundRect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Σωμ</a:t>
          </a:r>
          <a:r>
            <a:rPr lang="en-US" sz="2300" b="1" kern="1200" dirty="0"/>
            <a:t>ατικό –</a:t>
          </a:r>
          <a:endParaRPr lang="el-GR" sz="2300" b="1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χώρος</a:t>
          </a:r>
          <a:r>
            <a:rPr lang="en-US" sz="2300" b="1" kern="1200" dirty="0"/>
            <a:t>, </a:t>
          </a:r>
          <a:r>
            <a:rPr lang="en-US" sz="2300" b="1" kern="1200" dirty="0" err="1"/>
            <a:t>χρόνος</a:t>
          </a:r>
          <a:r>
            <a:rPr lang="en-US" sz="2300" b="1" kern="1200" dirty="0"/>
            <a:t>, </a:t>
          </a:r>
          <a:r>
            <a:rPr lang="en-US" sz="2300" b="1" kern="1200" dirty="0" err="1"/>
            <a:t>άνθρω</a:t>
          </a:r>
          <a:r>
            <a:rPr lang="en-US" sz="2300" b="1" kern="1200" dirty="0"/>
            <a:t>ποι, χαρακτήρες, </a:t>
          </a:r>
          <a:endParaRPr lang="en-US" sz="2300" kern="1200" dirty="0"/>
        </a:p>
      </dsp:txBody>
      <dsp:txXfrm>
        <a:off x="51232" y="404356"/>
        <a:ext cx="7294845" cy="947026"/>
      </dsp:txXfrm>
    </dsp:sp>
    <dsp:sp modelId="{23CDAC5B-0DFC-480A-A1A9-88BB28CB4039}">
      <dsp:nvSpPr>
        <dsp:cNvPr id="0" name=""/>
        <dsp:cNvSpPr/>
      </dsp:nvSpPr>
      <dsp:spPr>
        <a:xfrm>
          <a:off x="0" y="1468854"/>
          <a:ext cx="7397309" cy="1049490"/>
        </a:xfrm>
        <a:prstGeom prst="roundRect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Αισθητικό</a:t>
          </a:r>
          <a:r>
            <a:rPr lang="en-US" sz="2300" b="1" kern="1200" dirty="0"/>
            <a:t>- </a:t>
          </a:r>
          <a:endParaRPr lang="el-GR" sz="2300" b="1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τρό</a:t>
          </a:r>
          <a:r>
            <a:rPr lang="en-US" sz="2300" b="1" kern="1200" dirty="0"/>
            <a:t>ποι δουλειάς, τεχνικές και πώς τις εφαρμόζουμε </a:t>
          </a:r>
          <a:endParaRPr lang="en-US" sz="2300" kern="1200" dirty="0"/>
        </a:p>
      </dsp:txBody>
      <dsp:txXfrm>
        <a:off x="51232" y="1520086"/>
        <a:ext cx="7294845" cy="947026"/>
      </dsp:txXfrm>
    </dsp:sp>
    <dsp:sp modelId="{C87AB9A7-B818-4EB3-97BC-862C208327D2}">
      <dsp:nvSpPr>
        <dsp:cNvPr id="0" name=""/>
        <dsp:cNvSpPr/>
      </dsp:nvSpPr>
      <dsp:spPr>
        <a:xfrm>
          <a:off x="0" y="2584584"/>
          <a:ext cx="7397309" cy="1049490"/>
        </a:xfrm>
        <a:prstGeom prst="roundRect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Συν</a:t>
          </a:r>
          <a:r>
            <a:rPr lang="en-US" sz="2300" b="1" kern="1200" dirty="0"/>
            <a:t>αισθηματικό- </a:t>
          </a:r>
          <a:endParaRPr lang="el-GR" sz="2300" b="1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α</a:t>
          </a:r>
          <a:r>
            <a:rPr lang="en-US" sz="2300" b="1" kern="1200" dirty="0" err="1"/>
            <a:t>τμόσφ</a:t>
          </a:r>
          <a:r>
            <a:rPr lang="en-US" sz="2300" b="1" kern="1200" dirty="0"/>
            <a:t>αιρα, συναισθήματα </a:t>
          </a:r>
          <a:endParaRPr lang="en-US" sz="2300" kern="1200" dirty="0"/>
        </a:p>
      </dsp:txBody>
      <dsp:txXfrm>
        <a:off x="51232" y="2635816"/>
        <a:ext cx="7294845" cy="947026"/>
      </dsp:txXfrm>
    </dsp:sp>
    <dsp:sp modelId="{7B3CBDBD-8D0C-4687-BBFC-A0EAC163CAD2}">
      <dsp:nvSpPr>
        <dsp:cNvPr id="0" name=""/>
        <dsp:cNvSpPr/>
      </dsp:nvSpPr>
      <dsp:spPr>
        <a:xfrm>
          <a:off x="0" y="3700314"/>
          <a:ext cx="7397309" cy="1049490"/>
        </a:xfrm>
        <a:prstGeom prst="roundRect">
          <a:avLst/>
        </a:prstGeom>
        <a:solidFill>
          <a:schemeClr val="accent4">
            <a:lumMod val="7500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/>
            <a:t>Μα</a:t>
          </a:r>
          <a:r>
            <a:rPr lang="en-US" sz="2300" b="1" kern="1200" dirty="0" err="1"/>
            <a:t>θησι</a:t>
          </a:r>
          <a:r>
            <a:rPr lang="en-US" sz="2300" b="1" kern="1200" dirty="0"/>
            <a:t>ακό – </a:t>
          </a:r>
          <a:endParaRPr lang="el-GR" sz="2300" b="1" kern="1200" dirty="0"/>
        </a:p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kern="1200" dirty="0" err="1"/>
            <a:t>ερωτήμ</a:t>
          </a:r>
          <a:r>
            <a:rPr lang="en-US" sz="2300" b="1" kern="1200" dirty="0"/>
            <a:t>ατα ανάλογα με τα θέματα που παρουσιάζουμε</a:t>
          </a:r>
          <a:endParaRPr lang="en-US" sz="2300" kern="1200" dirty="0"/>
        </a:p>
      </dsp:txBody>
      <dsp:txXfrm>
        <a:off x="51232" y="3751546"/>
        <a:ext cx="7294845" cy="947026"/>
      </dsp:txXfrm>
    </dsp:sp>
    <dsp:sp modelId="{8150700E-5BC5-47EA-BE45-DDE084894A5B}">
      <dsp:nvSpPr>
        <dsp:cNvPr id="0" name=""/>
        <dsp:cNvSpPr/>
      </dsp:nvSpPr>
      <dsp:spPr>
        <a:xfrm>
          <a:off x="0" y="4816044"/>
          <a:ext cx="7397309" cy="1049490"/>
        </a:xfrm>
        <a:prstGeom prst="roundRect">
          <a:avLst/>
        </a:prstGeom>
        <a:noFill/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300" b="1" i="1" kern="1200" dirty="0">
              <a:solidFill>
                <a:schemeClr val="tx1"/>
              </a:solidFill>
            </a:rPr>
            <a:t>Σημαντικό - </a:t>
          </a:r>
          <a:r>
            <a:rPr lang="en-US" sz="2300" b="1" i="1" kern="1200" dirty="0">
              <a:solidFill>
                <a:schemeClr val="tx1"/>
              </a:solidFill>
            </a:rPr>
            <a:t>Να </a:t>
          </a:r>
          <a:r>
            <a:rPr lang="en-US" sz="2300" b="1" i="1" kern="1200" dirty="0" err="1">
              <a:solidFill>
                <a:schemeClr val="tx1"/>
              </a:solidFill>
            </a:rPr>
            <a:t>είμ</a:t>
          </a:r>
          <a:r>
            <a:rPr lang="en-US" sz="2300" b="1" i="1" kern="1200" dirty="0">
              <a:solidFill>
                <a:schemeClr val="tx1"/>
              </a:solidFill>
            </a:rPr>
            <a:t>αστε σαφείς, να έχουμε διαμορφώσει και να διατηρήσουμε </a:t>
          </a:r>
          <a:r>
            <a:rPr lang="el-GR" sz="2300" b="1" i="1" kern="1200" dirty="0">
              <a:solidFill>
                <a:schemeClr val="tx1"/>
              </a:solidFill>
            </a:rPr>
            <a:t>ασφαλές περιβάλλον</a:t>
          </a:r>
          <a:r>
            <a:rPr lang="en-US" sz="2300" b="1" i="1" kern="1200" dirty="0">
              <a:solidFill>
                <a:schemeClr val="tx1"/>
              </a:solidFill>
            </a:rPr>
            <a:t>                    </a:t>
          </a:r>
          <a:endParaRPr lang="en-US" sz="2300" kern="1200" dirty="0">
            <a:solidFill>
              <a:schemeClr val="tx1"/>
            </a:solidFill>
          </a:endParaRPr>
        </a:p>
      </dsp:txBody>
      <dsp:txXfrm>
        <a:off x="51232" y="4867276"/>
        <a:ext cx="7294845" cy="9470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DBA8B3D-3B1E-4B9A-9165-67465218713D}" type="datetime1">
              <a:rPr lang="el-GR" smtClean="0"/>
              <a:t>30/10/2024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3F7AA83-DE31-4E93-AB07-EF7FB05F6670}" type="slidenum">
              <a:rPr lang="el-GR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AC4105B-40F8-4EBA-BDDC-D03C0527041F}" type="datetime1">
              <a:rPr lang="el-GR" noProof="0" smtClean="0"/>
              <a:t>30/10/2024</a:t>
            </a:fld>
            <a:endParaRPr lang="el-GR" noProof="0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71513" y="1143000"/>
            <a:ext cx="55149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/>
              <a:t>Επεξεργασία στυλ υποδείγματος κειμένου</a:t>
            </a:r>
          </a:p>
          <a:p>
            <a:pPr lvl="1" rtl="0"/>
            <a:r>
              <a:rPr lang="el-GR" noProof="0" dirty="0"/>
              <a:t>Δεύτερου 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35E2820-AFE1-45FA-949E-17BDB534E1DC}" type="slidenum">
              <a:rPr lang="el-GR" noProof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29670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1pPr>
    <a:lvl2pPr marL="464835" algn="l" defTabSz="929670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2pPr>
    <a:lvl3pPr marL="929670" algn="l" defTabSz="929670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3pPr>
    <a:lvl4pPr marL="1394506" algn="l" defTabSz="929670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4pPr>
    <a:lvl5pPr marL="1859341" algn="l" defTabSz="929670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5pPr>
    <a:lvl6pPr marL="2324176" algn="l" defTabSz="929670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6pPr>
    <a:lvl7pPr marL="2789011" algn="l" defTabSz="929670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7pPr>
    <a:lvl8pPr marL="3253847" algn="l" defTabSz="929670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8pPr>
    <a:lvl9pPr marL="3718682" algn="l" defTabSz="929670" rtl="0" eaLnBrk="1" latinLnBrk="0" hangingPunct="1">
      <a:defRPr sz="122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>
          <a:xfrm>
            <a:off x="671513" y="1143000"/>
            <a:ext cx="5514975" cy="3086100"/>
          </a:xfrm>
        </p:spPr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fld id="{77542409-6A04-4DC6-AC3A-D3758287A8F2}" type="slidenum">
              <a:rPr lang="el-GR" smtClean="0">
                <a:solidFill>
                  <a:prstClr val="black"/>
                </a:solidFill>
                <a:latin typeface="Calibri"/>
              </a:rPr>
              <a:pPr/>
              <a:t>4</a:t>
            </a:fld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Θέση εικόνας διαφάνειας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65125" y="685800"/>
            <a:ext cx="612775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1" name="Θέση σημειώσεων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/>
          </a:p>
        </p:txBody>
      </p:sp>
      <p:sp>
        <p:nvSpPr>
          <p:cNvPr id="73732" name="Θέση αριθμού διαφάνειας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260C42-1619-4768-B0FF-3DD77328CF5E}" type="slidenum">
              <a:rPr lang="el-GR">
                <a:solidFill>
                  <a:prstClr val="black"/>
                </a:solidFill>
              </a:rPr>
              <a:pPr eaLnBrk="1" hangingPunct="1"/>
              <a:t>5</a:t>
            </a:fld>
            <a:endParaRPr lang="el-GR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" y="6485255"/>
            <a:ext cx="12417365" cy="4632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417894"/>
            <a:ext cx="12417365" cy="64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17854" y="768966"/>
            <a:ext cx="10246995" cy="3613214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106" spc="-5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0677" y="4514411"/>
            <a:ext cx="10246995" cy="1158081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32" cap="all" spc="203" baseline="0">
                <a:solidFill>
                  <a:schemeClr val="tx2"/>
                </a:solidFill>
                <a:latin typeface="+mj-lt"/>
              </a:defRPr>
            </a:lvl1pPr>
            <a:lvl2pPr marL="463235" indent="0" algn="ctr">
              <a:buNone/>
              <a:defRPr sz="2432"/>
            </a:lvl2pPr>
            <a:lvl3pPr marL="926470" indent="0" algn="ctr">
              <a:buNone/>
              <a:defRPr sz="2432"/>
            </a:lvl3pPr>
            <a:lvl4pPr marL="1389705" indent="0" algn="ctr">
              <a:buNone/>
              <a:defRPr sz="2026"/>
            </a:lvl4pPr>
            <a:lvl5pPr marL="1852940" indent="0" algn="ctr">
              <a:buNone/>
              <a:defRPr sz="2026"/>
            </a:lvl5pPr>
            <a:lvl6pPr marL="2316175" indent="0" algn="ctr">
              <a:buNone/>
              <a:defRPr sz="2026"/>
            </a:lvl6pPr>
            <a:lvl7pPr marL="2779410" indent="0" algn="ctr">
              <a:buNone/>
              <a:defRPr sz="2026"/>
            </a:lvl7pPr>
            <a:lvl8pPr marL="3242645" indent="0" algn="ctr">
              <a:buNone/>
              <a:defRPr sz="2026"/>
            </a:lvl8pPr>
            <a:lvl9pPr marL="3705880" indent="0" algn="ctr">
              <a:buNone/>
              <a:defRPr sz="2026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73074-853B-4CD7-9A1F-FC06AF6DB623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30302" y="4400709"/>
            <a:ext cx="1006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435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083835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" y="6485255"/>
            <a:ext cx="12417365" cy="4632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417894"/>
            <a:ext cx="12417365" cy="64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88492" y="417742"/>
            <a:ext cx="2678192" cy="5835897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3916" y="417742"/>
            <a:ext cx="7879318" cy="5835897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407870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Τίτλος 1"/>
          <p:cNvSpPr>
            <a:spLocks noGrp="1"/>
          </p:cNvSpPr>
          <p:nvPr>
            <p:ph type="title"/>
          </p:nvPr>
        </p:nvSpPr>
        <p:spPr>
          <a:xfrm>
            <a:off x="9003318" y="2307527"/>
            <a:ext cx="2865563" cy="2352818"/>
          </a:xfrm>
        </p:spPr>
        <p:txBody>
          <a:bodyPr rtlCol="0" anchor="b">
            <a:normAutofit/>
          </a:bodyPr>
          <a:lstStyle>
            <a:lvl1pPr>
              <a:defRPr sz="2634">
                <a:solidFill>
                  <a:schemeClr val="accent2"/>
                </a:solidFill>
              </a:defRPr>
            </a:lvl1pPr>
          </a:lstStyle>
          <a:p>
            <a:pPr rtl="0"/>
            <a:r>
              <a:rPr lang="el-GR" noProof="0" dirty="0"/>
              <a:t>Κάντε κλικ για να επεξεργαστείτε το Στυλ κύριου τίτλου</a:t>
            </a:r>
          </a:p>
        </p:txBody>
      </p:sp>
      <p:sp>
        <p:nvSpPr>
          <p:cNvPr id="8" name="Στρογγυλεμένο ορθογώνιο 7"/>
          <p:cNvSpPr/>
          <p:nvPr/>
        </p:nvSpPr>
        <p:spPr>
          <a:xfrm>
            <a:off x="1318071" y="540438"/>
            <a:ext cx="6986589" cy="4863942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54" dirty="0">
              <a:solidFill>
                <a:prstClr val="white"/>
              </a:solidFill>
            </a:endParaRPr>
          </a:p>
        </p:txBody>
      </p:sp>
      <p:sp>
        <p:nvSpPr>
          <p:cNvPr id="3" name="Θέση εικόνας 2" title="Ένα κενό πλαίσιο κράτησης θέσης,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1434514" y="656246"/>
            <a:ext cx="6753701" cy="4632325"/>
          </a:xfrm>
          <a:prstGeom prst="roundRect">
            <a:avLst>
              <a:gd name="adj" fmla="val 3725"/>
            </a:avLst>
          </a:prstGeom>
        </p:spPr>
        <p:txBody>
          <a:bodyPr tIns="914400" rtlCol="0">
            <a:normAutofit/>
          </a:bodyPr>
          <a:lstStyle>
            <a:lvl1pPr marL="0" indent="0" algn="ctr">
              <a:buNone/>
              <a:defRPr sz="2432"/>
            </a:lvl1pPr>
            <a:lvl2pPr marL="463235" indent="0">
              <a:buNone/>
              <a:defRPr sz="2837"/>
            </a:lvl2pPr>
            <a:lvl3pPr marL="926470" indent="0">
              <a:buNone/>
              <a:defRPr sz="2432"/>
            </a:lvl3pPr>
            <a:lvl4pPr marL="1389705" indent="0">
              <a:buNone/>
              <a:defRPr sz="2026"/>
            </a:lvl4pPr>
            <a:lvl5pPr marL="1852940" indent="0">
              <a:buNone/>
              <a:defRPr sz="2026"/>
            </a:lvl5pPr>
            <a:lvl6pPr marL="2316175" indent="0">
              <a:buNone/>
              <a:defRPr sz="2026"/>
            </a:lvl6pPr>
            <a:lvl7pPr marL="2779410" indent="0">
              <a:buNone/>
              <a:defRPr sz="2026"/>
            </a:lvl7pPr>
            <a:lvl8pPr marL="3242645" indent="0">
              <a:buNone/>
              <a:defRPr sz="2026"/>
            </a:lvl8pPr>
            <a:lvl9pPr marL="3705880" indent="0">
              <a:buNone/>
              <a:defRPr sz="2026"/>
            </a:lvl9pPr>
          </a:lstStyle>
          <a:p>
            <a:pPr rtl="0"/>
            <a:r>
              <a:rPr lang="el-GR" noProof="0" dirty="0"/>
              <a:t>Κάντε κλικ στο εικονίδιο για να προσθέσετε μια εικόνα</a:t>
            </a:r>
          </a:p>
        </p:txBody>
      </p:sp>
      <p:sp>
        <p:nvSpPr>
          <p:cNvPr id="12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003319" y="4643660"/>
            <a:ext cx="2865562" cy="1146747"/>
          </a:xfrm>
        </p:spPr>
        <p:txBody>
          <a:bodyPr rtlCol="0">
            <a:normAutofit/>
          </a:bodyPr>
          <a:lstStyle>
            <a:lvl1pPr marL="0" indent="0">
              <a:spcBef>
                <a:spcPts val="1013"/>
              </a:spcBef>
              <a:buNone/>
              <a:defRPr sz="1418"/>
            </a:lvl1pPr>
            <a:lvl2pPr marL="463235" indent="0">
              <a:buNone/>
              <a:defRPr sz="1418"/>
            </a:lvl2pPr>
            <a:lvl3pPr marL="926470" indent="0">
              <a:buNone/>
              <a:defRPr sz="1216"/>
            </a:lvl3pPr>
            <a:lvl4pPr marL="1389705" indent="0">
              <a:buNone/>
              <a:defRPr sz="1013"/>
            </a:lvl4pPr>
            <a:lvl5pPr marL="1852940" indent="0">
              <a:buNone/>
              <a:defRPr sz="1013"/>
            </a:lvl5pPr>
            <a:lvl6pPr marL="2316175" indent="0">
              <a:buNone/>
              <a:defRPr sz="1013"/>
            </a:lvl6pPr>
            <a:lvl7pPr marL="2779410" indent="0">
              <a:buNone/>
              <a:defRPr sz="1013"/>
            </a:lvl7pPr>
            <a:lvl8pPr marL="3242645" indent="0">
              <a:buNone/>
              <a:defRPr sz="1013"/>
            </a:lvl8pPr>
            <a:lvl9pPr marL="3705880" indent="0">
              <a:buNone/>
              <a:defRPr sz="1013"/>
            </a:lvl9pPr>
          </a:lstStyle>
          <a:p>
            <a:pPr lvl="0"/>
            <a:r>
              <a:rPr lang="el-GR" noProof="0" dirty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4F7BD33-674A-4B35-AEE2-B4492A768F0D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fld id="{8FDBFFB2-86D9-4B8F-A59A-553A60B94BBE}" type="slidenum">
              <a:rPr lang="el-GR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75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24563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235" y="6485255"/>
            <a:ext cx="12417365" cy="4632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417894"/>
            <a:ext cx="12417365" cy="64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854" y="768966"/>
            <a:ext cx="10246995" cy="3613214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106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854" y="4511885"/>
            <a:ext cx="10246995" cy="1158081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32" cap="all" spc="203" baseline="0">
                <a:solidFill>
                  <a:schemeClr val="tx2"/>
                </a:solidFill>
                <a:latin typeface="+mj-lt"/>
              </a:defRPr>
            </a:lvl1pPr>
            <a:lvl2pPr marL="463235" indent="0">
              <a:buNone/>
              <a:defRPr sz="1824">
                <a:solidFill>
                  <a:schemeClr val="tx1">
                    <a:tint val="75000"/>
                  </a:schemeClr>
                </a:solidFill>
              </a:defRPr>
            </a:lvl2pPr>
            <a:lvl3pPr marL="92647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3pPr>
            <a:lvl4pPr marL="138970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4pPr>
            <a:lvl5pPr marL="185294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5pPr>
            <a:lvl6pPr marL="231617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6pPr>
            <a:lvl7pPr marL="277941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7pPr>
            <a:lvl8pPr marL="32426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8pPr>
            <a:lvl9pPr marL="370588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06DE-D030-4FD5-BBD0-88EFB2665D7C}" type="datetime1">
              <a:rPr lang="el-GR" smtClean="0">
                <a:solidFill>
                  <a:srgbClr val="1D3641"/>
                </a:solidFill>
              </a:rPr>
              <a:pPr/>
              <a:t>30/10/2024</a:t>
            </a:fld>
            <a:endParaRPr lang="el-GR" dirty="0">
              <a:solidFill>
                <a:srgbClr val="1D364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1D364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1D3641"/>
                </a:solidFill>
              </a:rPr>
              <a:pPr/>
              <a:t>‹#›</a:t>
            </a:fld>
            <a:endParaRPr lang="el-GR" dirty="0">
              <a:solidFill>
                <a:srgbClr val="1D364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30302" y="4400709"/>
            <a:ext cx="1006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007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117854" y="290385"/>
            <a:ext cx="10246995" cy="146989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852" y="1870088"/>
            <a:ext cx="5030343" cy="407644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4506" y="1870089"/>
            <a:ext cx="5030343" cy="4076446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33A83-1E12-4AD8-AF8D-67B0A82BACE9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134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117854" y="290385"/>
            <a:ext cx="10246995" cy="146989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854" y="1870410"/>
            <a:ext cx="5030343" cy="74599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26" b="0" cap="all" baseline="0">
                <a:solidFill>
                  <a:schemeClr val="tx2"/>
                </a:solidFill>
              </a:defRPr>
            </a:lvl1pPr>
            <a:lvl2pPr marL="463235" indent="0">
              <a:buNone/>
              <a:defRPr sz="2026" b="1"/>
            </a:lvl2pPr>
            <a:lvl3pPr marL="926470" indent="0">
              <a:buNone/>
              <a:defRPr sz="1824" b="1"/>
            </a:lvl3pPr>
            <a:lvl4pPr marL="1389705" indent="0">
              <a:buNone/>
              <a:defRPr sz="1621" b="1"/>
            </a:lvl4pPr>
            <a:lvl5pPr marL="1852940" indent="0">
              <a:buNone/>
              <a:defRPr sz="1621" b="1"/>
            </a:lvl5pPr>
            <a:lvl6pPr marL="2316175" indent="0">
              <a:buNone/>
              <a:defRPr sz="1621" b="1"/>
            </a:lvl6pPr>
            <a:lvl7pPr marL="2779410" indent="0">
              <a:buNone/>
              <a:defRPr sz="1621" b="1"/>
            </a:lvl7pPr>
            <a:lvl8pPr marL="3242645" indent="0">
              <a:buNone/>
              <a:defRPr sz="1621" b="1"/>
            </a:lvl8pPr>
            <a:lvl9pPr marL="3705880" indent="0">
              <a:buNone/>
              <a:defRPr sz="1621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7854" y="2616407"/>
            <a:ext cx="5030343" cy="342277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34506" y="1870410"/>
            <a:ext cx="5030343" cy="745997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26" b="0" cap="all" baseline="0">
                <a:solidFill>
                  <a:schemeClr val="tx2"/>
                </a:solidFill>
              </a:defRPr>
            </a:lvl1pPr>
            <a:lvl2pPr marL="463235" indent="0">
              <a:buNone/>
              <a:defRPr sz="2026" b="1"/>
            </a:lvl2pPr>
            <a:lvl3pPr marL="926470" indent="0">
              <a:buNone/>
              <a:defRPr sz="1824" b="1"/>
            </a:lvl3pPr>
            <a:lvl4pPr marL="1389705" indent="0">
              <a:buNone/>
              <a:defRPr sz="1621" b="1"/>
            </a:lvl4pPr>
            <a:lvl5pPr marL="1852940" indent="0">
              <a:buNone/>
              <a:defRPr sz="1621" b="1"/>
            </a:lvl5pPr>
            <a:lvl6pPr marL="2316175" indent="0">
              <a:buNone/>
              <a:defRPr sz="1621" b="1"/>
            </a:lvl6pPr>
            <a:lvl7pPr marL="2779410" indent="0">
              <a:buNone/>
              <a:defRPr sz="1621" b="1"/>
            </a:lvl7pPr>
            <a:lvl8pPr marL="3242645" indent="0">
              <a:buNone/>
              <a:defRPr sz="1621" b="1"/>
            </a:lvl8pPr>
            <a:lvl9pPr marL="3705880" indent="0">
              <a:buNone/>
              <a:defRPr sz="1621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4506" y="2616407"/>
            <a:ext cx="5030343" cy="342277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FC185-EF85-4254-9684-B4F39B77861F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975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DEF9F-5279-40C6-9881-D650D57896CD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09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" y="6485255"/>
            <a:ext cx="12417365" cy="4632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417894"/>
            <a:ext cx="12417365" cy="64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6025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126743" cy="69484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115822" y="0"/>
            <a:ext cx="65208" cy="69484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772" y="602201"/>
            <a:ext cx="3260408" cy="2316163"/>
          </a:xfrm>
        </p:spPr>
        <p:txBody>
          <a:bodyPr anchor="b">
            <a:normAutofit/>
          </a:bodyPr>
          <a:lstStyle>
            <a:lvl1pPr>
              <a:defRPr sz="3648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0611" y="741172"/>
            <a:ext cx="6613970" cy="532717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5772" y="2964688"/>
            <a:ext cx="3260408" cy="342371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20">
                <a:solidFill>
                  <a:srgbClr val="FFFFFF"/>
                </a:solidFill>
              </a:defRPr>
            </a:lvl1pPr>
            <a:lvl2pPr marL="463235" indent="0">
              <a:buNone/>
              <a:defRPr sz="1216"/>
            </a:lvl2pPr>
            <a:lvl3pPr marL="926470" indent="0">
              <a:buNone/>
              <a:defRPr sz="1013"/>
            </a:lvl3pPr>
            <a:lvl4pPr marL="1389705" indent="0">
              <a:buNone/>
              <a:defRPr sz="912"/>
            </a:lvl4pPr>
            <a:lvl5pPr marL="1852940" indent="0">
              <a:buNone/>
              <a:defRPr sz="912"/>
            </a:lvl5pPr>
            <a:lvl6pPr marL="2316175" indent="0">
              <a:buNone/>
              <a:defRPr sz="912"/>
            </a:lvl6pPr>
            <a:lvl7pPr marL="2779410" indent="0">
              <a:buNone/>
              <a:defRPr sz="912"/>
            </a:lvl7pPr>
            <a:lvl8pPr marL="3242645" indent="0">
              <a:buNone/>
              <a:defRPr sz="912"/>
            </a:lvl8pPr>
            <a:lvl9pPr marL="3705880" indent="0">
              <a:buNone/>
              <a:defRPr sz="912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4240" y="6545019"/>
            <a:ext cx="2667607" cy="369943"/>
          </a:xfrm>
        </p:spPr>
        <p:txBody>
          <a:bodyPr/>
          <a:lstStyle>
            <a:lvl1pPr algn="l">
              <a:defRPr/>
            </a:lvl1pPr>
          </a:lstStyle>
          <a:p>
            <a:fld id="{43777D4E-9182-452F-A7CA-603420E72E51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90611" y="6545019"/>
            <a:ext cx="4735354" cy="36994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90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5018352"/>
            <a:ext cx="12417365" cy="19301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79928"/>
            <a:ext cx="12417365" cy="64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7854" y="5141881"/>
            <a:ext cx="10303276" cy="833819"/>
          </a:xfrm>
        </p:spPr>
        <p:txBody>
          <a:bodyPr lIns="91440" tIns="0" rIns="91440" bIns="0" anchor="b">
            <a:noAutofit/>
          </a:bodyPr>
          <a:lstStyle>
            <a:lvl1pPr>
              <a:defRPr sz="3648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" y="0"/>
            <a:ext cx="12420585" cy="4979928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42"/>
            </a:lvl1pPr>
            <a:lvl2pPr marL="463235" indent="0">
              <a:buNone/>
              <a:defRPr sz="2837"/>
            </a:lvl2pPr>
            <a:lvl3pPr marL="926470" indent="0">
              <a:buNone/>
              <a:defRPr sz="2432"/>
            </a:lvl3pPr>
            <a:lvl4pPr marL="1389705" indent="0">
              <a:buNone/>
              <a:defRPr sz="2026"/>
            </a:lvl4pPr>
            <a:lvl5pPr marL="1852940" indent="0">
              <a:buNone/>
              <a:defRPr sz="2026"/>
            </a:lvl5pPr>
            <a:lvl6pPr marL="2316175" indent="0">
              <a:buNone/>
              <a:defRPr sz="2026"/>
            </a:lvl6pPr>
            <a:lvl7pPr marL="2779410" indent="0">
              <a:buNone/>
              <a:defRPr sz="2026"/>
            </a:lvl7pPr>
            <a:lvl8pPr marL="3242645" indent="0">
              <a:buNone/>
              <a:defRPr sz="2026"/>
            </a:lvl8pPr>
            <a:lvl9pPr marL="3705880" indent="0">
              <a:buNone/>
              <a:defRPr sz="2026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7854" y="5984964"/>
            <a:ext cx="10302888" cy="602202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8"/>
              </a:spcAft>
              <a:buNone/>
              <a:defRPr sz="1520">
                <a:solidFill>
                  <a:srgbClr val="FFFFFF"/>
                </a:solidFill>
              </a:defRPr>
            </a:lvl1pPr>
            <a:lvl2pPr marL="463235" indent="0">
              <a:buNone/>
              <a:defRPr sz="1216"/>
            </a:lvl2pPr>
            <a:lvl3pPr marL="926470" indent="0">
              <a:buNone/>
              <a:defRPr sz="1013"/>
            </a:lvl3pPr>
            <a:lvl4pPr marL="1389705" indent="0">
              <a:buNone/>
              <a:defRPr sz="912"/>
            </a:lvl4pPr>
            <a:lvl5pPr marL="1852940" indent="0">
              <a:buNone/>
              <a:defRPr sz="912"/>
            </a:lvl5pPr>
            <a:lvl6pPr marL="2316175" indent="0">
              <a:buNone/>
              <a:defRPr sz="912"/>
            </a:lvl6pPr>
            <a:lvl7pPr marL="2779410" indent="0">
              <a:buNone/>
              <a:defRPr sz="912"/>
            </a:lvl7pPr>
            <a:lvl8pPr marL="3242645" indent="0">
              <a:buNone/>
              <a:defRPr sz="912"/>
            </a:lvl8pPr>
            <a:lvl9pPr marL="3705880" indent="0">
              <a:buNone/>
              <a:defRPr sz="912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7BD33-674A-4B35-AEE2-B4492A768F0D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17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85255"/>
            <a:ext cx="12420600" cy="46323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6417894"/>
            <a:ext cx="12420585" cy="673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854" y="290385"/>
            <a:ext cx="10246995" cy="14698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854" y="1870088"/>
            <a:ext cx="10246995" cy="40764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855" y="6545019"/>
            <a:ext cx="2518626" cy="369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12">
                <a:solidFill>
                  <a:srgbClr val="FFFFFF"/>
                </a:solidFill>
              </a:defRPr>
            </a:lvl1pPr>
          </a:lstStyle>
          <a:p>
            <a:fld id="{78501623-F08D-4192-A542-9DDA7EED67AB}" type="datetime1">
              <a:rPr lang="el-GR" smtClean="0">
                <a:solidFill>
                  <a:srgbClr val="DFE6D0"/>
                </a:solidFill>
              </a:rPr>
              <a:pPr/>
              <a:t>30/10/2024</a:t>
            </a:fld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55301" y="6545019"/>
            <a:ext cx="4913232" cy="369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12" cap="all" baseline="0">
                <a:solidFill>
                  <a:srgbClr val="FFFFFF"/>
                </a:solidFill>
              </a:defRPr>
            </a:lvl1pPr>
          </a:lstStyle>
          <a:p>
            <a:endParaRPr lang="el-GR" dirty="0">
              <a:solidFill>
                <a:srgbClr val="DFE6D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6092" y="6545019"/>
            <a:ext cx="1336625" cy="3699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64">
                <a:solidFill>
                  <a:srgbClr val="FFFFFF"/>
                </a:solidFill>
              </a:defRPr>
            </a:lvl1pPr>
          </a:lstStyle>
          <a:p>
            <a:fld id="{8FDBFFB2-86D9-4B8F-A59A-553A60B94BBE}" type="slidenum">
              <a:rPr lang="el-GR" smtClean="0">
                <a:solidFill>
                  <a:srgbClr val="DFE6D0"/>
                </a:solidFill>
              </a:rPr>
              <a:pPr/>
              <a:t>‹#›</a:t>
            </a:fld>
            <a:endParaRPr lang="el-GR" dirty="0">
              <a:solidFill>
                <a:srgbClr val="DFE6D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215910" y="1760775"/>
            <a:ext cx="10153841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5829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69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26470" rtl="0" eaLnBrk="1" latinLnBrk="0" hangingPunct="1">
        <a:lnSpc>
          <a:spcPct val="85000"/>
        </a:lnSpc>
        <a:spcBef>
          <a:spcPct val="0"/>
        </a:spcBef>
        <a:buNone/>
        <a:defRPr sz="4863" kern="1200" spc="-51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2647" indent="-92647" algn="l" defTabSz="926470" rtl="0" eaLnBrk="1" latinLnBrk="0" hangingPunct="1">
        <a:lnSpc>
          <a:spcPct val="90000"/>
        </a:lnSpc>
        <a:spcBef>
          <a:spcPts val="1216"/>
        </a:spcBef>
        <a:spcAft>
          <a:spcPts val="203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2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9117" indent="-185294" algn="l" defTabSz="926470" rtl="0" eaLnBrk="1" latinLnBrk="0" hangingPunct="1">
        <a:lnSpc>
          <a:spcPct val="90000"/>
        </a:lnSpc>
        <a:spcBef>
          <a:spcPts val="203"/>
        </a:spcBef>
        <a:spcAft>
          <a:spcPts val="405"/>
        </a:spcAft>
        <a:buClr>
          <a:schemeClr val="accent1"/>
        </a:buClr>
        <a:buFont typeface="Calibri" pitchFamily="34" charset="0"/>
        <a:buChar char="◦"/>
        <a:defRPr sz="182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74411" indent="-185294" algn="l" defTabSz="926470" rtl="0" eaLnBrk="1" latinLnBrk="0" hangingPunct="1">
        <a:lnSpc>
          <a:spcPct val="90000"/>
        </a:lnSpc>
        <a:spcBef>
          <a:spcPts val="203"/>
        </a:spcBef>
        <a:spcAft>
          <a:spcPts val="405"/>
        </a:spcAft>
        <a:buClr>
          <a:schemeClr val="accent1"/>
        </a:buClr>
        <a:buFont typeface="Calibri" pitchFamily="34" charset="0"/>
        <a:buChar char="◦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9705" indent="-185294" algn="l" defTabSz="926470" rtl="0" eaLnBrk="1" latinLnBrk="0" hangingPunct="1">
        <a:lnSpc>
          <a:spcPct val="90000"/>
        </a:lnSpc>
        <a:spcBef>
          <a:spcPts val="203"/>
        </a:spcBef>
        <a:spcAft>
          <a:spcPts val="405"/>
        </a:spcAft>
        <a:buClr>
          <a:schemeClr val="accent1"/>
        </a:buClr>
        <a:buFont typeface="Calibri" pitchFamily="34" charset="0"/>
        <a:buChar char="◦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44999" indent="-185294" algn="l" defTabSz="926470" rtl="0" eaLnBrk="1" latinLnBrk="0" hangingPunct="1">
        <a:lnSpc>
          <a:spcPct val="90000"/>
        </a:lnSpc>
        <a:spcBef>
          <a:spcPts val="203"/>
        </a:spcBef>
        <a:spcAft>
          <a:spcPts val="405"/>
        </a:spcAft>
        <a:buClr>
          <a:schemeClr val="accent1"/>
        </a:buClr>
        <a:buFont typeface="Calibri" pitchFamily="34" charset="0"/>
        <a:buChar char="◦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14520" indent="-231618" algn="l" defTabSz="926470" rtl="0" eaLnBrk="1" latinLnBrk="0" hangingPunct="1">
        <a:lnSpc>
          <a:spcPct val="90000"/>
        </a:lnSpc>
        <a:spcBef>
          <a:spcPts val="203"/>
        </a:spcBef>
        <a:spcAft>
          <a:spcPts val="405"/>
        </a:spcAft>
        <a:buClr>
          <a:schemeClr val="accent1"/>
        </a:buClr>
        <a:buFont typeface="Calibri" pitchFamily="34" charset="0"/>
        <a:buChar char="◦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17160" indent="-231618" algn="l" defTabSz="926470" rtl="0" eaLnBrk="1" latinLnBrk="0" hangingPunct="1">
        <a:lnSpc>
          <a:spcPct val="90000"/>
        </a:lnSpc>
        <a:spcBef>
          <a:spcPts val="203"/>
        </a:spcBef>
        <a:spcAft>
          <a:spcPts val="405"/>
        </a:spcAft>
        <a:buClr>
          <a:schemeClr val="accent1"/>
        </a:buClr>
        <a:buFont typeface="Calibri" pitchFamily="34" charset="0"/>
        <a:buChar char="◦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19800" indent="-231618" algn="l" defTabSz="926470" rtl="0" eaLnBrk="1" latinLnBrk="0" hangingPunct="1">
        <a:lnSpc>
          <a:spcPct val="90000"/>
        </a:lnSpc>
        <a:spcBef>
          <a:spcPts val="203"/>
        </a:spcBef>
        <a:spcAft>
          <a:spcPts val="405"/>
        </a:spcAft>
        <a:buClr>
          <a:schemeClr val="accent1"/>
        </a:buClr>
        <a:buFont typeface="Calibri" pitchFamily="34" charset="0"/>
        <a:buChar char="◦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22440" indent="-231618" algn="l" defTabSz="926470" rtl="0" eaLnBrk="1" latinLnBrk="0" hangingPunct="1">
        <a:lnSpc>
          <a:spcPct val="90000"/>
        </a:lnSpc>
        <a:spcBef>
          <a:spcPts val="203"/>
        </a:spcBef>
        <a:spcAft>
          <a:spcPts val="405"/>
        </a:spcAft>
        <a:buClr>
          <a:schemeClr val="accent1"/>
        </a:buClr>
        <a:buFont typeface="Calibri" pitchFamily="34" charset="0"/>
        <a:buChar char="◦"/>
        <a:defRPr sz="141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1pPr>
      <a:lvl2pPr marL="46323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2pPr>
      <a:lvl3pPr marL="92647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3pPr>
      <a:lvl4pPr marL="138970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4pPr>
      <a:lvl5pPr marL="185294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5pPr>
      <a:lvl6pPr marL="231617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6pPr>
      <a:lvl7pPr marL="277941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7pPr>
      <a:lvl8pPr marL="3242645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8pPr>
      <a:lvl9pPr marL="3705880" algn="l" defTabSz="926470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dramaresource.com/wp-content/uploads/2014/11/peacock-med.jpg" TargetMode="Externa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6" name="Rectangle 155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414808" cy="694848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C4F7E42D-8B5A-4FC8-81CD-9E60171F7F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126743" cy="6948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1601" y="523654"/>
            <a:ext cx="3142685" cy="2131634"/>
          </a:xfrm>
        </p:spPr>
        <p:txBody>
          <a:bodyPr vert="horz" lIns="91440" tIns="45720" rIns="91440" bIns="45720" rtlCol="0">
            <a:normAutofit/>
          </a:bodyPr>
          <a:lstStyle/>
          <a:p>
            <a:pPr defTabSz="914400"/>
            <a:br>
              <a:rPr lang="el-GR" sz="3100" b="1" spc="-50" dirty="0">
                <a:solidFill>
                  <a:srgbClr val="FFFFFF"/>
                </a:solidFill>
              </a:rPr>
            </a:br>
            <a:r>
              <a:rPr lang="el-GR" sz="3100" b="1" spc="-50" dirty="0">
                <a:solidFill>
                  <a:srgbClr val="FFFFFF"/>
                </a:solidFill>
              </a:rPr>
              <a:t>Από το </a:t>
            </a:r>
            <a:r>
              <a:rPr lang="en-US" sz="3100" b="1" spc="-50" dirty="0" err="1">
                <a:solidFill>
                  <a:srgbClr val="FFFFFF"/>
                </a:solidFill>
              </a:rPr>
              <a:t>Θέ</a:t>
            </a:r>
            <a:r>
              <a:rPr lang="en-US" sz="3100" b="1" spc="-50" dirty="0">
                <a:solidFill>
                  <a:srgbClr val="FFFFFF"/>
                </a:solidFill>
              </a:rPr>
              <a:t>ατρο</a:t>
            </a:r>
            <a:r>
              <a:rPr lang="el-GR" sz="3100" b="1" spc="-50" dirty="0">
                <a:solidFill>
                  <a:srgbClr val="FFFFFF"/>
                </a:solidFill>
              </a:rPr>
              <a:t> στην Εκπαιδευτική διαδικασία </a:t>
            </a:r>
            <a:r>
              <a:rPr lang="en-US" sz="3100" b="1" spc="-50" dirty="0">
                <a:solidFill>
                  <a:srgbClr val="FFFFFF"/>
                </a:solidFill>
              </a:rPr>
              <a:t>(3ο)</a:t>
            </a:r>
          </a:p>
        </p:txBody>
      </p:sp>
      <p:pic>
        <p:nvPicPr>
          <p:cNvPr id="5" name="Θέση περιεχομένου 4" descr="Εικόνα που περιέχει εξωτερικός χώρος/ύπαιθρος, χορτάρι, δέντρο, ουρανός&#10;&#10;Περιγραφή που δημιουργήθηκε αυτόματα">
            <a:extLst>
              <a:ext uri="{FF2B5EF4-FFF2-40B4-BE49-F238E27FC236}">
                <a16:creationId xmlns:a16="http://schemas.microsoft.com/office/drawing/2014/main" id="{7AD9E392-B2C9-4CB7-6DD5-3AE4B1962B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2" r="20266" b="-1"/>
          <a:stretch/>
        </p:blipFill>
        <p:spPr>
          <a:xfrm>
            <a:off x="4151450" y="10"/>
            <a:ext cx="8263358" cy="6948477"/>
          </a:xfrm>
          <a:prstGeom prst="rect">
            <a:avLst/>
          </a:prstGeom>
        </p:spPr>
      </p:pic>
      <p:sp>
        <p:nvSpPr>
          <p:cNvPr id="160" name="Rectangle 159">
            <a:extLst>
              <a:ext uri="{FF2B5EF4-FFF2-40B4-BE49-F238E27FC236}">
                <a16:creationId xmlns:a16="http://schemas.microsoft.com/office/drawing/2014/main" id="{8C04651D-B9F4-4935-A02D-364153FBDF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5822" y="0"/>
            <a:ext cx="65208" cy="69484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9220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>
            <a:extLst>
              <a:ext uri="{FF2B5EF4-FFF2-40B4-BE49-F238E27FC236}">
                <a16:creationId xmlns:a16="http://schemas.microsoft.com/office/drawing/2014/main" id="{4EFCB232-EE59-434E-9776-A2AF0FA75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2</a:t>
            </a:r>
            <a:r>
              <a:rPr lang="el-GR" baseline="30000" dirty="0"/>
              <a:t>η</a:t>
            </a:r>
            <a:r>
              <a:rPr lang="el-GR" dirty="0"/>
              <a:t> δραστηριότητα</a:t>
            </a: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3F87FE63-E876-49E2-80B6-5F1EAA1CBC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Σε μικρές ομάδες ανατρέχετε σε βιώματα από τη συμμετοχή μας σε θεατρικές δράσεις στην εκπαίδευση. Τι θεωρείτε ότι αποκομίσατε;</a:t>
            </a:r>
          </a:p>
          <a:p>
            <a:r>
              <a:rPr lang="el-GR" sz="3200" dirty="0"/>
              <a:t>Αναμνήσεις</a:t>
            </a:r>
          </a:p>
          <a:p>
            <a:pPr marL="0" indent="0">
              <a:buNone/>
            </a:pPr>
            <a:r>
              <a:rPr lang="el-GR" sz="3200" dirty="0"/>
              <a:t> Δεξιότητες </a:t>
            </a:r>
          </a:p>
          <a:p>
            <a:r>
              <a:rPr lang="el-GR" sz="3200" dirty="0"/>
              <a:t>Συναισθήματα</a:t>
            </a:r>
          </a:p>
          <a:p>
            <a:r>
              <a:rPr lang="el-GR" sz="3200" dirty="0"/>
              <a:t>Γνώσεις </a:t>
            </a:r>
          </a:p>
          <a:p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650461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1117854" y="290384"/>
            <a:ext cx="10246995" cy="1469899"/>
          </a:xfrm>
        </p:spPr>
        <p:txBody>
          <a:bodyPr>
            <a:normAutofit/>
          </a:bodyPr>
          <a:lstStyle/>
          <a:p>
            <a:r>
              <a:rPr lang="el-GR" dirty="0"/>
              <a:t>Το Θέατρο στην Εκπαίδευση</a:t>
            </a:r>
          </a:p>
        </p:txBody>
      </p:sp>
      <p:graphicFrame>
        <p:nvGraphicFramePr>
          <p:cNvPr id="6" name="Θέση περιεχομένου 3">
            <a:extLst>
              <a:ext uri="{FF2B5EF4-FFF2-40B4-BE49-F238E27FC236}">
                <a16:creationId xmlns:a16="http://schemas.microsoft.com/office/drawing/2014/main" id="{683FBA4F-0D04-4543-B4D3-354B4A035C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279830"/>
              </p:ext>
            </p:extLst>
          </p:nvPr>
        </p:nvGraphicFramePr>
        <p:xfrm>
          <a:off x="850033" y="1615045"/>
          <a:ext cx="10782635" cy="4323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47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414808" cy="694848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296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3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126743" cy="6948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1601" y="613890"/>
            <a:ext cx="3142685" cy="5720707"/>
          </a:xfrm>
        </p:spPr>
        <p:txBody>
          <a:bodyPr anchor="ctr">
            <a:normAutofit/>
          </a:bodyPr>
          <a:lstStyle/>
          <a:p>
            <a:r>
              <a:rPr lang="el-GR" sz="3600" dirty="0">
                <a:solidFill>
                  <a:srgbClr val="FFFFFF"/>
                </a:solidFill>
              </a:rPr>
              <a:t>Πώς συναντάται το Θέατρο στην εκπαιδευτική διαδικασία;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5822" y="0"/>
            <a:ext cx="65208" cy="69484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328932" y="740780"/>
            <a:ext cx="7863450" cy="5593817"/>
          </a:xfrm>
        </p:spPr>
        <p:txBody>
          <a:bodyPr anchor="ctr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l-GR" sz="3200" dirty="0"/>
              <a:t>Θεατρική Αγωγή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3200" dirty="0"/>
              <a:t>Θεατρική παράσταση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3200" dirty="0"/>
              <a:t>Αξιοποίηση σε εκπαιδευτικά προγράμματα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3200" dirty="0"/>
              <a:t>Τεχνικές διδακτικής προσέγγισης στα μαθήματα Προγράμματος Σπουδών –μέσο μάθησης 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124142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239748" y="1927047"/>
            <a:ext cx="3211745" cy="2804541"/>
          </a:xfrm>
        </p:spPr>
        <p:txBody>
          <a:bodyPr>
            <a:noAutofit/>
          </a:bodyPr>
          <a:lstStyle/>
          <a:p>
            <a:r>
              <a:rPr lang="el-GR" sz="3242" dirty="0"/>
              <a:t>Ερώτημα  για το ρόλο του Θεάτρου στην Εκπαίδευση </a:t>
            </a:r>
          </a:p>
        </p:txBody>
      </p:sp>
      <p:sp>
        <p:nvSpPr>
          <p:cNvPr id="2" name="Θέση περιεχομένου 1"/>
          <p:cNvSpPr>
            <a:spLocks noGrp="1"/>
          </p:cNvSpPr>
          <p:nvPr>
            <p:ph idx="1"/>
          </p:nvPr>
        </p:nvSpPr>
        <p:spPr>
          <a:xfrm>
            <a:off x="4437246" y="308008"/>
            <a:ext cx="7743606" cy="6217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/>
              <a:t>Στόχος είναι να βρει  το παιδί τον εαυτό του; </a:t>
            </a:r>
          </a:p>
          <a:p>
            <a:pPr marL="0" indent="0">
              <a:buNone/>
            </a:pPr>
            <a:r>
              <a:rPr lang="el-GR" sz="2800" dirty="0"/>
              <a:t>Είναι η  ατομικότητα (</a:t>
            </a:r>
            <a:r>
              <a:rPr lang="en-US" sz="2800" dirty="0"/>
              <a:t>individuality)</a:t>
            </a:r>
            <a:r>
              <a:rPr lang="el-GR" sz="2800" dirty="0"/>
              <a:t>; </a:t>
            </a:r>
          </a:p>
          <a:p>
            <a:pPr marL="0" indent="0">
              <a:buNone/>
            </a:pPr>
            <a:endParaRPr lang="el-GR" sz="2800" dirty="0"/>
          </a:p>
          <a:p>
            <a:pPr marL="0" indent="0">
              <a:buNone/>
            </a:pPr>
            <a:r>
              <a:rPr lang="el-GR" sz="2800" dirty="0"/>
              <a:t>«Από όλες τις τέχνες το θέατρο είναι μια συλλογική εμπειρία , που σχολιάζει όχι το πώς είμαστε διαφορετικοί , αλλά το τι μοιραζόμαστε και σε τι μοιάζουμε. </a:t>
            </a:r>
          </a:p>
          <a:p>
            <a:pPr marL="0" indent="0">
              <a:buNone/>
            </a:pPr>
            <a:r>
              <a:rPr lang="el-GR" sz="2800" dirty="0"/>
              <a:t>Δεν είναι μόνο «</a:t>
            </a:r>
            <a:r>
              <a:rPr lang="el-GR" sz="2800" dirty="0" err="1"/>
              <a:t>αυτ</a:t>
            </a:r>
            <a:r>
              <a:rPr lang="en-US" sz="2800" dirty="0"/>
              <a:t>o</a:t>
            </a:r>
            <a:r>
              <a:rPr lang="el-GR" sz="2800" dirty="0"/>
              <a:t>-έκφραση» αλλά μια μορφή συμβολισμών της ομάδας στην αναζήτηση παγκόσμιων και όχι ατομικών αξιών</a:t>
            </a:r>
          </a:p>
          <a:p>
            <a:pPr marL="0" indent="0">
              <a:buNone/>
            </a:pPr>
            <a:r>
              <a:rPr lang="en-US" sz="2800" dirty="0"/>
              <a:t>Bolton , </a:t>
            </a:r>
            <a:r>
              <a:rPr lang="el-GR" sz="2800" dirty="0"/>
              <a:t>1985, </a:t>
            </a:r>
            <a:r>
              <a:rPr lang="en-US" sz="2800" dirty="0"/>
              <a:t>154) 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4146308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>
            <a:extLst>
              <a:ext uri="{FF2B5EF4-FFF2-40B4-BE49-F238E27FC236}">
                <a16:creationId xmlns:a16="http://schemas.microsoft.com/office/drawing/2014/main" id="{F53311A5-99DE-4393-9A6A-668B1A50F6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85255"/>
            <a:ext cx="12420600" cy="463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4927983-BFBD-4CAA-A34E-2D3486ACF1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425614"/>
            <a:ext cx="12420585" cy="673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B40DF401-E6F0-4EFD-8C5C-6847352084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5910" y="1760774"/>
            <a:ext cx="10153841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46" name="Rectangle 45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414808" cy="694848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126743" cy="6948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1601" y="523654"/>
            <a:ext cx="3142685" cy="584900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/>
            <a:r>
              <a:rPr lang="en-US" sz="3600" spc="-50" dirty="0" err="1">
                <a:solidFill>
                  <a:srgbClr val="FFFFFF"/>
                </a:solidFill>
              </a:rPr>
              <a:t>Σε</a:t>
            </a:r>
            <a:r>
              <a:rPr lang="en-US" sz="3600" spc="-50" dirty="0">
                <a:solidFill>
                  <a:srgbClr val="FFFFFF"/>
                </a:solidFill>
              </a:rPr>
              <a:t> π</a:t>
            </a:r>
            <a:r>
              <a:rPr lang="en-US" sz="3600" spc="-50" dirty="0" err="1">
                <a:solidFill>
                  <a:srgbClr val="FFFFFF"/>
                </a:solidFill>
              </a:rPr>
              <a:t>οι</a:t>
            </a:r>
            <a:r>
              <a:rPr lang="en-US" sz="3600" spc="-50" dirty="0">
                <a:solidFill>
                  <a:srgbClr val="FFFFFF"/>
                </a:solidFill>
              </a:rPr>
              <a:t>α επίπεδα εργαζόμαστε με τα παιδιά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5822" y="0"/>
            <a:ext cx="65208" cy="69484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graphicFrame>
        <p:nvGraphicFramePr>
          <p:cNvPr id="20" name="Θέση περιεχομένου 2">
            <a:extLst>
              <a:ext uri="{FF2B5EF4-FFF2-40B4-BE49-F238E27FC236}">
                <a16:creationId xmlns:a16="http://schemas.microsoft.com/office/drawing/2014/main" id="{19D70B06-2139-4F3C-A1BE-93F41DEB942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76936128"/>
              </p:ext>
            </p:extLst>
          </p:nvPr>
        </p:nvGraphicFramePr>
        <p:xfrm>
          <a:off x="4358595" y="154004"/>
          <a:ext cx="7397309" cy="6218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86424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414808" cy="694848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296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3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126743" cy="6948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296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3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1601" y="523654"/>
            <a:ext cx="3142685" cy="5849009"/>
          </a:xfrm>
        </p:spPr>
        <p:txBody>
          <a:bodyPr anchor="ctr">
            <a:normAutofit/>
          </a:bodyPr>
          <a:lstStyle/>
          <a:p>
            <a:r>
              <a:rPr lang="el-GR" sz="4000" dirty="0">
                <a:solidFill>
                  <a:srgbClr val="FFFFFF"/>
                </a:solidFill>
              </a:rPr>
              <a:t>Παιδαγωγική αξία θεάτρου/δράματος</a:t>
            </a:r>
            <a:br>
              <a:rPr lang="el-GR" sz="2800" dirty="0">
                <a:solidFill>
                  <a:srgbClr val="FFFFFF"/>
                </a:solidFill>
              </a:rPr>
            </a:br>
            <a:r>
              <a:rPr lang="el-GR" sz="2800" dirty="0">
                <a:solidFill>
                  <a:srgbClr val="FFFFFF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5822" y="0"/>
            <a:ext cx="65208" cy="69484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296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3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671AD9-1BF1-8E3A-39F4-561F6DB6D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8868" y="1033153"/>
            <a:ext cx="7065981" cy="4913381"/>
          </a:xfrm>
        </p:spPr>
        <p:txBody>
          <a:bodyPr>
            <a:normAutofit/>
          </a:bodyPr>
          <a:lstStyle/>
          <a:p>
            <a:r>
              <a:rPr lang="el-GR" sz="2800" dirty="0"/>
              <a:t>Α. Ως πλαίσιο διερεύνησης της μάθησης και της γνώσης</a:t>
            </a:r>
          </a:p>
          <a:p>
            <a:r>
              <a:rPr lang="el-GR" sz="2800" dirty="0"/>
              <a:t>Το θέατρο λειτουργεί ως:</a:t>
            </a:r>
          </a:p>
          <a:p>
            <a:pPr marL="0" indent="0">
              <a:buNone/>
            </a:pPr>
            <a:r>
              <a:rPr lang="el-GR" sz="3200" b="1" dirty="0"/>
              <a:t>1. Πολυφωνική – </a:t>
            </a:r>
            <a:r>
              <a:rPr lang="el-GR" sz="3200" b="1" dirty="0" err="1"/>
              <a:t>Πολυτροπική</a:t>
            </a:r>
            <a:r>
              <a:rPr lang="el-GR" sz="3200" b="1" dirty="0"/>
              <a:t> Μάθηση</a:t>
            </a:r>
            <a:r>
              <a:rPr lang="el-GR" sz="3200" dirty="0"/>
              <a:t>:</a:t>
            </a:r>
            <a:br>
              <a:rPr lang="el-GR" sz="3200" dirty="0"/>
            </a:br>
            <a:r>
              <a:rPr lang="el-GR" sz="3200" dirty="0"/>
              <a:t>Απομακρυνόμαστε  από τη λεκτική διδασκαλία, ενσωματώνοντας διαφορετικά μέσα (ήχος, εικόνα, κίνηση). </a:t>
            </a:r>
          </a:p>
          <a:p>
            <a:pPr marL="0" indent="0">
              <a:buNone/>
            </a:pPr>
            <a:r>
              <a:rPr lang="el-GR" sz="3200" dirty="0"/>
              <a:t>Η πολυφωνία επιτρέπει στους μαθητές να επιλέξουν τον βαθμό συμμετοχής τους (ηθοποιός, σκηνοθέτης, θεατής).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98636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E377B81-5A36-6846-A2D6-4714EDBB7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166" y="290386"/>
            <a:ext cx="9853683" cy="797270"/>
          </a:xfrm>
        </p:spPr>
        <p:txBody>
          <a:bodyPr>
            <a:normAutofit fontScale="90000"/>
          </a:bodyPr>
          <a:lstStyle/>
          <a:p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1) Ως Πολυφωνική –</a:t>
            </a:r>
            <a:r>
              <a:rPr lang="el-GR" dirty="0" err="1">
                <a:solidFill>
                  <a:schemeClr val="accent4">
                    <a:lumMod val="75000"/>
                  </a:schemeClr>
                </a:solidFill>
              </a:rPr>
              <a:t>πολυτροπική</a:t>
            </a:r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 μάθηση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0463FC-0081-743C-D29F-C19EBDE08E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6296" y="2256312"/>
            <a:ext cx="8134598" cy="3515096"/>
          </a:xfrm>
        </p:spPr>
        <p:txBody>
          <a:bodyPr>
            <a:noAutofit/>
          </a:bodyPr>
          <a:lstStyle/>
          <a:p>
            <a:r>
              <a:rPr lang="el-GR" sz="2400" dirty="0"/>
              <a:t>Απομακρύνεται από τη λεκτική διδασκαλία, ενσωματώνοντας διαφορετικά μέσα (ήχος, εικόνα, κίνηση). Η πολυφωνία επιτρέπει στους μαθητές να επιλέξουν τον βαθμό συμμετοχής τους (ηθοποιός, σκηνοθέτης, θεατής).</a:t>
            </a:r>
          </a:p>
        </p:txBody>
      </p:sp>
    </p:spTree>
    <p:extLst>
      <p:ext uri="{BB962C8B-B14F-4D97-AF65-F5344CB8AC3E}">
        <p14:creationId xmlns:p14="http://schemas.microsoft.com/office/powerpoint/2010/main" val="2547213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455C02B-28C7-B27D-4DEF-00F496478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r>
              <a:rPr lang="en-GB" dirty="0">
                <a:solidFill>
                  <a:schemeClr val="accent4">
                    <a:lumMod val="75000"/>
                  </a:schemeClr>
                </a:solidFill>
              </a:rPr>
              <a:t>)</a:t>
            </a:r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 Ως ολιστική εκπαίδευση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018E42C-35E0-902E-F44A-FA8CA00AA8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85542" lvl="6" indent="0">
              <a:buNone/>
            </a:pPr>
            <a:r>
              <a:rPr lang="el-GR" sz="3600" dirty="0"/>
              <a:t>Ενσωματώνει το σώμα και τις αισθήσεις, καταργώντας τη διάκριση μεταξύ πνεύματος και σώματος. Το σώμα γίνεται βασικό εργαλείο έκφρασης και επικοινωνίας.</a:t>
            </a:r>
          </a:p>
        </p:txBody>
      </p:sp>
    </p:spTree>
    <p:extLst>
      <p:ext uri="{BB962C8B-B14F-4D97-AF65-F5344CB8AC3E}">
        <p14:creationId xmlns:p14="http://schemas.microsoft.com/office/powerpoint/2010/main" val="21055667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B79C063-C611-0C9F-4563-217F116CE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3) Ως διερευνητική μάθηση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60DB1B7-DEF8-B59F-BF00-080C934FEB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6802" y="1843162"/>
            <a:ext cx="10246995" cy="4076446"/>
          </a:xfrm>
        </p:spPr>
        <p:txBody>
          <a:bodyPr>
            <a:noAutofit/>
          </a:bodyPr>
          <a:lstStyle/>
          <a:p>
            <a:r>
              <a:rPr lang="el-GR" sz="3600" dirty="0"/>
              <a:t>Μέσα από αυτοσχεδιασμούς και παιγνιώδεις δράσεις, οι μαθητές/</a:t>
            </a:r>
            <a:r>
              <a:rPr lang="el-GR" sz="3600" dirty="0" err="1"/>
              <a:t>τριες</a:t>
            </a:r>
            <a:r>
              <a:rPr lang="el-GR" sz="3600" dirty="0"/>
              <a:t> αποκτούν ενεργό ρόλο στην ανίχνευση και κατανόηση καταστάσεων.</a:t>
            </a:r>
          </a:p>
          <a:p>
            <a:pPr marL="0" indent="0">
              <a:buNone/>
            </a:pPr>
            <a:endParaRPr lang="el-GR" sz="3600" dirty="0"/>
          </a:p>
        </p:txBody>
      </p:sp>
      <p:cxnSp>
        <p:nvCxnSpPr>
          <p:cNvPr id="8" name="Ευθύγραμμο βέλος σύνδεσης 7">
            <a:extLst>
              <a:ext uri="{FF2B5EF4-FFF2-40B4-BE49-F238E27FC236}">
                <a16:creationId xmlns:a16="http://schemas.microsoft.com/office/drawing/2014/main" id="{2CBDCDA9-50A8-F768-CE3E-AE97D7869FF1}"/>
              </a:ext>
            </a:extLst>
          </p:cNvPr>
          <p:cNvCxnSpPr>
            <a:cxnSpLocks/>
          </p:cNvCxnSpPr>
          <p:nvPr/>
        </p:nvCxnSpPr>
        <p:spPr>
          <a:xfrm>
            <a:off x="4831882" y="2541070"/>
            <a:ext cx="108003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86478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91561C-2F16-4910-9862-490F26D90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4">
                    <a:lumMod val="75000"/>
                  </a:schemeClr>
                </a:solidFill>
              </a:rPr>
              <a:t>4) Ως βιωματική μάθηση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2629C7F-0637-BC55-0EE7-2DE0D81337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l-GR" sz="2800" dirty="0"/>
              <a:t>Οι μαθητές/</a:t>
            </a:r>
            <a:r>
              <a:rPr lang="el-GR" sz="2800" dirty="0" err="1"/>
              <a:t>τριες</a:t>
            </a:r>
            <a:r>
              <a:rPr lang="el-GR" sz="2800" dirty="0"/>
              <a:t> συσχετίζουν τις εμπειρίες τους με τη δική τους ζωή, εφαρμόζοντας την συστηματοποιημένη εμπειρία που συνοδεύεται από </a:t>
            </a:r>
            <a:r>
              <a:rPr lang="el-GR" sz="2800" dirty="0" err="1"/>
              <a:t>αναστοχασμό</a:t>
            </a:r>
            <a:r>
              <a:rPr lang="el-GR" sz="2800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/>
              <a:t> Στο στάδιο της δημιουργίας οι μαθητές/</a:t>
            </a:r>
            <a:r>
              <a:rPr lang="el-GR" sz="2800" dirty="0" err="1"/>
              <a:t>τριες</a:t>
            </a:r>
            <a:r>
              <a:rPr lang="el-GR" sz="2800" dirty="0"/>
              <a:t> συνεργάζονται βασιζόμενοι σε ένα ερέθισμα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/>
              <a:t>Φαντάζονται «τί θα γινόταν εάν» και  αναζητούν λύσεις</a:t>
            </a:r>
          </a:p>
        </p:txBody>
      </p:sp>
    </p:spTree>
    <p:extLst>
      <p:ext uri="{BB962C8B-B14F-4D97-AF65-F5344CB8AC3E}">
        <p14:creationId xmlns:p14="http://schemas.microsoft.com/office/powerpoint/2010/main" val="354519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414808" cy="694848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126743" cy="6948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01920" y="913818"/>
            <a:ext cx="3717643" cy="5458845"/>
          </a:xfrm>
        </p:spPr>
        <p:txBody>
          <a:bodyPr anchor="ctr">
            <a:normAutofit/>
          </a:bodyPr>
          <a:lstStyle/>
          <a:p>
            <a:br>
              <a:rPr lang="el-GR" sz="3600" dirty="0">
                <a:solidFill>
                  <a:srgbClr val="FFFFFF"/>
                </a:solidFill>
              </a:rPr>
            </a:br>
            <a:br>
              <a:rPr lang="el-GR" sz="3600" dirty="0">
                <a:solidFill>
                  <a:srgbClr val="FFFFFF"/>
                </a:solidFill>
              </a:rPr>
            </a:br>
            <a:r>
              <a:rPr lang="el-GR" sz="3600" dirty="0">
                <a:solidFill>
                  <a:srgbClr val="FFFFFF"/>
                </a:solidFill>
              </a:rPr>
              <a:t> </a:t>
            </a:r>
            <a:r>
              <a:rPr lang="el-GR" sz="3600" b="1" dirty="0">
                <a:solidFill>
                  <a:schemeClr val="bg1"/>
                </a:solidFill>
              </a:rPr>
              <a:t>Πότε έχουμε τη συνθήκη που διαμορφώνει το θέατρο ;</a:t>
            </a:r>
            <a:r>
              <a:rPr lang="el-GR" sz="3600" dirty="0">
                <a:solidFill>
                  <a:schemeClr val="bg1"/>
                </a:solidFill>
              </a:rPr>
              <a:t> </a:t>
            </a:r>
            <a:br>
              <a:rPr lang="el-GR" sz="3600" dirty="0">
                <a:solidFill>
                  <a:schemeClr val="bg1"/>
                </a:solidFill>
              </a:rPr>
            </a:br>
            <a:endParaRPr lang="el-GR" sz="3600" dirty="0">
              <a:solidFill>
                <a:schemeClr val="bg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5822" y="0"/>
            <a:ext cx="65208" cy="69484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A20C213-D1BF-4DDC-BF58-324F3B44F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30929" y="6545018"/>
            <a:ext cx="5200891" cy="369942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el-GR" dirty="0">
                <a:solidFill>
                  <a:schemeClr val="tx2"/>
                </a:solidFill>
              </a:rPr>
              <a:t> </a:t>
            </a:r>
            <a:r>
              <a:rPr lang="el-GR" sz="1400" dirty="0" err="1">
                <a:solidFill>
                  <a:schemeClr val="tx2"/>
                </a:solidFill>
              </a:rPr>
              <a:t>Χαρτνολ</a:t>
            </a:r>
            <a:r>
              <a:rPr lang="el-GR" sz="1400" dirty="0">
                <a:solidFill>
                  <a:schemeClr val="tx2"/>
                </a:solidFill>
              </a:rPr>
              <a:t> στο </a:t>
            </a:r>
            <a:r>
              <a:rPr lang="el-GR" sz="1400" dirty="0" err="1">
                <a:solidFill>
                  <a:schemeClr val="tx2"/>
                </a:solidFill>
              </a:rPr>
              <a:t>Πίγκου</a:t>
            </a:r>
            <a:r>
              <a:rPr lang="el-GR" sz="1400" dirty="0">
                <a:solidFill>
                  <a:schemeClr val="tx2"/>
                </a:solidFill>
              </a:rPr>
              <a:t>- </a:t>
            </a:r>
            <a:r>
              <a:rPr lang="el-GR" sz="1400" dirty="0" err="1">
                <a:solidFill>
                  <a:schemeClr val="tx2"/>
                </a:solidFill>
              </a:rPr>
              <a:t>Ρεπούση</a:t>
            </a:r>
            <a:r>
              <a:rPr lang="el-GR" sz="1400" dirty="0">
                <a:solidFill>
                  <a:schemeClr val="tx2"/>
                </a:solidFill>
              </a:rPr>
              <a:t>, 2019, 23</a:t>
            </a:r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id="{0961B6FC-33C9-4AB9-BD52-6581B4C56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2433321"/>
              </p:ext>
            </p:extLst>
          </p:nvPr>
        </p:nvGraphicFramePr>
        <p:xfrm>
          <a:off x="4830772" y="648204"/>
          <a:ext cx="6925132" cy="5724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E89A13-4CAA-6A13-E497-D542A4E2AA1A}"/>
              </a:ext>
            </a:extLst>
          </p:cNvPr>
          <p:cNvSpPr txBox="1"/>
          <p:nvPr/>
        </p:nvSpPr>
        <p:spPr>
          <a:xfrm>
            <a:off x="400692" y="256854"/>
            <a:ext cx="385711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3200" dirty="0">
                <a:solidFill>
                  <a:srgbClr val="FFFFFF"/>
                </a:solidFill>
              </a:rPr>
              <a:t>Η τέχνη του Θεάτρου 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1082190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F5E263C-FB7E-4A3E-AD04-5140CD3D1D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414808" cy="694848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296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3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E65ED8C-90F7-4EB0-ACCB-64AEF411E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" y="0"/>
            <a:ext cx="4126743" cy="6948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296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3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01601" y="523654"/>
            <a:ext cx="3142685" cy="5849009"/>
          </a:xfrm>
        </p:spPr>
        <p:txBody>
          <a:bodyPr anchor="ctr">
            <a:normAutofit/>
          </a:bodyPr>
          <a:lstStyle/>
          <a:p>
            <a:r>
              <a:rPr lang="el-GR" sz="3600" dirty="0">
                <a:solidFill>
                  <a:srgbClr val="FFFFFF"/>
                </a:solidFill>
              </a:rPr>
              <a:t>Παιδαγωγική αξία θεάτρου/δράματος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604E3BF-88F7-4D19-BEC9-8486966EA4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15822" y="0"/>
            <a:ext cx="65208" cy="69484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9296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l-GR" sz="183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4E384416-52FA-8113-6CC0-0572638BA5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3689" y="938151"/>
            <a:ext cx="5831160" cy="3705101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r>
              <a:rPr lang="el-GR" sz="3600" b="1" dirty="0"/>
              <a:t>Β. Ως </a:t>
            </a:r>
            <a:r>
              <a:rPr lang="el-GR" sz="3600" b="1" dirty="0" err="1"/>
              <a:t>Κοινωνικοποιητική</a:t>
            </a:r>
            <a:r>
              <a:rPr lang="el-GR" sz="3600" b="1" dirty="0"/>
              <a:t> Εκπαίδευση </a:t>
            </a:r>
          </a:p>
        </p:txBody>
      </p:sp>
    </p:spTree>
    <p:extLst>
      <p:ext uri="{BB962C8B-B14F-4D97-AF65-F5344CB8AC3E}">
        <p14:creationId xmlns:p14="http://schemas.microsoft.com/office/powerpoint/2010/main" val="39544346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94E47C1-6193-93D5-08CE-67FEEB83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1. Ομαδικότητα –</a:t>
            </a:r>
            <a:r>
              <a:rPr lang="el-GR" dirty="0" err="1">
                <a:solidFill>
                  <a:schemeClr val="accent2"/>
                </a:solidFill>
              </a:rPr>
              <a:t>συνεργαστικότητα</a:t>
            </a:r>
            <a:r>
              <a:rPr lang="el-GR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8D3887A-30A9-E9D1-2B70-B41016AA4A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Θεωρίες </a:t>
            </a:r>
            <a:r>
              <a:rPr lang="en-GB" sz="3200" dirty="0"/>
              <a:t>Piaget, </a:t>
            </a:r>
            <a:r>
              <a:rPr lang="en-US" sz="3200" dirty="0"/>
              <a:t>Vygotsky ( </a:t>
            </a:r>
            <a:r>
              <a:rPr lang="en-GB" sz="3200" dirty="0"/>
              <a:t>1o </a:t>
            </a:r>
            <a:r>
              <a:rPr lang="el-GR" sz="3200" dirty="0"/>
              <a:t>μάθημα 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3200" dirty="0"/>
              <a:t>Η σημασία της </a:t>
            </a:r>
            <a:r>
              <a:rPr lang="el-GR" sz="3200" dirty="0" err="1"/>
              <a:t>διαμαθητικής</a:t>
            </a:r>
            <a:r>
              <a:rPr lang="el-GR" sz="3200" dirty="0"/>
              <a:t> </a:t>
            </a:r>
            <a:r>
              <a:rPr lang="el-GR" sz="3200" dirty="0" err="1"/>
              <a:t>αλληλοπικοινωνίας</a:t>
            </a:r>
            <a:r>
              <a:rPr lang="el-GR" sz="3200" dirty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3200" dirty="0"/>
              <a:t>Η συνεργασία είναι </a:t>
            </a:r>
            <a:r>
              <a:rPr lang="el-GR" sz="3200" b="1" dirty="0"/>
              <a:t>αναγκαία συνθήκη </a:t>
            </a:r>
            <a:r>
              <a:rPr lang="el-GR" sz="3200" dirty="0"/>
              <a:t>για της εξέλιξη της διαδικασίας στο θέατρο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3200" dirty="0"/>
              <a:t>Κατά την δημιουργία τα παιδιά παράγουν μια κοινή ιδέα και παρουσίαση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3200" dirty="0" err="1"/>
              <a:t>Συνλειτουργούν</a:t>
            </a:r>
            <a:r>
              <a:rPr lang="el-GR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582037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C25DB9A-CC90-812B-D4F1-0CEB284D6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3600" b="1" dirty="0">
                <a:solidFill>
                  <a:schemeClr val="accent2"/>
                </a:solidFill>
              </a:rPr>
              <a:t>2. Φαντασία &amp; </a:t>
            </a:r>
            <a:r>
              <a:rPr lang="el-GR" sz="3600" b="1" dirty="0" err="1">
                <a:solidFill>
                  <a:schemeClr val="accent2"/>
                </a:solidFill>
              </a:rPr>
              <a:t>Ενσυναίσθηση</a:t>
            </a:r>
            <a:r>
              <a:rPr lang="el-GR" sz="3600" b="1" dirty="0">
                <a:solidFill>
                  <a:schemeClr val="accent2"/>
                </a:solidFill>
              </a:rPr>
              <a:t> 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C218E43-73FF-1F69-E25A-0B9D3DF154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899" y="1665170"/>
            <a:ext cx="10488950" cy="4281363"/>
          </a:xfrm>
        </p:spPr>
        <p:txBody>
          <a:bodyPr>
            <a:noAutofit/>
          </a:bodyPr>
          <a:lstStyle/>
          <a:p>
            <a:r>
              <a:rPr lang="el-GR" sz="3200" dirty="0"/>
              <a:t>Φαντασία: Επιτρέπει στα παιδιά να δουν τον κόσμο μέσα από διαφορετικά πρίσματα, φέρνοντάς τους σε επαφή με εναλλακτικές πραγματικότητες. Διευρύνει  το τί μπορεί να είναι ο κόσμος -εναλλακτικές δυνατότητες </a:t>
            </a:r>
          </a:p>
          <a:p>
            <a:r>
              <a:rPr lang="el-GR" sz="3200" dirty="0" err="1"/>
              <a:t>Ενσυναίσθηση</a:t>
            </a:r>
            <a:r>
              <a:rPr lang="el-GR" sz="3200" dirty="0"/>
              <a:t>: Τα παιδιά μπαίνουν σε ρόλους άλλων και καλούνται να σκεφτούν πώς θα αντιδρούσαν σε άγνωστες καταστάσεις,  «τι θα έκαναν εάν» (</a:t>
            </a:r>
            <a:r>
              <a:rPr lang="en-GB" sz="3200" dirty="0" err="1"/>
              <a:t>Stanislavslki</a:t>
            </a:r>
            <a:r>
              <a:rPr lang="en-GB" sz="3200" dirty="0"/>
              <a:t> </a:t>
            </a:r>
            <a:r>
              <a:rPr lang="en-US" sz="3200" dirty="0"/>
              <a:t>“</a:t>
            </a:r>
            <a:r>
              <a:rPr lang="el-GR" sz="3200" dirty="0"/>
              <a:t>σαν να» σύστημα εκπαίδευσης ηθοποιών –ο ηθοποιός λειτουργεί  σε μια υποθετική αλλά υπαρκτή βάση)</a:t>
            </a:r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3139305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A678D-5CE7-7BF7-9747-9A079847CC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865B8B4-F36A-85F1-BA73-5AEB64C22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sz="5400" dirty="0">
                <a:solidFill>
                  <a:schemeClr val="accent2"/>
                </a:solidFill>
              </a:rPr>
            </a:br>
            <a:br>
              <a:rPr lang="el-GR" sz="5400" dirty="0">
                <a:solidFill>
                  <a:schemeClr val="accent2"/>
                </a:solidFill>
              </a:rPr>
            </a:br>
            <a:br>
              <a:rPr lang="el-GR" sz="5400" dirty="0">
                <a:solidFill>
                  <a:schemeClr val="accent2"/>
                </a:solidFill>
              </a:rPr>
            </a:br>
            <a:br>
              <a:rPr lang="el-GR" sz="5400" dirty="0">
                <a:solidFill>
                  <a:schemeClr val="accent2"/>
                </a:solidFill>
              </a:rPr>
            </a:br>
            <a:br>
              <a:rPr lang="el-GR" sz="5400" b="1" dirty="0"/>
            </a:br>
            <a:r>
              <a:rPr lang="el-GR" sz="5400" b="1" dirty="0">
                <a:solidFill>
                  <a:schemeClr val="accent2"/>
                </a:solidFill>
              </a:rPr>
              <a:t>3. </a:t>
            </a:r>
            <a:r>
              <a:rPr lang="el-GR" sz="5400" b="1" dirty="0" err="1">
                <a:solidFill>
                  <a:schemeClr val="accent2"/>
                </a:solidFill>
              </a:rPr>
              <a:t>Πολυπρισματικότητα</a:t>
            </a:r>
            <a:r>
              <a:rPr lang="el-GR" sz="5400" b="1" dirty="0">
                <a:solidFill>
                  <a:schemeClr val="accent2"/>
                </a:solidFill>
              </a:rPr>
              <a:t> και Μετασχηματισμός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3A3E75D-3FEC-1788-A467-CD6A7ED5A1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dirty="0"/>
              <a:t>Οι ρόλοι στο θέατρο δίνουν νέες οπτικές γωνίες και οδηγούν σε δυνατότητες μετασχηματισμού, κατασκευάζοντας νέες πραγματικότητες και δυναμικές.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43920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E4DBDD3-A944-E8CA-62C6-1637542F2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chemeClr val="accent2"/>
                </a:solidFill>
              </a:rPr>
              <a:t>4. Δημόσια εμφάνιση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03C0FA1-5473-E0B5-4F98-04D3BECA2B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b="1" dirty="0"/>
              <a:t>Προσωπική Ανάπτυξη και Θέατρο ως Εκπαίδευση</a:t>
            </a:r>
          </a:p>
          <a:p>
            <a:r>
              <a:rPr lang="el-GR" sz="3600" dirty="0"/>
              <a:t>Το θέατρο αναπτύσσει την προσωπικότητα και προετοιμάζει τα παιδιά για τον ρόλο τους ως ενεργοί πολίτες.</a:t>
            </a:r>
            <a:endParaRPr lang="en-US" sz="3600" dirty="0"/>
          </a:p>
          <a:p>
            <a:endParaRPr lang="en-US" sz="2400" dirty="0"/>
          </a:p>
          <a:p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5385992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9015" y="2146311"/>
            <a:ext cx="2912478" cy="264042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l-GR" dirty="0"/>
              <a:t>Θέατρο ως Εκπαίδευση</a:t>
            </a:r>
            <a:br>
              <a:rPr lang="el-GR" dirty="0"/>
            </a:br>
            <a:endParaRPr lang="el-GR" sz="3242" dirty="0"/>
          </a:p>
        </p:txBody>
      </p:sp>
      <p:sp>
        <p:nvSpPr>
          <p:cNvPr id="68611" name="Θέση περιεχομένου 2"/>
          <p:cNvSpPr>
            <a:spLocks noGrp="1"/>
          </p:cNvSpPr>
          <p:nvPr>
            <p:ph idx="1"/>
          </p:nvPr>
        </p:nvSpPr>
        <p:spPr>
          <a:xfrm>
            <a:off x="4454554" y="92279"/>
            <a:ext cx="7050027" cy="7288235"/>
          </a:xfrm>
        </p:spPr>
        <p:txBody>
          <a:bodyPr>
            <a:noAutofit/>
          </a:bodyPr>
          <a:lstStyle/>
          <a:p>
            <a:pPr eaLnBrk="1" hangingPunct="1"/>
            <a:r>
              <a:rPr lang="el-GR" sz="4053" dirty="0"/>
              <a:t>Εμπειρία</a:t>
            </a:r>
          </a:p>
          <a:p>
            <a:pPr eaLnBrk="1" hangingPunct="1"/>
            <a:r>
              <a:rPr lang="el-GR" sz="4053" dirty="0"/>
              <a:t>Έκφραση </a:t>
            </a:r>
          </a:p>
          <a:p>
            <a:pPr eaLnBrk="1" hangingPunct="1"/>
            <a:r>
              <a:rPr lang="el-GR" sz="4053" dirty="0"/>
              <a:t>Ανάληψη ρόλων</a:t>
            </a:r>
          </a:p>
          <a:p>
            <a:pPr eaLnBrk="1" hangingPunct="1"/>
            <a:r>
              <a:rPr lang="el-GR" sz="4053" dirty="0" err="1"/>
              <a:t>Ενσυναίσθηση</a:t>
            </a:r>
            <a:endParaRPr lang="el-GR" sz="4053" dirty="0"/>
          </a:p>
          <a:p>
            <a:pPr eaLnBrk="1" hangingPunct="1"/>
            <a:r>
              <a:rPr lang="el-GR" sz="4053" dirty="0"/>
              <a:t>Αξιοποίηση δυναμικής καθενός (πολλαπλή νοημοσύνη)  </a:t>
            </a:r>
          </a:p>
          <a:p>
            <a:pPr eaLnBrk="1" hangingPunct="1"/>
            <a:r>
              <a:rPr lang="el-GR" sz="4053" dirty="0"/>
              <a:t>Σώμα-πνεύμα</a:t>
            </a:r>
          </a:p>
          <a:p>
            <a:pPr eaLnBrk="1" hangingPunct="1"/>
            <a:r>
              <a:rPr lang="el-GR" sz="4053" dirty="0"/>
              <a:t>Διάλογος </a:t>
            </a:r>
          </a:p>
          <a:p>
            <a:pPr eaLnBrk="1" hangingPunct="1"/>
            <a:r>
              <a:rPr lang="el-GR" sz="4053" dirty="0"/>
              <a:t>ΣΥΛΛΟΓΙΚΟΤΗΤΑ </a:t>
            </a:r>
          </a:p>
        </p:txBody>
      </p:sp>
      <p:pic>
        <p:nvPicPr>
          <p:cNvPr id="7" name="Εικόνα 6" descr="peacock-med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8861" y="266948"/>
            <a:ext cx="2808969" cy="208847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Δεξιό βέλος 5"/>
          <p:cNvSpPr/>
          <p:nvPr/>
        </p:nvSpPr>
        <p:spPr>
          <a:xfrm>
            <a:off x="3569037" y="2726554"/>
            <a:ext cx="991318" cy="4910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z="1854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162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ECF0FC6-D57B-48B6-9036-F4FFD91A4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414808" cy="6948487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09511" y="290384"/>
            <a:ext cx="6877568" cy="1469899"/>
          </a:xfrm>
        </p:spPr>
        <p:txBody>
          <a:bodyPr>
            <a:normAutofit/>
          </a:bodyPr>
          <a:lstStyle/>
          <a:p>
            <a:r>
              <a:rPr lang="el-GR" dirty="0">
                <a:solidFill>
                  <a:schemeClr val="accent2"/>
                </a:solidFill>
              </a:rPr>
              <a:t>Βιβλιογραφία </a:t>
            </a:r>
          </a:p>
        </p:txBody>
      </p:sp>
      <p:sp>
        <p:nvSpPr>
          <p:cNvPr id="29" name="Θέση περιεχομένου 2"/>
          <p:cNvSpPr>
            <a:spLocks noGrp="1"/>
          </p:cNvSpPr>
          <p:nvPr>
            <p:ph idx="1"/>
          </p:nvPr>
        </p:nvSpPr>
        <p:spPr>
          <a:xfrm>
            <a:off x="390607" y="1760283"/>
            <a:ext cx="7489361" cy="4759270"/>
          </a:xfrm>
        </p:spPr>
        <p:txBody>
          <a:bodyPr>
            <a:normAutofit/>
          </a:bodyPr>
          <a:lstStyle/>
          <a:p>
            <a:pPr marL="0" indent="0">
              <a:buClr>
                <a:srgbClr val="759AA5">
                  <a:lumMod val="60000"/>
                  <a:lumOff val="40000"/>
                </a:srgbClr>
              </a:buClr>
              <a:buNone/>
            </a:pPr>
            <a:endParaRPr lang="el-GR" sz="1900" b="1" i="1" dirty="0"/>
          </a:p>
          <a:p>
            <a:pPr marL="0" indent="0">
              <a:buClr>
                <a:srgbClr val="759AA5">
                  <a:lumMod val="60000"/>
                  <a:lumOff val="40000"/>
                </a:srgbClr>
              </a:buClr>
              <a:buNone/>
            </a:pPr>
            <a:r>
              <a:rPr lang="en-US" sz="2400" b="1" i="1" dirty="0"/>
              <a:t>Bolton G. (1985) . </a:t>
            </a:r>
            <a:r>
              <a:rPr lang="en-US" sz="2400" b="1" dirty="0"/>
              <a:t>Changes in Thinking about Drama in Education </a:t>
            </a:r>
            <a:r>
              <a:rPr lang="en-US" sz="2400" b="1" i="1" dirty="0"/>
              <a:t>.</a:t>
            </a:r>
            <a:r>
              <a:rPr lang="el-GR" sz="2400" b="1" i="1" dirty="0"/>
              <a:t> </a:t>
            </a:r>
            <a:r>
              <a:rPr lang="en-US" sz="2400" b="1" i="1" dirty="0"/>
              <a:t>Theory into Practice </a:t>
            </a:r>
            <a:r>
              <a:rPr lang="el-GR" sz="2400" b="1" i="1" dirty="0"/>
              <a:t>(</a:t>
            </a:r>
            <a:r>
              <a:rPr lang="en-US" sz="2400" b="1" i="1" dirty="0"/>
              <a:t>24</a:t>
            </a:r>
            <a:r>
              <a:rPr lang="el-GR" sz="2400" b="1" i="1" dirty="0"/>
              <a:t>)</a:t>
            </a:r>
            <a:r>
              <a:rPr lang="en-US" sz="2400" b="1" i="1" dirty="0"/>
              <a:t> 3, Educating Through Drama</a:t>
            </a:r>
            <a:r>
              <a:rPr lang="el-GR" sz="2400" b="1" i="1" dirty="0"/>
              <a:t>, </a:t>
            </a:r>
            <a:r>
              <a:rPr lang="en-US" sz="2400" b="1" i="1" dirty="0"/>
              <a:t>pp</a:t>
            </a:r>
            <a:r>
              <a:rPr lang="el-GR" sz="2400" b="1" i="1" dirty="0"/>
              <a:t>. </a:t>
            </a:r>
            <a:r>
              <a:rPr lang="en-US" sz="2400" b="1" i="1" dirty="0"/>
              <a:t>151-157 </a:t>
            </a:r>
            <a:endParaRPr lang="el-GR" sz="2400" b="1" i="1" dirty="0"/>
          </a:p>
          <a:p>
            <a:pPr marL="0" indent="0">
              <a:buClr>
                <a:srgbClr val="759AA5">
                  <a:lumMod val="60000"/>
                  <a:lumOff val="40000"/>
                </a:srgbClr>
              </a:buClr>
              <a:buNone/>
            </a:pPr>
            <a:r>
              <a:rPr lang="el-GR" sz="2400" b="1" dirty="0"/>
              <a:t>Μπρουκ, Π. (1998</a:t>
            </a:r>
            <a:r>
              <a:rPr lang="el-GR" sz="2400" b="1" i="1" dirty="0"/>
              <a:t>) Η Ανοιχτή Πόρτα. </a:t>
            </a:r>
            <a:r>
              <a:rPr lang="el-GR" sz="2400" b="1" dirty="0"/>
              <a:t>Αθήνα: </a:t>
            </a:r>
            <a:r>
              <a:rPr lang="el-GR" sz="2400" b="1" dirty="0" err="1"/>
              <a:t>Κοάν</a:t>
            </a:r>
            <a:r>
              <a:rPr lang="el-GR" sz="2400" b="1" dirty="0"/>
              <a:t> </a:t>
            </a:r>
          </a:p>
          <a:p>
            <a:pPr marL="0" indent="0">
              <a:buClr>
                <a:srgbClr val="759AA5">
                  <a:lumMod val="60000"/>
                  <a:lumOff val="40000"/>
                </a:srgbClr>
              </a:buClr>
              <a:buNone/>
            </a:pPr>
            <a:r>
              <a:rPr lang="el-GR" sz="2400" b="1" dirty="0" err="1"/>
              <a:t>Πίγκου</a:t>
            </a:r>
            <a:r>
              <a:rPr lang="el-GR" sz="2400" b="1" dirty="0"/>
              <a:t> –</a:t>
            </a:r>
            <a:r>
              <a:rPr lang="el-GR" sz="2400" b="1" dirty="0" err="1"/>
              <a:t>Ρεπούση</a:t>
            </a:r>
            <a:r>
              <a:rPr lang="el-GR" sz="2400" b="1" dirty="0"/>
              <a:t> (2019)</a:t>
            </a:r>
            <a:r>
              <a:rPr lang="el-GR" sz="2400" b="1" i="1" dirty="0"/>
              <a:t>. Εκπαιδευτικό δράμα: Από το θέατρο στην Εκπαίδευση. </a:t>
            </a:r>
            <a:r>
              <a:rPr lang="el-GR" sz="2400" b="1" dirty="0"/>
              <a:t>Αθήνα: Καστανιώτη</a:t>
            </a:r>
          </a:p>
          <a:p>
            <a:pPr marL="0" indent="0">
              <a:buClr>
                <a:srgbClr val="759AA5">
                  <a:lumMod val="60000"/>
                  <a:lumOff val="40000"/>
                </a:srgbClr>
              </a:buClr>
              <a:buNone/>
            </a:pPr>
            <a:endParaRPr lang="el-GR" sz="1900" b="1" i="1" dirty="0"/>
          </a:p>
          <a:p>
            <a:pPr marL="0" indent="0">
              <a:buClr>
                <a:srgbClr val="759AA5">
                  <a:lumMod val="60000"/>
                  <a:lumOff val="40000"/>
                </a:srgbClr>
              </a:buClr>
              <a:buNone/>
            </a:pPr>
            <a:endParaRPr lang="el-GR" sz="1900" b="1" i="1" dirty="0"/>
          </a:p>
          <a:p>
            <a:endParaRPr lang="el-GR" sz="1900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17A211C-5863-4303-AC3D-AEBFDF6D6A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96852" y="0"/>
            <a:ext cx="4126744" cy="6948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7519CD-2FFF-42E3-BB0C-FEAA828BA5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285313" y="0"/>
            <a:ext cx="65208" cy="694848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75335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3600" dirty="0"/>
              <a:t>Σύγκλιση ορισμών: </a:t>
            </a:r>
            <a:br>
              <a:rPr lang="en-GB" sz="3600" dirty="0"/>
            </a:br>
            <a:r>
              <a:rPr lang="el-GR" sz="3600" dirty="0"/>
              <a:t>Το θέατρο μπορεί να προσεγγιστεί μέσα από τρία βασικά στοιχεία</a:t>
            </a:r>
            <a:endParaRPr lang="el-GR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Θέση περιεχομένου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el-GR" sz="4000" dirty="0"/>
          </a:p>
          <a:p>
            <a:r>
              <a:rPr lang="el-GR" sz="4000" b="1" dirty="0"/>
              <a:t>1. Δραματοποιημένος λόγος</a:t>
            </a:r>
            <a:r>
              <a:rPr lang="el-GR" sz="4000" dirty="0"/>
              <a:t>: Αυτό περιλαμβάνει τόσο το λεκτικό κείμενο όσο και το μη λεκτικό στοιχείο, δηλαδή τη δράση και την κίνηση που μεταδίδουν νοήματα.</a:t>
            </a:r>
          </a:p>
          <a:p>
            <a:r>
              <a:rPr lang="el-GR" sz="4000" b="1" dirty="0"/>
              <a:t>2. Η παράσταση</a:t>
            </a:r>
            <a:r>
              <a:rPr lang="el-GR" sz="4000" dirty="0"/>
              <a:t>: Αφορά τον σκηνικό χώρο και τους συντελεστές της (ηθοποιοί, σκηνοθέτες, κ.λπ.), όπου όλα τα στοιχεία </a:t>
            </a:r>
            <a:r>
              <a:rPr lang="el-GR" sz="4000" dirty="0" err="1"/>
              <a:t>αλληλεπιδρούν</a:t>
            </a:r>
            <a:r>
              <a:rPr lang="el-GR" sz="4000" dirty="0"/>
              <a:t>.</a:t>
            </a:r>
          </a:p>
          <a:p>
            <a:r>
              <a:rPr lang="el-GR" sz="4000" b="1" dirty="0"/>
              <a:t>3. Το κοινό</a:t>
            </a:r>
            <a:r>
              <a:rPr lang="el-GR" sz="4000" dirty="0"/>
              <a:t>: Οι θεατές που λαμβάνουν και </a:t>
            </a:r>
            <a:r>
              <a:rPr lang="el-GR" sz="4000" dirty="0" err="1"/>
              <a:t>αλληλεπιδρούν</a:t>
            </a:r>
            <a:r>
              <a:rPr lang="el-GR" sz="4000" dirty="0"/>
              <a:t> με το παραγόμενο έργο.</a:t>
            </a:r>
          </a:p>
          <a:p>
            <a:r>
              <a:rPr lang="el-GR" sz="3648" dirty="0"/>
              <a:t>1</a:t>
            </a:r>
          </a:p>
        </p:txBody>
      </p:sp>
      <p:cxnSp>
        <p:nvCxnSpPr>
          <p:cNvPr id="5" name="Ευθύγραμμο βέλος σύνδεσης 4">
            <a:extLst>
              <a:ext uri="{FF2B5EF4-FFF2-40B4-BE49-F238E27FC236}">
                <a16:creationId xmlns:a16="http://schemas.microsoft.com/office/drawing/2014/main" id="{66E2C4F0-AC70-469B-32BA-1BB3FAF641CE}"/>
              </a:ext>
            </a:extLst>
          </p:cNvPr>
          <p:cNvCxnSpPr>
            <a:cxnSpLocks/>
          </p:cNvCxnSpPr>
          <p:nvPr/>
        </p:nvCxnSpPr>
        <p:spPr>
          <a:xfrm>
            <a:off x="8925886" y="2869035"/>
            <a:ext cx="4362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742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Σύμβολο κράτησης θέσης περιεχομένου 2"/>
          <p:cNvSpPr>
            <a:spLocks noGrp="1"/>
          </p:cNvSpPr>
          <p:nvPr>
            <p:ph idx="1"/>
          </p:nvPr>
        </p:nvSpPr>
        <p:spPr>
          <a:xfrm>
            <a:off x="961900" y="1662545"/>
            <a:ext cx="10546897" cy="4412417"/>
          </a:xfrm>
        </p:spPr>
        <p:txBody>
          <a:bodyPr rtlCol="0">
            <a:normAutofit/>
          </a:bodyPr>
          <a:lstStyle/>
          <a:p>
            <a:pPr marL="732124" indent="-685800">
              <a:lnSpc>
                <a:spcPct val="115000"/>
              </a:lnSpc>
              <a:spcAft>
                <a:spcPts val="1013"/>
              </a:spcAft>
              <a:buFont typeface="Wingdings" panose="05000000000000000000" pitchFamily="2" charset="2"/>
              <a:buChar char="§"/>
            </a:pPr>
            <a:r>
              <a:rPr lang="el-GR" sz="4458" b="1" dirty="0">
                <a:latin typeface="Calibri" pitchFamily="34" charset="0"/>
                <a:ea typeface="Calibri"/>
                <a:cs typeface="Times New Roman"/>
              </a:rPr>
              <a:t>Το θέατρο, με την αλληλουχία των σκηνών του, ξετυλίγει ιστορίες, εξερευνά ανθρώπινες σχέσεις και τις  αλλαγές τους, διερευνά προβλήματα.</a:t>
            </a:r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id="{E947C249-0934-EE23-0089-B4793A7DE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0765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Τίτλος 1"/>
          <p:cNvSpPr>
            <a:spLocks noGrp="1"/>
          </p:cNvSpPr>
          <p:nvPr>
            <p:ph type="title"/>
          </p:nvPr>
        </p:nvSpPr>
        <p:spPr>
          <a:xfrm>
            <a:off x="728715" y="278262"/>
            <a:ext cx="11040375" cy="896364"/>
          </a:xfrm>
        </p:spPr>
        <p:txBody>
          <a:bodyPr/>
          <a:lstStyle/>
          <a:p>
            <a:pPr eaLnBrk="1" hangingPunct="1"/>
            <a:r>
              <a:rPr lang="el-GR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Το Θέατρο ως χώρος αναζήτησης</a:t>
            </a:r>
          </a:p>
        </p:txBody>
      </p:sp>
      <p:graphicFrame>
        <p:nvGraphicFramePr>
          <p:cNvPr id="63494" name="Θέση περιεχομένου 2">
            <a:extLst>
              <a:ext uri="{FF2B5EF4-FFF2-40B4-BE49-F238E27FC236}">
                <a16:creationId xmlns:a16="http://schemas.microsoft.com/office/drawing/2014/main" id="{87C2CF5E-1ECB-4A38-9AA0-F09EF6789DC3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32440555"/>
              </p:ext>
            </p:extLst>
          </p:nvPr>
        </p:nvGraphicFramePr>
        <p:xfrm>
          <a:off x="728715" y="1294410"/>
          <a:ext cx="11691885" cy="50826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519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1B95C55F-4286-4A2A-A05E-2D274D82F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85255"/>
            <a:ext cx="12420600" cy="463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EE2561D9-068B-4BC7-85F6-AE6A7C34B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417893"/>
            <a:ext cx="12420585" cy="6736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D61BACF2-0F18-493C-99AB-363E614710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15910" y="1760774"/>
            <a:ext cx="10153841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35230A27-1553-42F8-99D7-829868E13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417494" cy="69484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A772232D-B4D6-429F-B3D1-2D9891B85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7593" y="324262"/>
            <a:ext cx="11765413" cy="6299962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Τίτλος 2"/>
          <p:cNvSpPr>
            <a:spLocks noGrp="1"/>
          </p:cNvSpPr>
          <p:nvPr>
            <p:ph type="title"/>
          </p:nvPr>
        </p:nvSpPr>
        <p:spPr>
          <a:xfrm>
            <a:off x="983124" y="976716"/>
            <a:ext cx="3315716" cy="50035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defRPr/>
            </a:pPr>
            <a:r>
              <a:rPr lang="en-US" sz="4400" spc="-50" dirty="0" err="1"/>
              <a:t>Πήτερ</a:t>
            </a:r>
            <a:r>
              <a:rPr lang="en-US" sz="4400" spc="-50" dirty="0"/>
              <a:t> Μπ</a:t>
            </a:r>
            <a:r>
              <a:rPr lang="en-US" sz="4400" spc="-50" dirty="0" err="1"/>
              <a:t>ρουκ</a:t>
            </a:r>
            <a:r>
              <a:rPr lang="en-US" sz="4400" spc="-50" dirty="0"/>
              <a:t> </a:t>
            </a:r>
            <a:br>
              <a:rPr lang="en-US" sz="4400" spc="-50" dirty="0"/>
            </a:br>
            <a:r>
              <a:rPr lang="en-US" sz="4400" spc="-50" dirty="0"/>
              <a:t>«Η α</a:t>
            </a:r>
            <a:r>
              <a:rPr lang="en-US" sz="4400" spc="-50" dirty="0" err="1"/>
              <a:t>νοιχτή</a:t>
            </a:r>
            <a:r>
              <a:rPr lang="en-US" sz="4400" spc="-50" dirty="0"/>
              <a:t> π</a:t>
            </a:r>
            <a:r>
              <a:rPr lang="en-US" sz="4400" spc="-50" dirty="0" err="1"/>
              <a:t>όρτ</a:t>
            </a:r>
            <a:r>
              <a:rPr lang="en-US" sz="4400" spc="-50" dirty="0"/>
              <a:t>α»</a:t>
            </a:r>
          </a:p>
        </p:txBody>
      </p:sp>
      <p:cxnSp>
        <p:nvCxnSpPr>
          <p:cNvPr id="81" name="Straight Connector 80">
            <a:extLst>
              <a:ext uri="{FF2B5EF4-FFF2-40B4-BE49-F238E27FC236}">
                <a16:creationId xmlns:a16="http://schemas.microsoft.com/office/drawing/2014/main" id="{02CC3441-26B3-4381-B3DF-8AE3C288B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37443" y="2084545"/>
            <a:ext cx="0" cy="2779395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682" name="Θέση περιεχομένου 1"/>
          <p:cNvSpPr>
            <a:spLocks noGrp="1"/>
          </p:cNvSpPr>
          <p:nvPr>
            <p:ph idx="4294967295"/>
          </p:nvPr>
        </p:nvSpPr>
        <p:spPr>
          <a:xfrm>
            <a:off x="5065022" y="644892"/>
            <a:ext cx="6416269" cy="5344969"/>
          </a:xfrm>
        </p:spPr>
        <p:txBody>
          <a:bodyPr vert="horz" lIns="0" tIns="45720" rIns="0" bIns="45720" rtlCol="0" anchor="ctr">
            <a:normAutofit/>
          </a:bodyPr>
          <a:lstStyle/>
          <a:p>
            <a:pPr defTabSz="914400"/>
            <a:r>
              <a:rPr lang="en-US" sz="2800" dirty="0"/>
              <a:t>«To </a:t>
            </a:r>
            <a:r>
              <a:rPr lang="en-US" sz="2800" dirty="0" err="1"/>
              <a:t>Θέ</a:t>
            </a:r>
            <a:r>
              <a:rPr lang="en-US" sz="2800" dirty="0"/>
              <a:t>ατρο δεν πρέπει να είναι ανιαρό. </a:t>
            </a:r>
            <a:r>
              <a:rPr lang="en-US" sz="2800" dirty="0" err="1"/>
              <a:t>Δεν</a:t>
            </a:r>
            <a:r>
              <a:rPr lang="en-US" sz="2800" dirty="0"/>
              <a:t> π</a:t>
            </a:r>
            <a:r>
              <a:rPr lang="en-US" sz="2800" dirty="0" err="1"/>
              <a:t>ρέ</a:t>
            </a:r>
            <a:r>
              <a:rPr lang="en-US" sz="2800" dirty="0"/>
              <a:t>πει να είναι συμβατικό. </a:t>
            </a:r>
            <a:r>
              <a:rPr lang="en-US" sz="2800" dirty="0" err="1"/>
              <a:t>Το</a:t>
            </a:r>
            <a:r>
              <a:rPr lang="en-US" sz="2800" dirty="0"/>
              <a:t> </a:t>
            </a:r>
            <a:r>
              <a:rPr lang="en-US" sz="2800" dirty="0" err="1"/>
              <a:t>θέ</a:t>
            </a:r>
            <a:r>
              <a:rPr lang="en-US" sz="2800" dirty="0"/>
              <a:t>ατρο μας οδηγεί στην αλήθεια μέσα από την έκπληξη, μέσα από την συγκίνηση, μέσα από το παιχνίδι</a:t>
            </a:r>
            <a:r>
              <a:rPr lang="el-GR" sz="2800" dirty="0"/>
              <a:t>,</a:t>
            </a:r>
            <a:r>
              <a:rPr lang="en-US" sz="2800" dirty="0"/>
              <a:t> μέσα από τη χαρά. </a:t>
            </a:r>
            <a:r>
              <a:rPr lang="en-US" sz="2800" dirty="0" err="1"/>
              <a:t>Κάνει</a:t>
            </a:r>
            <a:r>
              <a:rPr lang="en-US" sz="2800" dirty="0"/>
              <a:t> </a:t>
            </a:r>
            <a:r>
              <a:rPr lang="en-US" sz="2800" dirty="0" err="1"/>
              <a:t>το</a:t>
            </a:r>
            <a:r>
              <a:rPr lang="en-US" sz="2800" dirty="0"/>
              <a:t> πα</a:t>
            </a:r>
            <a:r>
              <a:rPr lang="en-US" sz="2800" dirty="0" err="1"/>
              <a:t>ρελθόν</a:t>
            </a:r>
            <a:r>
              <a:rPr lang="en-US" sz="2800" dirty="0"/>
              <a:t> και </a:t>
            </a:r>
            <a:r>
              <a:rPr lang="en-US" sz="2800" dirty="0" err="1"/>
              <a:t>το</a:t>
            </a:r>
            <a:r>
              <a:rPr lang="en-US" sz="2800" dirty="0"/>
              <a:t> </a:t>
            </a:r>
            <a:r>
              <a:rPr lang="en-US" sz="2800" dirty="0" err="1"/>
              <a:t>μέλλον</a:t>
            </a:r>
            <a:r>
              <a:rPr lang="en-US" sz="2800" dirty="0"/>
              <a:t> </a:t>
            </a:r>
            <a:r>
              <a:rPr lang="en-US" sz="2800" dirty="0" err="1"/>
              <a:t>μέρος</a:t>
            </a:r>
            <a:r>
              <a:rPr lang="en-US" sz="2800" dirty="0"/>
              <a:t> </a:t>
            </a:r>
            <a:r>
              <a:rPr lang="en-US" sz="2800" dirty="0" err="1"/>
              <a:t>του</a:t>
            </a:r>
            <a:r>
              <a:rPr lang="en-US" sz="2800" dirty="0"/>
              <a:t> πα</a:t>
            </a:r>
            <a:r>
              <a:rPr lang="en-US" sz="2800" dirty="0" err="1"/>
              <a:t>ρόντος</a:t>
            </a:r>
            <a:r>
              <a:rPr lang="en-US" sz="2800" dirty="0"/>
              <a:t>, μας απ</a:t>
            </a:r>
            <a:r>
              <a:rPr lang="en-US" sz="2800" dirty="0" err="1"/>
              <a:t>ομ</a:t>
            </a:r>
            <a:r>
              <a:rPr lang="en-US" sz="2800" dirty="0"/>
              <a:t>ακρύνει από αυτό που συνήθως μας περικυκλώνει ασφυκτικά και μας φέρνει κοντά σε αυτό που συνήθως είναι μακριά μας». </a:t>
            </a:r>
          </a:p>
        </p:txBody>
      </p:sp>
    </p:spTree>
    <p:extLst>
      <p:ext uri="{BB962C8B-B14F-4D97-AF65-F5344CB8AC3E}">
        <p14:creationId xmlns:p14="http://schemas.microsoft.com/office/powerpoint/2010/main" val="215703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DFE635C-C432-47DA-AEAB-A593345CB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34" y="6485255"/>
            <a:ext cx="12417366" cy="4632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FBF3D3-2448-4FF3-B57B-852CB3B851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417893"/>
            <a:ext cx="12417365" cy="648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040C66D-4F1C-4AC9-9214-C9E6DA54A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30301" y="4400708"/>
            <a:ext cx="10060686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5" y="0"/>
            <a:ext cx="12420600" cy="694848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3D6E2555-C461-4A48-93E6-742D0F479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854" y="768965"/>
            <a:ext cx="10246995" cy="39435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defTabSz="914400"/>
            <a:r>
              <a:rPr lang="en-US" sz="3200" spc="-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1η </a:t>
            </a:r>
            <a:r>
              <a:rPr lang="en-US" sz="3200" spc="-5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δρ</a:t>
            </a:r>
            <a:r>
              <a:rPr lang="en-US" sz="3200" spc="-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αστηριότητα</a:t>
            </a:r>
            <a:br>
              <a:rPr lang="el-GR" sz="3200" spc="-5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200" spc="-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Ανατρέχω σε μια θεατρική παράσταση που έχω παρακολουθήσει</a:t>
            </a:r>
            <a:br>
              <a:rPr lang="el-GR" sz="3200" spc="-50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el-GR" sz="3200" spc="-5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Ποια στοιχεία θεώρησα ότι ήταν  σημαντικά, κράτησαν την προσοχή μου </a:t>
            </a:r>
            <a:endParaRPr lang="en-US" sz="8000" spc="-5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35" y="5018352"/>
            <a:ext cx="12417495" cy="193013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5" y="4970910"/>
            <a:ext cx="12417495" cy="648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710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1CE9F7B-F057-72C3-5D90-7EF7A0BB0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62DB3393-9ECE-7E11-20AA-84D152903B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l-GR" dirty="0"/>
          </a:p>
          <a:p>
            <a:r>
              <a:rPr lang="el-GR" sz="3200" dirty="0"/>
              <a:t>Το θέατρο απαιτεί μια ενεργή αλληλεπίδραση με το κοινό.</a:t>
            </a:r>
            <a:br>
              <a:rPr lang="el-GR" sz="3200" dirty="0"/>
            </a:br>
            <a:r>
              <a:rPr lang="el-GR" sz="3200" dirty="0"/>
              <a:t>Από τον </a:t>
            </a:r>
            <a:r>
              <a:rPr lang="el-GR" sz="3200" b="1" dirty="0"/>
              <a:t>20ό αιώνα</a:t>
            </a:r>
            <a:r>
              <a:rPr lang="el-GR" sz="3200" dirty="0"/>
              <a:t> και μετά, η διαδικασία πρόσληψης θεωρείται ενεργητική. Ο θεατής δεν είναι παθητικός καταναλωτής, αλλά ενεργός συμμετέχων. Αυτό το στοιχείο της ενεργητικής συμμετοχής βρίσκει έκφραση και στο </a:t>
            </a:r>
            <a:r>
              <a:rPr lang="el-GR" sz="3200" b="1" dirty="0"/>
              <a:t>εκπαιδευτικό δράμα.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8010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3F61CA-B5CB-993D-D82E-66C3F6798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solidFill>
                  <a:schemeClr val="accent2"/>
                </a:solidFill>
              </a:rPr>
              <a:t>Στοιχείο της μεταμόρφωσης στο Θέατρο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5E1E50-0533-8581-2E82-D0ABB696C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800" b="1" dirty="0"/>
              <a:t>Μεταμόρφωση στο Θέατρο και στην Εκπαίδευση</a:t>
            </a:r>
          </a:p>
          <a:p>
            <a:r>
              <a:rPr lang="el-GR" sz="2800" dirty="0"/>
              <a:t>Σύγχρονοι θεατρικοί συγγραφείς και θεωρητικοί, όπως οι </a:t>
            </a:r>
            <a:r>
              <a:rPr lang="el-GR" sz="2800" dirty="0" err="1"/>
              <a:t>Ibsen</a:t>
            </a:r>
            <a:r>
              <a:rPr lang="el-GR" sz="2800" dirty="0"/>
              <a:t>, </a:t>
            </a:r>
            <a:r>
              <a:rPr lang="el-GR" sz="2800" dirty="0" err="1"/>
              <a:t>Brecht</a:t>
            </a:r>
            <a:r>
              <a:rPr lang="el-GR" sz="2800" dirty="0"/>
              <a:t>, </a:t>
            </a:r>
            <a:r>
              <a:rPr lang="el-GR" sz="2800" dirty="0" err="1"/>
              <a:t>Boal</a:t>
            </a:r>
            <a:r>
              <a:rPr lang="el-GR" sz="2800" dirty="0"/>
              <a:t>, </a:t>
            </a:r>
            <a:r>
              <a:rPr lang="el-GR" sz="2800" dirty="0" err="1"/>
              <a:t>Brook</a:t>
            </a:r>
            <a:r>
              <a:rPr lang="el-GR" sz="2800" dirty="0"/>
              <a:t> και </a:t>
            </a:r>
            <a:r>
              <a:rPr lang="el-GR" sz="2800" dirty="0" err="1"/>
              <a:t>Bond</a:t>
            </a:r>
            <a:r>
              <a:rPr lang="el-GR" sz="2800" dirty="0"/>
              <a:t>, πιστεύουν ότι οι μεταμορφώσεις στη σκηνή μπορούν να επηρεάσουν κοινωνικές αλλαγές. Στα πλαίσια του </a:t>
            </a:r>
            <a:r>
              <a:rPr lang="el-GR" sz="2800" b="1" dirty="0"/>
              <a:t>Εκπαιδευτικού Δράματος</a:t>
            </a:r>
            <a:r>
              <a:rPr lang="el-GR" sz="2800" dirty="0"/>
              <a:t>, και των όλων των προσεγγίσεων θεάτρου στην </a:t>
            </a:r>
            <a:r>
              <a:rPr lang="el-GR" sz="2800" dirty="0" err="1"/>
              <a:t>εκπάιδευση</a:t>
            </a:r>
            <a:r>
              <a:rPr lang="el-GR" sz="2800" dirty="0"/>
              <a:t> αυτή η προσδοκία ενισχύεται, με στόχο την ενεργητική συμμετοχή των παιδιών και των νέων.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sz="2800" b="1" dirty="0"/>
              <a:t>Οι συμμετέχοντες δοκιμάζουν νέα πλαίσια συμπεριφοράς και διερευνούν νέα πλαίσια δράσης </a:t>
            </a:r>
          </a:p>
        </p:txBody>
      </p:sp>
    </p:spTree>
    <p:extLst>
      <p:ext uri="{BB962C8B-B14F-4D97-AF65-F5344CB8AC3E}">
        <p14:creationId xmlns:p14="http://schemas.microsoft.com/office/powerpoint/2010/main" val="2635401446"/>
      </p:ext>
    </p:extLst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ppt/theme/theme2.xml><?xml version="1.0" encoding="utf-8"?>
<a:theme xmlns:a="http://schemas.openxmlformats.org/drawingml/2006/main" name="Θέμα του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Props1.xml><?xml version="1.0" encoding="utf-8"?>
<ds:datastoreItem xmlns:ds="http://schemas.openxmlformats.org/officeDocument/2006/customXml" ds:itemID="{66DBC22E-839F-4BAF-BFAA-0BA0E6FB6F7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08115A4-3310-48A1-A92C-01BFC857490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73ACA78-A274-4649-895B-0A186772844B}">
  <ds:schemaRefs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40262f94-9f35-4ac3-9a90-690165a166b7"/>
    <ds:schemaRef ds:uri="http://purl.org/dc/dcmitype/"/>
    <ds:schemaRef ds:uri="a4f35948-e619-41b3-aa29-22878b09cfd2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1931</TotalTime>
  <Words>1184</Words>
  <Application>Microsoft Office PowerPoint</Application>
  <PresentationFormat>Προσαρμογή</PresentationFormat>
  <Paragraphs>114</Paragraphs>
  <Slides>26</Slides>
  <Notes>2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Euphemia</vt:lpstr>
      <vt:lpstr>Wingdings</vt:lpstr>
      <vt:lpstr>Ανασκόπηση</vt:lpstr>
      <vt:lpstr> Από το Θέατρο στην Εκπαιδευτική διαδικασία (3ο)</vt:lpstr>
      <vt:lpstr>   Πότε έχουμε τη συνθήκη που διαμορφώνει το θέατρο ;  </vt:lpstr>
      <vt:lpstr>Σύγκλιση ορισμών:  Το θέατρο μπορεί να προσεγγιστεί μέσα από τρία βασικά στοιχεία</vt:lpstr>
      <vt:lpstr>Παρουσίαση του PowerPoint</vt:lpstr>
      <vt:lpstr>Το Θέατρο ως χώρος αναζήτησης</vt:lpstr>
      <vt:lpstr>Πήτερ Μπρουκ  «Η ανοιχτή πόρτα»</vt:lpstr>
      <vt:lpstr>1η δραστηριότητα Ανατρέχω σε μια θεατρική παράσταση που έχω παρακολουθήσει Ποια στοιχεία θεώρησα ότι ήταν  σημαντικά, κράτησαν την προσοχή μου </vt:lpstr>
      <vt:lpstr>Παρουσίαση του PowerPoint</vt:lpstr>
      <vt:lpstr>Στοιχείο της μεταμόρφωσης στο Θέατρο </vt:lpstr>
      <vt:lpstr>2η δραστηριότητα</vt:lpstr>
      <vt:lpstr>Το Θέατρο στην Εκπαίδευση</vt:lpstr>
      <vt:lpstr>Πώς συναντάται το Θέατρο στην εκπαιδευτική διαδικασία; </vt:lpstr>
      <vt:lpstr>Ερώτημα  για το ρόλο του Θεάτρου στην Εκπαίδευση </vt:lpstr>
      <vt:lpstr>Σε ποια επίπεδα εργαζόμαστε με τα παιδιά</vt:lpstr>
      <vt:lpstr>Παιδαγωγική αξία θεάτρου/δράματος  </vt:lpstr>
      <vt:lpstr>1) Ως Πολυφωνική –πολυτροπική μάθηση</vt:lpstr>
      <vt:lpstr>2) Ως ολιστική εκπαίδευση</vt:lpstr>
      <vt:lpstr>3) Ως διερευνητική μάθηση</vt:lpstr>
      <vt:lpstr>4) Ως βιωματική μάθηση</vt:lpstr>
      <vt:lpstr>Παιδαγωγική αξία θεάτρου/δράματος </vt:lpstr>
      <vt:lpstr>1. Ομαδικότητα –συνεργαστικότητα </vt:lpstr>
      <vt:lpstr>2. Φαντασία &amp; Ενσυναίσθηση  </vt:lpstr>
      <vt:lpstr>     3. Πολυπρισματικότητα και Μετασχηματισμός</vt:lpstr>
      <vt:lpstr>4. Δημόσια εμφάνιση </vt:lpstr>
      <vt:lpstr>Θέατρο ως Εκπαίδευση </vt:lpstr>
      <vt:lpstr>Βιβλιογραφία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Διάταξη τίτλου</dc:title>
  <dc:creator>BETTY</dc:creator>
  <cp:lastModifiedBy>PANAGIOTA GIANNOULI</cp:lastModifiedBy>
  <cp:revision>106</cp:revision>
  <cp:lastPrinted>2019-10-09T19:05:43Z</cp:lastPrinted>
  <dcterms:created xsi:type="dcterms:W3CDTF">2013-07-31T14:58:52Z</dcterms:created>
  <dcterms:modified xsi:type="dcterms:W3CDTF">2024-10-30T19:03:42Z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