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6"/>
  </p:notesMasterIdLst>
  <p:handoutMasterIdLst>
    <p:handoutMasterId r:id="rId17"/>
  </p:handoutMasterIdLst>
  <p:sldIdLst>
    <p:sldId id="298" r:id="rId2"/>
    <p:sldId id="515" r:id="rId3"/>
    <p:sldId id="516" r:id="rId4"/>
    <p:sldId id="522" r:id="rId5"/>
    <p:sldId id="523" r:id="rId6"/>
    <p:sldId id="329" r:id="rId7"/>
    <p:sldId id="346" r:id="rId8"/>
    <p:sldId id="518" r:id="rId9"/>
    <p:sldId id="348" r:id="rId10"/>
    <p:sldId id="517" r:id="rId11"/>
    <p:sldId id="349" r:id="rId12"/>
    <p:sldId id="519" r:id="rId13"/>
    <p:sldId id="520" r:id="rId14"/>
    <p:sldId id="52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50" autoAdjust="0"/>
    <p:restoredTop sz="94626" autoAdjust="0"/>
  </p:normalViewPr>
  <p:slideViewPr>
    <p:cSldViewPr>
      <p:cViewPr varScale="1">
        <p:scale>
          <a:sx n="121" d="100"/>
          <a:sy n="121" d="100"/>
        </p:scale>
        <p:origin x="25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4400FF-F533-4C56-80DE-B65DF15904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3397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B280D-0193-014C-A3B6-5B3DF2E8D9C7}" type="datetimeFigureOut">
              <a:rPr lang="en-US" smtClean="0"/>
              <a:t>1/6/25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207F2-1D76-BA47-9C68-9C3C69DA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3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207F2-1D76-BA47-9C68-9C3C69DA17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4B0E2-7B61-4D20-A25E-7426A07E79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CE7DF3-D90B-47CD-B2C8-2042C1822C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7363E-F8F0-4D8C-BA27-21582E4E41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D0B5B-035A-4D8D-B645-2CBCF53909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ABE2D-AAC4-415C-BB62-A324BBDC39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4A6D5-02A2-4A72-8F69-71CFE6D6D8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8E7EC-0E3A-464C-B614-155F4C2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20A44-425E-4F00-9378-D79B44DD01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E9E9E-2750-452C-B0A2-EEB2DCCE7A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11895-5CF4-45C6-A77B-4D7255F85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DCBCB93-7895-439F-93B8-4064CB99A6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290AE46-1FE6-4264-ACA3-8F67BC767F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772400" cy="4725888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b="1" dirty="0"/>
              <a:t>	</a:t>
            </a:r>
            <a:br>
              <a:rPr lang="el-GR" dirty="0"/>
            </a:b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dirty="0" err="1"/>
              <a:t>Ψυχολογ</a:t>
            </a:r>
            <a:r>
              <a:rPr lang="en-US" dirty="0" err="1"/>
              <a:t>ί</a:t>
            </a:r>
            <a:r>
              <a:rPr lang="el-GR" dirty="0"/>
              <a:t>α της Εκπαίδευσης</a:t>
            </a:r>
            <a:endParaRPr lang="en-US" dirty="0"/>
          </a:p>
          <a:p>
            <a:pPr algn="ctr" eaLnBrk="1" hangingPunct="1">
              <a:buFontTx/>
              <a:buNone/>
            </a:pPr>
            <a:endParaRPr lang="en-US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sz="2000" dirty="0"/>
              <a:t>Λήδα Αναγνωστάκη </a:t>
            </a:r>
          </a:p>
          <a:p>
            <a:pPr algn="ctr" eaLnBrk="1" hangingPunct="1">
              <a:buFontTx/>
              <a:buNone/>
            </a:pPr>
            <a:r>
              <a:rPr lang="el-GR" sz="2000" dirty="0"/>
              <a:t>ΤΕΑΠΗ/ΕΚΠΑ</a:t>
            </a:r>
            <a:endParaRPr lang="en-US" sz="2000" dirty="0"/>
          </a:p>
          <a:p>
            <a:pPr algn="ctr" eaLnBrk="1" hangingPunct="1">
              <a:buFontTx/>
              <a:buNone/>
            </a:pPr>
            <a:r>
              <a:rPr lang="en-US" sz="2000" dirty="0"/>
              <a:t>20</a:t>
            </a:r>
            <a:r>
              <a:rPr lang="el-GR" sz="2000" dirty="0"/>
              <a:t>24</a:t>
            </a:r>
            <a:r>
              <a:rPr lang="en-US" sz="2000" dirty="0"/>
              <a:t>-</a:t>
            </a:r>
            <a:r>
              <a:rPr lang="el-GR" sz="2000"/>
              <a:t>2</a:t>
            </a:r>
            <a:r>
              <a:rPr lang="el-GR" sz="2000" dirty="0"/>
              <a:t>5</a:t>
            </a:r>
            <a:endParaRPr lang="en-US" sz="2000" dirty="0"/>
          </a:p>
          <a:p>
            <a:pPr algn="ctr" eaLnBrk="1" hangingPunct="1">
              <a:buFontTx/>
              <a:buNone/>
            </a:pPr>
            <a:endParaRPr lang="el-GR" sz="2000" dirty="0"/>
          </a:p>
          <a:p>
            <a:pPr algn="ctr" eaLnBrk="1" hangingPunct="1">
              <a:buFontTx/>
              <a:buNone/>
            </a:pPr>
            <a:endParaRPr lang="en-US" sz="24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C018B-537B-8947-9A69-4D8A32B1F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ορίζουμε τη νοημοσύνη;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F8DA5-0EE0-8C41-B3D5-845AC0819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Τείνει να γίνει αποδεκτό ότι υπάρχει ο γενικός παράγοντας </a:t>
            </a:r>
            <a:r>
              <a:rPr lang="en-US" altLang="en-US" dirty="0">
                <a:ea typeface="ＭＳ Ｐゴシック" panose="020B0600070205080204" pitchFamily="34" charset="-128"/>
              </a:rPr>
              <a:t>g </a:t>
            </a:r>
            <a:r>
              <a:rPr lang="el-GR" altLang="en-US" dirty="0">
                <a:ea typeface="ＭＳ Ｐゴシック" panose="020B0600070205080204" pitchFamily="34" charset="-128"/>
              </a:rPr>
              <a:t>που περιγράφει γενικά ένα άτομο και οι ειδικοί παράγοντες </a:t>
            </a:r>
            <a:r>
              <a:rPr lang="en-US" altLang="en-US" dirty="0">
                <a:ea typeface="ＭＳ Ｐゴシック" panose="020B0600070205080204" pitchFamily="34" charset="-128"/>
              </a:rPr>
              <a:t>s </a:t>
            </a:r>
            <a:r>
              <a:rPr lang="el-GR" altLang="en-US" dirty="0">
                <a:ea typeface="ＭＳ Ｐゴシック" panose="020B0600070205080204" pitchFamily="34" charset="-128"/>
              </a:rPr>
              <a:t>που σχετίζονται με ειδικές ικανότητες. Η νοημοσύνη είναι συνάρτηση του </a:t>
            </a:r>
            <a:r>
              <a:rPr lang="en-US" altLang="en-US" dirty="0">
                <a:ea typeface="ＭＳ Ｐゴシック" panose="020B0600070205080204" pitchFamily="34" charset="-128"/>
              </a:rPr>
              <a:t>g </a:t>
            </a:r>
            <a:r>
              <a:rPr lang="el-GR" altLang="en-US" dirty="0">
                <a:ea typeface="ＭＳ Ｐゴシック" panose="020B0600070205080204" pitchFamily="34" charset="-128"/>
              </a:rPr>
              <a:t>και των </a:t>
            </a:r>
            <a:r>
              <a:rPr lang="en-US" altLang="en-US" dirty="0">
                <a:ea typeface="ＭＳ Ｐゴシック" panose="020B0600070205080204" pitchFamily="34" charset="-128"/>
              </a:rPr>
              <a:t>s.</a:t>
            </a:r>
            <a:r>
              <a:rPr lang="el-GR" altLang="en-US" dirty="0">
                <a:ea typeface="ＭＳ Ｐゴシック" panose="020B0600070205080204" pitchFamily="34" charset="-128"/>
              </a:rPr>
              <a:t> 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Πώς μπορούμε να αξιοποιήσουμε το μοντέλο των διαφορετικών ειδικών νοητικών ικανοτήτων στη σχολική εκπαίδευση; 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C4AD0FDE-DFD8-074B-9A9F-633374512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Περιβάλλον και νοημοσύνη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DB33ACC2-2016-604F-90FB-DEAFB56C65C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8229600" cy="3879453"/>
          </a:xfrm>
        </p:spPr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Η κληρονομικότητα παίζει σημαντικό ρόλο στη νοημοσύνη 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Πόσο σημαντική η περιβαλλοντική επιρροή; 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Πολιτισμικές/κοινωνικές ανισότητες</a:t>
            </a:r>
          </a:p>
        </p:txBody>
      </p:sp>
    </p:spTree>
    <p:extLst>
      <p:ext uri="{BB962C8B-B14F-4D97-AF65-F5344CB8AC3E}">
        <p14:creationId xmlns:p14="http://schemas.microsoft.com/office/powerpoint/2010/main" val="355224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EAB2C-4371-1B4F-8809-5464C569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Νοημοσύνη και μάθηση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4761A-991C-4D44-A081-4B1B0E25F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νοημοσύνη επηρεάζει τη μάθηση, αλλά</a:t>
            </a:r>
          </a:p>
          <a:p>
            <a:pPr marL="0" indent="0">
              <a:buNone/>
            </a:pPr>
            <a:r>
              <a:rPr lang="el-GR" dirty="0"/>
              <a:t>-γίνεται πράγματι ιδιαίτερα σημαντική στις ακραίες τιμές (νοητική αναπηρία, χαρισματικοί μαθητές). </a:t>
            </a:r>
          </a:p>
          <a:p>
            <a:pPr marL="0" indent="0">
              <a:buNone/>
            </a:pPr>
            <a:r>
              <a:rPr lang="el-GR" dirty="0"/>
              <a:t>-στο μεσαίο διάστημα τιμών όπου εμπίπτουν οι περισσότεροι μαθητές η νοημοσύνη είναι ένας από τους παράγοντες που επηρεάζουν τα πιθανά μαθησιακά οφέλη –άλλοι παράγοντες είναι οι γνώσεις που έχει από πριν ο μαθητής σχετικά με το μάθημα, η φύση και η ποιότητα της διδασκαλίας και τα κίνητρα του μαθητή για μάθηση.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6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AE75-6ACA-F44B-8D06-AD5FC9ED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Θεωρία των στυλ μάθησης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04E2F-A2F6-1E4A-94C9-BFFA4E94B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Μέχρι πρόσφατα υπήρχε η άποψη ότι υπάρχον διαφορετικά στυλ μάθησης πχ.  «οπτικός» τύπος, «ακουστικός» τύπος και ότι η μάθηση θα γίνει πιο αποτελεσματική αν συμβαδίζει με το μαθησιακό στυλ ενός μαθητή</a:t>
            </a:r>
          </a:p>
          <a:p>
            <a:r>
              <a:rPr lang="el-GR" dirty="0"/>
              <a:t>Τελευταία έχει αμφισβητηθεί απόλυτα αυτή η θεωρία. Δεν υπάρχει απόδειξη ότι κάποιος μαθαίνει καλύτερα όταν διδάσκεται με το στυλ που προτιμά, ούτε ότι οι δάσκαλοι μπορούν να το αναγνωρίσουν.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34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AE75-6ACA-F44B-8D06-AD5FC9ED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Θεωρία των στυλ μάθησης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04E2F-A2F6-1E4A-94C9-BFFA4E94B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Ίσως να έχει καλά αποτελέσματα αν κανείς παρουσιάσει ένα μαθησιακό υλικό με πολλούς τρόπους γιατί </a:t>
            </a:r>
          </a:p>
          <a:p>
            <a:pPr marL="0" indent="0">
              <a:buNone/>
            </a:pPr>
            <a:r>
              <a:rPr lang="el-GR" dirty="0"/>
              <a:t>-υπάρχει επανάληψη που σίγουρα αποδίδει και</a:t>
            </a:r>
          </a:p>
          <a:p>
            <a:pPr marL="0" indent="0">
              <a:buNone/>
            </a:pPr>
            <a:r>
              <a:rPr lang="el-GR" dirty="0"/>
              <a:t>-ενδεχομένως (αν δεχτούμε τη θεωρία του </a:t>
            </a:r>
            <a:r>
              <a:rPr lang="en-US" dirty="0"/>
              <a:t>Gardner) </a:t>
            </a:r>
            <a:r>
              <a:rPr lang="el-GR" dirty="0"/>
              <a:t>η παρουσίαση με πολλαπλούς τρόπους αντιστοιχεί ως ένα βαθμό στα πολλαπλά είδη νοημοσύνης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99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99A3-E93A-7842-A11D-C6C01DA0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Διαφορετικότητα στη μάθηση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BD80B-4362-B44B-9B71-6B5CBAF66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Στο μάθημα αυτό</a:t>
            </a:r>
          </a:p>
          <a:p>
            <a:r>
              <a:rPr lang="el-GR" dirty="0"/>
              <a:t>θα αναφερθούμε εν συντομία στη νοημοσύνη και τα στυλ μάθησης</a:t>
            </a:r>
          </a:p>
        </p:txBody>
      </p:sp>
    </p:spTree>
    <p:extLst>
      <p:ext uri="{BB962C8B-B14F-4D97-AF65-F5344CB8AC3E}">
        <p14:creationId xmlns:p14="http://schemas.microsoft.com/office/powerpoint/2010/main" val="28102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99A3-E93A-7842-A11D-C6C01DA0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Πώς μετράμε τη νοημοσύνη; </a:t>
            </a:r>
            <a:br>
              <a:rPr lang="el-GR" dirty="0"/>
            </a:br>
            <a:r>
              <a:rPr lang="el-GR" dirty="0"/>
              <a:t>Τι είναι το </a:t>
            </a:r>
            <a:r>
              <a:rPr lang="en-US" dirty="0"/>
              <a:t>IQ;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2963BA-825E-B841-B4B0-6BDB27698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 3" pitchFamily="2" charset="2"/>
              <a:buNone/>
            </a:pPr>
            <a:r>
              <a:rPr lang="el-GR" altLang="en-US" sz="2400" dirty="0">
                <a:ea typeface="ＭＳ Ｐゴシック" panose="020B0600070205080204" pitchFamily="34" charset="-128"/>
              </a:rPr>
              <a:t>Το 1881, στη Γαλλία γίνεται υποχρεωτική η παρακολούθηση του σχολείου. Ανατίθεται στον </a:t>
            </a:r>
            <a:r>
              <a:rPr lang="en-US" altLang="en-US" sz="2400" dirty="0">
                <a:ea typeface="ＭＳ Ｐゴシック" panose="020B0600070205080204" pitchFamily="34" charset="-128"/>
              </a:rPr>
              <a:t>Binet</a:t>
            </a:r>
            <a:r>
              <a:rPr lang="el-GR" altLang="en-US" sz="2400" dirty="0">
                <a:ea typeface="ＭＳ Ｐゴシック" panose="020B0600070205080204" pitchFamily="34" charset="-128"/>
              </a:rPr>
              <a:t> η κατασκευή κλίμακας για την αξιολόγηση των νοητικών ικανοτήτων των παιδιών</a:t>
            </a:r>
            <a:r>
              <a:rPr lang="en-US" altLang="en-US" sz="2400" dirty="0">
                <a:ea typeface="ＭＳ Ｐゴシック" panose="020B0600070205080204" pitchFamily="34" charset="-128"/>
              </a:rPr>
              <a:t> (</a:t>
            </a:r>
            <a:r>
              <a:rPr lang="el-GR" altLang="en-US" sz="2400" dirty="0">
                <a:ea typeface="ＭＳ Ｐゴシック" panose="020B0600070205080204" pitchFamily="34" charset="-128"/>
              </a:rPr>
              <a:t>απογραφή των «κρετίνων»).</a:t>
            </a:r>
          </a:p>
          <a:p>
            <a:pPr marL="0" indent="0"/>
            <a:r>
              <a:rPr lang="en-US" altLang="en-US" sz="2400" dirty="0">
                <a:ea typeface="ＭＳ Ｐゴシック" panose="020B0600070205080204" pitchFamily="34" charset="-128"/>
              </a:rPr>
              <a:t>Alfred Binet (</a:t>
            </a:r>
            <a:r>
              <a:rPr lang="el-GR" altLang="en-US" sz="2400" dirty="0">
                <a:ea typeface="ＭＳ Ｐゴシック" panose="020B0600070205080204" pitchFamily="34" charset="-128"/>
              </a:rPr>
              <a:t>το </a:t>
            </a:r>
            <a:r>
              <a:rPr lang="en-US" altLang="en-US" sz="2400" dirty="0">
                <a:ea typeface="ＭＳ Ｐゴシック" panose="020B0600070205080204" pitchFamily="34" charset="-128"/>
              </a:rPr>
              <a:t>1905</a:t>
            </a:r>
            <a:r>
              <a:rPr lang="el-GR" altLang="en-US" sz="2400" dirty="0">
                <a:ea typeface="ＭＳ Ｐゴシック" panose="020B0600070205080204" pitchFamily="34" charset="-128"/>
              </a:rPr>
              <a:t> η πρώτη κλίμακα σε συνεργασία με τον </a:t>
            </a:r>
            <a:r>
              <a:rPr lang="en-US" altLang="en-US" sz="2400" dirty="0">
                <a:ea typeface="ＭＳ Ｐゴシック" panose="020B0600070205080204" pitchFamily="34" charset="-128"/>
              </a:rPr>
              <a:t>Simon). </a:t>
            </a:r>
            <a:r>
              <a:rPr lang="el-GR" altLang="en-US" sz="2400" dirty="0">
                <a:ea typeface="ＭＳ Ｐゴシック" panose="020B0600070205080204" pitchFamily="34" charset="-128"/>
              </a:rPr>
              <a:t>Η νοημοσύνη θα πρέπει να μετριέται με βάση ικανότητες συλλογισμού και επίλυσης προβλημάτων</a:t>
            </a:r>
            <a:r>
              <a:rPr lang="en-US" altLang="en-US" sz="2400" dirty="0">
                <a:ea typeface="ＭＳ Ｐゴシック" panose="020B0600070205080204" pitchFamily="34" charset="-128"/>
              </a:rPr>
              <a:t>. </a:t>
            </a:r>
            <a:endParaRPr lang="el-GR" altLang="en-US" sz="2400" dirty="0">
              <a:ea typeface="ＭＳ Ｐゴシック" panose="020B0600070205080204" pitchFamily="34" charset="-128"/>
            </a:endParaRPr>
          </a:p>
          <a:p>
            <a:pPr marL="0" indent="0"/>
            <a:r>
              <a:rPr lang="el-GR" altLang="en-US" sz="2400" dirty="0">
                <a:ea typeface="ＭＳ Ｐゴシック" panose="020B0600070205080204" pitchFamily="34" charset="-128"/>
              </a:rPr>
              <a:t>Κεντρική ιδέα η «νοητική ηλικία»,  σύγκριση νοητικής και χρονολογικής ηλικίας. Δείκτης νοημοσύνης= Ν.Η./Χ.Η. χ 100.</a:t>
            </a:r>
          </a:p>
          <a:p>
            <a:pPr marL="0" indent="0"/>
            <a:r>
              <a:rPr lang="el-GR" altLang="en-US" sz="2400" dirty="0">
                <a:ea typeface="ＭＳ Ｐゴシック" panose="020B0600070205080204" pitchFamily="34" charset="-128"/>
              </a:rPr>
              <a:t> Διάφορες δοκιμασίες (λεκτικές, πρακτικές </a:t>
            </a:r>
            <a:r>
              <a:rPr lang="el-GR" altLang="en-US" sz="2400" dirty="0" err="1">
                <a:ea typeface="ＭＳ Ｐゴシック" panose="020B0600070205080204" pitchFamily="34" charset="-128"/>
              </a:rPr>
              <a:t>κλπ</a:t>
            </a:r>
            <a:r>
              <a:rPr lang="el-GR" altLang="en-US" sz="2400" dirty="0">
                <a:ea typeface="ＭＳ Ｐゴシック" panose="020B0600070205080204" pitchFamily="34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1016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99A3-E93A-7842-A11D-C6C01DA0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Πώς μετράμε τη νοημοσύνη; </a:t>
            </a:r>
            <a:br>
              <a:rPr lang="el-GR" dirty="0"/>
            </a:br>
            <a:r>
              <a:rPr lang="el-GR" dirty="0"/>
              <a:t>Τι είναι το </a:t>
            </a:r>
            <a:r>
              <a:rPr lang="en-US" dirty="0"/>
              <a:t>IQ;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2963BA-825E-B841-B4B0-6BDB27698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 3" pitchFamily="2" charset="2"/>
              <a:buNone/>
            </a:pPr>
            <a:r>
              <a:rPr lang="en-US" altLang="en-GR" sz="2400" dirty="0">
                <a:ea typeface="ＭＳ Ｐゴシック" panose="020B0600070205080204" pitchFamily="34" charset="-128"/>
              </a:rPr>
              <a:t>Wechsler (1939)</a:t>
            </a:r>
            <a:endParaRPr lang="el-GR" altLang="en-GR" sz="2400" dirty="0">
              <a:ea typeface="ＭＳ Ｐゴシック" panose="020B0600070205080204" pitchFamily="34" charset="-128"/>
            </a:endParaRPr>
          </a:p>
          <a:p>
            <a:pPr marL="0" indent="0">
              <a:buFont typeface="Wingdings 3" pitchFamily="2" charset="2"/>
              <a:buNone/>
            </a:pPr>
            <a:r>
              <a:rPr lang="el-GR" altLang="en-GR" sz="2400" dirty="0">
                <a:ea typeface="ＭＳ Ｐゴシック" panose="020B0600070205080204" pitchFamily="34" charset="-128"/>
              </a:rPr>
              <a:t>Κατασκεύασε την κλίμακα </a:t>
            </a:r>
            <a:r>
              <a:rPr lang="en-US" altLang="en-GR" sz="2400" dirty="0">
                <a:ea typeface="ＭＳ Ｐゴシック" panose="020B0600070205080204" pitchFamily="34" charset="-128"/>
              </a:rPr>
              <a:t>WAIS </a:t>
            </a:r>
            <a:r>
              <a:rPr lang="el-GR" altLang="en-GR" sz="2400" dirty="0">
                <a:ea typeface="ＭＳ Ｐゴシック" panose="020B0600070205080204" pitchFamily="34" charset="-128"/>
              </a:rPr>
              <a:t>για ενήλικες (τώρα βρισκόμαστε στη 5</a:t>
            </a:r>
            <a:r>
              <a:rPr lang="el-GR" altLang="en-GR" sz="2400" baseline="30000" dirty="0">
                <a:ea typeface="ＭＳ Ｐゴシック" panose="020B0600070205080204" pitchFamily="34" charset="-128"/>
              </a:rPr>
              <a:t>η</a:t>
            </a:r>
            <a:r>
              <a:rPr lang="el-GR" altLang="en-GR" sz="2400" dirty="0">
                <a:ea typeface="ＭＳ Ｐゴシック" panose="020B0600070205080204" pitchFamily="34" charset="-128"/>
              </a:rPr>
              <a:t>) αποτελούμενη από δύο υποδιαιρέσεις: μια λεκτική και μια πρακτική κλίμακα, με  ένα Δ.Ν. για κάθε μια κλίμακα καθώς και ένα συνολικό Δ.Ν.</a:t>
            </a:r>
          </a:p>
          <a:p>
            <a:pPr marL="0" indent="0">
              <a:buFont typeface="Wingdings 3" pitchFamily="2" charset="2"/>
              <a:buNone/>
            </a:pPr>
            <a:r>
              <a:rPr lang="el-GR" altLang="en-GR" sz="2400" dirty="0">
                <a:ea typeface="ＭＳ Ｐゴシック" panose="020B0600070205080204" pitchFamily="34" charset="-128"/>
              </a:rPr>
              <a:t>Αργότερα, το </a:t>
            </a:r>
            <a:r>
              <a:rPr lang="en-US" altLang="en-GR" sz="2400" dirty="0">
                <a:ea typeface="ＭＳ Ｐゴシック" panose="020B0600070205080204" pitchFamily="34" charset="-128"/>
              </a:rPr>
              <a:t>WISC </a:t>
            </a:r>
            <a:r>
              <a:rPr lang="el-GR" altLang="en-GR" sz="2400" dirty="0">
                <a:ea typeface="ＭＳ Ｐゴシック" panose="020B0600070205080204" pitchFamily="34" charset="-128"/>
              </a:rPr>
              <a:t>για τα παιδιά (6-16 χρ.) (τώρα είμαστε στην 5η αναθεώρηση)  και το </a:t>
            </a:r>
            <a:r>
              <a:rPr lang="en-US" altLang="en-GR" sz="2400" dirty="0">
                <a:ea typeface="ＭＳ Ｐゴシック" panose="020B0600070205080204" pitchFamily="34" charset="-128"/>
              </a:rPr>
              <a:t>WIPPSI </a:t>
            </a:r>
            <a:r>
              <a:rPr lang="el-GR" altLang="en-GR" sz="2400" dirty="0">
                <a:ea typeface="ＭＳ Ｐゴシック" panose="020B0600070205080204" pitchFamily="34" charset="-128"/>
              </a:rPr>
              <a:t>για παιδιά προσχολικής ηλικίας (2,5 χρ-7,5 </a:t>
            </a:r>
            <a:r>
              <a:rPr lang="el-GR" altLang="en-GR" sz="2400" dirty="0" err="1">
                <a:ea typeface="ＭＳ Ｐゴシック" panose="020B0600070205080204" pitchFamily="34" charset="-128"/>
              </a:rPr>
              <a:t>χρ</a:t>
            </a:r>
            <a:r>
              <a:rPr lang="el-GR" altLang="en-GR" sz="2400" dirty="0">
                <a:ea typeface="ＭＳ Ｐゴシック" panose="020B0600070205080204" pitchFamily="34" charset="-128"/>
              </a:rPr>
              <a:t>) (τώρα βρισκόμαστε στην 4</a:t>
            </a:r>
            <a:r>
              <a:rPr lang="el-GR" altLang="en-GR" sz="2400" baseline="30000" dirty="0">
                <a:ea typeface="ＭＳ Ｐゴシック" panose="020B0600070205080204" pitchFamily="34" charset="-128"/>
              </a:rPr>
              <a:t>η</a:t>
            </a:r>
            <a:r>
              <a:rPr lang="el-GR" altLang="en-GR" sz="2400" dirty="0">
                <a:ea typeface="ＭＳ Ｐゴシック" panose="020B0600070205080204" pitchFamily="34" charset="-128"/>
              </a:rPr>
              <a:t> αναθεώρηση)</a:t>
            </a:r>
          </a:p>
          <a:p>
            <a:pPr marL="0" indent="0">
              <a:buFont typeface="Wingdings 3" pitchFamily="2" charset="2"/>
              <a:buNone/>
            </a:pPr>
            <a:endParaRPr lang="el-GR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</a:blip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9B5F1B9-2A95-4997-825D-FFFA8376D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609600"/>
            <a:ext cx="7920880" cy="875184"/>
          </a:xfrm>
        </p:spPr>
        <p:txBody>
          <a:bodyPr/>
          <a:lstStyle/>
          <a:p>
            <a:r>
              <a:rPr lang="el-GR" sz="4000" dirty="0"/>
              <a:t>Π</a:t>
            </a:r>
            <a:r>
              <a:rPr lang="en-US" sz="4000" dirty="0" err="1"/>
              <a:t>ώ</a:t>
            </a:r>
            <a:r>
              <a:rPr lang="el-GR" sz="4000" dirty="0"/>
              <a:t>ς μετράμε τη νοημοσύνη; </a:t>
            </a:r>
            <a:br>
              <a:rPr lang="el-GR" sz="4000" dirty="0"/>
            </a:br>
            <a:r>
              <a:rPr lang="el-GR" sz="4000" dirty="0"/>
              <a:t>Τι είναι το </a:t>
            </a:r>
            <a:r>
              <a:rPr lang="en-US" sz="4000" dirty="0"/>
              <a:t>IQ</a:t>
            </a:r>
            <a:r>
              <a:rPr lang="el-GR" sz="4000" dirty="0"/>
              <a:t>;</a:t>
            </a:r>
            <a:endParaRPr lang="en-US" sz="400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72803CF1-58BC-46ED-A7BC-551B90F6745D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85800" y="1917700"/>
            <a:ext cx="2743200" cy="4330700"/>
          </a:xfrm>
        </p:spPr>
        <p:txBody>
          <a:bodyPr>
            <a:noAutofit/>
          </a:bodyPr>
          <a:lstStyle/>
          <a:p>
            <a:r>
              <a:rPr lang="el-GR" altLang="en-GR" sz="1800" dirty="0">
                <a:ea typeface="ＭＳ Ｐゴシック" panose="020B0600070205080204" pitchFamily="34" charset="-128"/>
              </a:rPr>
              <a:t>Κανονική κατανομή</a:t>
            </a:r>
            <a:r>
              <a:rPr lang="en-US" altLang="en-GR" sz="1800" dirty="0">
                <a:ea typeface="ＭＳ Ｐゴシック" panose="020B0600070205080204" pitchFamily="34" charset="-128"/>
              </a:rPr>
              <a:t>, </a:t>
            </a:r>
            <a:r>
              <a:rPr lang="el-GR" altLang="en-GR" sz="1800" dirty="0">
                <a:ea typeface="ＭＳ Ｐゴシック" panose="020B0600070205080204" pitchFamily="34" charset="-128"/>
              </a:rPr>
              <a:t>δηλ. 95% των ατόμων μεταξύ του 70 και του 130. Μέσος όρος 100. 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&gt; 130  </a:t>
            </a:r>
            <a:r>
              <a:rPr lang="el-GR" altLang="en-GR" sz="1800" dirty="0" err="1">
                <a:ea typeface="ＭＳ Ｐゴシック" panose="020B0600070205080204" pitchFamily="34" charset="-128"/>
              </a:rPr>
              <a:t>εξαρετικά</a:t>
            </a:r>
            <a:r>
              <a:rPr lang="el-GR" altLang="en-GR" sz="1800" dirty="0">
                <a:ea typeface="ＭＳ Ｐゴシック" panose="020B0600070205080204" pitchFamily="34" charset="-128"/>
              </a:rPr>
              <a:t> ευφυείς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120-129 ευφυείς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110-119 ανώτεροι κανονικοί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109-90 μέσοι κανονικοί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89-80 κατώτεροι κανονικοί 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79-70 οριακή νοημοσύνη</a:t>
            </a:r>
          </a:p>
          <a:p>
            <a:r>
              <a:rPr lang="el-GR" altLang="en-GR" sz="1800" dirty="0">
                <a:ea typeface="ＭＳ Ｐゴシック" panose="020B0600070205080204" pitchFamily="34" charset="-128"/>
              </a:rPr>
              <a:t>      &lt;69 νοητική αναπηρία</a:t>
            </a:r>
            <a:endParaRPr lang="en-US" sz="1800" dirty="0"/>
          </a:p>
        </p:txBody>
      </p:sp>
      <p:pic>
        <p:nvPicPr>
          <p:cNvPr id="4" name="Content Placeholder 3" descr="180px-IQ_curve.svg.png">
            <a:extLst>
              <a:ext uri="{FF2B5EF4-FFF2-40B4-BE49-F238E27FC236}">
                <a16:creationId xmlns:a16="http://schemas.microsoft.com/office/drawing/2014/main" id="{B0406B95-5183-CA4F-A7F9-1FF1083936F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917700"/>
            <a:ext cx="5111750" cy="4089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3263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0B9B9FA5-FD3F-3F43-B492-EDFF98EB1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Αλλά, τελικά, π</a:t>
            </a:r>
            <a:r>
              <a:rPr lang="en-US" altLang="en-US" dirty="0" err="1">
                <a:ea typeface="ＭＳ Ｐゴシック" panose="020B0600070205080204" pitchFamily="34" charset="-128"/>
              </a:rPr>
              <a:t>ώ</a:t>
            </a:r>
            <a:r>
              <a:rPr lang="el-GR" altLang="en-US" dirty="0">
                <a:ea typeface="ＭＳ Ｐゴシック" panose="020B0600070205080204" pitchFamily="34" charset="-128"/>
              </a:rPr>
              <a:t>ς ορίζουμε τη νοημοσύνη;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DCF4663F-35A5-5044-A7CE-A9A7A9CF162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534400" cy="4716760"/>
          </a:xfrm>
        </p:spPr>
        <p:txBody>
          <a:bodyPr/>
          <a:lstStyle/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«</a:t>
            </a:r>
            <a:r>
              <a:rPr lang="el-GR" altLang="en-US" u="sng" dirty="0">
                <a:ea typeface="ＭＳ Ｐゴシック" panose="020B0600070205080204" pitchFamily="34" charset="-128"/>
              </a:rPr>
              <a:t>ΜΙΑ συνολική-σφαιρική ικανότητα του ατόμου να δρα σκοπίμως, να σκέπτεται λογικά και να αντιμετωπίζει αποτελεσματικά το περιβάλλον του</a:t>
            </a:r>
            <a:r>
              <a:rPr lang="el-GR" altLang="en-US" dirty="0">
                <a:ea typeface="ＭＳ Ｐゴシック" panose="020B0600070205080204" pitchFamily="34" charset="-128"/>
              </a:rPr>
              <a:t>» (</a:t>
            </a:r>
            <a:r>
              <a:rPr lang="en-US" altLang="en-US" dirty="0">
                <a:ea typeface="ＭＳ Ｐゴシック" panose="020B0600070205080204" pitchFamily="34" charset="-128"/>
              </a:rPr>
              <a:t>Weschler)</a:t>
            </a:r>
          </a:p>
          <a:p>
            <a:pPr>
              <a:buFont typeface="Wingdings 3" pitchFamily="2" charset="2"/>
              <a:buNone/>
            </a:pPr>
            <a:r>
              <a:rPr lang="en-US" altLang="en-US" dirty="0" err="1">
                <a:ea typeface="ＭＳ Ｐゴシック" panose="020B0600070205080204" pitchFamily="34" charset="-128"/>
              </a:rPr>
              <a:t>Ή</a:t>
            </a:r>
            <a:r>
              <a:rPr lang="el-GR" altLang="en-US" dirty="0">
                <a:ea typeface="ＭＳ Ｐゴシック" panose="020B0600070205080204" pitchFamily="34" charset="-128"/>
              </a:rPr>
              <a:t>  διάφορες νοητικές ικανότητες που είναι σχετικά ανεξάρτητες η μία από την άλλη;</a:t>
            </a:r>
          </a:p>
          <a:p>
            <a:pPr>
              <a:buFont typeface="Wingdings 3" pitchFamily="2" charset="2"/>
              <a:buNone/>
            </a:pPr>
            <a:endParaRPr lang="el-GR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658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AE7D6694-0AE1-B840-88F5-AB7E52BBD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Πώς ορίζουμε τη νοημοσύνη;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6BF84DD0-D673-3C42-A6DA-4F93D56400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9552" y="1847088"/>
            <a:ext cx="8229600" cy="4790845"/>
          </a:xfrm>
        </p:spPr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 </a:t>
            </a:r>
            <a:r>
              <a:rPr lang="el-GR" altLang="en-US" u="sng" dirty="0">
                <a:ea typeface="ＭＳ Ｐゴシック" panose="020B0600070205080204" pitchFamily="34" charset="-128"/>
              </a:rPr>
              <a:t>Θεωρία πολλαπλής νοημοσύνης του </a:t>
            </a:r>
            <a:r>
              <a:rPr lang="en-US" altLang="en-US" u="sng" dirty="0">
                <a:ea typeface="ＭＳ Ｐゴシック" panose="020B0600070205080204" pitchFamily="34" charset="-128"/>
              </a:rPr>
              <a:t>Gardner.</a:t>
            </a:r>
          </a:p>
          <a:p>
            <a:pPr>
              <a:buFont typeface="Wingdings 3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   </a:t>
            </a:r>
            <a:r>
              <a:rPr lang="el-GR" altLang="en-US" dirty="0">
                <a:ea typeface="ＭＳ Ｐゴシック" panose="020B0600070205080204" pitchFamily="34" charset="-128"/>
              </a:rPr>
              <a:t>Η νοημοσύνη ορίζεται ως η ικανότητα επίλυσης προβλημάτων </a:t>
            </a:r>
            <a:r>
              <a:rPr lang="el-GR" altLang="en-US">
                <a:ea typeface="ＭＳ Ｐゴシック" panose="020B0600070205080204" pitchFamily="34" charset="-128"/>
              </a:rPr>
              <a:t>ή δημιουργία </a:t>
            </a:r>
            <a:r>
              <a:rPr lang="el-GR" altLang="en-US" dirty="0">
                <a:ea typeface="ＭＳ Ｐゴシック" panose="020B0600070205080204" pitchFamily="34" charset="-128"/>
              </a:rPr>
              <a:t>προϊόντων που έχουν σημασία για το συγκεκριμένο περιβάλλον ή κοινότητα. Δεν δέχεται το </a:t>
            </a:r>
            <a:r>
              <a:rPr lang="en-US" altLang="en-US" dirty="0">
                <a:ea typeface="ＭＳ Ｐゴシック" panose="020B0600070205080204" pitchFamily="34" charset="-128"/>
              </a:rPr>
              <a:t>g. </a:t>
            </a:r>
            <a:endParaRPr lang="el-GR" altLang="en-US" dirty="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 Υπάρχουν πολλαπλές </a:t>
            </a:r>
            <a:r>
              <a:rPr lang="el-GR" altLang="en-US" dirty="0" err="1">
                <a:ea typeface="ＭＳ Ｐゴシック" panose="020B0600070205080204" pitchFamily="34" charset="-128"/>
              </a:rPr>
              <a:t>νοημοσύνες</a:t>
            </a:r>
            <a:r>
              <a:rPr lang="el-GR" altLang="en-US" dirty="0">
                <a:ea typeface="ＭＳ Ｐゴシック" panose="020B0600070205080204" pitchFamily="34" charset="-128"/>
              </a:rPr>
              <a:t> (γλωσσική, μουσική, λογική-μαθηματική νοημοσύνη, νοημοσύνη χώρων, σωματική-κιναισθητική νοημοσύνη, </a:t>
            </a:r>
            <a:r>
              <a:rPr lang="el-GR" altLang="en-US" dirty="0" err="1">
                <a:ea typeface="ＭＳ Ｐゴシック" panose="020B0600070205080204" pitchFamily="34" charset="-128"/>
              </a:rPr>
              <a:t>ενδοπροσωπική</a:t>
            </a:r>
            <a:r>
              <a:rPr lang="el-GR" altLang="en-US" dirty="0">
                <a:ea typeface="ＭＳ Ｐゴシック" panose="020B0600070205080204" pitchFamily="34" charset="-128"/>
              </a:rPr>
              <a:t> νοημοσύνη, διαπροσωπική νοημοσύνη) που επιτρέπουν στους ανθρώπους να έχουν τόσο διαφορετικούς ρόλους όπως δικηγόρος, μαθηματικός, χορευτής, θεραπευτής 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970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53555-1BBD-454A-B480-DAD751246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Πολλαπλή νοημοσύνη και διδασκαλία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EA179-50F3-3E48-8BE8-0C3B163A8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u="sng" dirty="0">
                <a:ea typeface="ＭＳ Ｐゴシック" panose="020B0600070205080204" pitchFamily="34" charset="-128"/>
              </a:rPr>
              <a:t>Θεωρία πολλαπλής νοημοσύνης του </a:t>
            </a:r>
            <a:r>
              <a:rPr lang="en-US" altLang="en-US" u="sng" dirty="0">
                <a:ea typeface="ＭＳ Ｐゴシック" panose="020B0600070205080204" pitchFamily="34" charset="-128"/>
              </a:rPr>
              <a:t>Gardner</a:t>
            </a:r>
            <a:r>
              <a:rPr lang="el-GR" altLang="en-US" u="sng" dirty="0">
                <a:ea typeface="ＭＳ Ｐゴシック" panose="020B0600070205080204" pitchFamily="34" charset="-128"/>
              </a:rPr>
              <a:t> (συν.)</a:t>
            </a:r>
          </a:p>
          <a:p>
            <a:pPr marL="0" indent="0"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Σύμφωνα με τη θεωρία πολλαπλής νοημοσύνης του </a:t>
            </a:r>
            <a:r>
              <a:rPr lang="en-US" altLang="en-US" dirty="0">
                <a:ea typeface="ＭＳ Ｐゴシック" panose="020B0600070205080204" pitchFamily="34" charset="-128"/>
              </a:rPr>
              <a:t>Gardner</a:t>
            </a:r>
            <a:r>
              <a:rPr lang="el-GR" altLang="en-US" dirty="0">
                <a:ea typeface="ＭＳ Ｐゴシック" panose="020B0600070205080204" pitchFamily="34" charset="-128"/>
              </a:rPr>
              <a:t> οι έννοιες κατά τη διδασκαλία θα πρέπει να διδάσκονται με ποικίλους τρόπους που απαιτούν την ενεργοποίηση πολλών τύπων νοημοσύνης. </a:t>
            </a:r>
          </a:p>
          <a:p>
            <a:pPr marL="0" indent="0"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Πχ. οι μαθητές να συζητούν ένα ορισμό (γλωσσική νοημοσύνη), να επιλύουν προβλήματα σχετικά με αυτόν (λογική-μαθηματική), να λένε με ρυθμό τον ορισμό (μουσική), να δείχνουν με το σώμα τους τι εννοεί αυτός ο ορισμός (κιναισθητική) κλπ.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072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A327BA74-8BB5-8343-B943-8C89B09A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Πώς ορίζουμε τη νοημοσύνη;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02BFC427-2B83-EC48-82CE-F905DC8597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167485"/>
          </a:xfrm>
        </p:spPr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 </a:t>
            </a:r>
            <a:r>
              <a:rPr lang="el-GR" altLang="en-US" u="sng" dirty="0" err="1">
                <a:ea typeface="ＭＳ Ｐゴシック" panose="020B0600070205080204" pitchFamily="34" charset="-128"/>
              </a:rPr>
              <a:t>Τριαρχική</a:t>
            </a:r>
            <a:r>
              <a:rPr lang="el-GR" altLang="en-US" u="sng" dirty="0">
                <a:ea typeface="ＭＳ Ｐゴシック" panose="020B0600070205080204" pitchFamily="34" charset="-128"/>
              </a:rPr>
              <a:t> θεωρία του </a:t>
            </a:r>
            <a:r>
              <a:rPr lang="en-US" altLang="en-US" u="sng" dirty="0">
                <a:ea typeface="ＭＳ Ｐゴシック" panose="020B0600070205080204" pitchFamily="34" charset="-128"/>
              </a:rPr>
              <a:t>Sternberg</a:t>
            </a:r>
            <a:endParaRPr lang="el-GR" altLang="en-US" u="sng" dirty="0">
              <a:ea typeface="ＭＳ Ｐゴシック" panose="020B0600070205080204" pitchFamily="34" charset="-128"/>
            </a:endParaRP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   Τρία είδη ευφυίας:</a:t>
            </a: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    α) η αναλυτική: οι ικανότητες που χρησιμοποιούμε για να κρίνουμε, συγκρίνουμε, αντιπαραβάλουμε</a:t>
            </a: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   β) η δημιουργική: ικανότητες που χρησιμοποιούμε για να δημιουργούμε, ανακαλύπτουμε, φανταζόμαστε.</a:t>
            </a:r>
          </a:p>
          <a:p>
            <a:pPr>
              <a:buFont typeface="Wingdings 3" pitchFamily="2" charset="2"/>
              <a:buNone/>
            </a:pPr>
            <a:r>
              <a:rPr lang="el-GR" altLang="en-US" dirty="0">
                <a:ea typeface="ＭＳ Ｐゴシック" panose="020B0600070205080204" pitchFamily="34" charset="-128"/>
              </a:rPr>
              <a:t>    γ) η πρακτική: οι ικανότητες να εφαρμόζουμε τη γνώση στην πράξη. </a:t>
            </a:r>
          </a:p>
          <a:p>
            <a:pPr>
              <a:buFont typeface="Wingdings 3" pitchFamily="2" charset="2"/>
              <a:buNone/>
            </a:pPr>
            <a:r>
              <a:rPr lang="en-US" altLang="en-US" dirty="0" err="1">
                <a:ea typeface="ＭＳ Ｐゴシック" panose="020B0600070205080204" pitchFamily="34" charset="-128"/>
              </a:rPr>
              <a:t>Μ</a:t>
            </a:r>
            <a:r>
              <a:rPr lang="el-GR" altLang="en-US" dirty="0">
                <a:ea typeface="ＭＳ Ｐゴシック" panose="020B0600070205080204" pitchFamily="34" charset="-128"/>
              </a:rPr>
              <a:t>όνο η αναλυτική ευφυία μετριέται σε τεστ νοημοσύνης</a:t>
            </a:r>
          </a:p>
        </p:txBody>
      </p:sp>
    </p:spTree>
    <p:extLst>
      <p:ext uri="{BB962C8B-B14F-4D97-AF65-F5344CB8AC3E}">
        <p14:creationId xmlns:p14="http://schemas.microsoft.com/office/powerpoint/2010/main" val="815647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863</Words>
  <Application>Microsoft Macintosh PowerPoint</Application>
  <PresentationFormat>On-screen Show (4:3)</PresentationFormat>
  <Paragraphs>67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Constantia</vt:lpstr>
      <vt:lpstr>Times New Roman</vt:lpstr>
      <vt:lpstr>Wingdings 2</vt:lpstr>
      <vt:lpstr>Wingdings 3</vt:lpstr>
      <vt:lpstr>Ροή</vt:lpstr>
      <vt:lpstr>PowerPoint Presentation</vt:lpstr>
      <vt:lpstr>Διαφορετικότητα στη μάθηση</vt:lpstr>
      <vt:lpstr>Πώς μετράμε τη νοημοσύνη;  Τι είναι το IQ;</vt:lpstr>
      <vt:lpstr>Πώς μετράμε τη νοημοσύνη;  Τι είναι το IQ;</vt:lpstr>
      <vt:lpstr>Πώς μετράμε τη νοημοσύνη;  Τι είναι το IQ;</vt:lpstr>
      <vt:lpstr>Αλλά, τελικά, πώς ορίζουμε τη νοημοσύνη;</vt:lpstr>
      <vt:lpstr>Πώς ορίζουμε τη νοημοσύνη;</vt:lpstr>
      <vt:lpstr>Πολλαπλή νοημοσύνη και διδασκαλία</vt:lpstr>
      <vt:lpstr>Πώς ορίζουμε τη νοημοσύνη;</vt:lpstr>
      <vt:lpstr>Πώς ορίζουμε τη νοημοσύνη;</vt:lpstr>
      <vt:lpstr>Περιβάλλον και νοημοσύνη</vt:lpstr>
      <vt:lpstr>Νοημοσύνη και μάθηση</vt:lpstr>
      <vt:lpstr>Θεωρία των στυλ μάθησης</vt:lpstr>
      <vt:lpstr>Θεωρία των στυλ μάθησης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Lida Anagnostaki</dc:creator>
  <cp:lastModifiedBy>Lida Anagnostaki</cp:lastModifiedBy>
  <cp:revision>13</cp:revision>
  <dcterms:created xsi:type="dcterms:W3CDTF">2020-02-01T16:47:40Z</dcterms:created>
  <dcterms:modified xsi:type="dcterms:W3CDTF">2025-01-06T12:44:35Z</dcterms:modified>
</cp:coreProperties>
</file>