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54"/>
  </p:notesMasterIdLst>
  <p:handoutMasterIdLst>
    <p:handoutMasterId r:id="rId55"/>
  </p:handoutMasterIdLst>
  <p:sldIdLst>
    <p:sldId id="298" r:id="rId2"/>
    <p:sldId id="299" r:id="rId3"/>
    <p:sldId id="300" r:id="rId4"/>
    <p:sldId id="301" r:id="rId5"/>
    <p:sldId id="350" r:id="rId6"/>
    <p:sldId id="302" r:id="rId7"/>
    <p:sldId id="303" r:id="rId8"/>
    <p:sldId id="304" r:id="rId9"/>
    <p:sldId id="305" r:id="rId10"/>
    <p:sldId id="308" r:id="rId11"/>
    <p:sldId id="309" r:id="rId12"/>
    <p:sldId id="307" r:id="rId13"/>
    <p:sldId id="310" r:id="rId14"/>
    <p:sldId id="311" r:id="rId15"/>
    <p:sldId id="312" r:id="rId16"/>
    <p:sldId id="313" r:id="rId17"/>
    <p:sldId id="314" r:id="rId18"/>
    <p:sldId id="315" r:id="rId19"/>
    <p:sldId id="316" r:id="rId20"/>
    <p:sldId id="317" r:id="rId21"/>
    <p:sldId id="318" r:id="rId22"/>
    <p:sldId id="319" r:id="rId23"/>
    <p:sldId id="320" r:id="rId24"/>
    <p:sldId id="321" r:id="rId25"/>
    <p:sldId id="322" r:id="rId26"/>
    <p:sldId id="323" r:id="rId27"/>
    <p:sldId id="324" r:id="rId28"/>
    <p:sldId id="325" r:id="rId29"/>
    <p:sldId id="326" r:id="rId30"/>
    <p:sldId id="335" r:id="rId31"/>
    <p:sldId id="333" r:id="rId32"/>
    <p:sldId id="334" r:id="rId33"/>
    <p:sldId id="336" r:id="rId34"/>
    <p:sldId id="327" r:id="rId35"/>
    <p:sldId id="328" r:id="rId36"/>
    <p:sldId id="329" r:id="rId37"/>
    <p:sldId id="330" r:id="rId38"/>
    <p:sldId id="331" r:id="rId39"/>
    <p:sldId id="332" r:id="rId40"/>
    <p:sldId id="337" r:id="rId41"/>
    <p:sldId id="338" r:id="rId42"/>
    <p:sldId id="339" r:id="rId43"/>
    <p:sldId id="340" r:id="rId44"/>
    <p:sldId id="341" r:id="rId45"/>
    <p:sldId id="342" r:id="rId46"/>
    <p:sldId id="343" r:id="rId47"/>
    <p:sldId id="344" r:id="rId48"/>
    <p:sldId id="345" r:id="rId49"/>
    <p:sldId id="347" r:id="rId50"/>
    <p:sldId id="346" r:id="rId51"/>
    <p:sldId id="348" r:id="rId52"/>
    <p:sldId id="349" r:id="rId5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71" autoAdjust="0"/>
    <p:restoredTop sz="94593" autoAdjust="0"/>
  </p:normalViewPr>
  <p:slideViewPr>
    <p:cSldViewPr>
      <p:cViewPr varScale="1">
        <p:scale>
          <a:sx n="117" d="100"/>
          <a:sy n="117" d="100"/>
        </p:scale>
        <p:origin x="1944"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0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p>
        </p:txBody>
      </p:sp>
      <p:sp>
        <p:nvSpPr>
          <p:cNvPr id="18125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p>
        </p:txBody>
      </p:sp>
      <p:sp>
        <p:nvSpPr>
          <p:cNvPr id="18125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p>
        </p:txBody>
      </p:sp>
      <p:sp>
        <p:nvSpPr>
          <p:cNvPr id="18125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9F4400FF-F533-4C56-80DE-B65DF159044D}" type="slidenum">
              <a:rPr lang="el-GR"/>
              <a:pPr>
                <a:defRPr/>
              </a:pPr>
              <a:t>‹#›</a:t>
            </a:fld>
            <a:endParaRPr lang="el-GR"/>
          </a:p>
        </p:txBody>
      </p:sp>
    </p:spTree>
    <p:extLst>
      <p:ext uri="{BB962C8B-B14F-4D97-AF65-F5344CB8AC3E}">
        <p14:creationId xmlns:p14="http://schemas.microsoft.com/office/powerpoint/2010/main" val="19833973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6B280D-0193-014C-A3B6-5B3DF2E8D9C7}" type="datetimeFigureOut">
              <a:rPr lang="en-US" smtClean="0"/>
              <a:t>1/6/25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0207F2-1D76-BA47-9C68-9C3C69DA1780}" type="slidenum">
              <a:rPr lang="en-US" smtClean="0"/>
              <a:t>‹#›</a:t>
            </a:fld>
            <a:endParaRPr lang="en-US"/>
          </a:p>
        </p:txBody>
      </p:sp>
    </p:spTree>
    <p:extLst>
      <p:ext uri="{BB962C8B-B14F-4D97-AF65-F5344CB8AC3E}">
        <p14:creationId xmlns:p14="http://schemas.microsoft.com/office/powerpoint/2010/main" val="788539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R" dirty="0"/>
          </a:p>
        </p:txBody>
      </p:sp>
      <p:sp>
        <p:nvSpPr>
          <p:cNvPr id="4" name="Slide Number Placeholder 3"/>
          <p:cNvSpPr>
            <a:spLocks noGrp="1"/>
          </p:cNvSpPr>
          <p:nvPr>
            <p:ph type="sldNum" sz="quarter" idx="5"/>
          </p:nvPr>
        </p:nvSpPr>
        <p:spPr/>
        <p:txBody>
          <a:bodyPr/>
          <a:lstStyle/>
          <a:p>
            <a:fld id="{A50207F2-1D76-BA47-9C68-9C3C69DA1780}" type="slidenum">
              <a:rPr lang="en-US" smtClean="0"/>
              <a:t>15</a:t>
            </a:fld>
            <a:endParaRPr lang="en-US"/>
          </a:p>
        </p:txBody>
      </p:sp>
    </p:spTree>
    <p:extLst>
      <p:ext uri="{BB962C8B-B14F-4D97-AF65-F5344CB8AC3E}">
        <p14:creationId xmlns:p14="http://schemas.microsoft.com/office/powerpoint/2010/main" val="2052620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R" dirty="0"/>
          </a:p>
        </p:txBody>
      </p:sp>
      <p:sp>
        <p:nvSpPr>
          <p:cNvPr id="4" name="Slide Number Placeholder 3"/>
          <p:cNvSpPr>
            <a:spLocks noGrp="1"/>
          </p:cNvSpPr>
          <p:nvPr>
            <p:ph type="sldNum" sz="quarter" idx="5"/>
          </p:nvPr>
        </p:nvSpPr>
        <p:spPr/>
        <p:txBody>
          <a:bodyPr/>
          <a:lstStyle/>
          <a:p>
            <a:fld id="{A50207F2-1D76-BA47-9C68-9C3C69DA1780}" type="slidenum">
              <a:rPr lang="en-US" smtClean="0"/>
              <a:t>36</a:t>
            </a:fld>
            <a:endParaRPr lang="en-US"/>
          </a:p>
        </p:txBody>
      </p:sp>
    </p:spTree>
    <p:extLst>
      <p:ext uri="{BB962C8B-B14F-4D97-AF65-F5344CB8AC3E}">
        <p14:creationId xmlns:p14="http://schemas.microsoft.com/office/powerpoint/2010/main" val="808162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Στυλ κύριου υπότιτλου</a:t>
            </a:r>
            <a:endParaRPr kumimoji="0" lang="en-US"/>
          </a:p>
        </p:txBody>
      </p:sp>
      <p:sp>
        <p:nvSpPr>
          <p:cNvPr id="30" name="Date Placeholder 29"/>
          <p:cNvSpPr>
            <a:spLocks noGrp="1"/>
          </p:cNvSpPr>
          <p:nvPr>
            <p:ph type="dt" sz="half" idx="10"/>
          </p:nvPr>
        </p:nvSpPr>
        <p:spPr/>
        <p:txBody>
          <a:bodyPr/>
          <a:lstStyle/>
          <a:p>
            <a:pPr>
              <a:defRPr/>
            </a:pPr>
            <a:endParaRPr lang="en-US"/>
          </a:p>
        </p:txBody>
      </p:sp>
      <p:sp>
        <p:nvSpPr>
          <p:cNvPr id="19" name="Footer Placeholder 18"/>
          <p:cNvSpPr>
            <a:spLocks noGrp="1"/>
          </p:cNvSpPr>
          <p:nvPr>
            <p:ph type="ftr" sz="quarter" idx="11"/>
          </p:nvPr>
        </p:nvSpPr>
        <p:spPr/>
        <p:txBody>
          <a:bodyPr/>
          <a:lstStyle/>
          <a:p>
            <a:pPr>
              <a:defRPr/>
            </a:pPr>
            <a:endParaRPr lang="en-US"/>
          </a:p>
        </p:txBody>
      </p:sp>
      <p:sp>
        <p:nvSpPr>
          <p:cNvPr id="27" name="Slide Number Placeholder 26"/>
          <p:cNvSpPr>
            <a:spLocks noGrp="1"/>
          </p:cNvSpPr>
          <p:nvPr>
            <p:ph type="sldNum" sz="quarter" idx="12"/>
          </p:nvPr>
        </p:nvSpPr>
        <p:spPr/>
        <p:txBody>
          <a:bodyPr/>
          <a:lstStyle/>
          <a:p>
            <a:pPr>
              <a:defRPr/>
            </a:pPr>
            <a:fld id="{01D4B0E2-7B61-4D20-A25E-7426A07E79C6}"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BCE7DF3-D90B-47CD-B2C8-2042C1822C6D}"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l-GR"/>
              <a:t>Στυλ κύριου τίτλου</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47363E-F8F0-4D8C-BA27-21582E4E4165}"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Content Placeholder 2"/>
          <p:cNvSpPr>
            <a:spLocks noGrp="1"/>
          </p:cNvSpPr>
          <p:nvPr>
            <p:ph idx="1"/>
          </p:nvPr>
        </p:nvSpPr>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94D0B5B-035A-4D8D-B645-2CBCF53909CC}"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Στυλ υποδείγματος κειμένου</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16ABE2D-AAC4-415C-BB62-A324BBDC394B}"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l-GR"/>
              <a:t>Στυλ κύριου τίτλου</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214A6D5-02A2-4A72-8F69-71CFE6D6D833}"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308E7EC-0E3A-464C-B614-155F4C29CFCB}"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3520A44-425E-4F00-9378-D79B44DD0187}"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B8E9E9E-2750-452C-B0A2-EEB2DCCE7AFA}"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a:t>Στυλ υποδείγματος κειμένου</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2B11895-5CF4-45C6-A77B-4D7255F8579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a:t>Στυλ κύριου τίτλου</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a:t>Στυλ υποδείγματος κειμένου</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3DCBCB93-7895-439F-93B8-4064CB99A62D}" type="slidenum">
              <a:rPr lang="en-US" smtClean="0"/>
              <a:pPr>
                <a:defRPr/>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a:t>Στυλ κύριου τίτλου</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290AE46-1FE6-4264-ACA3-8F67BC767FB5}" type="slidenum">
              <a:rPr lang="en-US" smtClean="0"/>
              <a:pPr>
                <a:defRPr/>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idx="1"/>
          </p:nvPr>
        </p:nvSpPr>
        <p:spPr>
          <a:xfrm>
            <a:off x="609600" y="1295400"/>
            <a:ext cx="7772400" cy="4725888"/>
          </a:xfrm>
        </p:spPr>
        <p:txBody>
          <a:bodyPr>
            <a:normAutofit/>
          </a:bodyPr>
          <a:lstStyle/>
          <a:p>
            <a:pPr algn="ctr" eaLnBrk="1" hangingPunct="1">
              <a:buFontTx/>
              <a:buNone/>
            </a:pPr>
            <a:r>
              <a:rPr lang="en-US" b="1" dirty="0"/>
              <a:t>	</a:t>
            </a:r>
            <a:br>
              <a:rPr lang="el-GR" dirty="0"/>
            </a:br>
            <a:endParaRPr lang="el-GR" dirty="0"/>
          </a:p>
          <a:p>
            <a:pPr algn="ctr" eaLnBrk="1" hangingPunct="1">
              <a:buFontTx/>
              <a:buNone/>
            </a:pPr>
            <a:endParaRPr lang="el-GR" dirty="0"/>
          </a:p>
          <a:p>
            <a:pPr algn="ctr" eaLnBrk="1" hangingPunct="1">
              <a:buFontTx/>
              <a:buNone/>
            </a:pPr>
            <a:r>
              <a:rPr lang="el-GR" dirty="0" err="1"/>
              <a:t>Ψυχολογ</a:t>
            </a:r>
            <a:r>
              <a:rPr lang="en-US" dirty="0" err="1"/>
              <a:t>ί</a:t>
            </a:r>
            <a:r>
              <a:rPr lang="el-GR" dirty="0"/>
              <a:t>α της Εκπαίδευσης</a:t>
            </a:r>
            <a:endParaRPr lang="en-US" dirty="0"/>
          </a:p>
          <a:p>
            <a:pPr algn="ctr" eaLnBrk="1" hangingPunct="1">
              <a:buFontTx/>
              <a:buNone/>
            </a:pPr>
            <a:endParaRPr lang="en-US" dirty="0"/>
          </a:p>
          <a:p>
            <a:pPr algn="ctr" eaLnBrk="1" hangingPunct="1">
              <a:buFontTx/>
              <a:buNone/>
            </a:pPr>
            <a:endParaRPr lang="el-GR" dirty="0"/>
          </a:p>
          <a:p>
            <a:pPr algn="ctr" eaLnBrk="1" hangingPunct="1">
              <a:buFontTx/>
              <a:buNone/>
            </a:pPr>
            <a:endParaRPr lang="el-GR" dirty="0"/>
          </a:p>
          <a:p>
            <a:pPr algn="ctr" eaLnBrk="1" hangingPunct="1">
              <a:buFontTx/>
              <a:buNone/>
            </a:pPr>
            <a:r>
              <a:rPr lang="el-GR" sz="2000" dirty="0"/>
              <a:t>Λήδα Αναγνωστάκη </a:t>
            </a:r>
          </a:p>
          <a:p>
            <a:pPr algn="ctr" eaLnBrk="1" hangingPunct="1">
              <a:buFontTx/>
              <a:buNone/>
            </a:pPr>
            <a:r>
              <a:rPr lang="el-GR" sz="2000" dirty="0"/>
              <a:t>ΤΕΑΠΗ/ΕΚΠΑ</a:t>
            </a:r>
            <a:endParaRPr lang="en-US" sz="2000" dirty="0"/>
          </a:p>
          <a:p>
            <a:pPr algn="ctr" eaLnBrk="1" hangingPunct="1">
              <a:buFontTx/>
              <a:buNone/>
            </a:pPr>
            <a:r>
              <a:rPr lang="en-US" sz="2000" dirty="0"/>
              <a:t>20</a:t>
            </a:r>
            <a:r>
              <a:rPr lang="el-GR" sz="2000" dirty="0"/>
              <a:t>24</a:t>
            </a:r>
            <a:r>
              <a:rPr lang="en-US" sz="2000" dirty="0"/>
              <a:t>-</a:t>
            </a:r>
            <a:r>
              <a:rPr lang="el-GR" sz="2000"/>
              <a:t>2</a:t>
            </a:r>
            <a:r>
              <a:rPr lang="el-GR" sz="2000" dirty="0"/>
              <a:t>5</a:t>
            </a:r>
            <a:endParaRPr lang="en-US" sz="2000" dirty="0"/>
          </a:p>
          <a:p>
            <a:pPr algn="ctr" eaLnBrk="1" hangingPunct="1">
              <a:buFontTx/>
              <a:buNone/>
            </a:pPr>
            <a:endParaRPr lang="el-GR" sz="2000" dirty="0"/>
          </a:p>
          <a:p>
            <a:pPr algn="ctr" eaLnBrk="1" hangingPunct="1">
              <a:buFontTx/>
              <a:buNone/>
            </a:pPr>
            <a:endParaRPr lang="en-US" sz="24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2C98F-FC66-DF4F-91DF-4A21F0BC4593}"/>
              </a:ext>
            </a:extLst>
          </p:cNvPr>
          <p:cNvSpPr>
            <a:spLocks noGrp="1"/>
          </p:cNvSpPr>
          <p:nvPr>
            <p:ph type="title"/>
          </p:nvPr>
        </p:nvSpPr>
        <p:spPr/>
        <p:txBody>
          <a:bodyPr>
            <a:normAutofit fontScale="90000"/>
          </a:bodyPr>
          <a:lstStyle/>
          <a:p>
            <a:r>
              <a:rPr lang="el-GR" dirty="0"/>
              <a:t>Κίνητρα και ανθρώπινες ανάγκες</a:t>
            </a:r>
            <a:endParaRPr lang="en-US" dirty="0"/>
          </a:p>
        </p:txBody>
      </p:sp>
      <p:sp>
        <p:nvSpPr>
          <p:cNvPr id="3" name="Content Placeholder 2">
            <a:extLst>
              <a:ext uri="{FF2B5EF4-FFF2-40B4-BE49-F238E27FC236}">
                <a16:creationId xmlns:a16="http://schemas.microsoft.com/office/drawing/2014/main" id="{E3D89EC8-6DEF-8146-8FED-CBC129EAE58D}"/>
              </a:ext>
            </a:extLst>
          </p:cNvPr>
          <p:cNvSpPr>
            <a:spLocks noGrp="1"/>
          </p:cNvSpPr>
          <p:nvPr>
            <p:ph idx="1"/>
          </p:nvPr>
        </p:nvSpPr>
        <p:spPr/>
        <p:txBody>
          <a:bodyPr/>
          <a:lstStyle/>
          <a:p>
            <a:r>
              <a:rPr lang="el-GR" dirty="0"/>
              <a:t>Άλλοι θεωρητικοί πιστεύουν ότι τα κίνητρα αποσκοπούν στην ικανοποίηση αναγκών. Κάνουμε, δηλαδή, </a:t>
            </a:r>
            <a:r>
              <a:rPr lang="el-GR" dirty="0" err="1"/>
              <a:t>ο,τι</a:t>
            </a:r>
            <a:r>
              <a:rPr lang="el-GR" dirty="0"/>
              <a:t> κάνουμε για να ικανοποιήσουμε ορισμένες ανάγκες</a:t>
            </a:r>
          </a:p>
          <a:p>
            <a:r>
              <a:rPr lang="el-GR" dirty="0"/>
              <a:t>Εφόσον, όμως, οι άνθρωποι έχουν πολλές ανάγκες ποια θα προσπαθήσουν να ικανοποιήσουν μία δεδομένη στιγμή; </a:t>
            </a:r>
          </a:p>
          <a:p>
            <a:pPr marL="0" indent="0">
              <a:buNone/>
            </a:pPr>
            <a:endParaRPr lang="en-US" dirty="0"/>
          </a:p>
        </p:txBody>
      </p:sp>
    </p:spTree>
    <p:extLst>
      <p:ext uri="{BB962C8B-B14F-4D97-AF65-F5344CB8AC3E}">
        <p14:creationId xmlns:p14="http://schemas.microsoft.com/office/powerpoint/2010/main" val="1247495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4103D-D1CE-7443-ABE8-5703C6DA71F0}"/>
              </a:ext>
            </a:extLst>
          </p:cNvPr>
          <p:cNvSpPr>
            <a:spLocks noGrp="1"/>
          </p:cNvSpPr>
          <p:nvPr>
            <p:ph type="title"/>
          </p:nvPr>
        </p:nvSpPr>
        <p:spPr/>
        <p:txBody>
          <a:bodyPr>
            <a:normAutofit/>
          </a:bodyPr>
          <a:lstStyle/>
          <a:p>
            <a:r>
              <a:rPr lang="el-GR" dirty="0"/>
              <a:t>Ιεραρχία αναγκών του Μ</a:t>
            </a:r>
            <a:r>
              <a:rPr lang="en-US" dirty="0" err="1"/>
              <a:t>aslow</a:t>
            </a:r>
            <a:endParaRPr lang="en-US" dirty="0"/>
          </a:p>
        </p:txBody>
      </p:sp>
      <p:sp>
        <p:nvSpPr>
          <p:cNvPr id="3" name="Content Placeholder 2">
            <a:extLst>
              <a:ext uri="{FF2B5EF4-FFF2-40B4-BE49-F238E27FC236}">
                <a16:creationId xmlns:a16="http://schemas.microsoft.com/office/drawing/2014/main" id="{335A5F1A-60EF-9C44-A92B-C87B37CCE606}"/>
              </a:ext>
            </a:extLst>
          </p:cNvPr>
          <p:cNvSpPr>
            <a:spLocks noGrp="1"/>
          </p:cNvSpPr>
          <p:nvPr>
            <p:ph idx="1"/>
          </p:nvPr>
        </p:nvSpPr>
        <p:spPr/>
        <p:txBody>
          <a:bodyPr/>
          <a:lstStyle/>
          <a:p>
            <a:r>
              <a:rPr lang="el-GR" dirty="0"/>
              <a:t>Ο </a:t>
            </a:r>
            <a:r>
              <a:rPr lang="en-US" dirty="0"/>
              <a:t>Abraham Maslow </a:t>
            </a:r>
            <a:r>
              <a:rPr lang="el-GR" dirty="0"/>
              <a:t>πρότεινε μία ιεραρχία αναγκών (1954, 1968).</a:t>
            </a:r>
          </a:p>
          <a:p>
            <a:pPr marL="0" indent="0">
              <a:buNone/>
            </a:pPr>
            <a:r>
              <a:rPr lang="el-GR" dirty="0"/>
              <a:t> </a:t>
            </a:r>
          </a:p>
          <a:p>
            <a:r>
              <a:rPr lang="el-GR" dirty="0"/>
              <a:t>Σύμφωνα με τη θεωρία του οι ανάγκες που είναι κατώτερες στην ιεραρχία πρέπει να ικανοποιηθούν τουλάχιστον εν μέρει, πριν προσπαθήσει το άτομο να καλύψει ανάγκες υψηλότερου επιπέδου</a:t>
            </a:r>
            <a:endParaRPr lang="en-US" dirty="0"/>
          </a:p>
        </p:txBody>
      </p:sp>
    </p:spTree>
    <p:extLst>
      <p:ext uri="{BB962C8B-B14F-4D97-AF65-F5344CB8AC3E}">
        <p14:creationId xmlns:p14="http://schemas.microsoft.com/office/powerpoint/2010/main" val="177093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1911D-9C05-D646-9B5A-F8AE6D31E4B7}"/>
              </a:ext>
            </a:extLst>
          </p:cNvPr>
          <p:cNvSpPr>
            <a:spLocks noGrp="1"/>
          </p:cNvSpPr>
          <p:nvPr>
            <p:ph type="title"/>
          </p:nvPr>
        </p:nvSpPr>
        <p:spPr/>
        <p:txBody>
          <a:bodyPr/>
          <a:lstStyle/>
          <a:p>
            <a:r>
              <a:rPr lang="el-GR" dirty="0"/>
              <a:t>Ιεραρχία αναγκών του Μ</a:t>
            </a:r>
            <a:r>
              <a:rPr lang="en-US" dirty="0" err="1"/>
              <a:t>aslow</a:t>
            </a:r>
            <a:endParaRPr lang="en-US" dirty="0"/>
          </a:p>
        </p:txBody>
      </p:sp>
      <p:pic>
        <p:nvPicPr>
          <p:cNvPr id="4" name="Picture 8">
            <a:extLst>
              <a:ext uri="{FF2B5EF4-FFF2-40B4-BE49-F238E27FC236}">
                <a16:creationId xmlns:a16="http://schemas.microsoft.com/office/drawing/2014/main" id="{8092EFD9-DBB2-A548-8B49-AA28212DD60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59632" y="1847088"/>
            <a:ext cx="6624736" cy="4680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57178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43C71-3E09-5B4D-91BF-AA274939E17E}"/>
              </a:ext>
            </a:extLst>
          </p:cNvPr>
          <p:cNvSpPr>
            <a:spLocks noGrp="1"/>
          </p:cNvSpPr>
          <p:nvPr>
            <p:ph type="title"/>
          </p:nvPr>
        </p:nvSpPr>
        <p:spPr/>
        <p:txBody>
          <a:bodyPr/>
          <a:lstStyle/>
          <a:p>
            <a:r>
              <a:rPr lang="el-GR" dirty="0"/>
              <a:t>Ιεραρχία αναγκών του Μ</a:t>
            </a:r>
            <a:r>
              <a:rPr lang="en-US" dirty="0" err="1"/>
              <a:t>aslow</a:t>
            </a:r>
            <a:endParaRPr lang="en-US" dirty="0"/>
          </a:p>
        </p:txBody>
      </p:sp>
      <p:sp>
        <p:nvSpPr>
          <p:cNvPr id="3" name="Content Placeholder 2">
            <a:extLst>
              <a:ext uri="{FF2B5EF4-FFF2-40B4-BE49-F238E27FC236}">
                <a16:creationId xmlns:a16="http://schemas.microsoft.com/office/drawing/2014/main" id="{D36E282A-AAF7-1544-A99E-B1E0694A6DA4}"/>
              </a:ext>
            </a:extLst>
          </p:cNvPr>
          <p:cNvSpPr>
            <a:spLocks noGrp="1"/>
          </p:cNvSpPr>
          <p:nvPr>
            <p:ph idx="1"/>
          </p:nvPr>
        </p:nvSpPr>
        <p:spPr/>
        <p:txBody>
          <a:bodyPr/>
          <a:lstStyle/>
          <a:p>
            <a:r>
              <a:rPr lang="el-GR" dirty="0"/>
              <a:t>Η αυτοπραγμάτωση ορίζεται ως «η επιθυμία του ατόμου να γίνει όλα όσα είναι ικανό να γίνει»</a:t>
            </a:r>
          </a:p>
          <a:p>
            <a:r>
              <a:rPr lang="el-GR" dirty="0"/>
              <a:t>Περιλαμβάνει την αποδοχή του εαυτού και των άλλων, τον αυθορμητισμό, την ανεξαρτησία, τις βαθιές σχέσεις με τους άλλους, το χιούμορ κλπ.</a:t>
            </a:r>
          </a:p>
          <a:p>
            <a:r>
              <a:rPr lang="el-GR" dirty="0"/>
              <a:t>Ο Μ</a:t>
            </a:r>
            <a:r>
              <a:rPr lang="en-US" dirty="0" err="1"/>
              <a:t>aslow</a:t>
            </a:r>
            <a:r>
              <a:rPr lang="en-US" dirty="0"/>
              <a:t> </a:t>
            </a:r>
            <a:r>
              <a:rPr lang="el-GR" dirty="0"/>
              <a:t>αναγνώριζε ότι η αυτοπραγμάτωση είναι πολύ δύσκολο να επιτευχθεί. Εκτιμούσε ότι λιγότερο από 1% των ενηλίκων φτάνει σε αυτή  </a:t>
            </a:r>
            <a:endParaRPr lang="en-US" dirty="0"/>
          </a:p>
        </p:txBody>
      </p:sp>
    </p:spTree>
    <p:extLst>
      <p:ext uri="{BB962C8B-B14F-4D97-AF65-F5344CB8AC3E}">
        <p14:creationId xmlns:p14="http://schemas.microsoft.com/office/powerpoint/2010/main" val="26080210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08BC3-4672-1D4C-83A5-E20E6504E03C}"/>
              </a:ext>
            </a:extLst>
          </p:cNvPr>
          <p:cNvSpPr>
            <a:spLocks noGrp="1"/>
          </p:cNvSpPr>
          <p:nvPr>
            <p:ph type="title"/>
          </p:nvPr>
        </p:nvSpPr>
        <p:spPr/>
        <p:txBody>
          <a:bodyPr>
            <a:normAutofit/>
          </a:bodyPr>
          <a:lstStyle/>
          <a:p>
            <a:r>
              <a:rPr lang="el-GR" sz="4200" dirty="0"/>
              <a:t>Θεωρία του </a:t>
            </a:r>
            <a:r>
              <a:rPr lang="en-US" sz="4200" dirty="0"/>
              <a:t>Maslow</a:t>
            </a:r>
            <a:r>
              <a:rPr lang="el-GR" sz="4200" dirty="0"/>
              <a:t> και εκπαίδευση</a:t>
            </a:r>
            <a:endParaRPr lang="en-US" sz="4200" dirty="0"/>
          </a:p>
        </p:txBody>
      </p:sp>
      <p:sp>
        <p:nvSpPr>
          <p:cNvPr id="3" name="Content Placeholder 2">
            <a:extLst>
              <a:ext uri="{FF2B5EF4-FFF2-40B4-BE49-F238E27FC236}">
                <a16:creationId xmlns:a16="http://schemas.microsoft.com/office/drawing/2014/main" id="{492B6525-77EC-A74E-83A2-46924A74118B}"/>
              </a:ext>
            </a:extLst>
          </p:cNvPr>
          <p:cNvSpPr>
            <a:spLocks noGrp="1"/>
          </p:cNvSpPr>
          <p:nvPr>
            <p:ph idx="1"/>
          </p:nvPr>
        </p:nvSpPr>
        <p:spPr/>
        <p:txBody>
          <a:bodyPr>
            <a:normAutofit fontScale="92500"/>
          </a:bodyPr>
          <a:lstStyle/>
          <a:p>
            <a:r>
              <a:rPr lang="el-GR" dirty="0"/>
              <a:t>Προέκταση της θεωρίας του M</a:t>
            </a:r>
            <a:r>
              <a:rPr lang="en-US" dirty="0" err="1"/>
              <a:t>aslow</a:t>
            </a:r>
            <a:r>
              <a:rPr lang="en-US" dirty="0"/>
              <a:t> </a:t>
            </a:r>
            <a:r>
              <a:rPr lang="el-GR" dirty="0"/>
              <a:t>στην εκπαίδευση:</a:t>
            </a:r>
          </a:p>
          <a:p>
            <a:pPr marL="0" indent="0">
              <a:buNone/>
            </a:pPr>
            <a:r>
              <a:rPr lang="el-GR" dirty="0"/>
              <a:t>-είναι προφανές ότι οι μαθητές που έχουν ακάλυπτες βιολογικές ανάγκες (πχ. πεινούν) ή ανάγκες ασφάλειας δεν θα έχουν μεγάλα αποθέματα ψυχικής ενέργειας να επενδύσουν στη μάθηση (βλ. παροχή γευμάτων στα σχολεία σε παιδιά από χαμηλό ΚΟΕ)</a:t>
            </a:r>
          </a:p>
          <a:p>
            <a:pPr marL="0" indent="0">
              <a:buNone/>
            </a:pPr>
            <a:r>
              <a:rPr lang="el-GR" dirty="0"/>
              <a:t>- Αλλά και οι ανάγκες αγάπης και </a:t>
            </a:r>
            <a:r>
              <a:rPr lang="el-GR" dirty="0" err="1"/>
              <a:t>ανήκειν</a:t>
            </a:r>
            <a:r>
              <a:rPr lang="el-GR" dirty="0"/>
              <a:t> επίσης πολύ σημαντικές: παιδιά που δεν έχουν ασφαλή βάση στο σπίτι τους θα έχουν μάλλον χαμηλά κίνητρα για μάθηση. Αλλά εδώ σημειώνεται και η σημασία του ρόλου του εκπαιδευτικού να κάνει τα παιδιά να αισθάνονται αποδεκτά και ενταγμένα. </a:t>
            </a:r>
            <a:endParaRPr lang="en-US" dirty="0"/>
          </a:p>
        </p:txBody>
      </p:sp>
    </p:spTree>
    <p:extLst>
      <p:ext uri="{BB962C8B-B14F-4D97-AF65-F5344CB8AC3E}">
        <p14:creationId xmlns:p14="http://schemas.microsoft.com/office/powerpoint/2010/main" val="2397394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CDF0D-E962-BA43-90C1-833E967146D6}"/>
              </a:ext>
            </a:extLst>
          </p:cNvPr>
          <p:cNvSpPr>
            <a:spLocks noGrp="1"/>
          </p:cNvSpPr>
          <p:nvPr>
            <p:ph type="title"/>
          </p:nvPr>
        </p:nvSpPr>
        <p:spPr/>
        <p:txBody>
          <a:bodyPr/>
          <a:lstStyle/>
          <a:p>
            <a:r>
              <a:rPr lang="el-GR" dirty="0"/>
              <a:t>Θεωρία απόδοσης </a:t>
            </a:r>
            <a:endParaRPr lang="en-US" dirty="0"/>
          </a:p>
        </p:txBody>
      </p:sp>
      <p:sp>
        <p:nvSpPr>
          <p:cNvPr id="3" name="Content Placeholder 2">
            <a:extLst>
              <a:ext uri="{FF2B5EF4-FFF2-40B4-BE49-F238E27FC236}">
                <a16:creationId xmlns:a16="http://schemas.microsoft.com/office/drawing/2014/main" id="{24202512-1B04-E14C-BCE5-B1EDDA22DBCF}"/>
              </a:ext>
            </a:extLst>
          </p:cNvPr>
          <p:cNvSpPr>
            <a:spLocks noGrp="1"/>
          </p:cNvSpPr>
          <p:nvPr>
            <p:ph idx="1"/>
          </p:nvPr>
        </p:nvSpPr>
        <p:spPr/>
        <p:txBody>
          <a:bodyPr>
            <a:normAutofit lnSpcReduction="10000"/>
          </a:bodyPr>
          <a:lstStyle/>
          <a:p>
            <a:r>
              <a:rPr lang="el-GR" dirty="0"/>
              <a:t>Η θεωρία απόδοσης προσπαθεί να ερμηνεύσει τις εξηγήσεις ή τις δικαιολογίες που χρησιμοποιούν τα άτομα όταν επιτυγχάνουν ή αποτυγχάνουν</a:t>
            </a:r>
          </a:p>
          <a:p>
            <a:r>
              <a:rPr lang="el-GR" dirty="0"/>
              <a:t>Σύμφωνα με τη θεωρία απόδοσης (</a:t>
            </a:r>
            <a:r>
              <a:rPr lang="en-US" dirty="0"/>
              <a:t>Weiner, 1994, 2000) </a:t>
            </a:r>
            <a:r>
              <a:rPr lang="el-GR" dirty="0"/>
              <a:t>οι ερμηνείες για την επιτυχία ή την αποτυχία έχουν τρία χαρακτηριστικά:</a:t>
            </a:r>
          </a:p>
          <a:p>
            <a:pPr marL="514350" indent="-514350">
              <a:buAutoNum type="arabicPeriod"/>
            </a:pPr>
            <a:r>
              <a:rPr lang="el-GR" dirty="0"/>
              <a:t>Θεωρείται η επιτυχία/αποτυχία εσωτερική (συνέβη εξαιτίας εσωτερικών, προσωπικών λόγων) ή εξωτερική; </a:t>
            </a:r>
          </a:p>
          <a:p>
            <a:pPr marL="514350" indent="-514350">
              <a:buAutoNum type="arabicPeriod"/>
            </a:pPr>
            <a:r>
              <a:rPr lang="el-GR" dirty="0"/>
              <a:t>Θεωρείται σταθερή ή όχι;</a:t>
            </a:r>
          </a:p>
          <a:p>
            <a:pPr marL="514350" indent="-514350">
              <a:buAutoNum type="arabicPeriod"/>
            </a:pPr>
            <a:r>
              <a:rPr lang="el-GR" dirty="0"/>
              <a:t>Θεωρείται ελέγξιμη ή ανεξέλεγκτη;</a:t>
            </a:r>
          </a:p>
          <a:p>
            <a:pPr marL="514350" indent="-514350">
              <a:buAutoNum type="arabicPeriod"/>
            </a:pPr>
            <a:endParaRPr lang="el-GR" dirty="0"/>
          </a:p>
        </p:txBody>
      </p:sp>
    </p:spTree>
    <p:extLst>
      <p:ext uri="{BB962C8B-B14F-4D97-AF65-F5344CB8AC3E}">
        <p14:creationId xmlns:p14="http://schemas.microsoft.com/office/powerpoint/2010/main" val="3262739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CDF0D-E962-BA43-90C1-833E967146D6}"/>
              </a:ext>
            </a:extLst>
          </p:cNvPr>
          <p:cNvSpPr>
            <a:spLocks noGrp="1"/>
          </p:cNvSpPr>
          <p:nvPr>
            <p:ph type="title"/>
          </p:nvPr>
        </p:nvSpPr>
        <p:spPr/>
        <p:txBody>
          <a:bodyPr/>
          <a:lstStyle/>
          <a:p>
            <a:r>
              <a:rPr lang="el-GR" dirty="0"/>
              <a:t>Θεωρία απόδοσης </a:t>
            </a:r>
            <a:endParaRPr lang="en-US" dirty="0"/>
          </a:p>
        </p:txBody>
      </p:sp>
      <p:sp>
        <p:nvSpPr>
          <p:cNvPr id="3" name="Content Placeholder 2">
            <a:extLst>
              <a:ext uri="{FF2B5EF4-FFF2-40B4-BE49-F238E27FC236}">
                <a16:creationId xmlns:a16="http://schemas.microsoft.com/office/drawing/2014/main" id="{24202512-1B04-E14C-BCE5-B1EDDA22DBCF}"/>
              </a:ext>
            </a:extLst>
          </p:cNvPr>
          <p:cNvSpPr>
            <a:spLocks noGrp="1"/>
          </p:cNvSpPr>
          <p:nvPr>
            <p:ph idx="1"/>
          </p:nvPr>
        </p:nvSpPr>
        <p:spPr/>
        <p:txBody>
          <a:bodyPr>
            <a:normAutofit/>
          </a:bodyPr>
          <a:lstStyle/>
          <a:p>
            <a:r>
              <a:rPr lang="el-GR" dirty="0"/>
              <a:t>Μία βασική παραδοχή στη θεωρία της απόδοσης είναι ότι οι άνθρωποι θέλουν να διατηρήσουν μία θετική </a:t>
            </a:r>
            <a:r>
              <a:rPr lang="el-GR" dirty="0" err="1"/>
              <a:t>αυτοεικόνα</a:t>
            </a:r>
            <a:r>
              <a:rPr lang="el-GR" dirty="0"/>
              <a:t>.</a:t>
            </a:r>
          </a:p>
          <a:p>
            <a:r>
              <a:rPr lang="el-GR" dirty="0"/>
              <a:t>Ως εκ τούτου αν τα πάνε καλά σε μία δραστηριότητα θα αποδώσουν πιθανότατα την επιτυχία τους στις προσωπικές ικανότητες, ενώ αν τα πάνε άσχημα θα θεωρήσουν ότι η αποτυχία οφείλεται σε παράγοντες πάνω στους οποίους δεν είχαν κανένα έλεγχο.  </a:t>
            </a:r>
          </a:p>
        </p:txBody>
      </p:sp>
    </p:spTree>
    <p:extLst>
      <p:ext uri="{BB962C8B-B14F-4D97-AF65-F5344CB8AC3E}">
        <p14:creationId xmlns:p14="http://schemas.microsoft.com/office/powerpoint/2010/main" val="314530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CDF0D-E962-BA43-90C1-833E967146D6}"/>
              </a:ext>
            </a:extLst>
          </p:cNvPr>
          <p:cNvSpPr>
            <a:spLocks noGrp="1"/>
          </p:cNvSpPr>
          <p:nvPr>
            <p:ph type="title"/>
          </p:nvPr>
        </p:nvSpPr>
        <p:spPr/>
        <p:txBody>
          <a:bodyPr/>
          <a:lstStyle/>
          <a:p>
            <a:r>
              <a:rPr lang="el-GR" dirty="0"/>
              <a:t>Θεωρία απόδοσης </a:t>
            </a:r>
            <a:endParaRPr lang="en-US" dirty="0"/>
          </a:p>
        </p:txBody>
      </p:sp>
      <p:sp>
        <p:nvSpPr>
          <p:cNvPr id="3" name="Content Placeholder 2">
            <a:extLst>
              <a:ext uri="{FF2B5EF4-FFF2-40B4-BE49-F238E27FC236}">
                <a16:creationId xmlns:a16="http://schemas.microsoft.com/office/drawing/2014/main" id="{24202512-1B04-E14C-BCE5-B1EDDA22DBCF}"/>
              </a:ext>
            </a:extLst>
          </p:cNvPr>
          <p:cNvSpPr>
            <a:spLocks noGrp="1"/>
          </p:cNvSpPr>
          <p:nvPr>
            <p:ph idx="1"/>
          </p:nvPr>
        </p:nvSpPr>
        <p:spPr/>
        <p:txBody>
          <a:bodyPr>
            <a:normAutofit/>
          </a:bodyPr>
          <a:lstStyle/>
          <a:p>
            <a:r>
              <a:rPr lang="el-GR" dirty="0"/>
              <a:t>Όταν οι μαθητές επιτυγχάνουν θέλουν να πιστεύουν ότι αυτό συνέβη επειδή είναι έξυπνοι (εσωτερική, σταθερή απόδοση), όχι γιατί στάθηκαν τυχεροί ή γιατί το έργο ήταν εύκολο (ούτε καν επειδή προσπάθησαν πολύ, γιατί η προσπάθεια που έκαναν τώρα δεν εγγυάται την επιτυχία στο μέλλον).</a:t>
            </a:r>
          </a:p>
          <a:p>
            <a:r>
              <a:rPr lang="el-GR" dirty="0"/>
              <a:t>Αντίθετα, οι μαθητές που αποτυγχάνουν θέλουν να πιστεύουν ότι αυτό συνέβη επειδή ήταν άτυχοι (εξωτερική, μεταβαλλόμενη απόδοση), πράγμα που επιτρέπει την πιθανότητα επιτυχίας την επόμενη φορά.</a:t>
            </a:r>
          </a:p>
        </p:txBody>
      </p:sp>
    </p:spTree>
    <p:extLst>
      <p:ext uri="{BB962C8B-B14F-4D97-AF65-F5344CB8AC3E}">
        <p14:creationId xmlns:p14="http://schemas.microsoft.com/office/powerpoint/2010/main" val="31341303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CDF0D-E962-BA43-90C1-833E967146D6}"/>
              </a:ext>
            </a:extLst>
          </p:cNvPr>
          <p:cNvSpPr>
            <a:spLocks noGrp="1"/>
          </p:cNvSpPr>
          <p:nvPr>
            <p:ph type="title"/>
          </p:nvPr>
        </p:nvSpPr>
        <p:spPr/>
        <p:txBody>
          <a:bodyPr/>
          <a:lstStyle/>
          <a:p>
            <a:r>
              <a:rPr lang="el-GR" dirty="0"/>
              <a:t>Θεωρία απόδοσης </a:t>
            </a:r>
            <a:endParaRPr lang="en-US" dirty="0"/>
          </a:p>
        </p:txBody>
      </p:sp>
      <p:sp>
        <p:nvSpPr>
          <p:cNvPr id="3" name="Content Placeholder 2">
            <a:extLst>
              <a:ext uri="{FF2B5EF4-FFF2-40B4-BE49-F238E27FC236}">
                <a16:creationId xmlns:a16="http://schemas.microsoft.com/office/drawing/2014/main" id="{24202512-1B04-E14C-BCE5-B1EDDA22DBCF}"/>
              </a:ext>
            </a:extLst>
          </p:cNvPr>
          <p:cNvSpPr>
            <a:spLocks noGrp="1"/>
          </p:cNvSpPr>
          <p:nvPr>
            <p:ph idx="1"/>
          </p:nvPr>
        </p:nvSpPr>
        <p:spPr/>
        <p:txBody>
          <a:bodyPr>
            <a:normAutofit fontScale="92500"/>
          </a:bodyPr>
          <a:lstStyle/>
          <a:p>
            <a:r>
              <a:rPr lang="el-GR" dirty="0"/>
              <a:t>Βέβαια, δεν είναι εύκολο να διατηρηθούν αυτές οι αποδόσεις αποτυχίας επί μακρόν (δεν γίνεται να είσαι συνέχεια άτυχος). </a:t>
            </a:r>
          </a:p>
          <a:p>
            <a:r>
              <a:rPr lang="el-GR" dirty="0"/>
              <a:t>Πιθανό να αλλάξει η ερμηνεία της αποτυχίας σε μία σταθερή αλλά πάλι εξωτερική απόδοση (πχ. το μάθημα είναι πολύ δύσκολο, ο καθηγητής βάζει «παλούκια») ή ακόμα να μειώσει την προσπάθεια, ώστε να μπορέσει να διατηρήσει την εντύπωση ότι αν ήθελε, θα τα κατάφερνε.</a:t>
            </a:r>
          </a:p>
          <a:p>
            <a:r>
              <a:rPr lang="el-GR" dirty="0"/>
              <a:t>Όλα αυτά για να αποφευχθεί μία σταθερή εσωτερική απόδοση (πχ. «δεν είμαι ικανός/η») που θα μείωναν την </a:t>
            </a:r>
            <a:r>
              <a:rPr lang="el-GR" dirty="0" err="1"/>
              <a:t>αυτοεικόνα</a:t>
            </a:r>
            <a:r>
              <a:rPr lang="el-GR" dirty="0"/>
              <a:t> . </a:t>
            </a:r>
          </a:p>
        </p:txBody>
      </p:sp>
    </p:spTree>
    <p:extLst>
      <p:ext uri="{BB962C8B-B14F-4D97-AF65-F5344CB8AC3E}">
        <p14:creationId xmlns:p14="http://schemas.microsoft.com/office/powerpoint/2010/main" val="14964236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CDF0D-E962-BA43-90C1-833E967146D6}"/>
              </a:ext>
            </a:extLst>
          </p:cNvPr>
          <p:cNvSpPr>
            <a:spLocks noGrp="1"/>
          </p:cNvSpPr>
          <p:nvPr>
            <p:ph type="title"/>
          </p:nvPr>
        </p:nvSpPr>
        <p:spPr/>
        <p:txBody>
          <a:bodyPr>
            <a:noAutofit/>
          </a:bodyPr>
          <a:lstStyle/>
          <a:p>
            <a:r>
              <a:rPr lang="el-GR" sz="4200" dirty="0"/>
              <a:t>Θεωρία απόδοσης και έδρα ελέγχου</a:t>
            </a:r>
            <a:endParaRPr lang="en-US" sz="4200" dirty="0"/>
          </a:p>
        </p:txBody>
      </p:sp>
      <p:sp>
        <p:nvSpPr>
          <p:cNvPr id="3" name="Content Placeholder 2">
            <a:extLst>
              <a:ext uri="{FF2B5EF4-FFF2-40B4-BE49-F238E27FC236}">
                <a16:creationId xmlns:a16="http://schemas.microsoft.com/office/drawing/2014/main" id="{24202512-1B04-E14C-BCE5-B1EDDA22DBCF}"/>
              </a:ext>
            </a:extLst>
          </p:cNvPr>
          <p:cNvSpPr>
            <a:spLocks noGrp="1"/>
          </p:cNvSpPr>
          <p:nvPr>
            <p:ph idx="1"/>
          </p:nvPr>
        </p:nvSpPr>
        <p:spPr/>
        <p:txBody>
          <a:bodyPr>
            <a:normAutofit/>
          </a:bodyPr>
          <a:lstStyle/>
          <a:p>
            <a:r>
              <a:rPr lang="el-GR" dirty="0"/>
              <a:t>Η έδρα ελέγχου είναι κεντρική έννοια για τη θεωρία απόδοσης. </a:t>
            </a:r>
          </a:p>
          <a:p>
            <a:r>
              <a:rPr lang="el-GR" dirty="0"/>
              <a:t>Πρόκειται για </a:t>
            </a:r>
            <a:r>
              <a:rPr lang="el-GR" u="sng" dirty="0"/>
              <a:t>χαρακτηριστικό της προσωπικότητας </a:t>
            </a:r>
            <a:r>
              <a:rPr lang="el-GR" dirty="0"/>
              <a:t>που καθορίζει αν ένα άτομο τείνει να αποδίδει την ευθύνη για την αποτυχία ή την επιτυχία σε εσωτερικούς (εσωτερική έδρα ελέγχου) παράγοντες, πχ. ικανότητα, ή σε εξωτερικούς (εξωτερική έδρα ελέγχου) παράγοντες, πχ τύχη, δυσκολία έργου κλπ.</a:t>
            </a:r>
          </a:p>
        </p:txBody>
      </p:sp>
    </p:spTree>
    <p:extLst>
      <p:ext uri="{BB962C8B-B14F-4D97-AF65-F5344CB8AC3E}">
        <p14:creationId xmlns:p14="http://schemas.microsoft.com/office/powerpoint/2010/main" val="1957928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72A1D-4316-0845-A70E-A854C7CF9530}"/>
              </a:ext>
            </a:extLst>
          </p:cNvPr>
          <p:cNvSpPr>
            <a:spLocks noGrp="1"/>
          </p:cNvSpPr>
          <p:nvPr>
            <p:ph type="title"/>
          </p:nvPr>
        </p:nvSpPr>
        <p:spPr/>
        <p:txBody>
          <a:bodyPr/>
          <a:lstStyle/>
          <a:p>
            <a:r>
              <a:rPr lang="el-GR" dirty="0"/>
              <a:t>Κίνητρα</a:t>
            </a:r>
            <a:endParaRPr lang="en-US" dirty="0"/>
          </a:p>
        </p:txBody>
      </p:sp>
      <p:sp>
        <p:nvSpPr>
          <p:cNvPr id="3" name="Content Placeholder 2">
            <a:extLst>
              <a:ext uri="{FF2B5EF4-FFF2-40B4-BE49-F238E27FC236}">
                <a16:creationId xmlns:a16="http://schemas.microsoft.com/office/drawing/2014/main" id="{B0E9E29A-47E4-094E-8468-0355656EFE09}"/>
              </a:ext>
            </a:extLst>
          </p:cNvPr>
          <p:cNvSpPr>
            <a:spLocks noGrp="1"/>
          </p:cNvSpPr>
          <p:nvPr>
            <p:ph idx="1"/>
          </p:nvPr>
        </p:nvSpPr>
        <p:spPr/>
        <p:txBody>
          <a:bodyPr/>
          <a:lstStyle/>
          <a:p>
            <a:r>
              <a:rPr lang="el-GR" dirty="0"/>
              <a:t>Τα κίνητρα είναι μία από τις πιο καθοριστικές συνιστώσες της μάθησης, αλλά και από τις πιο δύσκολα μετρήσιμες</a:t>
            </a:r>
          </a:p>
          <a:p>
            <a:r>
              <a:rPr lang="el-GR" dirty="0"/>
              <a:t>Τα κίνητρα ορίζονται γενικά ως η εσωτερική κατάσταση που μας ξεσηκώνει να δράσουμε, μας ωθεί σε διάφορες κατευθύνσεις και μας κρατά επικεντρωμένους σε συγκεκριμένες δραστηριότητες</a:t>
            </a:r>
          </a:p>
          <a:p>
            <a:r>
              <a:rPr lang="el-GR" dirty="0"/>
              <a:t>Με απλά λόγια, τα κίνητρα είναι αυτά που μας κάνουν να «παίρνουμε μπρος», μας κρατούν «σε κίνηση» και καθορίζουν σε μεγάλο βαθμό πού τελικά θα φτάσουμε.  </a:t>
            </a:r>
            <a:endParaRPr lang="en-US" dirty="0"/>
          </a:p>
        </p:txBody>
      </p:sp>
    </p:spTree>
    <p:extLst>
      <p:ext uri="{BB962C8B-B14F-4D97-AF65-F5344CB8AC3E}">
        <p14:creationId xmlns:p14="http://schemas.microsoft.com/office/powerpoint/2010/main" val="18403288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CDF0D-E962-BA43-90C1-833E967146D6}"/>
              </a:ext>
            </a:extLst>
          </p:cNvPr>
          <p:cNvSpPr>
            <a:spLocks noGrp="1"/>
          </p:cNvSpPr>
          <p:nvPr>
            <p:ph type="title"/>
          </p:nvPr>
        </p:nvSpPr>
        <p:spPr/>
        <p:txBody>
          <a:bodyPr>
            <a:noAutofit/>
          </a:bodyPr>
          <a:lstStyle/>
          <a:p>
            <a:r>
              <a:rPr lang="el-GR" sz="4200" dirty="0"/>
              <a:t>Θεωρία απόδοσης και έδρα ελέγχου</a:t>
            </a:r>
            <a:endParaRPr lang="en-US" sz="4200" dirty="0"/>
          </a:p>
        </p:txBody>
      </p:sp>
      <p:sp>
        <p:nvSpPr>
          <p:cNvPr id="3" name="Content Placeholder 2">
            <a:extLst>
              <a:ext uri="{FF2B5EF4-FFF2-40B4-BE49-F238E27FC236}">
                <a16:creationId xmlns:a16="http://schemas.microsoft.com/office/drawing/2014/main" id="{24202512-1B04-E14C-BCE5-B1EDDA22DBCF}"/>
              </a:ext>
            </a:extLst>
          </p:cNvPr>
          <p:cNvSpPr>
            <a:spLocks noGrp="1"/>
          </p:cNvSpPr>
          <p:nvPr>
            <p:ph idx="1"/>
          </p:nvPr>
        </p:nvSpPr>
        <p:spPr/>
        <p:txBody>
          <a:bodyPr>
            <a:normAutofit fontScale="92500" lnSpcReduction="10000"/>
          </a:bodyPr>
          <a:lstStyle/>
          <a:p>
            <a:r>
              <a:rPr lang="el-GR" dirty="0"/>
              <a:t>Η εσωτερική έδρα ελέγχου ονομάζεται συχνά και αυτό-αποτελεσματικότητα (</a:t>
            </a:r>
            <a:r>
              <a:rPr lang="en-US" dirty="0"/>
              <a:t>Bandura</a:t>
            </a:r>
            <a:r>
              <a:rPr lang="el-GR" dirty="0"/>
              <a:t>, 1997</a:t>
            </a:r>
            <a:r>
              <a:rPr lang="en-US" dirty="0"/>
              <a:t>)</a:t>
            </a:r>
            <a:r>
              <a:rPr lang="el-GR" dirty="0"/>
              <a:t> και αναφέρεται στην πεποίθηση του ατόμου ότι η συμπεριφορά του επηρεάζει το αποτέλεσμα. </a:t>
            </a:r>
          </a:p>
          <a:p>
            <a:r>
              <a:rPr lang="el-GR" dirty="0"/>
              <a:t>Η έδρα ελέγχου (και η αυτ0-αποτελεσματικότητα) παίζουν σημαντικό ρόλο στην σχολική επίδοση:</a:t>
            </a:r>
          </a:p>
          <a:p>
            <a:pPr marL="0" indent="0">
              <a:buNone/>
            </a:pPr>
            <a:r>
              <a:rPr lang="el-GR" dirty="0"/>
              <a:t>-οι μαθητές με εσωτερική έδρα ελέγχου τείνουν να έχουν καλύτερους βαθμούς σε σχέση με μαθητές ίδιας νοημοσύνης, αλλά με εξωτερική έδρα ελέγχου. </a:t>
            </a:r>
          </a:p>
          <a:p>
            <a:pPr marL="0" indent="0">
              <a:buNone/>
            </a:pPr>
            <a:r>
              <a:rPr lang="el-GR" dirty="0"/>
              <a:t>-έχει βρεθεί ότι η έδρα ελέγχου είναι ο δεύτερος σημαντικότερος παράγοντας (μετά την ικανότητα) πρόβλεψης της ακαδημαϊκής επίδοσης</a:t>
            </a:r>
          </a:p>
        </p:txBody>
      </p:sp>
    </p:spTree>
    <p:extLst>
      <p:ext uri="{BB962C8B-B14F-4D97-AF65-F5344CB8AC3E}">
        <p14:creationId xmlns:p14="http://schemas.microsoft.com/office/powerpoint/2010/main" val="34578517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0D365-6702-5644-A218-9189BAE068BA}"/>
              </a:ext>
            </a:extLst>
          </p:cNvPr>
          <p:cNvSpPr>
            <a:spLocks noGrp="1"/>
          </p:cNvSpPr>
          <p:nvPr>
            <p:ph type="title"/>
          </p:nvPr>
        </p:nvSpPr>
        <p:spPr/>
        <p:txBody>
          <a:bodyPr>
            <a:normAutofit fontScale="90000"/>
          </a:bodyPr>
          <a:lstStyle/>
          <a:p>
            <a:r>
              <a:rPr lang="el-GR" dirty="0"/>
              <a:t>Έδρα ελέγχου και σχολική επίδοση</a:t>
            </a:r>
            <a:endParaRPr lang="en-US" dirty="0"/>
          </a:p>
        </p:txBody>
      </p:sp>
      <p:sp>
        <p:nvSpPr>
          <p:cNvPr id="3" name="Content Placeholder 2">
            <a:extLst>
              <a:ext uri="{FF2B5EF4-FFF2-40B4-BE49-F238E27FC236}">
                <a16:creationId xmlns:a16="http://schemas.microsoft.com/office/drawing/2014/main" id="{9EB041FD-8466-794E-B7B2-6D72FD529C8A}"/>
              </a:ext>
            </a:extLst>
          </p:cNvPr>
          <p:cNvSpPr>
            <a:spLocks noGrp="1"/>
          </p:cNvSpPr>
          <p:nvPr>
            <p:ph idx="1"/>
          </p:nvPr>
        </p:nvSpPr>
        <p:spPr/>
        <p:txBody>
          <a:bodyPr/>
          <a:lstStyle/>
          <a:p>
            <a:r>
              <a:rPr lang="el-GR" dirty="0"/>
              <a:t>Γιατί επηρεάζει η έδρα ελέγχου τη μαθησιακή επίδοση;</a:t>
            </a:r>
          </a:p>
          <a:p>
            <a:pPr marL="0" indent="0">
              <a:buNone/>
            </a:pPr>
            <a:r>
              <a:rPr lang="el-GR" dirty="0"/>
              <a:t>Οι μαθητές που πιστεύουν ότι </a:t>
            </a:r>
            <a:r>
              <a:rPr lang="el-GR"/>
              <a:t>το αποτέλεσμα </a:t>
            </a:r>
            <a:r>
              <a:rPr lang="el-GR" dirty="0"/>
              <a:t>δεν εξαρτάται από τους ίδιους, αλλά από την τύχη, τις παραξενιές του καθηγητή κλπ. δεν καταβάλλουν μεγάλη προσπάθεια. Αντίθετα, οι μαθητές με εσωτερική έδρα ελέγχου πιστεύουν ότι η επιτυχία είναι αποτέλεσμα δικής τους προσπάθειας. </a:t>
            </a:r>
          </a:p>
        </p:txBody>
      </p:sp>
    </p:spTree>
    <p:extLst>
      <p:ext uri="{BB962C8B-B14F-4D97-AF65-F5344CB8AC3E}">
        <p14:creationId xmlns:p14="http://schemas.microsoft.com/office/powerpoint/2010/main" val="3002198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0D365-6702-5644-A218-9189BAE068BA}"/>
              </a:ext>
            </a:extLst>
          </p:cNvPr>
          <p:cNvSpPr>
            <a:spLocks noGrp="1"/>
          </p:cNvSpPr>
          <p:nvPr>
            <p:ph type="title"/>
          </p:nvPr>
        </p:nvSpPr>
        <p:spPr/>
        <p:txBody>
          <a:bodyPr>
            <a:normAutofit fontScale="90000"/>
          </a:bodyPr>
          <a:lstStyle/>
          <a:p>
            <a:r>
              <a:rPr lang="el-GR" dirty="0"/>
              <a:t>Έδρα ελέγχου και σχολική επίδοση</a:t>
            </a:r>
            <a:endParaRPr lang="en-US" dirty="0"/>
          </a:p>
        </p:txBody>
      </p:sp>
      <p:sp>
        <p:nvSpPr>
          <p:cNvPr id="3" name="Content Placeholder 2">
            <a:extLst>
              <a:ext uri="{FF2B5EF4-FFF2-40B4-BE49-F238E27FC236}">
                <a16:creationId xmlns:a16="http://schemas.microsoft.com/office/drawing/2014/main" id="{9EB041FD-8466-794E-B7B2-6D72FD529C8A}"/>
              </a:ext>
            </a:extLst>
          </p:cNvPr>
          <p:cNvSpPr>
            <a:spLocks noGrp="1"/>
          </p:cNvSpPr>
          <p:nvPr>
            <p:ph idx="1"/>
          </p:nvPr>
        </p:nvSpPr>
        <p:spPr/>
        <p:txBody>
          <a:bodyPr/>
          <a:lstStyle/>
          <a:p>
            <a:r>
              <a:rPr lang="el-GR" dirty="0"/>
              <a:t>Πάντως, η έδρα ελέγχου μπορεί να διαφοροποιηθεί ανάλογα με την κατάσταση. Η επίδοση (ή η  ανατροφοδότηση) ασκεί έντονη επίδραση στην έδρα ελέγχου. </a:t>
            </a:r>
          </a:p>
          <a:p>
            <a:r>
              <a:rPr lang="el-GR" dirty="0"/>
              <a:t>Αυτός είναι ένας λόγος που η θεωρία απόδοσης είναι σημαντική για τους εκπαιδευτικούς: μπορεί να τους υποδείξει πώς να δίνουν ανατροφοδότηση με τη μέγιστη </a:t>
            </a:r>
            <a:r>
              <a:rPr lang="el-GR" dirty="0" err="1"/>
              <a:t>κινητοποιητική</a:t>
            </a:r>
            <a:r>
              <a:rPr lang="el-GR" dirty="0"/>
              <a:t> αξία</a:t>
            </a:r>
          </a:p>
          <a:p>
            <a:pPr marL="0" indent="0">
              <a:buNone/>
            </a:pPr>
            <a:r>
              <a:rPr lang="el-GR" dirty="0"/>
              <a:t> </a:t>
            </a:r>
            <a:endParaRPr lang="en-US" dirty="0"/>
          </a:p>
        </p:txBody>
      </p:sp>
    </p:spTree>
    <p:extLst>
      <p:ext uri="{BB962C8B-B14F-4D97-AF65-F5344CB8AC3E}">
        <p14:creationId xmlns:p14="http://schemas.microsoft.com/office/powerpoint/2010/main" val="15912203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C3B1F-E7FD-4F47-A55E-514E84577371}"/>
              </a:ext>
            </a:extLst>
          </p:cNvPr>
          <p:cNvSpPr>
            <a:spLocks noGrp="1"/>
          </p:cNvSpPr>
          <p:nvPr>
            <p:ph type="title"/>
          </p:nvPr>
        </p:nvSpPr>
        <p:spPr/>
        <p:txBody>
          <a:bodyPr>
            <a:noAutofit/>
          </a:bodyPr>
          <a:lstStyle/>
          <a:p>
            <a:r>
              <a:rPr lang="el-GR" sz="3600" dirty="0"/>
              <a:t>Δίνοντας </a:t>
            </a:r>
            <a:r>
              <a:rPr lang="el-GR" sz="3600" dirty="0" err="1"/>
              <a:t>κινητοποιητική</a:t>
            </a:r>
            <a:r>
              <a:rPr lang="el-GR" sz="3600" dirty="0"/>
              <a:t> ανατροφοδότηση</a:t>
            </a:r>
            <a:endParaRPr lang="en-US" sz="3600" dirty="0"/>
          </a:p>
        </p:txBody>
      </p:sp>
      <p:sp>
        <p:nvSpPr>
          <p:cNvPr id="3" name="Content Placeholder 2">
            <a:extLst>
              <a:ext uri="{FF2B5EF4-FFF2-40B4-BE49-F238E27FC236}">
                <a16:creationId xmlns:a16="http://schemas.microsoft.com/office/drawing/2014/main" id="{93137F65-7677-6941-839D-FD572C007050}"/>
              </a:ext>
            </a:extLst>
          </p:cNvPr>
          <p:cNvSpPr>
            <a:spLocks noGrp="1"/>
          </p:cNvSpPr>
          <p:nvPr>
            <p:ph idx="1"/>
          </p:nvPr>
        </p:nvSpPr>
        <p:spPr/>
        <p:txBody>
          <a:bodyPr>
            <a:normAutofit lnSpcReduction="10000"/>
          </a:bodyPr>
          <a:lstStyle/>
          <a:p>
            <a:r>
              <a:rPr lang="el-GR" dirty="0"/>
              <a:t>Η πιο επιζήμια εντύπωση που μπορεί να μεταδώσει ένας εκπαιδευτικός σε ένα μαθητή είναι ότι είναι «ανεπίδεκτος μαθήσεως» και αυτό γιατί κανείς δεν                  προσπαθεί για κάτι που ξέρει ότι δεν θα τα καταφέρει.</a:t>
            </a:r>
          </a:p>
          <a:p>
            <a:r>
              <a:rPr lang="el-GR" dirty="0"/>
              <a:t>Κανείς εκπαιδευτικός (ελπίζουμε) δεν λέει κάτι τέτοιο ευθέως σε ένα μαθητή, αλλά το μήνυμα μπορεί να μεταφερθεί με πολλούς τρόπους (και συμπεριφορές: απαραίτητη η αυτό-παρατήρηση!)</a:t>
            </a:r>
          </a:p>
          <a:p>
            <a:r>
              <a:rPr lang="el-GR" dirty="0"/>
              <a:t>Ένας βέβαιος τρόπος είναι η χρήση ενός ανταγωνιστικού συστήματος βαθμολόγησης, κοινοποίηση των βαθμών, κλπ.                                                                         </a:t>
            </a:r>
            <a:endParaRPr lang="en-US" dirty="0"/>
          </a:p>
        </p:txBody>
      </p:sp>
    </p:spTree>
    <p:extLst>
      <p:ext uri="{BB962C8B-B14F-4D97-AF65-F5344CB8AC3E}">
        <p14:creationId xmlns:p14="http://schemas.microsoft.com/office/powerpoint/2010/main" val="36552243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C3B1F-E7FD-4F47-A55E-514E84577371}"/>
              </a:ext>
            </a:extLst>
          </p:cNvPr>
          <p:cNvSpPr>
            <a:spLocks noGrp="1"/>
          </p:cNvSpPr>
          <p:nvPr>
            <p:ph type="title"/>
          </p:nvPr>
        </p:nvSpPr>
        <p:spPr/>
        <p:txBody>
          <a:bodyPr>
            <a:noAutofit/>
          </a:bodyPr>
          <a:lstStyle/>
          <a:p>
            <a:r>
              <a:rPr lang="el-GR" sz="3600" dirty="0"/>
              <a:t>Δίνοντας </a:t>
            </a:r>
            <a:r>
              <a:rPr lang="el-GR" sz="3600" dirty="0" err="1"/>
              <a:t>κινητοποιητική</a:t>
            </a:r>
            <a:r>
              <a:rPr lang="el-GR" sz="3600" dirty="0"/>
              <a:t> ανατροφοδότηση</a:t>
            </a:r>
            <a:endParaRPr lang="en-US" sz="3600" dirty="0"/>
          </a:p>
        </p:txBody>
      </p:sp>
      <p:sp>
        <p:nvSpPr>
          <p:cNvPr id="3" name="Content Placeholder 2">
            <a:extLst>
              <a:ext uri="{FF2B5EF4-FFF2-40B4-BE49-F238E27FC236}">
                <a16:creationId xmlns:a16="http://schemas.microsoft.com/office/drawing/2014/main" id="{93137F65-7677-6941-839D-FD572C007050}"/>
              </a:ext>
            </a:extLst>
          </p:cNvPr>
          <p:cNvSpPr>
            <a:spLocks noGrp="1"/>
          </p:cNvSpPr>
          <p:nvPr>
            <p:ph idx="1"/>
          </p:nvPr>
        </p:nvSpPr>
        <p:spPr/>
        <p:txBody>
          <a:bodyPr>
            <a:normAutofit/>
          </a:bodyPr>
          <a:lstStyle/>
          <a:p>
            <a:r>
              <a:rPr lang="el-GR" dirty="0" err="1"/>
              <a:t>Κινητοποιητική</a:t>
            </a:r>
            <a:r>
              <a:rPr lang="el-GR" dirty="0"/>
              <a:t> ανατροφοδότηση είναι αυτή που εστιάζει στην προσπάθεια και αυτή επιβραβεύεται. </a:t>
            </a:r>
          </a:p>
          <a:p>
            <a:r>
              <a:rPr lang="el-GR" dirty="0"/>
              <a:t>Αυτό έχει υψηλή </a:t>
            </a:r>
            <a:r>
              <a:rPr lang="el-GR" dirty="0" err="1"/>
              <a:t>παρωθητική</a:t>
            </a:r>
            <a:r>
              <a:rPr lang="el-GR" dirty="0"/>
              <a:t> αξία και για τους καλούς μαθητές που θεωρούν ότι λόγω ικανότητας (και μόνο) μπορούν να πάρουν καλούς βαθμούς –ισχύει σε μεγάλο βαθμό στο Δημοτικό- και δεν μαθαίνουν να προσπαθούν –κάτι που όμως απαιτείται σε μεγαλύτερες τάξεις.</a:t>
            </a:r>
            <a:endParaRPr lang="en-US" dirty="0"/>
          </a:p>
        </p:txBody>
      </p:sp>
    </p:spTree>
    <p:extLst>
      <p:ext uri="{BB962C8B-B14F-4D97-AF65-F5344CB8AC3E}">
        <p14:creationId xmlns:p14="http://schemas.microsoft.com/office/powerpoint/2010/main" val="19527718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16C11-957E-5B4A-99F5-4E13AC545724}"/>
              </a:ext>
            </a:extLst>
          </p:cNvPr>
          <p:cNvSpPr>
            <a:spLocks noGrp="1"/>
          </p:cNvSpPr>
          <p:nvPr>
            <p:ph type="title"/>
          </p:nvPr>
        </p:nvSpPr>
        <p:spPr/>
        <p:txBody>
          <a:bodyPr/>
          <a:lstStyle/>
          <a:p>
            <a:r>
              <a:rPr lang="el-GR" dirty="0"/>
              <a:t>Θεωρία προσδοκίας</a:t>
            </a:r>
            <a:endParaRPr lang="en-US" dirty="0"/>
          </a:p>
        </p:txBody>
      </p:sp>
      <p:sp>
        <p:nvSpPr>
          <p:cNvPr id="3" name="Content Placeholder 2">
            <a:extLst>
              <a:ext uri="{FF2B5EF4-FFF2-40B4-BE49-F238E27FC236}">
                <a16:creationId xmlns:a16="http://schemas.microsoft.com/office/drawing/2014/main" id="{E9E6ECF1-7348-3E48-90B1-4DA1B740BC85}"/>
              </a:ext>
            </a:extLst>
          </p:cNvPr>
          <p:cNvSpPr>
            <a:spLocks noGrp="1"/>
          </p:cNvSpPr>
          <p:nvPr>
            <p:ph idx="1"/>
          </p:nvPr>
        </p:nvSpPr>
        <p:spPr/>
        <p:txBody>
          <a:bodyPr>
            <a:normAutofit lnSpcReduction="10000"/>
          </a:bodyPr>
          <a:lstStyle/>
          <a:p>
            <a:r>
              <a:rPr lang="el-GR" dirty="0"/>
              <a:t>Υποστηρίζει ότι οι προσπάθειες των ανθρώπων για να πετύχουν εξαρτώνται από τις προσδοκίες τους για το αν θα τα καταφέρουν. </a:t>
            </a:r>
          </a:p>
          <a:p>
            <a:r>
              <a:rPr lang="el-GR" dirty="0"/>
              <a:t>Αυτό εκφράζεται με τον παρακάτω τύπο που ονομάζεται μοντέλο προσδοκίας-αξίας:</a:t>
            </a:r>
          </a:p>
          <a:p>
            <a:pPr marL="0" indent="0">
              <a:buNone/>
            </a:pPr>
            <a:endParaRPr lang="el-GR" sz="1800" dirty="0"/>
          </a:p>
          <a:p>
            <a:pPr marL="0" indent="0">
              <a:buNone/>
            </a:pPr>
            <a:r>
              <a:rPr lang="el-GR" sz="1800" dirty="0"/>
              <a:t>Κίνητρα=Αντιλαμβανόμενη πιθανότητα επιτυχίας Χ </a:t>
            </a:r>
            <a:r>
              <a:rPr lang="el-GR" sz="1800" dirty="0" err="1"/>
              <a:t>Κινητοποιητική</a:t>
            </a:r>
            <a:r>
              <a:rPr lang="el-GR" sz="1800" dirty="0"/>
              <a:t> αξία επιτυχίας </a:t>
            </a:r>
          </a:p>
          <a:p>
            <a:pPr marL="0" indent="0">
              <a:buNone/>
            </a:pPr>
            <a:endParaRPr lang="el-GR" sz="1800" dirty="0"/>
          </a:p>
          <a:p>
            <a:r>
              <a:rPr lang="el-GR" dirty="0"/>
              <a:t>Ο τύπος είναι πολλαπλασιαστικός που σημαίνει ότι όσο πιο μεγάλη τιμή έχει ο ένας από τους δύο παράγοντες (ή και οι δύο)τόσο αυξάνεται το γινόμενο (δηλ. τα κίνητρα) </a:t>
            </a:r>
          </a:p>
          <a:p>
            <a:endParaRPr lang="en-US" sz="1800" dirty="0"/>
          </a:p>
        </p:txBody>
      </p:sp>
    </p:spTree>
    <p:extLst>
      <p:ext uri="{BB962C8B-B14F-4D97-AF65-F5344CB8AC3E}">
        <p14:creationId xmlns:p14="http://schemas.microsoft.com/office/powerpoint/2010/main" val="33323355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16C11-957E-5B4A-99F5-4E13AC545724}"/>
              </a:ext>
            </a:extLst>
          </p:cNvPr>
          <p:cNvSpPr>
            <a:spLocks noGrp="1"/>
          </p:cNvSpPr>
          <p:nvPr>
            <p:ph type="title"/>
          </p:nvPr>
        </p:nvSpPr>
        <p:spPr/>
        <p:txBody>
          <a:bodyPr/>
          <a:lstStyle/>
          <a:p>
            <a:r>
              <a:rPr lang="el-GR" dirty="0"/>
              <a:t>Θεωρία προσδοκίας</a:t>
            </a:r>
            <a:endParaRPr lang="en-US" dirty="0"/>
          </a:p>
        </p:txBody>
      </p:sp>
      <p:sp>
        <p:nvSpPr>
          <p:cNvPr id="3" name="Content Placeholder 2">
            <a:extLst>
              <a:ext uri="{FF2B5EF4-FFF2-40B4-BE49-F238E27FC236}">
                <a16:creationId xmlns:a16="http://schemas.microsoft.com/office/drawing/2014/main" id="{E9E6ECF1-7348-3E48-90B1-4DA1B740BC85}"/>
              </a:ext>
            </a:extLst>
          </p:cNvPr>
          <p:cNvSpPr>
            <a:spLocks noGrp="1"/>
          </p:cNvSpPr>
          <p:nvPr>
            <p:ph idx="1"/>
          </p:nvPr>
        </p:nvSpPr>
        <p:spPr/>
        <p:txBody>
          <a:bodyPr>
            <a:normAutofit/>
          </a:bodyPr>
          <a:lstStyle/>
          <a:p>
            <a:pPr marL="0" indent="0">
              <a:buNone/>
            </a:pPr>
            <a:endParaRPr lang="el-GR" sz="1800" dirty="0"/>
          </a:p>
          <a:p>
            <a:pPr marL="0" indent="0">
              <a:buNone/>
            </a:pPr>
            <a:r>
              <a:rPr lang="el-GR" sz="1800" dirty="0"/>
              <a:t>Κίνητρα=Αντιλαμβανόμενη πιθανότητα επιτυχίας Χ </a:t>
            </a:r>
            <a:r>
              <a:rPr lang="el-GR" sz="1800" dirty="0" err="1"/>
              <a:t>Κινητοποιητική</a:t>
            </a:r>
            <a:r>
              <a:rPr lang="el-GR" sz="1800" dirty="0"/>
              <a:t> αξία επιτυχίας </a:t>
            </a:r>
          </a:p>
          <a:p>
            <a:pPr marL="0" indent="0">
              <a:buNone/>
            </a:pPr>
            <a:endParaRPr lang="el-GR" sz="1800" dirty="0"/>
          </a:p>
          <a:p>
            <a:r>
              <a:rPr lang="el-GR" dirty="0"/>
              <a:t>Τύπος προσδοκίας-αξίας: όσο πιο πολύ θεωρώ ότι μπορώ να πετύχω και όσο πιο μεγάλη αξία έχει για εμένα η επιτυχία, τόσο πιο υψηλά κίνητρα έχω</a:t>
            </a:r>
          </a:p>
          <a:p>
            <a:r>
              <a:rPr lang="el-GR" dirty="0"/>
              <a:t>Ο τύπος είναι πολλαπλασιαστικός που σημαίνει ότι όσο πιο μεγάλος ένας από τους δύο παράγοντες (ή και οι δύο) τόσο πιο υψηλά τα κίνητρα. ΠΡΟΣΟΧΗ: αν ένας από τους δύο παράγοντες είναι μηδέν, τότε και το κίνητρο θα είναι μηδενικό </a:t>
            </a:r>
          </a:p>
          <a:p>
            <a:endParaRPr lang="en-US" sz="1800" dirty="0"/>
          </a:p>
        </p:txBody>
      </p:sp>
    </p:spTree>
    <p:extLst>
      <p:ext uri="{BB962C8B-B14F-4D97-AF65-F5344CB8AC3E}">
        <p14:creationId xmlns:p14="http://schemas.microsoft.com/office/powerpoint/2010/main" val="2311451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16C11-957E-5B4A-99F5-4E13AC545724}"/>
              </a:ext>
            </a:extLst>
          </p:cNvPr>
          <p:cNvSpPr>
            <a:spLocks noGrp="1"/>
          </p:cNvSpPr>
          <p:nvPr>
            <p:ph type="title"/>
          </p:nvPr>
        </p:nvSpPr>
        <p:spPr/>
        <p:txBody>
          <a:bodyPr/>
          <a:lstStyle/>
          <a:p>
            <a:r>
              <a:rPr lang="el-GR" dirty="0"/>
              <a:t>Θεωρία προσδοκίας</a:t>
            </a:r>
            <a:endParaRPr lang="en-US" dirty="0"/>
          </a:p>
        </p:txBody>
      </p:sp>
      <p:sp>
        <p:nvSpPr>
          <p:cNvPr id="3" name="Content Placeholder 2">
            <a:extLst>
              <a:ext uri="{FF2B5EF4-FFF2-40B4-BE49-F238E27FC236}">
                <a16:creationId xmlns:a16="http://schemas.microsoft.com/office/drawing/2014/main" id="{E9E6ECF1-7348-3E48-90B1-4DA1B740BC85}"/>
              </a:ext>
            </a:extLst>
          </p:cNvPr>
          <p:cNvSpPr>
            <a:spLocks noGrp="1"/>
          </p:cNvSpPr>
          <p:nvPr>
            <p:ph idx="1"/>
          </p:nvPr>
        </p:nvSpPr>
        <p:spPr/>
        <p:txBody>
          <a:bodyPr>
            <a:normAutofit/>
          </a:bodyPr>
          <a:lstStyle/>
          <a:p>
            <a:r>
              <a:rPr lang="el-GR" dirty="0"/>
              <a:t>Πιο πρόσφατες έρευνες έχουν δείξει ότι υπάρχει μία σχέση ανάμεσα στην πιθανότητα επιτυχίας και την </a:t>
            </a:r>
            <a:r>
              <a:rPr lang="el-GR" dirty="0" err="1"/>
              <a:t>κινητοποιητική</a:t>
            </a:r>
            <a:r>
              <a:rPr lang="el-GR" dirty="0"/>
              <a:t> αξία της επιτυχίας τέτοια, ώστε να μην αποδίδεται εξίσου υψηλή </a:t>
            </a:r>
            <a:r>
              <a:rPr lang="el-GR" dirty="0" err="1"/>
              <a:t>κινητοποιητική</a:t>
            </a:r>
            <a:r>
              <a:rPr lang="el-GR" dirty="0"/>
              <a:t> αξία σε ένα εύκολο έργο και στην επιτυχία σε ένα δύσκολο έργο. </a:t>
            </a:r>
          </a:p>
          <a:p>
            <a:r>
              <a:rPr lang="el-GR" dirty="0"/>
              <a:t>Φαίνεται ότι τα κίνητρα ενός ατόμου αυξάνουν όσο αυξάνεται η δυσκολία του έργου μέχρι του σημείου όπου το άτομο κρίνει ότι η επιτυχία είναι απίθανη και τότε τα κίνητρα μειώνονται σημαντικά.</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val="17394344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16C11-957E-5B4A-99F5-4E13AC545724}"/>
              </a:ext>
            </a:extLst>
          </p:cNvPr>
          <p:cNvSpPr>
            <a:spLocks noGrp="1"/>
          </p:cNvSpPr>
          <p:nvPr>
            <p:ph type="title"/>
          </p:nvPr>
        </p:nvSpPr>
        <p:spPr/>
        <p:txBody>
          <a:bodyPr>
            <a:noAutofit/>
          </a:bodyPr>
          <a:lstStyle/>
          <a:p>
            <a:r>
              <a:rPr lang="el-GR" sz="3800" dirty="0"/>
              <a:t>Θεωρία προσδοκίας και σχολική μάθηση</a:t>
            </a:r>
            <a:endParaRPr lang="en-US" sz="3800" dirty="0"/>
          </a:p>
        </p:txBody>
      </p:sp>
      <p:sp>
        <p:nvSpPr>
          <p:cNvPr id="3" name="Content Placeholder 2">
            <a:extLst>
              <a:ext uri="{FF2B5EF4-FFF2-40B4-BE49-F238E27FC236}">
                <a16:creationId xmlns:a16="http://schemas.microsoft.com/office/drawing/2014/main" id="{E9E6ECF1-7348-3E48-90B1-4DA1B740BC85}"/>
              </a:ext>
            </a:extLst>
          </p:cNvPr>
          <p:cNvSpPr>
            <a:spLocks noGrp="1"/>
          </p:cNvSpPr>
          <p:nvPr>
            <p:ph idx="1"/>
          </p:nvPr>
        </p:nvSpPr>
        <p:spPr/>
        <p:txBody>
          <a:bodyPr>
            <a:normAutofit/>
          </a:bodyPr>
          <a:lstStyle/>
          <a:p>
            <a:pPr marL="0" indent="0">
              <a:buNone/>
            </a:pPr>
            <a:r>
              <a:rPr lang="el-GR" dirty="0"/>
              <a:t>Αυτή η πτυχή της θεωρίας της προσδοκίας είναι σημαντική για το σχολικό πλαίσιο </a:t>
            </a:r>
            <a:r>
              <a:rPr lang="el-GR"/>
              <a:t>καθώς υποδεικνύει:</a:t>
            </a:r>
            <a:endParaRPr lang="el-GR" dirty="0"/>
          </a:p>
          <a:p>
            <a:pPr marL="0" indent="0">
              <a:buNone/>
            </a:pPr>
            <a:r>
              <a:rPr lang="el-GR" dirty="0"/>
              <a:t>-Τα έργα που ανατίθενται στους μαθητές δεν πρέπει να είναι ούτε πολύ εύκολα, ούτε πολύ δύσκολα</a:t>
            </a:r>
          </a:p>
          <a:p>
            <a:pPr marL="0" indent="0">
              <a:buNone/>
            </a:pPr>
            <a:r>
              <a:rPr lang="el-GR" dirty="0"/>
              <a:t>-Η βαθμολόγηση θα πρέπει να είναι διαμορφωμένη έτσι ώστε το «άριστα» να είναι δύσκολο, αλλά εφικτό, για όσους περισσότερους μαθητές είναι δυνατό</a:t>
            </a:r>
          </a:p>
          <a:p>
            <a:pPr marL="0" indent="0">
              <a:buNone/>
            </a:pPr>
            <a:r>
              <a:rPr lang="el-GR" dirty="0"/>
              <a:t>-Η επιτυχία, δηλαδή, πρέπει να είναι εφικτή (αλλά όχι εύκολα εφικτή) για όλους τους μαθητές. Θυμόμαστε πάντα, δηλ., το θέμα της προσπάθειας</a:t>
            </a:r>
          </a:p>
        </p:txBody>
      </p:sp>
    </p:spTree>
    <p:extLst>
      <p:ext uri="{BB962C8B-B14F-4D97-AF65-F5344CB8AC3E}">
        <p14:creationId xmlns:p14="http://schemas.microsoft.com/office/powerpoint/2010/main" val="41560321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876AE-1EFB-C142-9ECD-4D9F21CAD41E}"/>
              </a:ext>
            </a:extLst>
          </p:cNvPr>
          <p:cNvSpPr>
            <a:spLocks noGrp="1"/>
          </p:cNvSpPr>
          <p:nvPr>
            <p:ph type="title"/>
          </p:nvPr>
        </p:nvSpPr>
        <p:spPr/>
        <p:txBody>
          <a:bodyPr>
            <a:normAutofit/>
          </a:bodyPr>
          <a:lstStyle/>
          <a:p>
            <a:r>
              <a:rPr lang="el-GR" dirty="0"/>
              <a:t>Τύποι κινήτρων -1</a:t>
            </a:r>
            <a:endParaRPr lang="en-US" dirty="0"/>
          </a:p>
        </p:txBody>
      </p:sp>
      <p:sp>
        <p:nvSpPr>
          <p:cNvPr id="3" name="Content Placeholder 2">
            <a:extLst>
              <a:ext uri="{FF2B5EF4-FFF2-40B4-BE49-F238E27FC236}">
                <a16:creationId xmlns:a16="http://schemas.microsoft.com/office/drawing/2014/main" id="{1C07A71F-14C8-ED4C-9B43-CC903AB74BA6}"/>
              </a:ext>
            </a:extLst>
          </p:cNvPr>
          <p:cNvSpPr>
            <a:spLocks noGrp="1"/>
          </p:cNvSpPr>
          <p:nvPr>
            <p:ph idx="1"/>
          </p:nvPr>
        </p:nvSpPr>
        <p:spPr/>
        <p:txBody>
          <a:bodyPr>
            <a:normAutofit lnSpcReduction="10000"/>
          </a:bodyPr>
          <a:lstStyle/>
          <a:p>
            <a:pPr algn="just"/>
            <a:r>
              <a:rPr lang="el-GR" dirty="0"/>
              <a:t>Το </a:t>
            </a:r>
            <a:r>
              <a:rPr lang="el-GR" b="1" dirty="0"/>
              <a:t>κίνητρο της επίτευξης</a:t>
            </a:r>
            <a:r>
              <a:rPr lang="el-GR" dirty="0"/>
              <a:t> είναι από τους σημαντικότερους τύπους κινήτρων για την εκπαιδευτική ψυχολογία</a:t>
            </a:r>
          </a:p>
          <a:p>
            <a:pPr algn="just"/>
            <a:r>
              <a:rPr lang="el-GR" dirty="0"/>
              <a:t>Πρόκειται για την επιθυμία για τη βίωση επιτυχίας και τη συμμετοχή σε δραστηριότητες στις οποίες η επιτυχία εξαρτάται από την προσωπική προσπάθεια και τις ικανότητες. </a:t>
            </a:r>
          </a:p>
          <a:p>
            <a:pPr algn="just"/>
            <a:r>
              <a:rPr lang="el-GR" dirty="0"/>
              <a:t>Οι μαθητές με υψηλό κίνητρο επίτευξης τείνουν να πετυχαίνουν στο σχολείο. Αλλά είναι ασαφές: η επιτυχία κάνει το υψηλό κίνητρο ή το υψηλό κίνητρο φέρνει την επιτυχία; </a:t>
            </a:r>
            <a:endParaRPr lang="en-US" dirty="0"/>
          </a:p>
        </p:txBody>
      </p:sp>
    </p:spTree>
    <p:extLst>
      <p:ext uri="{BB962C8B-B14F-4D97-AF65-F5344CB8AC3E}">
        <p14:creationId xmlns:p14="http://schemas.microsoft.com/office/powerpoint/2010/main" val="4153628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72A1D-4316-0845-A70E-A854C7CF9530}"/>
              </a:ext>
            </a:extLst>
          </p:cNvPr>
          <p:cNvSpPr>
            <a:spLocks noGrp="1"/>
          </p:cNvSpPr>
          <p:nvPr>
            <p:ph type="title"/>
          </p:nvPr>
        </p:nvSpPr>
        <p:spPr/>
        <p:txBody>
          <a:bodyPr/>
          <a:lstStyle/>
          <a:p>
            <a:r>
              <a:rPr lang="el-GR" dirty="0"/>
              <a:t>Κίνητρα και μάθηση</a:t>
            </a:r>
            <a:endParaRPr lang="en-US" dirty="0"/>
          </a:p>
        </p:txBody>
      </p:sp>
      <p:sp>
        <p:nvSpPr>
          <p:cNvPr id="3" name="Content Placeholder 2">
            <a:extLst>
              <a:ext uri="{FF2B5EF4-FFF2-40B4-BE49-F238E27FC236}">
                <a16:creationId xmlns:a16="http://schemas.microsoft.com/office/drawing/2014/main" id="{B0E9E29A-47E4-094E-8468-0355656EFE09}"/>
              </a:ext>
            </a:extLst>
          </p:cNvPr>
          <p:cNvSpPr>
            <a:spLocks noGrp="1"/>
          </p:cNvSpPr>
          <p:nvPr>
            <p:ph idx="1"/>
          </p:nvPr>
        </p:nvSpPr>
        <p:spPr/>
        <p:txBody>
          <a:bodyPr/>
          <a:lstStyle/>
          <a:p>
            <a:r>
              <a:rPr lang="el-GR" dirty="0"/>
              <a:t>Τα κίνητρα επηρεάζουν τη μάθηση και την απόδοση με τουλάχιστον 4 τρόπους:</a:t>
            </a:r>
          </a:p>
          <a:p>
            <a:pPr marL="514350" indent="-514350">
              <a:buAutoNum type="arabicPeriod"/>
            </a:pPr>
            <a:r>
              <a:rPr lang="el-GR" dirty="0"/>
              <a:t>Αυξάνουν την ενέργεια και το επίπεδο δραστηριότητας του μαθητή</a:t>
            </a:r>
          </a:p>
          <a:p>
            <a:pPr marL="514350" indent="-514350">
              <a:buAutoNum type="arabicPeriod"/>
            </a:pPr>
            <a:r>
              <a:rPr lang="el-GR" dirty="0"/>
              <a:t>Κατευθύνουν το μαθητή προς συγκεκριμένους στόχους, επηρεάζουν δηλαδή τις επιλογές του</a:t>
            </a:r>
          </a:p>
          <a:p>
            <a:pPr marL="514350" indent="-514350">
              <a:buAutoNum type="arabicPeriod"/>
            </a:pPr>
            <a:r>
              <a:rPr lang="el-GR" dirty="0"/>
              <a:t>Προωθούν την έναρξη αλλά και την επιμονή σε συγκεκριμένες δραστηριότητες</a:t>
            </a:r>
          </a:p>
          <a:p>
            <a:pPr marL="514350" indent="-514350">
              <a:buAutoNum type="arabicPeriod"/>
            </a:pPr>
            <a:r>
              <a:rPr lang="el-GR" dirty="0"/>
              <a:t>Επηρεάζουν τις στρατηγικές μάθησης και τις γνωστικές διεργασίες του μαθητή</a:t>
            </a:r>
          </a:p>
          <a:p>
            <a:pPr marL="514350" indent="-514350">
              <a:buAutoNum type="arabicPeriod"/>
            </a:pPr>
            <a:endParaRPr lang="en-US" dirty="0"/>
          </a:p>
        </p:txBody>
      </p:sp>
    </p:spTree>
    <p:extLst>
      <p:ext uri="{BB962C8B-B14F-4D97-AF65-F5344CB8AC3E}">
        <p14:creationId xmlns:p14="http://schemas.microsoft.com/office/powerpoint/2010/main" val="5848694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876AE-1EFB-C142-9ECD-4D9F21CAD41E}"/>
              </a:ext>
            </a:extLst>
          </p:cNvPr>
          <p:cNvSpPr>
            <a:spLocks noGrp="1"/>
          </p:cNvSpPr>
          <p:nvPr>
            <p:ph type="title"/>
          </p:nvPr>
        </p:nvSpPr>
        <p:spPr/>
        <p:txBody>
          <a:bodyPr>
            <a:normAutofit/>
          </a:bodyPr>
          <a:lstStyle/>
          <a:p>
            <a:r>
              <a:rPr lang="el-GR" dirty="0"/>
              <a:t>Τύποι κινήτρων -1 (συν.)</a:t>
            </a:r>
            <a:endParaRPr lang="en-US" dirty="0"/>
          </a:p>
        </p:txBody>
      </p:sp>
      <p:sp>
        <p:nvSpPr>
          <p:cNvPr id="3" name="Content Placeholder 2">
            <a:extLst>
              <a:ext uri="{FF2B5EF4-FFF2-40B4-BE49-F238E27FC236}">
                <a16:creationId xmlns:a16="http://schemas.microsoft.com/office/drawing/2014/main" id="{1C07A71F-14C8-ED4C-9B43-CC903AB74BA6}"/>
              </a:ext>
            </a:extLst>
          </p:cNvPr>
          <p:cNvSpPr>
            <a:spLocks noGrp="1"/>
          </p:cNvSpPr>
          <p:nvPr>
            <p:ph idx="1"/>
          </p:nvPr>
        </p:nvSpPr>
        <p:spPr/>
        <p:txBody>
          <a:bodyPr>
            <a:normAutofit/>
          </a:bodyPr>
          <a:lstStyle/>
          <a:p>
            <a:pPr algn="just"/>
            <a:r>
              <a:rPr lang="el-GR" dirty="0"/>
              <a:t>Είναι ενδιαφέρον ότι το </a:t>
            </a:r>
            <a:r>
              <a:rPr lang="el-GR" b="1" dirty="0"/>
              <a:t>κίνητρο της επίτευξης</a:t>
            </a:r>
            <a:r>
              <a:rPr lang="el-GR" dirty="0"/>
              <a:t> αν και είναι σε μεγάλο βαθμό χαρακτηριστικό της προσωπικότητας μπορεί να επηρεαστεί από το περιβάλλον. </a:t>
            </a:r>
          </a:p>
          <a:p>
            <a:pPr algn="just"/>
            <a:r>
              <a:rPr lang="el-GR" dirty="0"/>
              <a:t>Για παράδειγμα ένας μαθητής που μετακινείται από το γενικό λύκειο, όπου δεν τα πήγαινε καλά, σε ένα τμήμα τεχνικού λυκείου όπου επειδή τον ενδιαφέρουν τα μαθήματα τα καταφέρνει καλά, είναι πιθανό να ξεφύγει από ένα μακροχρόνιο μοτίβο χαμηλού κίνητρου επίτευξης.</a:t>
            </a:r>
            <a:endParaRPr lang="en-US" dirty="0"/>
          </a:p>
        </p:txBody>
      </p:sp>
    </p:spTree>
    <p:extLst>
      <p:ext uri="{BB962C8B-B14F-4D97-AF65-F5344CB8AC3E}">
        <p14:creationId xmlns:p14="http://schemas.microsoft.com/office/powerpoint/2010/main" val="6224178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876AE-1EFB-C142-9ECD-4D9F21CAD41E}"/>
              </a:ext>
            </a:extLst>
          </p:cNvPr>
          <p:cNvSpPr>
            <a:spLocks noGrp="1"/>
          </p:cNvSpPr>
          <p:nvPr>
            <p:ph type="title"/>
          </p:nvPr>
        </p:nvSpPr>
        <p:spPr/>
        <p:txBody>
          <a:bodyPr>
            <a:normAutofit/>
          </a:bodyPr>
          <a:lstStyle/>
          <a:p>
            <a:r>
              <a:rPr lang="el-GR" dirty="0"/>
              <a:t>Τύποι κινήτρων -2</a:t>
            </a:r>
            <a:endParaRPr lang="en-US" dirty="0"/>
          </a:p>
        </p:txBody>
      </p:sp>
      <p:sp>
        <p:nvSpPr>
          <p:cNvPr id="3" name="Content Placeholder 2">
            <a:extLst>
              <a:ext uri="{FF2B5EF4-FFF2-40B4-BE49-F238E27FC236}">
                <a16:creationId xmlns:a16="http://schemas.microsoft.com/office/drawing/2014/main" id="{1C07A71F-14C8-ED4C-9B43-CC903AB74BA6}"/>
              </a:ext>
            </a:extLst>
          </p:cNvPr>
          <p:cNvSpPr>
            <a:spLocks noGrp="1"/>
          </p:cNvSpPr>
          <p:nvPr>
            <p:ph idx="1"/>
          </p:nvPr>
        </p:nvSpPr>
        <p:spPr/>
        <p:txBody>
          <a:bodyPr>
            <a:normAutofit fontScale="92500" lnSpcReduction="10000"/>
          </a:bodyPr>
          <a:lstStyle/>
          <a:p>
            <a:pPr algn="just"/>
            <a:r>
              <a:rPr lang="el-GR" dirty="0"/>
              <a:t>Πρόσφατες έρευνες δείχνουν ότι μπορεί να υπάρχουν δύο ειδών κίνητρα σε καταστάσεις που σχετίζονται με επίτευξη: </a:t>
            </a:r>
            <a:r>
              <a:rPr lang="el-GR" b="1" dirty="0"/>
              <a:t>κίνητρο για επιτυχία </a:t>
            </a:r>
            <a:r>
              <a:rPr lang="el-GR" dirty="0"/>
              <a:t>και </a:t>
            </a:r>
            <a:r>
              <a:rPr lang="el-GR" b="1" dirty="0"/>
              <a:t>κίνητρο για αποφυγή της αποτυχίας.</a:t>
            </a:r>
          </a:p>
          <a:p>
            <a:pPr algn="just"/>
            <a:r>
              <a:rPr lang="el-GR" dirty="0"/>
              <a:t>Τα άτομα που επιδιώκουν την επιτυχία τείνουν να προσπαθούν περισσότερο μετά από μία αποτυχία, ενώ τα άτομα που αποφεύγουν την αποτυχία μειώνουν τις προσπάθειές τους μετά από μία αποτυχία.</a:t>
            </a:r>
          </a:p>
          <a:p>
            <a:pPr algn="just"/>
            <a:r>
              <a:rPr lang="el-GR" dirty="0"/>
              <a:t>Χαρακτηριστικό των ατόμων που αποφεύγουν την αποτυχία είναι ότι επιλέγουν έργα είτε πολύ εύκολα (για να πετύχουν σίγουρα) είτε πολύ δύσκολα (για να έχουν δικαιολογία εάν αποτύχουν)</a:t>
            </a:r>
            <a:endParaRPr lang="en-US" dirty="0"/>
          </a:p>
        </p:txBody>
      </p:sp>
    </p:spTree>
    <p:extLst>
      <p:ext uri="{BB962C8B-B14F-4D97-AF65-F5344CB8AC3E}">
        <p14:creationId xmlns:p14="http://schemas.microsoft.com/office/powerpoint/2010/main" val="16840322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876AE-1EFB-C142-9ECD-4D9F21CAD41E}"/>
              </a:ext>
            </a:extLst>
          </p:cNvPr>
          <p:cNvSpPr>
            <a:spLocks noGrp="1"/>
          </p:cNvSpPr>
          <p:nvPr>
            <p:ph type="title"/>
          </p:nvPr>
        </p:nvSpPr>
        <p:spPr/>
        <p:txBody>
          <a:bodyPr>
            <a:normAutofit/>
          </a:bodyPr>
          <a:lstStyle/>
          <a:p>
            <a:r>
              <a:rPr lang="el-GR" dirty="0"/>
              <a:t>Τύποι κινήτρων -2 (συν.)</a:t>
            </a:r>
            <a:endParaRPr lang="en-US" dirty="0"/>
          </a:p>
        </p:txBody>
      </p:sp>
      <p:sp>
        <p:nvSpPr>
          <p:cNvPr id="3" name="Content Placeholder 2">
            <a:extLst>
              <a:ext uri="{FF2B5EF4-FFF2-40B4-BE49-F238E27FC236}">
                <a16:creationId xmlns:a16="http://schemas.microsoft.com/office/drawing/2014/main" id="{1C07A71F-14C8-ED4C-9B43-CC903AB74BA6}"/>
              </a:ext>
            </a:extLst>
          </p:cNvPr>
          <p:cNvSpPr>
            <a:spLocks noGrp="1"/>
          </p:cNvSpPr>
          <p:nvPr>
            <p:ph idx="1"/>
          </p:nvPr>
        </p:nvSpPr>
        <p:spPr/>
        <p:txBody>
          <a:bodyPr>
            <a:normAutofit fontScale="92500"/>
          </a:bodyPr>
          <a:lstStyle/>
          <a:p>
            <a:pPr algn="just"/>
            <a:r>
              <a:rPr lang="el-GR" dirty="0"/>
              <a:t>Μία ακραία μορφή του κινήτρου για την αποφυγή της αποτυχίας ονομάζεται </a:t>
            </a:r>
            <a:r>
              <a:rPr lang="el-GR" b="1" dirty="0"/>
              <a:t>επίκτητο αίσθημα </a:t>
            </a:r>
            <a:r>
              <a:rPr lang="el-GR" b="1" dirty="0" err="1"/>
              <a:t>αβοηθησίας</a:t>
            </a:r>
            <a:r>
              <a:rPr lang="el-GR" dirty="0"/>
              <a:t>. </a:t>
            </a:r>
          </a:p>
          <a:p>
            <a:pPr algn="just"/>
            <a:r>
              <a:rPr lang="el-GR" dirty="0"/>
              <a:t>Ονομάζεται έτσι η αίσθηση του ατόμου ότι ό,τι και να κάνει θα αποτύχει και αδίκως προσπαθεί. </a:t>
            </a:r>
          </a:p>
          <a:p>
            <a:pPr algn="just"/>
            <a:r>
              <a:rPr lang="el-GR" dirty="0"/>
              <a:t>Πρόκειται ίσως για μία ‘αμυντική απαισιοδοξία’ για να αποφύγει την αρνητική ανατροφοδότηση (για να μην ελπίζει…)</a:t>
            </a:r>
          </a:p>
          <a:p>
            <a:pPr algn="just"/>
            <a:r>
              <a:rPr lang="el-GR" dirty="0"/>
              <a:t>Το επίκτητο αίσθημα </a:t>
            </a:r>
            <a:r>
              <a:rPr lang="el-GR" dirty="0" err="1"/>
              <a:t>αβοηθησίας</a:t>
            </a:r>
            <a:r>
              <a:rPr lang="el-GR" dirty="0"/>
              <a:t> σχετίζεται με τις πρώιμες σχέσεις του παιδιού, αλλά ίσως και από μη συστηματική και απρόβλεπτη χρήση αμοιβών και τιμωριών από τους εκπαιδευτικούς («δεν ελέγχω τίποτα») </a:t>
            </a:r>
            <a:endParaRPr lang="en-US" dirty="0"/>
          </a:p>
        </p:txBody>
      </p:sp>
    </p:spTree>
    <p:extLst>
      <p:ext uri="{BB962C8B-B14F-4D97-AF65-F5344CB8AC3E}">
        <p14:creationId xmlns:p14="http://schemas.microsoft.com/office/powerpoint/2010/main" val="17558119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876AE-1EFB-C142-9ECD-4D9F21CAD41E}"/>
              </a:ext>
            </a:extLst>
          </p:cNvPr>
          <p:cNvSpPr>
            <a:spLocks noGrp="1"/>
          </p:cNvSpPr>
          <p:nvPr>
            <p:ph type="title"/>
          </p:nvPr>
        </p:nvSpPr>
        <p:spPr/>
        <p:txBody>
          <a:bodyPr>
            <a:normAutofit/>
          </a:bodyPr>
          <a:lstStyle/>
          <a:p>
            <a:r>
              <a:rPr lang="el-GR" dirty="0"/>
              <a:t>Τύποι κινήτρων -2 (συν.)</a:t>
            </a:r>
            <a:endParaRPr lang="en-US" dirty="0"/>
          </a:p>
        </p:txBody>
      </p:sp>
      <p:sp>
        <p:nvSpPr>
          <p:cNvPr id="3" name="Content Placeholder 2">
            <a:extLst>
              <a:ext uri="{FF2B5EF4-FFF2-40B4-BE49-F238E27FC236}">
                <a16:creationId xmlns:a16="http://schemas.microsoft.com/office/drawing/2014/main" id="{1C07A71F-14C8-ED4C-9B43-CC903AB74BA6}"/>
              </a:ext>
            </a:extLst>
          </p:cNvPr>
          <p:cNvSpPr>
            <a:spLocks noGrp="1"/>
          </p:cNvSpPr>
          <p:nvPr>
            <p:ph idx="1"/>
          </p:nvPr>
        </p:nvSpPr>
        <p:spPr/>
        <p:txBody>
          <a:bodyPr>
            <a:normAutofit/>
          </a:bodyPr>
          <a:lstStyle/>
          <a:p>
            <a:pPr marL="0" indent="0" algn="just">
              <a:buNone/>
            </a:pPr>
            <a:r>
              <a:rPr lang="el-GR" dirty="0"/>
              <a:t>Πώς μπορούμε να αποτρέψουμε το επίκτητο αίσθημα </a:t>
            </a:r>
            <a:r>
              <a:rPr lang="el-GR" dirty="0" err="1"/>
              <a:t>αβοηθησίας</a:t>
            </a:r>
            <a:r>
              <a:rPr lang="el-GR" dirty="0"/>
              <a:t>;</a:t>
            </a:r>
          </a:p>
          <a:p>
            <a:pPr algn="just"/>
            <a:r>
              <a:rPr lang="el-GR" dirty="0"/>
              <a:t>Να αναδεικνύουμε το θετικά ενός μαθητή (αυτό δεν σημαίνει ότι δεν αναγνωρίζουμε </a:t>
            </a:r>
            <a:r>
              <a:rPr lang="el-GR"/>
              <a:t>τις δυσκολίες). </a:t>
            </a:r>
            <a:endParaRPr lang="el-GR" dirty="0"/>
          </a:p>
          <a:p>
            <a:pPr algn="just"/>
            <a:r>
              <a:rPr lang="el-GR" dirty="0"/>
              <a:t>Να δίνουμε δυνατότητες επιτυχίας σε μικρά βήματα</a:t>
            </a:r>
          </a:p>
          <a:p>
            <a:pPr algn="just"/>
            <a:r>
              <a:rPr lang="el-GR" dirty="0"/>
              <a:t>Άμεση ουσιαστική ανατροφοδότηση και (το κυριότερο)</a:t>
            </a:r>
          </a:p>
          <a:p>
            <a:pPr algn="just"/>
            <a:r>
              <a:rPr lang="el-GR" dirty="0"/>
              <a:t>Συνεπείς προσδοκίες και αντίστοιχη αξιολόγηση</a:t>
            </a:r>
          </a:p>
          <a:p>
            <a:pPr marL="0" indent="0" algn="just">
              <a:buNone/>
            </a:pPr>
            <a:endParaRPr lang="en-US" dirty="0"/>
          </a:p>
        </p:txBody>
      </p:sp>
    </p:spTree>
    <p:extLst>
      <p:ext uri="{BB962C8B-B14F-4D97-AF65-F5344CB8AC3E}">
        <p14:creationId xmlns:p14="http://schemas.microsoft.com/office/powerpoint/2010/main" val="13529116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876AE-1EFB-C142-9ECD-4D9F21CAD41E}"/>
              </a:ext>
            </a:extLst>
          </p:cNvPr>
          <p:cNvSpPr>
            <a:spLocks noGrp="1"/>
          </p:cNvSpPr>
          <p:nvPr>
            <p:ph type="title"/>
          </p:nvPr>
        </p:nvSpPr>
        <p:spPr/>
        <p:txBody>
          <a:bodyPr>
            <a:normAutofit/>
          </a:bodyPr>
          <a:lstStyle/>
          <a:p>
            <a:r>
              <a:rPr lang="el-GR" dirty="0"/>
              <a:t>Τύποι κινήτρων -3</a:t>
            </a:r>
            <a:endParaRPr lang="en-US" dirty="0"/>
          </a:p>
        </p:txBody>
      </p:sp>
      <p:sp>
        <p:nvSpPr>
          <p:cNvPr id="3" name="Content Placeholder 2">
            <a:extLst>
              <a:ext uri="{FF2B5EF4-FFF2-40B4-BE49-F238E27FC236}">
                <a16:creationId xmlns:a16="http://schemas.microsoft.com/office/drawing/2014/main" id="{1C07A71F-14C8-ED4C-9B43-CC903AB74BA6}"/>
              </a:ext>
            </a:extLst>
          </p:cNvPr>
          <p:cNvSpPr>
            <a:spLocks noGrp="1"/>
          </p:cNvSpPr>
          <p:nvPr>
            <p:ph idx="1"/>
          </p:nvPr>
        </p:nvSpPr>
        <p:spPr/>
        <p:txBody>
          <a:bodyPr>
            <a:normAutofit/>
          </a:bodyPr>
          <a:lstStyle/>
          <a:p>
            <a:pPr algn="just"/>
            <a:r>
              <a:rPr lang="el-GR" dirty="0"/>
              <a:t>Οι μαθητές μπορεί να διαφέρουν ανάλογα με το αν έχουν: </a:t>
            </a:r>
          </a:p>
          <a:p>
            <a:pPr marL="0" indent="0" algn="just">
              <a:buNone/>
            </a:pPr>
            <a:r>
              <a:rPr lang="el-GR" dirty="0"/>
              <a:t>-Κίνητρα προσανατολισμένα σε </a:t>
            </a:r>
            <a:r>
              <a:rPr lang="el-GR" b="1" dirty="0"/>
              <a:t>στόχους μάθησης</a:t>
            </a:r>
          </a:p>
          <a:p>
            <a:pPr marL="0" indent="0" algn="just">
              <a:buNone/>
            </a:pPr>
            <a:r>
              <a:rPr lang="el-GR" dirty="0"/>
              <a:t>-Κίνητρα προσανατολισμένα σε </a:t>
            </a:r>
            <a:r>
              <a:rPr lang="el-GR" b="1" dirty="0"/>
              <a:t>στόχους απόδοσης</a:t>
            </a:r>
          </a:p>
          <a:p>
            <a:pPr marL="0" indent="0" algn="just">
              <a:buNone/>
            </a:pPr>
            <a:r>
              <a:rPr lang="el-GR" dirty="0"/>
              <a:t>-Κίνητρα προσανατολισμένα σε </a:t>
            </a:r>
            <a:r>
              <a:rPr lang="el-GR" b="1" dirty="0"/>
              <a:t>κοινωνικούς στόχους</a:t>
            </a:r>
            <a:endParaRPr lang="en-US" b="1" dirty="0"/>
          </a:p>
        </p:txBody>
      </p:sp>
    </p:spTree>
    <p:extLst>
      <p:ext uri="{BB962C8B-B14F-4D97-AF65-F5344CB8AC3E}">
        <p14:creationId xmlns:p14="http://schemas.microsoft.com/office/powerpoint/2010/main" val="38628698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876AE-1EFB-C142-9ECD-4D9F21CAD41E}"/>
              </a:ext>
            </a:extLst>
          </p:cNvPr>
          <p:cNvSpPr>
            <a:spLocks noGrp="1"/>
          </p:cNvSpPr>
          <p:nvPr>
            <p:ph type="title"/>
          </p:nvPr>
        </p:nvSpPr>
        <p:spPr/>
        <p:txBody>
          <a:bodyPr>
            <a:normAutofit/>
          </a:bodyPr>
          <a:lstStyle/>
          <a:p>
            <a:r>
              <a:rPr lang="el-GR" dirty="0"/>
              <a:t>Τύποι κινήτρων -3 (συν.)</a:t>
            </a:r>
            <a:endParaRPr lang="en-US" dirty="0"/>
          </a:p>
        </p:txBody>
      </p:sp>
      <p:sp>
        <p:nvSpPr>
          <p:cNvPr id="3" name="Content Placeholder 2">
            <a:extLst>
              <a:ext uri="{FF2B5EF4-FFF2-40B4-BE49-F238E27FC236}">
                <a16:creationId xmlns:a16="http://schemas.microsoft.com/office/drawing/2014/main" id="{1C07A71F-14C8-ED4C-9B43-CC903AB74BA6}"/>
              </a:ext>
            </a:extLst>
          </p:cNvPr>
          <p:cNvSpPr>
            <a:spLocks noGrp="1"/>
          </p:cNvSpPr>
          <p:nvPr>
            <p:ph idx="1"/>
          </p:nvPr>
        </p:nvSpPr>
        <p:spPr/>
        <p:txBody>
          <a:bodyPr>
            <a:normAutofit/>
          </a:bodyPr>
          <a:lstStyle/>
          <a:p>
            <a:pPr algn="just"/>
            <a:r>
              <a:rPr lang="el-GR" dirty="0"/>
              <a:t>Σε αυτό το μάθημα θα εστιάσουμε στα: </a:t>
            </a:r>
          </a:p>
          <a:p>
            <a:pPr marL="0" indent="0" algn="just">
              <a:buNone/>
            </a:pPr>
            <a:r>
              <a:rPr lang="el-GR" dirty="0"/>
              <a:t>Κίνητρα προσανατολισμένα σε στόχους μάθησης και στα</a:t>
            </a:r>
          </a:p>
          <a:p>
            <a:pPr marL="0" indent="0" algn="just">
              <a:buNone/>
            </a:pPr>
            <a:r>
              <a:rPr lang="el-GR" dirty="0"/>
              <a:t>Κίνητρα προσανατολισμένα σε στόχους απόδοσης</a:t>
            </a:r>
          </a:p>
          <a:p>
            <a:pPr marL="0" indent="0" algn="just">
              <a:buNone/>
            </a:pPr>
            <a:endParaRPr lang="el-GR" dirty="0"/>
          </a:p>
          <a:p>
            <a:pPr algn="just">
              <a:buFont typeface="Arial" panose="020B0604020202020204" pitchFamily="34" charset="0"/>
              <a:buChar char="•"/>
            </a:pPr>
            <a:r>
              <a:rPr lang="el-GR" dirty="0"/>
              <a:t>Τα προσανατολισμένα σε κοινωνικούς στόχους κίνητρα αφορούν τα παιδιά που επιτυγχάνουν για να ευχαριστήσουν τους γονείς, τους δασκάλους ή να έχουν κύρος ανάμεσα στους συνομηλίκους (ανάλογα κίνητρα θα συζητηθούν αναλυτικά στο επόμενο μάθημα) </a:t>
            </a:r>
            <a:endParaRPr lang="en-US" dirty="0"/>
          </a:p>
        </p:txBody>
      </p:sp>
    </p:spTree>
    <p:extLst>
      <p:ext uri="{BB962C8B-B14F-4D97-AF65-F5344CB8AC3E}">
        <p14:creationId xmlns:p14="http://schemas.microsoft.com/office/powerpoint/2010/main" val="959914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7151A-91DC-E644-8D5A-33A09CD4F1E9}"/>
              </a:ext>
            </a:extLst>
          </p:cNvPr>
          <p:cNvSpPr>
            <a:spLocks noGrp="1"/>
          </p:cNvSpPr>
          <p:nvPr>
            <p:ph type="title"/>
          </p:nvPr>
        </p:nvSpPr>
        <p:spPr/>
        <p:txBody>
          <a:bodyPr>
            <a:normAutofit/>
          </a:bodyPr>
          <a:lstStyle/>
          <a:p>
            <a:r>
              <a:rPr lang="el-GR" sz="4000" dirty="0"/>
              <a:t>Στόχοι μάθησης και στόχοι απόδοσης</a:t>
            </a:r>
            <a:endParaRPr lang="en-US" sz="4000" dirty="0"/>
          </a:p>
        </p:txBody>
      </p:sp>
      <p:sp>
        <p:nvSpPr>
          <p:cNvPr id="3" name="Content Placeholder 2">
            <a:extLst>
              <a:ext uri="{FF2B5EF4-FFF2-40B4-BE49-F238E27FC236}">
                <a16:creationId xmlns:a16="http://schemas.microsoft.com/office/drawing/2014/main" id="{3E6E7170-5265-394D-A62F-98D1F1EB7D76}"/>
              </a:ext>
            </a:extLst>
          </p:cNvPr>
          <p:cNvSpPr>
            <a:spLocks noGrp="1"/>
          </p:cNvSpPr>
          <p:nvPr>
            <p:ph idx="1"/>
          </p:nvPr>
        </p:nvSpPr>
        <p:spPr/>
        <p:txBody>
          <a:bodyPr>
            <a:normAutofit fontScale="92500"/>
          </a:bodyPr>
          <a:lstStyle/>
          <a:p>
            <a:r>
              <a:rPr lang="el-GR" dirty="0"/>
              <a:t>Οι μαθητές με προσανατολισμό σε στόχους μάθησης και οι μαθητές με προσανατολισμό σε στόχους απόδοσης δεν διαφέρουν ως προς τη νοημοσύνη, αλλά η μαθησιακή τους απόδοση μπορεί να διαφέρει σημαντικά:</a:t>
            </a:r>
          </a:p>
          <a:p>
            <a:pPr marL="0" indent="0">
              <a:buNone/>
            </a:pPr>
            <a:r>
              <a:rPr lang="el-GR" dirty="0"/>
              <a:t>-Οι μαθητές με προσανατολισμό στην απόδοση όταν συναντούν εμπόδια αποθαρρύνονται γιατί πιστεύουν ότι δεν θα έχουν καλούς βαθμούς με αποτέλεσμα η απόδοση τους παρεμποδίζεται. Αντίθετα οι μαθητές με προσανατολισμό στη μάθηση όταν συναντούν εμπόδια εντείνουν την προσπάθεια με πιθανό αποτέλεσμα να ενισχύεται η απόδοσή τους καθώς τους ενδιαφέρουν οι γνώσεις που θα αποκομίσουν. </a:t>
            </a:r>
            <a:endParaRPr lang="en-US" dirty="0"/>
          </a:p>
        </p:txBody>
      </p:sp>
    </p:spTree>
    <p:extLst>
      <p:ext uri="{BB962C8B-B14F-4D97-AF65-F5344CB8AC3E}">
        <p14:creationId xmlns:p14="http://schemas.microsoft.com/office/powerpoint/2010/main" val="34099060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7151A-91DC-E644-8D5A-33A09CD4F1E9}"/>
              </a:ext>
            </a:extLst>
          </p:cNvPr>
          <p:cNvSpPr>
            <a:spLocks noGrp="1"/>
          </p:cNvSpPr>
          <p:nvPr>
            <p:ph type="title"/>
          </p:nvPr>
        </p:nvSpPr>
        <p:spPr/>
        <p:txBody>
          <a:bodyPr>
            <a:normAutofit/>
          </a:bodyPr>
          <a:lstStyle/>
          <a:p>
            <a:r>
              <a:rPr lang="el-GR" sz="4000" dirty="0"/>
              <a:t>Στόχοι μάθησης και στόχοι απόδοσης</a:t>
            </a:r>
            <a:endParaRPr lang="en-US" sz="4000" dirty="0"/>
          </a:p>
        </p:txBody>
      </p:sp>
      <p:sp>
        <p:nvSpPr>
          <p:cNvPr id="3" name="Content Placeholder 2">
            <a:extLst>
              <a:ext uri="{FF2B5EF4-FFF2-40B4-BE49-F238E27FC236}">
                <a16:creationId xmlns:a16="http://schemas.microsoft.com/office/drawing/2014/main" id="{3E6E7170-5265-394D-A62F-98D1F1EB7D76}"/>
              </a:ext>
            </a:extLst>
          </p:cNvPr>
          <p:cNvSpPr>
            <a:spLocks noGrp="1"/>
          </p:cNvSpPr>
          <p:nvPr>
            <p:ph idx="1"/>
          </p:nvPr>
        </p:nvSpPr>
        <p:spPr/>
        <p:txBody>
          <a:bodyPr>
            <a:normAutofit/>
          </a:bodyPr>
          <a:lstStyle/>
          <a:p>
            <a:pPr marL="0" indent="0">
              <a:buNone/>
            </a:pPr>
            <a:r>
              <a:rPr lang="el-GR" dirty="0"/>
              <a:t>-Οι μαθητές με προσανατολισμό στη μάθηση είναι πιθανότερο να χρησιμοποιούν </a:t>
            </a:r>
            <a:r>
              <a:rPr lang="el-GR" dirty="0" err="1"/>
              <a:t>μεταγνωστικές</a:t>
            </a:r>
            <a:r>
              <a:rPr lang="el-GR" dirty="0"/>
              <a:t>  στρατηγικές και στρατηγικές αυτορρυθμιζόμενης μάθησης.</a:t>
            </a:r>
          </a:p>
          <a:p>
            <a:pPr marL="0" indent="0">
              <a:buNone/>
            </a:pPr>
            <a:endParaRPr lang="el-GR" dirty="0"/>
          </a:p>
          <a:p>
            <a:pPr marL="0" indent="0">
              <a:buNone/>
            </a:pPr>
            <a:r>
              <a:rPr lang="el-GR" dirty="0"/>
              <a:t>Δυστυχώς υπάρχουν ενδείξεις ότι οι μαθητές όσο προχωρά η φοίτησή τους στο σχολείο τείνουν να αντικαθιστούν του στόχους μάθησης με στόχους απόδοσης. </a:t>
            </a:r>
          </a:p>
          <a:p>
            <a:pPr marL="0" indent="0">
              <a:buNone/>
            </a:pPr>
            <a:endParaRPr lang="el-GR" dirty="0"/>
          </a:p>
          <a:p>
            <a:pPr marL="0" indent="0">
              <a:buNone/>
            </a:pPr>
            <a:endParaRPr lang="en-US" dirty="0"/>
          </a:p>
        </p:txBody>
      </p:sp>
    </p:spTree>
    <p:extLst>
      <p:ext uri="{BB962C8B-B14F-4D97-AF65-F5344CB8AC3E}">
        <p14:creationId xmlns:p14="http://schemas.microsoft.com/office/powerpoint/2010/main" val="5241840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7151A-91DC-E644-8D5A-33A09CD4F1E9}"/>
              </a:ext>
            </a:extLst>
          </p:cNvPr>
          <p:cNvSpPr>
            <a:spLocks noGrp="1"/>
          </p:cNvSpPr>
          <p:nvPr>
            <p:ph type="title"/>
          </p:nvPr>
        </p:nvSpPr>
        <p:spPr/>
        <p:txBody>
          <a:bodyPr>
            <a:normAutofit/>
          </a:bodyPr>
          <a:lstStyle/>
          <a:p>
            <a:r>
              <a:rPr lang="el-GR" sz="4000" dirty="0"/>
              <a:t>Στόχοι μάθησης και στόχοι απόδοσης</a:t>
            </a:r>
            <a:endParaRPr lang="en-US" sz="4000" dirty="0"/>
          </a:p>
        </p:txBody>
      </p:sp>
      <p:sp>
        <p:nvSpPr>
          <p:cNvPr id="3" name="Content Placeholder 2">
            <a:extLst>
              <a:ext uri="{FF2B5EF4-FFF2-40B4-BE49-F238E27FC236}">
                <a16:creationId xmlns:a16="http://schemas.microsoft.com/office/drawing/2014/main" id="{3E6E7170-5265-394D-A62F-98D1F1EB7D76}"/>
              </a:ext>
            </a:extLst>
          </p:cNvPr>
          <p:cNvSpPr>
            <a:spLocks noGrp="1"/>
          </p:cNvSpPr>
          <p:nvPr>
            <p:ph idx="1"/>
          </p:nvPr>
        </p:nvSpPr>
        <p:spPr/>
        <p:txBody>
          <a:bodyPr>
            <a:normAutofit/>
          </a:bodyPr>
          <a:lstStyle/>
          <a:p>
            <a:pPr marL="0" indent="0">
              <a:buNone/>
            </a:pPr>
            <a:endParaRPr lang="el-GR" dirty="0"/>
          </a:p>
          <a:p>
            <a:pPr marL="0" indent="0">
              <a:buNone/>
            </a:pPr>
            <a:r>
              <a:rPr lang="el-GR" dirty="0"/>
              <a:t>Η πιο σημαντική προέκταση της έρευνας για τη διάκριση στόχων μάθησης και απόδοσης είναι ότι οι εκπαιδευτικοί θα πρέπει να δείξουν στους μαθητές ότι σκοπός είναι η μάθηση και όχι η βαθμοί </a:t>
            </a:r>
          </a:p>
          <a:p>
            <a:pPr marL="0" indent="0">
              <a:buNone/>
            </a:pPr>
            <a:endParaRPr lang="el-GR" dirty="0"/>
          </a:p>
          <a:p>
            <a:pPr marL="0" indent="0">
              <a:buNone/>
            </a:pPr>
            <a:r>
              <a:rPr lang="el-GR" dirty="0"/>
              <a:t>Πώς μπορεί να επιτευχθεί αυτό;  Τι σκέφτεστε;  </a:t>
            </a:r>
            <a:endParaRPr lang="en-US" dirty="0"/>
          </a:p>
        </p:txBody>
      </p:sp>
    </p:spTree>
    <p:extLst>
      <p:ext uri="{BB962C8B-B14F-4D97-AF65-F5344CB8AC3E}">
        <p14:creationId xmlns:p14="http://schemas.microsoft.com/office/powerpoint/2010/main" val="13432010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7151A-91DC-E644-8D5A-33A09CD4F1E9}"/>
              </a:ext>
            </a:extLst>
          </p:cNvPr>
          <p:cNvSpPr>
            <a:spLocks noGrp="1"/>
          </p:cNvSpPr>
          <p:nvPr>
            <p:ph type="title"/>
          </p:nvPr>
        </p:nvSpPr>
        <p:spPr/>
        <p:txBody>
          <a:bodyPr>
            <a:normAutofit/>
          </a:bodyPr>
          <a:lstStyle/>
          <a:p>
            <a:r>
              <a:rPr lang="el-GR" sz="4000" dirty="0"/>
              <a:t>Στόχοι μάθησης και στόχοι απόδοσης</a:t>
            </a:r>
            <a:endParaRPr lang="en-US" sz="4000" dirty="0"/>
          </a:p>
        </p:txBody>
      </p:sp>
      <p:sp>
        <p:nvSpPr>
          <p:cNvPr id="3" name="Content Placeholder 2">
            <a:extLst>
              <a:ext uri="{FF2B5EF4-FFF2-40B4-BE49-F238E27FC236}">
                <a16:creationId xmlns:a16="http://schemas.microsoft.com/office/drawing/2014/main" id="{3E6E7170-5265-394D-A62F-98D1F1EB7D76}"/>
              </a:ext>
            </a:extLst>
          </p:cNvPr>
          <p:cNvSpPr>
            <a:spLocks noGrp="1"/>
          </p:cNvSpPr>
          <p:nvPr>
            <p:ph idx="1"/>
          </p:nvPr>
        </p:nvSpPr>
        <p:spPr/>
        <p:txBody>
          <a:bodyPr>
            <a:normAutofit fontScale="92500" lnSpcReduction="10000"/>
          </a:bodyPr>
          <a:lstStyle/>
          <a:p>
            <a:pPr marL="514350" indent="-514350">
              <a:buAutoNum type="arabicPeriod"/>
            </a:pPr>
            <a:r>
              <a:rPr lang="el-GR" dirty="0"/>
              <a:t>Να ενισχύσουμε την ελκυστικότητα του μαθήματος</a:t>
            </a:r>
          </a:p>
          <a:p>
            <a:pPr marL="514350" indent="-514350">
              <a:buAutoNum type="arabicPeriod"/>
            </a:pPr>
            <a:r>
              <a:rPr lang="el-GR" dirty="0"/>
              <a:t>Να δείξουμε την πρακτική εφαρμογή και αξία των περιεχομένων του μαθήματος </a:t>
            </a:r>
          </a:p>
          <a:p>
            <a:pPr marL="514350" indent="-514350">
              <a:buAutoNum type="arabicPeriod"/>
            </a:pPr>
            <a:r>
              <a:rPr lang="el-GR" dirty="0"/>
              <a:t>Να αποφεύγουμε πολύ ανταγωνιστικούς τρόπους βαθμολόγησης</a:t>
            </a:r>
          </a:p>
          <a:p>
            <a:pPr marL="514350" indent="-514350">
              <a:buAutoNum type="arabicPeriod"/>
            </a:pPr>
            <a:r>
              <a:rPr lang="el-GR" dirty="0"/>
              <a:t>Να διαμορφώσουμε ένα περιβάλλον αποδοχής και εκτίμησης όλων των μαθητών</a:t>
            </a:r>
          </a:p>
          <a:p>
            <a:pPr marL="514350" indent="-514350">
              <a:buAutoNum type="arabicPeriod"/>
            </a:pPr>
            <a:r>
              <a:rPr lang="el-GR" dirty="0"/>
              <a:t>Να επιτρέπουμε στις ανάγκες των μαθητών να υπαγορεύουν το σχεδιασμό του μαθήματος</a:t>
            </a:r>
          </a:p>
          <a:p>
            <a:pPr marL="514350" indent="-514350">
              <a:buAutoNum type="arabicPeriod"/>
            </a:pPr>
            <a:r>
              <a:rPr lang="el-GR" dirty="0"/>
              <a:t>Να προσφέρουμε ευκαιρίες για πραγματική κινητοποίηση των μαθητών στο μάθημα (πχ. ενδιαφέρουσες εργασίες) </a:t>
            </a:r>
          </a:p>
        </p:txBody>
      </p:sp>
    </p:spTree>
    <p:extLst>
      <p:ext uri="{BB962C8B-B14F-4D97-AF65-F5344CB8AC3E}">
        <p14:creationId xmlns:p14="http://schemas.microsoft.com/office/powerpoint/2010/main" val="893017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80466-1554-3B41-9407-A760E474A109}"/>
              </a:ext>
            </a:extLst>
          </p:cNvPr>
          <p:cNvSpPr>
            <a:spLocks noGrp="1"/>
          </p:cNvSpPr>
          <p:nvPr>
            <p:ph type="title"/>
          </p:nvPr>
        </p:nvSpPr>
        <p:spPr/>
        <p:txBody>
          <a:bodyPr>
            <a:normAutofit/>
          </a:bodyPr>
          <a:lstStyle/>
          <a:p>
            <a:r>
              <a:rPr lang="el-GR" dirty="0"/>
              <a:t>Χαρακτηριστικά κινήτρων </a:t>
            </a:r>
            <a:endParaRPr lang="en-US" dirty="0"/>
          </a:p>
        </p:txBody>
      </p:sp>
      <p:sp>
        <p:nvSpPr>
          <p:cNvPr id="3" name="Content Placeholder 2">
            <a:extLst>
              <a:ext uri="{FF2B5EF4-FFF2-40B4-BE49-F238E27FC236}">
                <a16:creationId xmlns:a16="http://schemas.microsoft.com/office/drawing/2014/main" id="{A7980274-8F81-6247-B587-E6157175872A}"/>
              </a:ext>
            </a:extLst>
          </p:cNvPr>
          <p:cNvSpPr>
            <a:spLocks noGrp="1"/>
          </p:cNvSpPr>
          <p:nvPr>
            <p:ph idx="1"/>
          </p:nvPr>
        </p:nvSpPr>
        <p:spPr/>
        <p:txBody>
          <a:bodyPr/>
          <a:lstStyle/>
          <a:p>
            <a:r>
              <a:rPr lang="el-GR" dirty="0"/>
              <a:t>Τα κίνητρα διαφέρουν ως προς την ένταση και ως προς την κατεύθυνση</a:t>
            </a:r>
          </a:p>
          <a:p>
            <a:r>
              <a:rPr lang="el-GR" dirty="0"/>
              <a:t>Τα κίνητρα για κάποια συμπεριφορά είναι δυνατόν να επέλθουν με διάφορους τρόπους:</a:t>
            </a:r>
          </a:p>
          <a:p>
            <a:pPr marL="0" indent="0">
              <a:buNone/>
            </a:pPr>
            <a:r>
              <a:rPr lang="el-GR" dirty="0"/>
              <a:t>-μπορεί να είναι χαρακτηριστικό της προσωπικότητας του ατόμου</a:t>
            </a:r>
          </a:p>
          <a:p>
            <a:pPr marL="0" indent="0">
              <a:buNone/>
            </a:pPr>
            <a:r>
              <a:rPr lang="el-GR" dirty="0"/>
              <a:t>-τα κίνητρα μπορεί να προκύψουν από εγγενή χαρακτηριστικά του έργου (πχ. να είναι διασκεδαστικό)</a:t>
            </a:r>
          </a:p>
          <a:p>
            <a:pPr marL="0" indent="0">
              <a:buNone/>
            </a:pPr>
            <a:r>
              <a:rPr lang="el-GR" dirty="0"/>
              <a:t>-μπορεί να προέρχονται «</a:t>
            </a:r>
            <a:r>
              <a:rPr lang="el-GR" dirty="0" err="1"/>
              <a:t>απ’έξω</a:t>
            </a:r>
            <a:r>
              <a:rPr lang="el-GR" dirty="0"/>
              <a:t>», πχ. η βαθμολόγηση</a:t>
            </a:r>
            <a:endParaRPr lang="en-US" dirty="0"/>
          </a:p>
        </p:txBody>
      </p:sp>
    </p:spTree>
    <p:extLst>
      <p:ext uri="{BB962C8B-B14F-4D97-AF65-F5344CB8AC3E}">
        <p14:creationId xmlns:p14="http://schemas.microsoft.com/office/powerpoint/2010/main" val="1157126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C2820-3E71-8347-8D04-225CFB98D6B3}"/>
              </a:ext>
            </a:extLst>
          </p:cNvPr>
          <p:cNvSpPr>
            <a:spLocks noGrp="1"/>
          </p:cNvSpPr>
          <p:nvPr>
            <p:ph type="title"/>
          </p:nvPr>
        </p:nvSpPr>
        <p:spPr/>
        <p:txBody>
          <a:bodyPr>
            <a:normAutofit fontScale="90000"/>
          </a:bodyPr>
          <a:lstStyle/>
          <a:p>
            <a:r>
              <a:rPr lang="el-GR" dirty="0"/>
              <a:t>Παράγοντες που επηρεάζουν την κινητοποίηση των μαθητών </a:t>
            </a:r>
            <a:endParaRPr lang="en-US" dirty="0"/>
          </a:p>
        </p:txBody>
      </p:sp>
      <p:sp>
        <p:nvSpPr>
          <p:cNvPr id="3" name="Content Placeholder 2">
            <a:extLst>
              <a:ext uri="{FF2B5EF4-FFF2-40B4-BE49-F238E27FC236}">
                <a16:creationId xmlns:a16="http://schemas.microsoft.com/office/drawing/2014/main" id="{8F85A29C-0CBB-5B49-A289-A2D4C53D1D9E}"/>
              </a:ext>
            </a:extLst>
          </p:cNvPr>
          <p:cNvSpPr>
            <a:spLocks noGrp="1"/>
          </p:cNvSpPr>
          <p:nvPr>
            <p:ph idx="1"/>
          </p:nvPr>
        </p:nvSpPr>
        <p:spPr/>
        <p:txBody>
          <a:bodyPr/>
          <a:lstStyle/>
          <a:p>
            <a:r>
              <a:rPr lang="el-GR" dirty="0"/>
              <a:t>Προσδοκίες εκπαιδευτικών</a:t>
            </a:r>
          </a:p>
          <a:p>
            <a:r>
              <a:rPr lang="el-GR" dirty="0"/>
              <a:t>Άγχος</a:t>
            </a:r>
          </a:p>
          <a:p>
            <a:r>
              <a:rPr lang="el-GR" dirty="0"/>
              <a:t>Βαθμοί (εξωτερικά κίνητρα)</a:t>
            </a:r>
            <a:endParaRPr lang="en-US" dirty="0"/>
          </a:p>
        </p:txBody>
      </p:sp>
    </p:spTree>
    <p:extLst>
      <p:ext uri="{BB962C8B-B14F-4D97-AF65-F5344CB8AC3E}">
        <p14:creationId xmlns:p14="http://schemas.microsoft.com/office/powerpoint/2010/main" val="32920666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E1C1B-692C-044E-B827-225C6A009672}"/>
              </a:ext>
            </a:extLst>
          </p:cNvPr>
          <p:cNvSpPr>
            <a:spLocks noGrp="1"/>
          </p:cNvSpPr>
          <p:nvPr>
            <p:ph type="title"/>
          </p:nvPr>
        </p:nvSpPr>
        <p:spPr/>
        <p:txBody>
          <a:bodyPr/>
          <a:lstStyle/>
          <a:p>
            <a:r>
              <a:rPr lang="el-GR" dirty="0"/>
              <a:t>Προσδοκίες εκπαιδευτικών</a:t>
            </a:r>
            <a:endParaRPr lang="en-US" dirty="0"/>
          </a:p>
        </p:txBody>
      </p:sp>
      <p:sp>
        <p:nvSpPr>
          <p:cNvPr id="3" name="Content Placeholder 2">
            <a:extLst>
              <a:ext uri="{FF2B5EF4-FFF2-40B4-BE49-F238E27FC236}">
                <a16:creationId xmlns:a16="http://schemas.microsoft.com/office/drawing/2014/main" id="{CD8FC1AB-3E97-F64A-84AF-892B2E7000AD}"/>
              </a:ext>
            </a:extLst>
          </p:cNvPr>
          <p:cNvSpPr>
            <a:spLocks noGrp="1"/>
          </p:cNvSpPr>
          <p:nvPr>
            <p:ph idx="1"/>
          </p:nvPr>
        </p:nvSpPr>
        <p:spPr/>
        <p:txBody>
          <a:bodyPr/>
          <a:lstStyle/>
          <a:p>
            <a:r>
              <a:rPr lang="el-GR" dirty="0"/>
              <a:t>Οι μαθητές ανταποκρίνονται στις υψηλές ή τις χαμηλές προσδοκίες που έχουν για αυτούς οι εκπαιδευτικοί τους (βλ. αντίστοιχο πείραμα σε σχολείο)</a:t>
            </a:r>
          </a:p>
          <a:p>
            <a:pPr marL="0" indent="0">
              <a:buNone/>
            </a:pPr>
            <a:endParaRPr lang="el-GR" dirty="0"/>
          </a:p>
          <a:p>
            <a:r>
              <a:rPr lang="el-GR" dirty="0"/>
              <a:t>Αυτό-</a:t>
            </a:r>
            <a:r>
              <a:rPr lang="el-GR" dirty="0" err="1"/>
              <a:t>εκπληρούμενη</a:t>
            </a:r>
            <a:r>
              <a:rPr lang="el-GR" dirty="0"/>
              <a:t> προφητεία </a:t>
            </a:r>
          </a:p>
          <a:p>
            <a:endParaRPr lang="el-GR" dirty="0"/>
          </a:p>
          <a:p>
            <a:r>
              <a:rPr lang="el-GR" dirty="0"/>
              <a:t>Η μετάδοση των χαμηλών προσδοκιών γίνεται ρητά (ελπίζουμε βέβαια πως όχι!), αλλά πιο συχνά </a:t>
            </a:r>
            <a:r>
              <a:rPr lang="el-GR" dirty="0" err="1"/>
              <a:t>υπόρρητα</a:t>
            </a:r>
            <a:endParaRPr lang="en-US" dirty="0"/>
          </a:p>
        </p:txBody>
      </p:sp>
    </p:spTree>
    <p:extLst>
      <p:ext uri="{BB962C8B-B14F-4D97-AF65-F5344CB8AC3E}">
        <p14:creationId xmlns:p14="http://schemas.microsoft.com/office/powerpoint/2010/main" val="4466326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E1C1B-692C-044E-B827-225C6A009672}"/>
              </a:ext>
            </a:extLst>
          </p:cNvPr>
          <p:cNvSpPr>
            <a:spLocks noGrp="1"/>
          </p:cNvSpPr>
          <p:nvPr>
            <p:ph type="title"/>
          </p:nvPr>
        </p:nvSpPr>
        <p:spPr/>
        <p:txBody>
          <a:bodyPr/>
          <a:lstStyle/>
          <a:p>
            <a:r>
              <a:rPr lang="el-GR" dirty="0"/>
              <a:t>Προσδοκίες εκπαιδευτικών</a:t>
            </a:r>
            <a:endParaRPr lang="en-US" dirty="0"/>
          </a:p>
        </p:txBody>
      </p:sp>
      <p:sp>
        <p:nvSpPr>
          <p:cNvPr id="3" name="Content Placeholder 2">
            <a:extLst>
              <a:ext uri="{FF2B5EF4-FFF2-40B4-BE49-F238E27FC236}">
                <a16:creationId xmlns:a16="http://schemas.microsoft.com/office/drawing/2014/main" id="{CD8FC1AB-3E97-F64A-84AF-892B2E7000AD}"/>
              </a:ext>
            </a:extLst>
          </p:cNvPr>
          <p:cNvSpPr>
            <a:spLocks noGrp="1"/>
          </p:cNvSpPr>
          <p:nvPr>
            <p:ph idx="1"/>
          </p:nvPr>
        </p:nvSpPr>
        <p:spPr/>
        <p:txBody>
          <a:bodyPr/>
          <a:lstStyle/>
          <a:p>
            <a:pPr marL="0" indent="0">
              <a:buNone/>
            </a:pPr>
            <a:r>
              <a:rPr lang="el-GR" dirty="0"/>
              <a:t>Μεταδίδοντας θετικές προσδοκίες</a:t>
            </a:r>
          </a:p>
          <a:p>
            <a:pPr marL="0" indent="0">
              <a:buNone/>
            </a:pPr>
            <a:r>
              <a:rPr lang="el-GR" dirty="0"/>
              <a:t>-Περιμένουμε τους μαθητές να σκεφθούν και να απαντήσουν. Τους δίνουμε χρόνο. Οι έρευνες δείχνουν ότι οι εκπαιδευτικοί δίνουν περισσότερο χρόνο σε μαθητές από τους οποίους έχουν υψηλές προσδοκίες (μάλλον για τους άλλους απλά θεωρούν ότι δεν το ξέρουν)</a:t>
            </a:r>
          </a:p>
          <a:p>
            <a:pPr marL="0" indent="0">
              <a:buNone/>
            </a:pPr>
            <a:r>
              <a:rPr lang="el-GR" dirty="0"/>
              <a:t>-Αποφυγή άσκοπων διακρίσεων λόγω επιδόσεων. Πχ. χωρισμούς σε ομάδες με βάση την επίδοση. </a:t>
            </a:r>
          </a:p>
          <a:p>
            <a:pPr marL="0" indent="0">
              <a:buNone/>
            </a:pPr>
            <a:r>
              <a:rPr lang="el-GR" dirty="0"/>
              <a:t>-Ίση μεταχείριση όλων των μαθητών. Πχ. να δίνουμε το λόγο στην τάξη σε όλους τους μαθητές εξίσου</a:t>
            </a:r>
            <a:endParaRPr lang="en-US" dirty="0"/>
          </a:p>
        </p:txBody>
      </p:sp>
    </p:spTree>
    <p:extLst>
      <p:ext uri="{BB962C8B-B14F-4D97-AF65-F5344CB8AC3E}">
        <p14:creationId xmlns:p14="http://schemas.microsoft.com/office/powerpoint/2010/main" val="23045969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FC020-5191-6843-932A-2E1FBB1C11BD}"/>
              </a:ext>
            </a:extLst>
          </p:cNvPr>
          <p:cNvSpPr>
            <a:spLocks noGrp="1"/>
          </p:cNvSpPr>
          <p:nvPr>
            <p:ph type="title"/>
          </p:nvPr>
        </p:nvSpPr>
        <p:spPr/>
        <p:txBody>
          <a:bodyPr/>
          <a:lstStyle/>
          <a:p>
            <a:r>
              <a:rPr lang="en-US" dirty="0" err="1"/>
              <a:t>Ά</a:t>
            </a:r>
            <a:r>
              <a:rPr lang="el-GR" dirty="0" err="1"/>
              <a:t>γχος</a:t>
            </a:r>
            <a:r>
              <a:rPr lang="el-GR" dirty="0"/>
              <a:t> </a:t>
            </a:r>
            <a:endParaRPr lang="en-US" dirty="0"/>
          </a:p>
        </p:txBody>
      </p:sp>
      <p:sp>
        <p:nvSpPr>
          <p:cNvPr id="3" name="Content Placeholder 2">
            <a:extLst>
              <a:ext uri="{FF2B5EF4-FFF2-40B4-BE49-F238E27FC236}">
                <a16:creationId xmlns:a16="http://schemas.microsoft.com/office/drawing/2014/main" id="{F0DA8B6D-B97C-E34B-BBF3-F4CB88E03BC1}"/>
              </a:ext>
            </a:extLst>
          </p:cNvPr>
          <p:cNvSpPr>
            <a:spLocks noGrp="1"/>
          </p:cNvSpPr>
          <p:nvPr>
            <p:ph idx="1"/>
          </p:nvPr>
        </p:nvSpPr>
        <p:spPr/>
        <p:txBody>
          <a:bodyPr>
            <a:normAutofit/>
          </a:bodyPr>
          <a:lstStyle/>
          <a:p>
            <a:r>
              <a:rPr lang="el-GR" dirty="0"/>
              <a:t>Πάντα ενυπάρχει στην εκπαίδευση, αλλά για ορισμένους μαθητές παρεμποδίζει σοβαρά τη μάθηση ή την απόδοση (κυρίως στις εξετάσεις). </a:t>
            </a:r>
            <a:endParaRPr lang="en-US" dirty="0"/>
          </a:p>
          <a:p>
            <a:endParaRPr lang="el-GR" dirty="0"/>
          </a:p>
          <a:p>
            <a:r>
              <a:rPr lang="el-GR" dirty="0"/>
              <a:t>Κύρια πηγή άγχους: ο φόβος της αποτυχίας και </a:t>
            </a:r>
            <a:r>
              <a:rPr lang="el-GR" dirty="0" err="1"/>
              <a:t>κατ’επέκταση</a:t>
            </a:r>
            <a:r>
              <a:rPr lang="el-GR" dirty="0"/>
              <a:t> η μείωση της αυτοεκτίμησης. (Οι αγχώδεις μαθητές έχουν σε υπερβολικό βαθμό αυτοσυνειδησία σε θέματα επίτευξης)</a:t>
            </a:r>
          </a:p>
        </p:txBody>
      </p:sp>
    </p:spTree>
    <p:extLst>
      <p:ext uri="{BB962C8B-B14F-4D97-AF65-F5344CB8AC3E}">
        <p14:creationId xmlns:p14="http://schemas.microsoft.com/office/powerpoint/2010/main" val="20064031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FC020-5191-6843-932A-2E1FBB1C11BD}"/>
              </a:ext>
            </a:extLst>
          </p:cNvPr>
          <p:cNvSpPr>
            <a:spLocks noGrp="1"/>
          </p:cNvSpPr>
          <p:nvPr>
            <p:ph type="title"/>
          </p:nvPr>
        </p:nvSpPr>
        <p:spPr/>
        <p:txBody>
          <a:bodyPr/>
          <a:lstStyle/>
          <a:p>
            <a:r>
              <a:rPr lang="en-US" dirty="0" err="1"/>
              <a:t>Ά</a:t>
            </a:r>
            <a:r>
              <a:rPr lang="el-GR" dirty="0" err="1"/>
              <a:t>γχος</a:t>
            </a:r>
            <a:r>
              <a:rPr lang="el-GR" dirty="0"/>
              <a:t> </a:t>
            </a:r>
            <a:endParaRPr lang="en-US" dirty="0"/>
          </a:p>
        </p:txBody>
      </p:sp>
      <p:sp>
        <p:nvSpPr>
          <p:cNvPr id="3" name="Content Placeholder 2">
            <a:extLst>
              <a:ext uri="{FF2B5EF4-FFF2-40B4-BE49-F238E27FC236}">
                <a16:creationId xmlns:a16="http://schemas.microsoft.com/office/drawing/2014/main" id="{F0DA8B6D-B97C-E34B-BBF3-F4CB88E03BC1}"/>
              </a:ext>
            </a:extLst>
          </p:cNvPr>
          <p:cNvSpPr>
            <a:spLocks noGrp="1"/>
          </p:cNvSpPr>
          <p:nvPr>
            <p:ph idx="1"/>
          </p:nvPr>
        </p:nvSpPr>
        <p:spPr/>
        <p:txBody>
          <a:bodyPr>
            <a:normAutofit/>
          </a:bodyPr>
          <a:lstStyle/>
          <a:p>
            <a:r>
              <a:rPr lang="el-GR" dirty="0"/>
              <a:t>Πώς μπορούμε να βοηθήσουμε: </a:t>
            </a:r>
          </a:p>
          <a:p>
            <a:pPr marL="0" indent="0">
              <a:buNone/>
            </a:pPr>
            <a:r>
              <a:rPr lang="el-GR" dirty="0"/>
              <a:t>-κλίμα αποδοχής στην τάξη (και όχι ανταγωνιστικό)</a:t>
            </a:r>
          </a:p>
          <a:p>
            <a:pPr marL="0" indent="0">
              <a:buNone/>
            </a:pPr>
            <a:r>
              <a:rPr lang="el-GR" dirty="0"/>
              <a:t>-δίνουμε σαφείς οδηγίες για κάθε εργασία </a:t>
            </a:r>
          </a:p>
          <a:p>
            <a:pPr marL="0" indent="0">
              <a:buNone/>
            </a:pPr>
            <a:r>
              <a:rPr lang="el-GR" dirty="0"/>
              <a:t>-βαθμιαία αύξηση δυσκολίας των θεμάτων</a:t>
            </a:r>
          </a:p>
          <a:p>
            <a:pPr marL="0" indent="0">
              <a:buNone/>
            </a:pPr>
            <a:r>
              <a:rPr lang="el-GR" dirty="0"/>
              <a:t>-δίνουμε ευκαιρία στους μαθητές να διορθώσουν τα λάθη τους </a:t>
            </a:r>
          </a:p>
          <a:p>
            <a:pPr marL="0" indent="0">
              <a:buNone/>
            </a:pPr>
            <a:r>
              <a:rPr lang="el-GR" dirty="0"/>
              <a:t>-αποφεύγουμε τη χρονική πίεση </a:t>
            </a:r>
            <a:endParaRPr lang="en-US" dirty="0"/>
          </a:p>
        </p:txBody>
      </p:sp>
    </p:spTree>
    <p:extLst>
      <p:ext uri="{BB962C8B-B14F-4D97-AF65-F5344CB8AC3E}">
        <p14:creationId xmlns:p14="http://schemas.microsoft.com/office/powerpoint/2010/main" val="476923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7597C-5613-4644-92AA-5D54F3D40C5B}"/>
              </a:ext>
            </a:extLst>
          </p:cNvPr>
          <p:cNvSpPr>
            <a:spLocks noGrp="1"/>
          </p:cNvSpPr>
          <p:nvPr>
            <p:ph type="title"/>
          </p:nvPr>
        </p:nvSpPr>
        <p:spPr/>
        <p:txBody>
          <a:bodyPr>
            <a:normAutofit fontScale="90000"/>
          </a:bodyPr>
          <a:lstStyle/>
          <a:p>
            <a:r>
              <a:rPr lang="el-GR" dirty="0"/>
              <a:t>Εξωτερικά και εσωτερικά κίνητρα</a:t>
            </a:r>
            <a:endParaRPr lang="en-US" dirty="0"/>
          </a:p>
        </p:txBody>
      </p:sp>
      <p:sp>
        <p:nvSpPr>
          <p:cNvPr id="3" name="Content Placeholder 2">
            <a:extLst>
              <a:ext uri="{FF2B5EF4-FFF2-40B4-BE49-F238E27FC236}">
                <a16:creationId xmlns:a16="http://schemas.microsoft.com/office/drawing/2014/main" id="{7F94AA11-6431-9543-A390-6F0365E29EC6}"/>
              </a:ext>
            </a:extLst>
          </p:cNvPr>
          <p:cNvSpPr>
            <a:spLocks noGrp="1"/>
          </p:cNvSpPr>
          <p:nvPr>
            <p:ph idx="1"/>
          </p:nvPr>
        </p:nvSpPr>
        <p:spPr/>
        <p:txBody>
          <a:bodyPr>
            <a:normAutofit lnSpcReduction="10000"/>
          </a:bodyPr>
          <a:lstStyle/>
          <a:p>
            <a:r>
              <a:rPr lang="el-GR" dirty="0"/>
              <a:t>Υπάρχουν μαθητές και μαθήτριες με αυξημένα εσωτερικά κίνητρα μάθησης</a:t>
            </a:r>
          </a:p>
          <a:p>
            <a:r>
              <a:rPr lang="el-GR" dirty="0"/>
              <a:t>Επίσης, το ενδιαφέρον μάθημα έχει αρκετή αξία εσωτερικού κινήτρου για να κινητοποιήσει τους μαθητές και τις μαθήτριες</a:t>
            </a:r>
          </a:p>
          <a:p>
            <a:r>
              <a:rPr lang="el-GR" dirty="0"/>
              <a:t>Όμως δεν υπάρχουν μόνο αυτές οι περιπτώσεις…Δεν έχουν όλοι οι μαθητές/</a:t>
            </a:r>
            <a:r>
              <a:rPr lang="el-GR" dirty="0" err="1"/>
              <a:t>τριες</a:t>
            </a:r>
            <a:r>
              <a:rPr lang="el-GR" dirty="0"/>
              <a:t> υψηλά κίνητρα μάθησης ούτε και όλα τα μαθήματα είναι πάντα ενδιαφέροντα ή άμεσα χρήσιμα στο παρόν</a:t>
            </a:r>
          </a:p>
          <a:p>
            <a:r>
              <a:rPr lang="el-GR" dirty="0" err="1"/>
              <a:t>Γι΄αυτό</a:t>
            </a:r>
            <a:r>
              <a:rPr lang="el-GR" dirty="0"/>
              <a:t> τα σχολεία χρησιμοποιούν και </a:t>
            </a:r>
            <a:r>
              <a:rPr lang="el-GR" b="1" dirty="0"/>
              <a:t>εξωτερικά κίνητρα </a:t>
            </a:r>
            <a:r>
              <a:rPr lang="el-GR" dirty="0"/>
              <a:t>(βαθμοί, βραβεία </a:t>
            </a:r>
            <a:r>
              <a:rPr lang="el-GR" dirty="0" err="1"/>
              <a:t>κλπ</a:t>
            </a:r>
            <a:r>
              <a:rPr lang="el-GR" dirty="0"/>
              <a:t>)</a:t>
            </a:r>
            <a:endParaRPr lang="en-US" b="1" dirty="0"/>
          </a:p>
        </p:txBody>
      </p:sp>
    </p:spTree>
    <p:extLst>
      <p:ext uri="{BB962C8B-B14F-4D97-AF65-F5344CB8AC3E}">
        <p14:creationId xmlns:p14="http://schemas.microsoft.com/office/powerpoint/2010/main" val="34774988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7597C-5613-4644-92AA-5D54F3D40C5B}"/>
              </a:ext>
            </a:extLst>
          </p:cNvPr>
          <p:cNvSpPr>
            <a:spLocks noGrp="1"/>
          </p:cNvSpPr>
          <p:nvPr>
            <p:ph type="title"/>
          </p:nvPr>
        </p:nvSpPr>
        <p:spPr/>
        <p:txBody>
          <a:bodyPr>
            <a:normAutofit fontScale="90000"/>
          </a:bodyPr>
          <a:lstStyle/>
          <a:p>
            <a:r>
              <a:rPr lang="el-GR" dirty="0"/>
              <a:t>Εξωτερικά και εσωτερικά κίνητρα</a:t>
            </a:r>
            <a:endParaRPr lang="en-US" dirty="0"/>
          </a:p>
        </p:txBody>
      </p:sp>
      <p:sp>
        <p:nvSpPr>
          <p:cNvPr id="3" name="Content Placeholder 2">
            <a:extLst>
              <a:ext uri="{FF2B5EF4-FFF2-40B4-BE49-F238E27FC236}">
                <a16:creationId xmlns:a16="http://schemas.microsoft.com/office/drawing/2014/main" id="{7F94AA11-6431-9543-A390-6F0365E29EC6}"/>
              </a:ext>
            </a:extLst>
          </p:cNvPr>
          <p:cNvSpPr>
            <a:spLocks noGrp="1"/>
          </p:cNvSpPr>
          <p:nvPr>
            <p:ph idx="1"/>
          </p:nvPr>
        </p:nvSpPr>
        <p:spPr/>
        <p:txBody>
          <a:bodyPr>
            <a:normAutofit/>
          </a:bodyPr>
          <a:lstStyle/>
          <a:p>
            <a:r>
              <a:rPr lang="el-GR" dirty="0"/>
              <a:t>Κλασικό πείραμα της σχολικής ψυχολογίας: (</a:t>
            </a:r>
            <a:r>
              <a:rPr lang="en-US" dirty="0"/>
              <a:t>Lepper, 1973): </a:t>
            </a:r>
            <a:r>
              <a:rPr lang="en-US" dirty="0" err="1"/>
              <a:t>ο</a:t>
            </a:r>
            <a:r>
              <a:rPr lang="el-GR" dirty="0" err="1"/>
              <a:t>ρισμένα</a:t>
            </a:r>
            <a:r>
              <a:rPr lang="el-GR" dirty="0"/>
              <a:t> παιδιά νηπιαγωγείου πήραν αμοιβή («Βραβείο Καλού Παίκτη») για μία ζωγραφιά και αυτά συγκρίθηκαν με παιδιά που δεν πήραν αμοιβή για να ζωγραφίσουν. Η έρευνα έδειξε ότι τις επόμενες ημέρες τα παιδιά που πήραν αμοιβή ζωγράφισαν περίπου το μισό χρόνο απ’ ότι τα άλλα παιδιά. Δηλαδή δεν έκαναν χωρίς αντάλλαγμα κάτι που παλιότερα το έκαναν χωρίς αντάλλαγμα (και συνέχιζαν να το κάνουν τα παιδιά που δεν είχαν ανταμειφθεί για τη ζωγραφική τους).  </a:t>
            </a:r>
            <a:endParaRPr lang="en-US" dirty="0"/>
          </a:p>
        </p:txBody>
      </p:sp>
    </p:spTree>
    <p:extLst>
      <p:ext uri="{BB962C8B-B14F-4D97-AF65-F5344CB8AC3E}">
        <p14:creationId xmlns:p14="http://schemas.microsoft.com/office/powerpoint/2010/main" val="13206585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BA494-77D6-E34E-B0B6-B99196B602DC}"/>
              </a:ext>
            </a:extLst>
          </p:cNvPr>
          <p:cNvSpPr>
            <a:spLocks noGrp="1"/>
          </p:cNvSpPr>
          <p:nvPr>
            <p:ph type="title"/>
          </p:nvPr>
        </p:nvSpPr>
        <p:spPr/>
        <p:txBody>
          <a:bodyPr>
            <a:normAutofit fontScale="90000"/>
          </a:bodyPr>
          <a:lstStyle/>
          <a:p>
            <a:r>
              <a:rPr lang="el-GR" dirty="0"/>
              <a:t>Εξωτερικά και εσωτερικά κίνητρα</a:t>
            </a:r>
            <a:endParaRPr lang="en-US" dirty="0"/>
          </a:p>
        </p:txBody>
      </p:sp>
      <p:sp>
        <p:nvSpPr>
          <p:cNvPr id="3" name="Content Placeholder 2">
            <a:extLst>
              <a:ext uri="{FF2B5EF4-FFF2-40B4-BE49-F238E27FC236}">
                <a16:creationId xmlns:a16="http://schemas.microsoft.com/office/drawing/2014/main" id="{1D215882-29B5-F249-AAF3-31E115482221}"/>
              </a:ext>
            </a:extLst>
          </p:cNvPr>
          <p:cNvSpPr>
            <a:spLocks noGrp="1"/>
          </p:cNvSpPr>
          <p:nvPr>
            <p:ph idx="1"/>
          </p:nvPr>
        </p:nvSpPr>
        <p:spPr/>
        <p:txBody>
          <a:bodyPr/>
          <a:lstStyle/>
          <a:p>
            <a:r>
              <a:rPr lang="en-US" dirty="0" err="1"/>
              <a:t>Ά</a:t>
            </a:r>
            <a:r>
              <a:rPr lang="el-GR" dirty="0" err="1"/>
              <a:t>ρα</a:t>
            </a:r>
            <a:r>
              <a:rPr lang="el-GR" dirty="0"/>
              <a:t>, οι αμοιβές καταστρέφουν τα εσωτερικά κίνητρα;</a:t>
            </a:r>
          </a:p>
          <a:p>
            <a:r>
              <a:rPr lang="el-GR" dirty="0"/>
              <a:t>Κριτική του πειράματος:</a:t>
            </a:r>
          </a:p>
          <a:p>
            <a:pPr marL="0" indent="0">
              <a:buNone/>
            </a:pPr>
            <a:r>
              <a:rPr lang="el-GR" dirty="0"/>
              <a:t>-σε αυτό το πείραμα επιλέχθηκαν να συμμετέχουν μόνο παιδιά που ενδιαφερόντουσαν για τη ζωγραφική</a:t>
            </a:r>
          </a:p>
          <a:p>
            <a:pPr marL="0" indent="0">
              <a:buNone/>
            </a:pPr>
            <a:r>
              <a:rPr lang="el-GR" dirty="0"/>
              <a:t>-η ελεύθερη ζωγραφική δεν είναι το ίδιο με ένα απαιτητικό σχολικό μάθημα</a:t>
            </a:r>
          </a:p>
          <a:p>
            <a:pPr marL="0" indent="0">
              <a:buNone/>
            </a:pPr>
            <a:r>
              <a:rPr lang="el-GR" dirty="0"/>
              <a:t>-σε πολλές περιπτώσεις οι δημιουργικοί άνθρωποι έχουν πάρει ανταμοιβές</a:t>
            </a:r>
          </a:p>
          <a:p>
            <a:pPr marL="0" indent="0">
              <a:buNone/>
            </a:pPr>
            <a:r>
              <a:rPr lang="el-GR" dirty="0"/>
              <a:t>-έρευνες με μεγαλύτερα παιδιά (δες επόμενη διαφάνεια)</a:t>
            </a:r>
            <a:endParaRPr lang="en-US" dirty="0"/>
          </a:p>
        </p:txBody>
      </p:sp>
    </p:spTree>
    <p:extLst>
      <p:ext uri="{BB962C8B-B14F-4D97-AF65-F5344CB8AC3E}">
        <p14:creationId xmlns:p14="http://schemas.microsoft.com/office/powerpoint/2010/main" val="35959450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BA494-77D6-E34E-B0B6-B99196B602DC}"/>
              </a:ext>
            </a:extLst>
          </p:cNvPr>
          <p:cNvSpPr>
            <a:spLocks noGrp="1"/>
          </p:cNvSpPr>
          <p:nvPr>
            <p:ph type="title"/>
          </p:nvPr>
        </p:nvSpPr>
        <p:spPr/>
        <p:txBody>
          <a:bodyPr>
            <a:normAutofit fontScale="90000"/>
          </a:bodyPr>
          <a:lstStyle/>
          <a:p>
            <a:r>
              <a:rPr lang="el-GR" dirty="0"/>
              <a:t>Εξωτερικά και εσωτερικά κίνητρα</a:t>
            </a:r>
            <a:endParaRPr lang="en-US" dirty="0"/>
          </a:p>
        </p:txBody>
      </p:sp>
      <p:sp>
        <p:nvSpPr>
          <p:cNvPr id="3" name="Content Placeholder 2">
            <a:extLst>
              <a:ext uri="{FF2B5EF4-FFF2-40B4-BE49-F238E27FC236}">
                <a16:creationId xmlns:a16="http://schemas.microsoft.com/office/drawing/2014/main" id="{1D215882-29B5-F249-AAF3-31E115482221}"/>
              </a:ext>
            </a:extLst>
          </p:cNvPr>
          <p:cNvSpPr>
            <a:spLocks noGrp="1"/>
          </p:cNvSpPr>
          <p:nvPr>
            <p:ph idx="1"/>
          </p:nvPr>
        </p:nvSpPr>
        <p:spPr/>
        <p:txBody>
          <a:bodyPr>
            <a:normAutofit/>
          </a:bodyPr>
          <a:lstStyle/>
          <a:p>
            <a:pPr marL="0" indent="0">
              <a:buNone/>
            </a:pPr>
            <a:r>
              <a:rPr lang="el-GR" dirty="0"/>
              <a:t>Έρευνες με μεγαλύτερα παιδιά και με έργα παρεμφερή με σχολικές εργασίες έδειξαν ότι τα εξωτερικά κίνητρα αύξησαν τα εσωτερικά κίνητρα όταν:</a:t>
            </a:r>
          </a:p>
          <a:p>
            <a:pPr marL="0" indent="0">
              <a:buNone/>
            </a:pPr>
            <a:r>
              <a:rPr lang="el-GR" dirty="0"/>
              <a:t>-οι αμοιβές εξαρτώνται από την ποιότητα της απόδοσης (και όχι μόνο από τη συμμετοχή)</a:t>
            </a:r>
          </a:p>
          <a:p>
            <a:pPr marL="0" indent="0">
              <a:buNone/>
            </a:pPr>
            <a:r>
              <a:rPr lang="el-GR" dirty="0"/>
              <a:t>-οι αμοιβές θεωρούνται αναγνώριση ικανότητας</a:t>
            </a:r>
          </a:p>
          <a:p>
            <a:pPr marL="0" indent="0">
              <a:buNone/>
            </a:pPr>
            <a:r>
              <a:rPr lang="el-GR" dirty="0"/>
              <a:t>-το έργο δεν είναι πολύ ενδιαφέρον</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val="4911653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BA494-77D6-E34E-B0B6-B99196B602DC}"/>
              </a:ext>
            </a:extLst>
          </p:cNvPr>
          <p:cNvSpPr>
            <a:spLocks noGrp="1"/>
          </p:cNvSpPr>
          <p:nvPr>
            <p:ph type="title"/>
          </p:nvPr>
        </p:nvSpPr>
        <p:spPr/>
        <p:txBody>
          <a:bodyPr>
            <a:normAutofit fontScale="90000"/>
          </a:bodyPr>
          <a:lstStyle/>
          <a:p>
            <a:r>
              <a:rPr lang="el-GR" dirty="0"/>
              <a:t>Εξωτερικά και εσωτερικά κίνητρα</a:t>
            </a:r>
            <a:endParaRPr lang="en-US" dirty="0"/>
          </a:p>
        </p:txBody>
      </p:sp>
      <p:sp>
        <p:nvSpPr>
          <p:cNvPr id="3" name="Content Placeholder 2">
            <a:extLst>
              <a:ext uri="{FF2B5EF4-FFF2-40B4-BE49-F238E27FC236}">
                <a16:creationId xmlns:a16="http://schemas.microsoft.com/office/drawing/2014/main" id="{1D215882-29B5-F249-AAF3-31E115482221}"/>
              </a:ext>
            </a:extLst>
          </p:cNvPr>
          <p:cNvSpPr>
            <a:spLocks noGrp="1"/>
          </p:cNvSpPr>
          <p:nvPr>
            <p:ph idx="1"/>
          </p:nvPr>
        </p:nvSpPr>
        <p:spPr/>
        <p:txBody>
          <a:bodyPr>
            <a:normAutofit/>
          </a:bodyPr>
          <a:lstStyle/>
          <a:p>
            <a:pPr marL="0" indent="0">
              <a:buNone/>
            </a:pPr>
            <a:r>
              <a:rPr lang="el-GR" dirty="0"/>
              <a:t>Γενικά, όμως, επειδή υπάρχουν και αρνητικές πλευρές στη χρήση εξωτερικών κινήτρων η καλύτερη συμβουλή είναι να αυξήσουμε τα εσωτερικά κίνητρα! </a:t>
            </a:r>
          </a:p>
          <a:p>
            <a:pPr marL="0" indent="0">
              <a:buNone/>
            </a:pPr>
            <a:r>
              <a:rPr lang="el-GR" dirty="0"/>
              <a:t>Κάντε το μάθημα ΕΝΦΙΑΦΕΡΟΝ!</a:t>
            </a:r>
          </a:p>
          <a:p>
            <a:pPr marL="0" indent="0">
              <a:buNone/>
            </a:pPr>
            <a:r>
              <a:rPr lang="el-GR" dirty="0"/>
              <a:t>Με συνδέσεις με την πραγματικότητα των παιδιών</a:t>
            </a:r>
          </a:p>
          <a:p>
            <a:pPr marL="0" indent="0">
              <a:buNone/>
            </a:pPr>
            <a:r>
              <a:rPr lang="el-GR" dirty="0"/>
              <a:t>Με ευφάνταστους τρόπους παρουσίασης </a:t>
            </a:r>
          </a:p>
          <a:p>
            <a:pPr marL="0" indent="0">
              <a:buNone/>
            </a:pPr>
            <a:r>
              <a:rPr lang="el-GR" dirty="0"/>
              <a:t>(ποιες άλλες ιδέες έχετε;)</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val="1690720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EB438-B109-6F4E-BCD7-A21A8F7AC901}"/>
              </a:ext>
            </a:extLst>
          </p:cNvPr>
          <p:cNvSpPr>
            <a:spLocks noGrp="1"/>
          </p:cNvSpPr>
          <p:nvPr>
            <p:ph type="title"/>
          </p:nvPr>
        </p:nvSpPr>
        <p:spPr/>
        <p:txBody>
          <a:bodyPr/>
          <a:lstStyle/>
          <a:p>
            <a:r>
              <a:rPr lang="el-GR" dirty="0"/>
              <a:t>Κίνητρα</a:t>
            </a:r>
            <a:endParaRPr lang="en-GR" dirty="0"/>
          </a:p>
        </p:txBody>
      </p:sp>
      <p:sp>
        <p:nvSpPr>
          <p:cNvPr id="3" name="Content Placeholder 2">
            <a:extLst>
              <a:ext uri="{FF2B5EF4-FFF2-40B4-BE49-F238E27FC236}">
                <a16:creationId xmlns:a16="http://schemas.microsoft.com/office/drawing/2014/main" id="{B8141FAE-0F65-8445-86CB-D0D08361064F}"/>
              </a:ext>
            </a:extLst>
          </p:cNvPr>
          <p:cNvSpPr>
            <a:spLocks noGrp="1"/>
          </p:cNvSpPr>
          <p:nvPr>
            <p:ph idx="1"/>
          </p:nvPr>
        </p:nvSpPr>
        <p:spPr/>
        <p:txBody>
          <a:bodyPr/>
          <a:lstStyle/>
          <a:p>
            <a:r>
              <a:rPr lang="el-GR" dirty="0"/>
              <a:t>Λόγω της σημαντικότητας των κινήτρων στην εκπαίδευση, έχουν γίνει πολλές σχετικές έρευνες και έχουμε πολλά και πολυδιάστατα ευρήματα</a:t>
            </a:r>
          </a:p>
          <a:p>
            <a:r>
              <a:rPr lang="el-GR" dirty="0"/>
              <a:t>Στο μάθημα θα παρουσιάσουμε </a:t>
            </a:r>
          </a:p>
          <a:p>
            <a:pPr marL="0" indent="0">
              <a:buNone/>
            </a:pPr>
            <a:r>
              <a:rPr lang="el-GR" dirty="0"/>
              <a:t>Τις θεωρίες για κίνητρα και </a:t>
            </a:r>
          </a:p>
          <a:p>
            <a:pPr marL="0" indent="0">
              <a:buNone/>
            </a:pPr>
            <a:r>
              <a:rPr lang="el-GR" dirty="0"/>
              <a:t>Τους τύπους των κινήτρων</a:t>
            </a:r>
          </a:p>
        </p:txBody>
      </p:sp>
    </p:spTree>
    <p:extLst>
      <p:ext uri="{BB962C8B-B14F-4D97-AF65-F5344CB8AC3E}">
        <p14:creationId xmlns:p14="http://schemas.microsoft.com/office/powerpoint/2010/main" val="39870964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B53EE-7E6C-E147-AE8D-C7882BE535F4}"/>
              </a:ext>
            </a:extLst>
          </p:cNvPr>
          <p:cNvSpPr>
            <a:spLocks noGrp="1"/>
          </p:cNvSpPr>
          <p:nvPr>
            <p:ph type="title"/>
          </p:nvPr>
        </p:nvSpPr>
        <p:spPr/>
        <p:txBody>
          <a:bodyPr>
            <a:noAutofit/>
          </a:bodyPr>
          <a:lstStyle/>
          <a:p>
            <a:r>
              <a:rPr lang="el-GR" sz="4400" dirty="0"/>
              <a:t>Εξωτερικά κίνητρα: </a:t>
            </a:r>
            <a:br>
              <a:rPr lang="el-GR" sz="4400" dirty="0"/>
            </a:br>
            <a:r>
              <a:rPr lang="el-GR" sz="4400" dirty="0"/>
              <a:t>οδηγός για καλή χρήση!</a:t>
            </a:r>
            <a:endParaRPr lang="en-US" sz="4400" dirty="0"/>
          </a:p>
        </p:txBody>
      </p:sp>
      <p:sp>
        <p:nvSpPr>
          <p:cNvPr id="3" name="Content Placeholder 2">
            <a:extLst>
              <a:ext uri="{FF2B5EF4-FFF2-40B4-BE49-F238E27FC236}">
                <a16:creationId xmlns:a16="http://schemas.microsoft.com/office/drawing/2014/main" id="{B9167B1C-03B1-D548-A971-0716FE70B231}"/>
              </a:ext>
            </a:extLst>
          </p:cNvPr>
          <p:cNvSpPr>
            <a:spLocks noGrp="1"/>
          </p:cNvSpPr>
          <p:nvPr>
            <p:ph idx="1"/>
          </p:nvPr>
        </p:nvSpPr>
        <p:spPr/>
        <p:txBody>
          <a:bodyPr>
            <a:normAutofit lnSpcReduction="10000"/>
          </a:bodyPr>
          <a:lstStyle/>
          <a:p>
            <a:r>
              <a:rPr lang="el-GR" dirty="0"/>
              <a:t>Εκφράζετε σαφείς προσδοκίες και δίνετε σαφείς οδηγίες: τι ακριβώς πρέπει να κάνουν οι μαθητές, σε τι ακριβώς θα βαθμολογηθούν</a:t>
            </a:r>
          </a:p>
          <a:p>
            <a:r>
              <a:rPr lang="el-GR" dirty="0"/>
              <a:t>Παρέχετε σαφή ανατροφοδότηση: τι ακριβώς έκανε καλά ο μαθητής ή η μαθήτρια</a:t>
            </a:r>
          </a:p>
          <a:p>
            <a:r>
              <a:rPr lang="el-GR" dirty="0"/>
              <a:t>Παρέχετε άμεση ανατροφοδότηση</a:t>
            </a:r>
            <a:r>
              <a:rPr lang="el-GR" dirty="0">
                <a:sym typeface="Wingdings" pitchFamily="2" charset="2"/>
              </a:rPr>
              <a:t> (ειδικά όταν μιλάμε για μικρά παιδιά)</a:t>
            </a:r>
          </a:p>
          <a:p>
            <a:r>
              <a:rPr lang="el-GR" dirty="0">
                <a:sym typeface="Wingdings" pitchFamily="2" charset="2"/>
              </a:rPr>
              <a:t>Παρέχετε συχνή ανατροφοδότηση</a:t>
            </a:r>
          </a:p>
          <a:p>
            <a:r>
              <a:rPr lang="el-GR" dirty="0">
                <a:sym typeface="Wingdings" pitchFamily="2" charset="2"/>
              </a:rPr>
              <a:t>Αναρωτηθείτε τι άλλο μπορεί να είναι εξωτερικό κίνητρο για ένα μαθητή ή </a:t>
            </a:r>
            <a:r>
              <a:rPr lang="el-GR">
                <a:sym typeface="Wingdings" pitchFamily="2" charset="2"/>
              </a:rPr>
              <a:t>μια μαθήτρια (</a:t>
            </a:r>
            <a:r>
              <a:rPr lang="el-GR" dirty="0">
                <a:sym typeface="Wingdings" pitchFamily="2" charset="2"/>
              </a:rPr>
              <a:t>όχι μόνο το Α στο έλεγχο ή το μπράβο)</a:t>
            </a:r>
            <a:endParaRPr lang="en-US" dirty="0"/>
          </a:p>
        </p:txBody>
      </p:sp>
    </p:spTree>
    <p:extLst>
      <p:ext uri="{BB962C8B-B14F-4D97-AF65-F5344CB8AC3E}">
        <p14:creationId xmlns:p14="http://schemas.microsoft.com/office/powerpoint/2010/main" val="27948706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B53EE-7E6C-E147-AE8D-C7882BE535F4}"/>
              </a:ext>
            </a:extLst>
          </p:cNvPr>
          <p:cNvSpPr>
            <a:spLocks noGrp="1"/>
          </p:cNvSpPr>
          <p:nvPr>
            <p:ph type="title"/>
          </p:nvPr>
        </p:nvSpPr>
        <p:spPr/>
        <p:txBody>
          <a:bodyPr>
            <a:noAutofit/>
          </a:bodyPr>
          <a:lstStyle/>
          <a:p>
            <a:r>
              <a:rPr lang="el-GR" sz="4400" dirty="0"/>
              <a:t>Εξωτερικά κίνητρα: </a:t>
            </a:r>
            <a:br>
              <a:rPr lang="el-GR" sz="4400" dirty="0"/>
            </a:br>
            <a:r>
              <a:rPr lang="el-GR" sz="4400" dirty="0"/>
              <a:t>οδηγός για καλή χρήση!</a:t>
            </a:r>
            <a:endParaRPr lang="en-US" sz="4400" dirty="0"/>
          </a:p>
        </p:txBody>
      </p:sp>
      <p:sp>
        <p:nvSpPr>
          <p:cNvPr id="3" name="Content Placeholder 2">
            <a:extLst>
              <a:ext uri="{FF2B5EF4-FFF2-40B4-BE49-F238E27FC236}">
                <a16:creationId xmlns:a16="http://schemas.microsoft.com/office/drawing/2014/main" id="{B9167B1C-03B1-D548-A971-0716FE70B231}"/>
              </a:ext>
            </a:extLst>
          </p:cNvPr>
          <p:cNvSpPr>
            <a:spLocks noGrp="1"/>
          </p:cNvSpPr>
          <p:nvPr>
            <p:ph idx="1"/>
          </p:nvPr>
        </p:nvSpPr>
        <p:spPr/>
        <p:txBody>
          <a:bodyPr/>
          <a:lstStyle/>
          <a:p>
            <a:r>
              <a:rPr lang="el-GR" dirty="0"/>
              <a:t>Ο λεκτικός έπαινος που δίνετε στο παιδί θα πρέπει να συγκεκριμένος, αξιόπιστος και να δίνεται με ειλικρίνεια (τα παιδιά καταλαβαίνουν όταν κάτι είναι υπερβολικό ή ψεύτικο)</a:t>
            </a:r>
          </a:p>
          <a:p>
            <a:r>
              <a:rPr lang="el-GR" dirty="0"/>
              <a:t>Ο έπαινος να δίνεται σε σχέση με την ικανότητα και το επίπεδο του συγκεκριμένου παιδιού (και όχι σε σχέση με το τι κάνει η υπόλοιπη τάξη)</a:t>
            </a:r>
          </a:p>
          <a:p>
            <a:r>
              <a:rPr lang="el-GR" dirty="0"/>
              <a:t>Να μάθουμε τους μαθητές να επαινούν το εαυτό τους!</a:t>
            </a:r>
          </a:p>
          <a:p>
            <a:pPr marL="0" indent="0">
              <a:buNone/>
            </a:pPr>
            <a:r>
              <a:rPr lang="el-GR" dirty="0"/>
              <a:t>Βασική συνιστώσα της </a:t>
            </a:r>
            <a:r>
              <a:rPr lang="el-GR" dirty="0" err="1"/>
              <a:t>αυτο</a:t>
            </a:r>
            <a:r>
              <a:rPr lang="el-GR" dirty="0"/>
              <a:t>-ρυθμιζόμενης μάθησης </a:t>
            </a:r>
            <a:endParaRPr lang="en-US" dirty="0"/>
          </a:p>
        </p:txBody>
      </p:sp>
    </p:spTree>
    <p:extLst>
      <p:ext uri="{BB962C8B-B14F-4D97-AF65-F5344CB8AC3E}">
        <p14:creationId xmlns:p14="http://schemas.microsoft.com/office/powerpoint/2010/main" val="290744407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8A25D-6C99-114F-837D-E88F50DAEDAE}"/>
              </a:ext>
            </a:extLst>
          </p:cNvPr>
          <p:cNvSpPr>
            <a:spLocks noGrp="1"/>
          </p:cNvSpPr>
          <p:nvPr>
            <p:ph type="title"/>
          </p:nvPr>
        </p:nvSpPr>
        <p:spPr/>
        <p:txBody>
          <a:bodyPr>
            <a:normAutofit/>
          </a:bodyPr>
          <a:lstStyle/>
          <a:p>
            <a:r>
              <a:rPr lang="el-GR" dirty="0"/>
              <a:t>Το πρόβλημα με τους βαθμούς</a:t>
            </a:r>
            <a:endParaRPr lang="en-US" dirty="0"/>
          </a:p>
        </p:txBody>
      </p:sp>
      <p:sp>
        <p:nvSpPr>
          <p:cNvPr id="3" name="Content Placeholder 2">
            <a:extLst>
              <a:ext uri="{FF2B5EF4-FFF2-40B4-BE49-F238E27FC236}">
                <a16:creationId xmlns:a16="http://schemas.microsoft.com/office/drawing/2014/main" id="{72B5347A-8A58-0A46-8A0F-3EFAB8A86C73}"/>
              </a:ext>
            </a:extLst>
          </p:cNvPr>
          <p:cNvSpPr>
            <a:spLocks noGrp="1"/>
          </p:cNvSpPr>
          <p:nvPr>
            <p:ph idx="1"/>
          </p:nvPr>
        </p:nvSpPr>
        <p:spPr/>
        <p:txBody>
          <a:bodyPr>
            <a:normAutofit lnSpcReduction="10000"/>
          </a:bodyPr>
          <a:lstStyle/>
          <a:p>
            <a:r>
              <a:rPr lang="el-GR" dirty="0"/>
              <a:t>Στα ελληνικά σχολεία οι βαθμοί του ελέγχου εξυπηρετούν τρεις διαφορετικές λειτουργίες: αξιολόγηση, ανατροφοδότηση, κινητοποίηση</a:t>
            </a:r>
          </a:p>
          <a:p>
            <a:r>
              <a:rPr lang="el-GR" dirty="0"/>
              <a:t>Επειδή, όμως, κάθε μία από αυτές τις λειτουργίες έχει άλλα χαρακτηριστικά και εξυπηρετεί άλλους σκοπούς, δημιουργείται πρόβλημα και σύγχυση (πχ. αξιολογούν την απόδοση και όχι την προσπάθεια, άρα δεν προσφέρουν κινητοποίηση, δίνονται πολύ αραιά, άρα δεν προσφέρουν αποτελεσματική ανατροφοδότηση, </a:t>
            </a:r>
            <a:r>
              <a:rPr lang="el-GR" dirty="0" err="1"/>
              <a:t>κλπ</a:t>
            </a:r>
            <a:r>
              <a:rPr lang="el-GR" dirty="0"/>
              <a:t>).</a:t>
            </a:r>
          </a:p>
          <a:p>
            <a:r>
              <a:rPr lang="el-GR" dirty="0"/>
              <a:t>Τι θα μπορούσε να γίνει; Ποιες </a:t>
            </a:r>
            <a:r>
              <a:rPr lang="el-GR"/>
              <a:t>λύσεις προτείνετε;</a:t>
            </a:r>
            <a:endParaRPr lang="en-US" dirty="0"/>
          </a:p>
        </p:txBody>
      </p:sp>
    </p:spTree>
    <p:extLst>
      <p:ext uri="{BB962C8B-B14F-4D97-AF65-F5344CB8AC3E}">
        <p14:creationId xmlns:p14="http://schemas.microsoft.com/office/powerpoint/2010/main" val="1540754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EABD5-5B78-0248-BEF3-555AF4FC081F}"/>
              </a:ext>
            </a:extLst>
          </p:cNvPr>
          <p:cNvSpPr>
            <a:spLocks noGrp="1"/>
          </p:cNvSpPr>
          <p:nvPr>
            <p:ph type="title"/>
          </p:nvPr>
        </p:nvSpPr>
        <p:spPr/>
        <p:txBody>
          <a:bodyPr/>
          <a:lstStyle/>
          <a:p>
            <a:r>
              <a:rPr lang="el-GR" dirty="0"/>
              <a:t>Θεωρίες κινήτρων</a:t>
            </a:r>
            <a:endParaRPr lang="en-US" dirty="0"/>
          </a:p>
        </p:txBody>
      </p:sp>
      <p:sp>
        <p:nvSpPr>
          <p:cNvPr id="3" name="Content Placeholder 2">
            <a:extLst>
              <a:ext uri="{FF2B5EF4-FFF2-40B4-BE49-F238E27FC236}">
                <a16:creationId xmlns:a16="http://schemas.microsoft.com/office/drawing/2014/main" id="{08BE44D4-9910-4D4E-8A9E-BA49F9FCB605}"/>
              </a:ext>
            </a:extLst>
          </p:cNvPr>
          <p:cNvSpPr>
            <a:spLocks noGrp="1"/>
          </p:cNvSpPr>
          <p:nvPr>
            <p:ph idx="1"/>
          </p:nvPr>
        </p:nvSpPr>
        <p:spPr/>
        <p:txBody>
          <a:bodyPr/>
          <a:lstStyle/>
          <a:p>
            <a:r>
              <a:rPr lang="el-GR" dirty="0"/>
              <a:t>Υπάρχουν αρκετές σύγχρονες θεωρίες που επιδιώκουν να εξηγήσουν γιατί οι άνθρωποι έχουν τα </a:t>
            </a:r>
            <a:r>
              <a:rPr lang="el-GR" dirty="0" err="1"/>
              <a:t>κινητρα</a:t>
            </a:r>
            <a:r>
              <a:rPr lang="el-GR" dirty="0"/>
              <a:t> για να κάνουν ό,τι κάνουν</a:t>
            </a:r>
          </a:p>
          <a:p>
            <a:r>
              <a:rPr lang="el-GR" dirty="0"/>
              <a:t>Θα παρουσιάσουμε συνοπτικά εδώ:</a:t>
            </a:r>
          </a:p>
          <a:p>
            <a:pPr marL="0" indent="0">
              <a:buNone/>
            </a:pPr>
            <a:r>
              <a:rPr lang="el-GR" dirty="0"/>
              <a:t>1. τη συμπεριφοριστική θεωρία για τα κίνητρα</a:t>
            </a:r>
          </a:p>
          <a:p>
            <a:pPr marL="0" indent="0">
              <a:buNone/>
            </a:pPr>
            <a:r>
              <a:rPr lang="el-GR" dirty="0"/>
              <a:t>2. την </a:t>
            </a:r>
            <a:r>
              <a:rPr lang="el-GR" dirty="0" err="1"/>
              <a:t>κοινωνικο</a:t>
            </a:r>
            <a:r>
              <a:rPr lang="el-GR" dirty="0"/>
              <a:t>-γνωστική θεωρία (</a:t>
            </a:r>
            <a:r>
              <a:rPr lang="en-US" dirty="0"/>
              <a:t>Bandura)</a:t>
            </a:r>
          </a:p>
          <a:p>
            <a:pPr marL="0" indent="0">
              <a:buNone/>
            </a:pPr>
            <a:r>
              <a:rPr lang="el-GR" dirty="0"/>
              <a:t>3. την ιεραρχία αναγκών του </a:t>
            </a:r>
            <a:r>
              <a:rPr lang="en-US" dirty="0"/>
              <a:t>Maslow</a:t>
            </a:r>
          </a:p>
          <a:p>
            <a:pPr marL="0" indent="0">
              <a:buNone/>
            </a:pPr>
            <a:r>
              <a:rPr lang="el-GR" dirty="0"/>
              <a:t>4. τη θεωρία απόδοσης και </a:t>
            </a:r>
          </a:p>
          <a:p>
            <a:pPr marL="0" indent="0">
              <a:buNone/>
            </a:pPr>
            <a:r>
              <a:rPr lang="el-GR" dirty="0"/>
              <a:t>5. τη θεωρία προσδοκίας </a:t>
            </a:r>
          </a:p>
          <a:p>
            <a:pPr marL="0" indent="0">
              <a:buNone/>
            </a:pPr>
            <a:endParaRPr lang="en-US" dirty="0"/>
          </a:p>
        </p:txBody>
      </p:sp>
    </p:spTree>
    <p:extLst>
      <p:ext uri="{BB962C8B-B14F-4D97-AF65-F5344CB8AC3E}">
        <p14:creationId xmlns:p14="http://schemas.microsoft.com/office/powerpoint/2010/main" val="3099098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8345B-5C44-A043-8D6E-92CCF9FC7575}"/>
              </a:ext>
            </a:extLst>
          </p:cNvPr>
          <p:cNvSpPr>
            <a:spLocks noGrp="1"/>
          </p:cNvSpPr>
          <p:nvPr>
            <p:ph type="title"/>
          </p:nvPr>
        </p:nvSpPr>
        <p:spPr/>
        <p:txBody>
          <a:bodyPr>
            <a:normAutofit/>
          </a:bodyPr>
          <a:lstStyle/>
          <a:p>
            <a:r>
              <a:rPr lang="el-GR" sz="4000" dirty="0"/>
              <a:t> Συμπεριφοριστική θεωρία κινήτρων</a:t>
            </a:r>
            <a:endParaRPr lang="en-US" sz="4000" dirty="0"/>
          </a:p>
        </p:txBody>
      </p:sp>
      <p:sp>
        <p:nvSpPr>
          <p:cNvPr id="3" name="Content Placeholder 2">
            <a:extLst>
              <a:ext uri="{FF2B5EF4-FFF2-40B4-BE49-F238E27FC236}">
                <a16:creationId xmlns:a16="http://schemas.microsoft.com/office/drawing/2014/main" id="{253A447D-D5DE-5C46-AC3E-3A434166A3EA}"/>
              </a:ext>
            </a:extLst>
          </p:cNvPr>
          <p:cNvSpPr>
            <a:spLocks noGrp="1"/>
          </p:cNvSpPr>
          <p:nvPr>
            <p:ph idx="1"/>
          </p:nvPr>
        </p:nvSpPr>
        <p:spPr/>
        <p:txBody>
          <a:bodyPr/>
          <a:lstStyle/>
          <a:p>
            <a:r>
              <a:rPr lang="el-GR" dirty="0"/>
              <a:t>Η </a:t>
            </a:r>
            <a:r>
              <a:rPr lang="en-US" dirty="0" err="1"/>
              <a:t>έ</a:t>
            </a:r>
            <a:r>
              <a:rPr lang="el-GR" dirty="0" err="1"/>
              <a:t>ννοια</a:t>
            </a:r>
            <a:r>
              <a:rPr lang="el-GR" dirty="0"/>
              <a:t> των κινήτρων συνδέεται στενά με την αρχή ότι οι συμπεριφορές που έχουν ενισχυθεί στο παρελθόν είναι πιο πιθανό να επαναληφθούν σε σύγκριση με συμπεριφορές που δεν έχουν ενισχυθεί ή που έχουν δεχτεί τιμωρία</a:t>
            </a:r>
          </a:p>
          <a:p>
            <a:r>
              <a:rPr lang="el-GR" dirty="0"/>
              <a:t>Δεν πρόκειται, δηλαδή, ακριβώς για θεωρία κινήτρων καθώς εστιάζει κυρίως στο κατά πόσον οι μαθητές </a:t>
            </a:r>
            <a:r>
              <a:rPr lang="el-GR" u="sng" dirty="0"/>
              <a:t>μαθαίνουν </a:t>
            </a:r>
            <a:r>
              <a:rPr lang="el-GR" dirty="0"/>
              <a:t> να κάνουν κάτι για να πετύχουν ένα επιθυμητό αποτέλεσμα</a:t>
            </a:r>
            <a:endParaRPr lang="en-US" u="sng" dirty="0"/>
          </a:p>
        </p:txBody>
      </p:sp>
    </p:spTree>
    <p:extLst>
      <p:ext uri="{BB962C8B-B14F-4D97-AF65-F5344CB8AC3E}">
        <p14:creationId xmlns:p14="http://schemas.microsoft.com/office/powerpoint/2010/main" val="2708326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8345B-5C44-A043-8D6E-92CCF9FC7575}"/>
              </a:ext>
            </a:extLst>
          </p:cNvPr>
          <p:cNvSpPr>
            <a:spLocks noGrp="1"/>
          </p:cNvSpPr>
          <p:nvPr>
            <p:ph type="title"/>
          </p:nvPr>
        </p:nvSpPr>
        <p:spPr/>
        <p:txBody>
          <a:bodyPr>
            <a:normAutofit/>
          </a:bodyPr>
          <a:lstStyle/>
          <a:p>
            <a:r>
              <a:rPr lang="el-GR" sz="4000" dirty="0"/>
              <a:t>Συμπεριφοριστική θεωρία κινήτρων</a:t>
            </a:r>
            <a:endParaRPr lang="en-US" sz="4000" dirty="0"/>
          </a:p>
        </p:txBody>
      </p:sp>
      <p:sp>
        <p:nvSpPr>
          <p:cNvPr id="3" name="Content Placeholder 2">
            <a:extLst>
              <a:ext uri="{FF2B5EF4-FFF2-40B4-BE49-F238E27FC236}">
                <a16:creationId xmlns:a16="http://schemas.microsoft.com/office/drawing/2014/main" id="{253A447D-D5DE-5C46-AC3E-3A434166A3EA}"/>
              </a:ext>
            </a:extLst>
          </p:cNvPr>
          <p:cNvSpPr>
            <a:spLocks noGrp="1"/>
          </p:cNvSpPr>
          <p:nvPr>
            <p:ph idx="1"/>
          </p:nvPr>
        </p:nvSpPr>
        <p:spPr/>
        <p:txBody>
          <a:bodyPr>
            <a:normAutofit lnSpcReduction="10000"/>
          </a:bodyPr>
          <a:lstStyle/>
          <a:p>
            <a:r>
              <a:rPr lang="el-GR" dirty="0"/>
              <a:t> Όμως, το ιστορικό ενίσχυσης δεν ερμηνεύει επαρκώς τη συμπεριφορά ενός μαθητή. Τα ανθρώπινα κίνητρα είναι εξαιρετικά σύνθετα. </a:t>
            </a:r>
          </a:p>
          <a:p>
            <a:r>
              <a:rPr lang="el-GR" dirty="0"/>
              <a:t>Δεν μπορούμε να είμαστε σίγουροι ως προς το τί θα αποτελέσει ενισχυτή ή όχι, καθώς η ενισχυτική αξία πιθανών ενισχυτών καθορίζεται σε μεγάλο βαθμό από παράγοντες της προσωπικότητας (πχ. τι μου φαίνεται σημαντικό κίνητρο για εμένα, θεωρώ ως επιβράβευση, ας πούμε, δωρεάν εισιτήρια για το A</a:t>
            </a:r>
            <a:r>
              <a:rPr lang="en-US" dirty="0" err="1"/>
              <a:t>lou</a:t>
            </a:r>
            <a:r>
              <a:rPr lang="en-US" dirty="0"/>
              <a:t> Fun Park;</a:t>
            </a:r>
            <a:r>
              <a:rPr lang="el-GR" dirty="0"/>
              <a:t>) και της κατάστασης (πχ. είναι σε αυτό το πλαίσιο αυτή η συμπεριφορά ηθικά αποδεκτή; πχ. να φιλήσω κάποιον;)</a:t>
            </a:r>
            <a:endParaRPr lang="en-US" u="sng" dirty="0"/>
          </a:p>
        </p:txBody>
      </p:sp>
    </p:spTree>
    <p:extLst>
      <p:ext uri="{BB962C8B-B14F-4D97-AF65-F5344CB8AC3E}">
        <p14:creationId xmlns:p14="http://schemas.microsoft.com/office/powerpoint/2010/main" val="1338857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6E154-D624-404A-9BD4-5F6DB3F45B2A}"/>
              </a:ext>
            </a:extLst>
          </p:cNvPr>
          <p:cNvSpPr>
            <a:spLocks noGrp="1"/>
          </p:cNvSpPr>
          <p:nvPr>
            <p:ph type="title"/>
          </p:nvPr>
        </p:nvSpPr>
        <p:spPr/>
        <p:txBody>
          <a:bodyPr/>
          <a:lstStyle/>
          <a:p>
            <a:r>
              <a:rPr lang="el-GR" dirty="0"/>
              <a:t>Η </a:t>
            </a:r>
            <a:r>
              <a:rPr lang="el-GR" dirty="0" err="1"/>
              <a:t>κοινωνικο</a:t>
            </a:r>
            <a:r>
              <a:rPr lang="el-GR" dirty="0"/>
              <a:t>-γνωστική θεωρία </a:t>
            </a:r>
            <a:endParaRPr lang="en-US" dirty="0"/>
          </a:p>
        </p:txBody>
      </p:sp>
      <p:sp>
        <p:nvSpPr>
          <p:cNvPr id="3" name="Content Placeholder 2">
            <a:extLst>
              <a:ext uri="{FF2B5EF4-FFF2-40B4-BE49-F238E27FC236}">
                <a16:creationId xmlns:a16="http://schemas.microsoft.com/office/drawing/2014/main" id="{9F0C7764-8D85-A646-96EE-68AA6C08D5FB}"/>
              </a:ext>
            </a:extLst>
          </p:cNvPr>
          <p:cNvSpPr>
            <a:spLocks noGrp="1"/>
          </p:cNvSpPr>
          <p:nvPr>
            <p:ph idx="1"/>
          </p:nvPr>
        </p:nvSpPr>
        <p:spPr/>
        <p:txBody>
          <a:bodyPr>
            <a:normAutofit fontScale="92500" lnSpcReduction="10000"/>
          </a:bodyPr>
          <a:lstStyle/>
          <a:p>
            <a:r>
              <a:rPr lang="el-GR" dirty="0"/>
              <a:t>Η θεωρία του </a:t>
            </a:r>
            <a:r>
              <a:rPr lang="en-US" dirty="0"/>
              <a:t>A. Bandura</a:t>
            </a:r>
            <a:r>
              <a:rPr lang="el-GR" dirty="0"/>
              <a:t> εστιάζει (και) στη μίμηση</a:t>
            </a:r>
          </a:p>
          <a:p>
            <a:r>
              <a:rPr lang="el-GR" dirty="0"/>
              <a:t>Όλοι οι μαθητές είναι ικανοί και πρόθυμοι να μιμηθούν</a:t>
            </a:r>
          </a:p>
          <a:p>
            <a:r>
              <a:rPr lang="el-GR" dirty="0"/>
              <a:t>Οι εκπαιδευτικοί οφείλουν να αποτελούν μοντέλα προς μίμηση</a:t>
            </a:r>
          </a:p>
          <a:p>
            <a:r>
              <a:rPr lang="el-GR" dirty="0"/>
              <a:t>Για να είναι επιτυχής η μάθηση μέσω της μίμησης ενός μοντέλου ο μαθητής θα πρέπει 1. να προσέχει, 2. να συγκρατεί στη μνήμη του και 3. να δέχεται ενίσχυση</a:t>
            </a:r>
          </a:p>
          <a:p>
            <a:r>
              <a:rPr lang="el-GR" dirty="0"/>
              <a:t>Οπότε υπάρχει αμφίδρομη επίδραση: οι μαθητές προσέχουν και μιμούνται τον εκπαιδευτικό και αυτός με τη σειρά του προσέχει και ενισχύει τους μαθητές. Δηλαδή, ακόμα και εδώ μιλάμε για τον καίριο ρόλο της  </a:t>
            </a:r>
            <a:r>
              <a:rPr lang="el-GR" u="sng" dirty="0"/>
              <a:t>σχέσης </a:t>
            </a:r>
            <a:r>
              <a:rPr lang="el-GR" dirty="0"/>
              <a:t>που αναπτύσσεται!</a:t>
            </a:r>
            <a:endParaRPr lang="en-US" u="sng" dirty="0"/>
          </a:p>
        </p:txBody>
      </p:sp>
    </p:spTree>
    <p:extLst>
      <p:ext uri="{BB962C8B-B14F-4D97-AF65-F5344CB8AC3E}">
        <p14:creationId xmlns:p14="http://schemas.microsoft.com/office/powerpoint/2010/main" val="38930803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4676</TotalTime>
  <Words>3499</Words>
  <Application>Microsoft Macintosh PowerPoint</Application>
  <PresentationFormat>On-screen Show (4:3)</PresentationFormat>
  <Paragraphs>245</Paragraphs>
  <Slides>52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52</vt:i4>
      </vt:variant>
    </vt:vector>
  </HeadingPairs>
  <TitlesOfParts>
    <vt:vector size="58" baseType="lpstr">
      <vt:lpstr>Arial</vt:lpstr>
      <vt:lpstr>Calibri</vt:lpstr>
      <vt:lpstr>Constantia</vt:lpstr>
      <vt:lpstr>Times New Roman</vt:lpstr>
      <vt:lpstr>Wingdings 2</vt:lpstr>
      <vt:lpstr>Ροή</vt:lpstr>
      <vt:lpstr>PowerPoint Presentation</vt:lpstr>
      <vt:lpstr>Κίνητρα</vt:lpstr>
      <vt:lpstr>Κίνητρα και μάθηση</vt:lpstr>
      <vt:lpstr>Χαρακτηριστικά κινήτρων </vt:lpstr>
      <vt:lpstr>Κίνητρα</vt:lpstr>
      <vt:lpstr>Θεωρίες κινήτρων</vt:lpstr>
      <vt:lpstr> Συμπεριφοριστική θεωρία κινήτρων</vt:lpstr>
      <vt:lpstr>Συμπεριφοριστική θεωρία κινήτρων</vt:lpstr>
      <vt:lpstr>Η κοινωνικο-γνωστική θεωρία </vt:lpstr>
      <vt:lpstr>Κίνητρα και ανθρώπινες ανάγκες</vt:lpstr>
      <vt:lpstr>Ιεραρχία αναγκών του Μaslow</vt:lpstr>
      <vt:lpstr>Ιεραρχία αναγκών του Μaslow</vt:lpstr>
      <vt:lpstr>Ιεραρχία αναγκών του Μaslow</vt:lpstr>
      <vt:lpstr>Θεωρία του Maslow και εκπαίδευση</vt:lpstr>
      <vt:lpstr>Θεωρία απόδοσης </vt:lpstr>
      <vt:lpstr>Θεωρία απόδοσης </vt:lpstr>
      <vt:lpstr>Θεωρία απόδοσης </vt:lpstr>
      <vt:lpstr>Θεωρία απόδοσης </vt:lpstr>
      <vt:lpstr>Θεωρία απόδοσης και έδρα ελέγχου</vt:lpstr>
      <vt:lpstr>Θεωρία απόδοσης και έδρα ελέγχου</vt:lpstr>
      <vt:lpstr>Έδρα ελέγχου και σχολική επίδοση</vt:lpstr>
      <vt:lpstr>Έδρα ελέγχου και σχολική επίδοση</vt:lpstr>
      <vt:lpstr>Δίνοντας κινητοποιητική ανατροφοδότηση</vt:lpstr>
      <vt:lpstr>Δίνοντας κινητοποιητική ανατροφοδότηση</vt:lpstr>
      <vt:lpstr>Θεωρία προσδοκίας</vt:lpstr>
      <vt:lpstr>Θεωρία προσδοκίας</vt:lpstr>
      <vt:lpstr>Θεωρία προσδοκίας</vt:lpstr>
      <vt:lpstr>Θεωρία προσδοκίας και σχολική μάθηση</vt:lpstr>
      <vt:lpstr>Τύποι κινήτρων -1</vt:lpstr>
      <vt:lpstr>Τύποι κινήτρων -1 (συν.)</vt:lpstr>
      <vt:lpstr>Τύποι κινήτρων -2</vt:lpstr>
      <vt:lpstr>Τύποι κινήτρων -2 (συν.)</vt:lpstr>
      <vt:lpstr>Τύποι κινήτρων -2 (συν.)</vt:lpstr>
      <vt:lpstr>Τύποι κινήτρων -3</vt:lpstr>
      <vt:lpstr>Τύποι κινήτρων -3 (συν.)</vt:lpstr>
      <vt:lpstr>Στόχοι μάθησης και στόχοι απόδοσης</vt:lpstr>
      <vt:lpstr>Στόχοι μάθησης και στόχοι απόδοσης</vt:lpstr>
      <vt:lpstr>Στόχοι μάθησης και στόχοι απόδοσης</vt:lpstr>
      <vt:lpstr>Στόχοι μάθησης και στόχοι απόδοσης</vt:lpstr>
      <vt:lpstr>Παράγοντες που επηρεάζουν την κινητοποίηση των μαθητών </vt:lpstr>
      <vt:lpstr>Προσδοκίες εκπαιδευτικών</vt:lpstr>
      <vt:lpstr>Προσδοκίες εκπαιδευτικών</vt:lpstr>
      <vt:lpstr>Άγχος </vt:lpstr>
      <vt:lpstr>Άγχος </vt:lpstr>
      <vt:lpstr>Εξωτερικά και εσωτερικά κίνητρα</vt:lpstr>
      <vt:lpstr>Εξωτερικά και εσωτερικά κίνητρα</vt:lpstr>
      <vt:lpstr>Εξωτερικά και εσωτερικά κίνητρα</vt:lpstr>
      <vt:lpstr>Εξωτερικά και εσωτερικά κίνητρα</vt:lpstr>
      <vt:lpstr>Εξωτερικά και εσωτερικά κίνητρα</vt:lpstr>
      <vt:lpstr>Εξωτερικά κίνητρα:  οδηγός για καλή χρήση!</vt:lpstr>
      <vt:lpstr>Εξωτερικά κίνητρα:  οδηγός για καλή χρήση!</vt:lpstr>
      <vt:lpstr>Το πρόβλημα με τους βαθμούς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christina</dc:creator>
  <cp:lastModifiedBy>Lida Anagnostaki</cp:lastModifiedBy>
  <cp:revision>478</cp:revision>
  <dcterms:created xsi:type="dcterms:W3CDTF">2018-09-22T09:31:02Z</dcterms:created>
  <dcterms:modified xsi:type="dcterms:W3CDTF">2025-01-06T12:44:47Z</dcterms:modified>
</cp:coreProperties>
</file>