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37"/>
  </p:notesMasterIdLst>
  <p:handoutMasterIdLst>
    <p:handoutMasterId r:id="rId38"/>
  </p:handoutMasterIdLst>
  <p:sldIdLst>
    <p:sldId id="298" r:id="rId2"/>
    <p:sldId id="299" r:id="rId3"/>
    <p:sldId id="301" r:id="rId4"/>
    <p:sldId id="302" r:id="rId5"/>
    <p:sldId id="303" r:id="rId6"/>
    <p:sldId id="304" r:id="rId7"/>
    <p:sldId id="305" r:id="rId8"/>
    <p:sldId id="306" r:id="rId9"/>
    <p:sldId id="300" r:id="rId10"/>
    <p:sldId id="307" r:id="rId11"/>
    <p:sldId id="308" r:id="rId12"/>
    <p:sldId id="310" r:id="rId13"/>
    <p:sldId id="311" r:id="rId14"/>
    <p:sldId id="312" r:id="rId15"/>
    <p:sldId id="313" r:id="rId16"/>
    <p:sldId id="315" r:id="rId17"/>
    <p:sldId id="316" r:id="rId18"/>
    <p:sldId id="309" r:id="rId19"/>
    <p:sldId id="317" r:id="rId20"/>
    <p:sldId id="318" r:id="rId21"/>
    <p:sldId id="319" r:id="rId22"/>
    <p:sldId id="321" r:id="rId23"/>
    <p:sldId id="322" r:id="rId24"/>
    <p:sldId id="323" r:id="rId25"/>
    <p:sldId id="324" r:id="rId26"/>
    <p:sldId id="326" r:id="rId27"/>
    <p:sldId id="327" r:id="rId28"/>
    <p:sldId id="328" r:id="rId29"/>
    <p:sldId id="329" r:id="rId30"/>
    <p:sldId id="330" r:id="rId31"/>
    <p:sldId id="332" r:id="rId32"/>
    <p:sldId id="331" r:id="rId33"/>
    <p:sldId id="333" r:id="rId34"/>
    <p:sldId id="334" r:id="rId35"/>
    <p:sldId id="335" r:id="rId3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62" autoAdjust="0"/>
    <p:restoredTop sz="94522" autoAdjust="0"/>
  </p:normalViewPr>
  <p:slideViewPr>
    <p:cSldViewPr>
      <p:cViewPr varScale="1">
        <p:scale>
          <a:sx n="117" d="100"/>
          <a:sy n="117" d="100"/>
        </p:scale>
        <p:origin x="200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1812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1812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1812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F4400FF-F533-4C56-80DE-B65DF159044D}" type="slidenum">
              <a:rPr lang="el-GR"/>
              <a:pPr>
                <a:defRPr/>
              </a:pPr>
              <a:t>‹#›</a:t>
            </a:fld>
            <a:endParaRPr lang="el-GR"/>
          </a:p>
        </p:txBody>
      </p:sp>
    </p:spTree>
    <p:extLst>
      <p:ext uri="{BB962C8B-B14F-4D97-AF65-F5344CB8AC3E}">
        <p14:creationId xmlns:p14="http://schemas.microsoft.com/office/powerpoint/2010/main" val="1983397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6B280D-0193-014C-A3B6-5B3DF2E8D9C7}" type="datetimeFigureOut">
              <a:rPr lang="en-US" smtClean="0"/>
              <a:t>1/6/25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0207F2-1D76-BA47-9C68-9C3C69DA1780}" type="slidenum">
              <a:rPr lang="en-US" smtClean="0"/>
              <a:t>‹#›</a:t>
            </a:fld>
            <a:endParaRPr lang="en-US"/>
          </a:p>
        </p:txBody>
      </p:sp>
    </p:spTree>
    <p:extLst>
      <p:ext uri="{BB962C8B-B14F-4D97-AF65-F5344CB8AC3E}">
        <p14:creationId xmlns:p14="http://schemas.microsoft.com/office/powerpoint/2010/main" val="788539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01D4B0E2-7B61-4D20-A25E-7426A07E79C6}"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CE7DF3-D90B-47CD-B2C8-2042C1822C6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47363E-F8F0-4D8C-BA27-21582E4E416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94D0B5B-035A-4D8D-B645-2CBCF53909CC}"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6ABE2D-AAC4-415C-BB62-A324BBDC394B}"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14A6D5-02A2-4A72-8F69-71CFE6D6D83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308E7EC-0E3A-464C-B614-155F4C29CFC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3520A44-425E-4F00-9378-D79B44DD018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B8E9E9E-2750-452C-B0A2-EEB2DCCE7AF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2B11895-5CF4-45C6-A77B-4D7255F8579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3DCBCB93-7895-439F-93B8-4064CB99A62D}"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290AE46-1FE6-4264-ACA3-8F67BC767FB5}"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idx="1"/>
          </p:nvPr>
        </p:nvSpPr>
        <p:spPr>
          <a:xfrm>
            <a:off x="609600" y="1295400"/>
            <a:ext cx="7772400" cy="4725888"/>
          </a:xfrm>
        </p:spPr>
        <p:txBody>
          <a:bodyPr>
            <a:normAutofit/>
          </a:bodyPr>
          <a:lstStyle/>
          <a:p>
            <a:pPr algn="ctr" eaLnBrk="1" hangingPunct="1">
              <a:buFontTx/>
              <a:buNone/>
            </a:pPr>
            <a:r>
              <a:rPr lang="en-US" b="1" dirty="0"/>
              <a:t>	</a:t>
            </a:r>
            <a:br>
              <a:rPr lang="el-GR" dirty="0"/>
            </a:br>
            <a:endParaRPr lang="el-GR" dirty="0"/>
          </a:p>
          <a:p>
            <a:pPr algn="ctr" eaLnBrk="1" hangingPunct="1">
              <a:buFontTx/>
              <a:buNone/>
            </a:pPr>
            <a:endParaRPr lang="el-GR" dirty="0"/>
          </a:p>
          <a:p>
            <a:pPr algn="ctr" eaLnBrk="1" hangingPunct="1">
              <a:buFontTx/>
              <a:buNone/>
            </a:pPr>
            <a:r>
              <a:rPr lang="el-GR" dirty="0" err="1"/>
              <a:t>Ψυχολογ</a:t>
            </a:r>
            <a:r>
              <a:rPr lang="en-US" dirty="0" err="1"/>
              <a:t>ί</a:t>
            </a:r>
            <a:r>
              <a:rPr lang="el-GR" dirty="0"/>
              <a:t>α της Εκπαίδευσης</a:t>
            </a:r>
            <a:endParaRPr lang="en-US" dirty="0"/>
          </a:p>
          <a:p>
            <a:pPr algn="ctr" eaLnBrk="1" hangingPunct="1">
              <a:buFontTx/>
              <a:buNone/>
            </a:pPr>
            <a:endParaRPr lang="en-US" dirty="0"/>
          </a:p>
          <a:p>
            <a:pPr algn="ctr" eaLnBrk="1" hangingPunct="1">
              <a:buFontTx/>
              <a:buNone/>
            </a:pPr>
            <a:endParaRPr lang="el-GR" dirty="0"/>
          </a:p>
          <a:p>
            <a:pPr algn="ctr" eaLnBrk="1" hangingPunct="1">
              <a:buFontTx/>
              <a:buNone/>
            </a:pPr>
            <a:endParaRPr lang="el-GR" dirty="0"/>
          </a:p>
          <a:p>
            <a:pPr algn="ctr" eaLnBrk="1" hangingPunct="1">
              <a:buFontTx/>
              <a:buNone/>
            </a:pPr>
            <a:r>
              <a:rPr lang="el-GR" sz="2000" dirty="0"/>
              <a:t>Λήδα Αναγνωστάκη </a:t>
            </a:r>
          </a:p>
          <a:p>
            <a:pPr algn="ctr" eaLnBrk="1" hangingPunct="1">
              <a:buFontTx/>
              <a:buNone/>
            </a:pPr>
            <a:r>
              <a:rPr lang="el-GR" sz="2000" dirty="0"/>
              <a:t>ΤΕΑΠΗ/ΕΚΠΑ</a:t>
            </a:r>
            <a:endParaRPr lang="en-US" sz="2000" dirty="0"/>
          </a:p>
          <a:p>
            <a:pPr algn="ctr" eaLnBrk="1" hangingPunct="1">
              <a:buFontTx/>
              <a:buNone/>
            </a:pPr>
            <a:r>
              <a:rPr lang="en-US" sz="2000" dirty="0"/>
              <a:t>20</a:t>
            </a:r>
            <a:r>
              <a:rPr lang="el-GR" sz="2000" dirty="0"/>
              <a:t>24</a:t>
            </a:r>
            <a:r>
              <a:rPr lang="en-US" sz="2000" dirty="0"/>
              <a:t>-</a:t>
            </a:r>
            <a:r>
              <a:rPr lang="el-GR" sz="2000"/>
              <a:t>2</a:t>
            </a:r>
            <a:r>
              <a:rPr lang="el-GR" sz="2000" dirty="0"/>
              <a:t>5</a:t>
            </a:r>
            <a:endParaRPr lang="en-US" sz="2000" dirty="0"/>
          </a:p>
          <a:p>
            <a:pPr algn="ctr" eaLnBrk="1" hangingPunct="1">
              <a:buFontTx/>
              <a:buNone/>
            </a:pPr>
            <a:endParaRPr lang="el-GR" sz="2000" dirty="0"/>
          </a:p>
          <a:p>
            <a:pPr algn="ctr" eaLnBrk="1" hangingPunct="1">
              <a:buFontTx/>
              <a:buNone/>
            </a:pPr>
            <a:endParaRPr lang="en-US" sz="24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lstStyle/>
          <a:p>
            <a:r>
              <a:rPr lang="el-GR" dirty="0"/>
              <a:t>Η μάθηση πραγματοποιείται μόνο σε μία ήρεμη τάξη. Αλλά ήρεμη δεν σημαίνει ήσυχη ή άκαμπτη. Η σχολική τάξη της οποίας η κίνηση και το βουητό δείχνει ότι τα παιδιά ασχολούνται με μία δημιουργική δραστηριότητα μπορεί να είναι πολύ πιο ήρεμη </a:t>
            </a:r>
            <a:r>
              <a:rPr lang="el-GR" dirty="0" err="1"/>
              <a:t>απ’ότι</a:t>
            </a:r>
            <a:r>
              <a:rPr lang="el-GR" dirty="0"/>
              <a:t> μια σχολική τάξη χωρίς καθόλου θόρυβο. </a:t>
            </a:r>
          </a:p>
          <a:p>
            <a:r>
              <a:rPr lang="el-GR" dirty="0"/>
              <a:t>Ήρεμη τάξη είναι αυτή όπου όλοι –εκπαιδευτικοί και μαθητές- ξέρουν ακριβώς τι συμβαίνει και αισθάνονται ικανοποιημένοι που </a:t>
            </a:r>
            <a:r>
              <a:rPr lang="el-GR"/>
              <a:t>παίρνουν μέρος σε αυτό. </a:t>
            </a:r>
            <a:endParaRPr lang="el-GR" dirty="0"/>
          </a:p>
        </p:txBody>
      </p:sp>
    </p:spTree>
    <p:extLst>
      <p:ext uri="{BB962C8B-B14F-4D97-AF65-F5344CB8AC3E}">
        <p14:creationId xmlns:p14="http://schemas.microsoft.com/office/powerpoint/2010/main" val="2233991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 προγραμματισμός</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lstStyle/>
          <a:p>
            <a:r>
              <a:rPr lang="el-GR" dirty="0"/>
              <a:t>Οι εκπαιδευτικοί που παρουσιάζουν καλά οργανωμένα μαθήματα και με ελκυστικό τρόπο αντιμετωπίζουν λιγότερα προβλήματα διασπαστικών συμπεριφορών.</a:t>
            </a:r>
          </a:p>
          <a:p>
            <a:r>
              <a:rPr lang="el-GR" dirty="0"/>
              <a:t>Η αποτελεσματική διδασκαλία είναι στενά συνδεδεμένη με την οργάνωση της τάξης. Ιδιαίτερα σημαντικός ο σχεδιασμός και η προεργασία  </a:t>
            </a:r>
            <a:endParaRPr lang="en-US" dirty="0"/>
          </a:p>
        </p:txBody>
      </p:sp>
    </p:spTree>
    <p:extLst>
      <p:ext uri="{BB962C8B-B14F-4D97-AF65-F5344CB8AC3E}">
        <p14:creationId xmlns:p14="http://schemas.microsoft.com/office/powerpoint/2010/main" val="1669770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 προγραμματισμός</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a:bodyPr>
          <a:lstStyle/>
          <a:p>
            <a:r>
              <a:rPr lang="el-GR" sz="2400" dirty="0"/>
              <a:t>Οι πιο αποτελεσματικοί εκπαιδευτικοί κάνουν έναν προγραμματισμό με συγκεκριμένες παραμέτρους (</a:t>
            </a:r>
            <a:r>
              <a:rPr lang="en-US" sz="2400" dirty="0"/>
              <a:t>Greenberg et al., 2014):</a:t>
            </a:r>
          </a:p>
          <a:p>
            <a:pPr marL="0" indent="0">
              <a:buNone/>
            </a:pPr>
            <a:r>
              <a:rPr lang="en-US" sz="2200" dirty="0"/>
              <a:t>-</a:t>
            </a:r>
            <a:r>
              <a:rPr lang="el-GR" sz="2200" dirty="0"/>
              <a:t>σαφήνεια των μαθησιακών στόχων (τα παιδιά ξέρουν τι πρέπει να κάνουν)</a:t>
            </a:r>
          </a:p>
          <a:p>
            <a:pPr marL="0" indent="0">
              <a:buNone/>
            </a:pPr>
            <a:r>
              <a:rPr lang="el-GR" sz="2200" dirty="0"/>
              <a:t>-εμπλοκή των μαθητών </a:t>
            </a:r>
          </a:p>
          <a:p>
            <a:pPr marL="0" indent="0">
              <a:buNone/>
            </a:pPr>
            <a:r>
              <a:rPr lang="el-GR" sz="2200" dirty="0"/>
              <a:t>-έγκαιρη έναρξη του μαθήματος και των δραστηριοτήτων</a:t>
            </a:r>
          </a:p>
          <a:p>
            <a:pPr marL="0" indent="0">
              <a:buNone/>
            </a:pPr>
            <a:r>
              <a:rPr lang="el-GR" sz="2200" dirty="0"/>
              <a:t>-δημιουργία καθιερωμένων διαδικασιών ρουτίνας (αυτό βοηθά ιδιαίτερα και στο αίσθημα ασφάλειας των μικρών παιδιών)</a:t>
            </a:r>
          </a:p>
          <a:p>
            <a:pPr marL="0" indent="0">
              <a:buNone/>
            </a:pPr>
            <a:r>
              <a:rPr lang="el-GR" sz="2200" dirty="0"/>
              <a:t>-γρήγορες και εύκολες μεταβάσεις ανάμεσα σε δραστηριότητες</a:t>
            </a:r>
          </a:p>
          <a:p>
            <a:pPr marL="0" indent="0">
              <a:buNone/>
            </a:pPr>
            <a:endParaRPr lang="el-GR" dirty="0"/>
          </a:p>
          <a:p>
            <a:pPr marL="0" indent="0">
              <a:buNone/>
            </a:pPr>
            <a:endParaRPr lang="en-US" dirty="0"/>
          </a:p>
        </p:txBody>
      </p:sp>
    </p:spTree>
    <p:extLst>
      <p:ext uri="{BB962C8B-B14F-4D97-AF65-F5344CB8AC3E}">
        <p14:creationId xmlns:p14="http://schemas.microsoft.com/office/powerpoint/2010/main" val="734076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 πρώτες ημέρες</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lnSpcReduction="10000"/>
          </a:bodyPr>
          <a:lstStyle/>
          <a:p>
            <a:r>
              <a:rPr lang="el-GR" dirty="0"/>
              <a:t>Οι πρώτες ημέρες του σχολείου είναι καθοριστικές για την πορεία της τάξης. </a:t>
            </a:r>
          </a:p>
          <a:p>
            <a:r>
              <a:rPr lang="el-GR" dirty="0"/>
              <a:t>Έρευνες δείχνουν ότι οι πιο αποτελεσματικοί εκπαιδευτικοί εφάρμοζαν συχνότερα από τους μη αποτελεσματικούς εκπαιδευτικούς δραστηριότητες κατά τις πρώτες ημέρες του σχολείου με τα ακόλουθα χαρακτηριστικά: </a:t>
            </a:r>
          </a:p>
          <a:p>
            <a:pPr marL="0" indent="0">
              <a:buNone/>
            </a:pPr>
            <a:r>
              <a:rPr lang="el-GR" dirty="0"/>
              <a:t>1.είχαν ένα σαφές, συγκεκριμένο σχέδιο για να μυήσουν τους μαθητές τους στους κανόνες και τις διαδικασίες της τάξης και διέθεταν στην υλοποίηση του σχεδίου τους όσες ημέρες χρειαζόταν </a:t>
            </a:r>
          </a:p>
          <a:p>
            <a:pPr marL="0" indent="0">
              <a:buNone/>
            </a:pPr>
            <a:endParaRPr lang="en-US" dirty="0"/>
          </a:p>
        </p:txBody>
      </p:sp>
    </p:spTree>
    <p:extLst>
      <p:ext uri="{BB962C8B-B14F-4D97-AF65-F5344CB8AC3E}">
        <p14:creationId xmlns:p14="http://schemas.microsoft.com/office/powerpoint/2010/main" val="2082348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 πρώτες ημέρες</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fontScale="92500" lnSpcReduction="20000"/>
          </a:bodyPr>
          <a:lstStyle/>
          <a:p>
            <a:pPr marL="0" indent="0">
              <a:buNone/>
            </a:pPr>
            <a:r>
              <a:rPr lang="el-GR" dirty="0"/>
              <a:t>2.δούλευαν με ολόκληρη την τάξη, σπάνια αφήνοντας κάποιους μαθητές χωρίς να έχουν κάτι να κάνουν</a:t>
            </a:r>
          </a:p>
          <a:p>
            <a:pPr marL="0" indent="0">
              <a:buNone/>
            </a:pPr>
            <a:r>
              <a:rPr lang="el-GR" dirty="0"/>
              <a:t>3.διέθεταν επιπλέον χρόνο κατά τις πρώτες ημέρες του σχολείου για να παρουσιάσουν τις διαδικασίες και να συζητήσουν τους κανόνες της τάξης (τους οποίους σε μεγάλο βαθμό έφτιαχναν μαζί με τους μαθητές). Επίσης υπενθύμιζαν καθημερινά τους κανόνες (τουλάχιστον) τις πρώτες εβδομάδες</a:t>
            </a:r>
          </a:p>
          <a:p>
            <a:pPr marL="0" indent="0">
              <a:buNone/>
            </a:pPr>
            <a:r>
              <a:rPr lang="el-GR" dirty="0"/>
              <a:t>4.εκπαίδευαν τους μαθητές σε συγκεκριμένες διαδικασίες: (πχ. πού βάζουμε τα παπούτσια μας, τι κάνουμε όταν είναι ώρα για μάζεμα </a:t>
            </a:r>
            <a:r>
              <a:rPr lang="el-GR" dirty="0" err="1"/>
              <a:t>κλπ</a:t>
            </a:r>
            <a:r>
              <a:rPr lang="el-GR" dirty="0"/>
              <a:t>) και ποιο είναι το σήμα για αυτές (πχ. νηπιαγωγός δείχνει μια συγκεκριμένη πινακίδα ή δεξί/αριστερό χέρι </a:t>
            </a:r>
            <a:r>
              <a:rPr lang="el-GR" dirty="0" err="1"/>
              <a:t>ψηλα</a:t>
            </a:r>
            <a:r>
              <a:rPr lang="el-GR" dirty="0"/>
              <a:t>: ησυχία </a:t>
            </a:r>
            <a:r>
              <a:rPr lang="el-GR" dirty="0" err="1"/>
              <a:t>κλπ</a:t>
            </a:r>
            <a:r>
              <a:rPr lang="el-GR" dirty="0"/>
              <a:t>)</a:t>
            </a:r>
          </a:p>
          <a:p>
            <a:pPr marL="0" indent="0">
              <a:buNone/>
            </a:pPr>
            <a:endParaRPr lang="en-US" dirty="0"/>
          </a:p>
        </p:txBody>
      </p:sp>
    </p:spTree>
    <p:extLst>
      <p:ext uri="{BB962C8B-B14F-4D97-AF65-F5344CB8AC3E}">
        <p14:creationId xmlns:p14="http://schemas.microsoft.com/office/powerpoint/2010/main" val="3834530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 πρώτες ημέρες</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a:bodyPr>
          <a:lstStyle/>
          <a:p>
            <a:pPr marL="0" indent="0">
              <a:buNone/>
            </a:pPr>
            <a:r>
              <a:rPr lang="el-GR" dirty="0"/>
              <a:t>5. επέλεγαν απλά, ευχάριστα έργα ως πρώτες δραστηριότητες. Οι πρώτες δραστηριότητες ήταν καλά προετοιμασμένες και είχαν ποικιλία. Ήδη από την πρώτη ημέρα του σχολείου υπήρχε κάποια απλή δραστηριότητα, αλλά τα παιδιά δεν υπερφορτώνονταν με πληροφορίες. Οι οδηγίες για τις διαδικασίες δίνονταν σταδιακά.</a:t>
            </a:r>
          </a:p>
          <a:p>
            <a:pPr marL="0" indent="0">
              <a:buNone/>
            </a:pPr>
            <a:r>
              <a:rPr lang="el-GR" dirty="0"/>
              <a:t>6. αντιδρούσαν άμεσα για να σταματήσουν/λύσουν ένα πρόβλημα όταν εμφανιζόταν</a:t>
            </a:r>
            <a:endParaRPr lang="en-US" dirty="0"/>
          </a:p>
        </p:txBody>
      </p:sp>
    </p:spTree>
    <p:extLst>
      <p:ext uri="{BB962C8B-B14F-4D97-AF65-F5344CB8AC3E}">
        <p14:creationId xmlns:p14="http://schemas.microsoft.com/office/powerpoint/2010/main" val="17091242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 κανόνες της τάξης</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fontScale="92500" lnSpcReduction="10000"/>
          </a:bodyPr>
          <a:lstStyle/>
          <a:p>
            <a:pPr marL="0" indent="0">
              <a:buNone/>
            </a:pPr>
            <a:r>
              <a:rPr lang="el-GR" dirty="0"/>
              <a:t>Από τα πρώτα έργα διαχείρισης της τάξης είναι η καθιέρωση των κανόνων της τάξης. Οι κανόνες πρέπει</a:t>
            </a:r>
          </a:p>
          <a:p>
            <a:pPr marL="514350" indent="-514350">
              <a:buAutoNum type="arabicPeriod"/>
            </a:pPr>
            <a:r>
              <a:rPr lang="el-GR" dirty="0"/>
              <a:t>Να είναι ολιγάριθμοι</a:t>
            </a:r>
          </a:p>
          <a:p>
            <a:pPr marL="514350" indent="-514350">
              <a:buAutoNum type="arabicPeriod"/>
            </a:pPr>
            <a:r>
              <a:rPr lang="el-GR" dirty="0"/>
              <a:t>Να είναι σύντομοι</a:t>
            </a:r>
          </a:p>
          <a:p>
            <a:pPr marL="514350" indent="-514350">
              <a:buAutoNum type="arabicPeriod"/>
            </a:pPr>
            <a:r>
              <a:rPr lang="el-GR" dirty="0"/>
              <a:t>Να εξηγούνται με απόλυτη σαφήνεια και να διδάσκονται στους μαθητές ώστε να είναι απόλυτα κατανοητοί (σε όποιες περιστάσεις)</a:t>
            </a:r>
          </a:p>
          <a:p>
            <a:pPr marL="514350" indent="-514350">
              <a:buFont typeface="Wingdings 2"/>
              <a:buAutoNum type="arabicPeriod"/>
            </a:pPr>
            <a:r>
              <a:rPr lang="el-GR" dirty="0"/>
              <a:t>Να θεωρούνται δίκαιοι από τους μαθητές</a:t>
            </a:r>
          </a:p>
          <a:p>
            <a:pPr marL="0" indent="0">
              <a:buNone/>
            </a:pPr>
            <a:r>
              <a:rPr lang="el-GR" dirty="0"/>
              <a:t>Είναι προτιμότερο να εκφράζουν την επιθυμητή συμπεριφορά (πχ. «μιλάμε με χαμηλές φωνές» και όχι «δεν φωνάζουμε»), αλλά αυτό ίσως δεν είναι πάντα εφικτό λόγω μη σαφήνειας</a:t>
            </a:r>
          </a:p>
          <a:p>
            <a:pPr marL="514350" indent="-514350">
              <a:buAutoNum type="arabicPeriod"/>
            </a:pPr>
            <a:endParaRPr lang="en-US" dirty="0"/>
          </a:p>
        </p:txBody>
      </p:sp>
    </p:spTree>
    <p:extLst>
      <p:ext uri="{BB962C8B-B14F-4D97-AF65-F5344CB8AC3E}">
        <p14:creationId xmlns:p14="http://schemas.microsoft.com/office/powerpoint/2010/main" val="1744023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 κανόνες της τάξης</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fontScale="92500"/>
          </a:bodyPr>
          <a:lstStyle/>
          <a:p>
            <a:r>
              <a:rPr lang="el-GR" dirty="0"/>
              <a:t>Οι εκπαιδευτικοί ζητούν βοήθεια από τους μαθητές και τις μαθήτριες για τη διαμόρφωση των κανόνων, ζητούν να φέρουν παραδείγματα για τους κανόνες. </a:t>
            </a:r>
          </a:p>
          <a:p>
            <a:r>
              <a:rPr lang="el-GR" dirty="0"/>
              <a:t>Οι συζητήσεις στην τάξη δίνουν στους μαθητές την αίσθηση της συμμετοχής και ότι οι κανόνες δεν είναι αυθαιρεσία του εκπαιδευτικού. Ωστόσο, ο εκπαιδευτικός έχει ηγετικό ρόλο (και αυτό είναι σημαντικό για να αισθάνονται ασφαλή τα παιδιά-ειδικά τα μικρότερα)…</a:t>
            </a:r>
          </a:p>
          <a:p>
            <a:endParaRPr lang="el-GR" dirty="0"/>
          </a:p>
          <a:p>
            <a:r>
              <a:rPr lang="el-GR" dirty="0"/>
              <a:t>Ποιους κανόνες θα προτείνατε στη τάξη του νηπιαγωγείου; </a:t>
            </a:r>
            <a:endParaRPr lang="en-US" dirty="0"/>
          </a:p>
        </p:txBody>
      </p:sp>
    </p:spTree>
    <p:extLst>
      <p:ext uri="{BB962C8B-B14F-4D97-AF65-F5344CB8AC3E}">
        <p14:creationId xmlns:p14="http://schemas.microsoft.com/office/powerpoint/2010/main" val="579550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lstStyle/>
          <a:p>
            <a:r>
              <a:rPr lang="el-GR" dirty="0"/>
              <a:t>Η ενδιαφέρουσα διδασκαλία, η προσεκτική δόμηση των δραστηριοτήτων, η θέσπιση κανόνων και άλλες τέτοιες τεχνικές αποτελεσματικής διαχείρισης μειώνουν την πιθανότητα να εμφανιστούν διασπαστικές συμπεριφορές (τουλάχιστον οι μαθητές δεν θα πλήττουν- και ξέρουμε ότι η πλήξη μπορεί να οδηγήσει σε διασπαστικές συμπεριφορές)</a:t>
            </a:r>
          </a:p>
          <a:p>
            <a:r>
              <a:rPr lang="el-GR" dirty="0"/>
              <a:t>Εντούτοις, όλοι οι εκπαιδευτικοί, όσο αποτελεσματικοί και αν είναι θα συναντούν ενίοτε προβλήματα πειθαρχίας. </a:t>
            </a:r>
          </a:p>
          <a:p>
            <a:pPr marL="0" indent="0">
              <a:buNone/>
            </a:pPr>
            <a:endParaRPr lang="en-US" dirty="0"/>
          </a:p>
        </p:txBody>
      </p:sp>
    </p:spTree>
    <p:extLst>
      <p:ext uri="{BB962C8B-B14F-4D97-AF65-F5344CB8AC3E}">
        <p14:creationId xmlns:p14="http://schemas.microsoft.com/office/powerpoint/2010/main" val="1631643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a:bodyPr>
          <a:lstStyle/>
          <a:p>
            <a:r>
              <a:rPr lang="el-GR" dirty="0"/>
              <a:t>Τα περισσότερα προβλήματα συμπεριφοράς που πρέπει να χειριστεί ένας εκπαιδευτικός είναι επουσιώδεις αταξίες (θα μιλάνε χωρίς άδεια, θα σηκώνονται από τη θέση την ώρα που πρέπει να κάθονται </a:t>
            </a:r>
            <a:r>
              <a:rPr lang="el-GR" dirty="0" err="1"/>
              <a:t>κλπ</a:t>
            </a:r>
            <a:r>
              <a:rPr lang="el-GR" dirty="0"/>
              <a:t>). </a:t>
            </a:r>
          </a:p>
          <a:p>
            <a:r>
              <a:rPr lang="el-GR" dirty="0"/>
              <a:t>Ωστόσο, ακόμα και αυτά πρέπει να περιοριστούν στην τάξη του σχολείου</a:t>
            </a:r>
          </a:p>
          <a:p>
            <a:pPr marL="0" indent="0">
              <a:buNone/>
            </a:pPr>
            <a:endParaRPr lang="en-US" dirty="0"/>
          </a:p>
        </p:txBody>
      </p:sp>
    </p:spTree>
    <p:extLst>
      <p:ext uri="{BB962C8B-B14F-4D97-AF65-F5344CB8AC3E}">
        <p14:creationId xmlns:p14="http://schemas.microsoft.com/office/powerpoint/2010/main" val="3668980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lstStyle/>
          <a:p>
            <a:r>
              <a:rPr lang="el-GR" dirty="0"/>
              <a:t>Διαχείριση της τάξης </a:t>
            </a:r>
            <a:endParaRPr lang="en-US"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lstStyle/>
          <a:p>
            <a:r>
              <a:rPr lang="el-GR" dirty="0"/>
              <a:t>Η </a:t>
            </a:r>
            <a:r>
              <a:rPr lang="el-GR" b="1" dirty="0"/>
              <a:t>διαχείριση της τάξης</a:t>
            </a:r>
            <a:r>
              <a:rPr lang="el-GR" dirty="0"/>
              <a:t> (</a:t>
            </a:r>
            <a:r>
              <a:rPr lang="en-US" dirty="0"/>
              <a:t>class management) </a:t>
            </a:r>
            <a:r>
              <a:rPr lang="el-GR" dirty="0"/>
              <a:t>αναφέρεται σε όλες τις ενέργειες ενός εκπαιδευτικού προκειμένου να δημιουργήσει ένα κλίμα που στηρίζει τη μάθηση, την αυτορρύθμιση και την κοινωνική και συναισθηματική ανάπτυξη των μαθητών.</a:t>
            </a:r>
          </a:p>
          <a:p>
            <a:r>
              <a:rPr lang="el-GR" dirty="0"/>
              <a:t>Η </a:t>
            </a:r>
            <a:r>
              <a:rPr lang="el-GR" b="1" dirty="0"/>
              <a:t>αποτελεσματική διαχείριση</a:t>
            </a:r>
            <a:r>
              <a:rPr lang="el-GR" dirty="0"/>
              <a:t>, επομένως, προάγει τη μάθηση και τα κίνητρα και δημιουργεί στους μαθητές αίσθηση ασφάλειας και προστασίας και αυτό ισχύει για όλους τους πολιτισμούς, τα γνωστικά πεδία και τις βαθμίδες εκπαίδευσης</a:t>
            </a:r>
            <a:endParaRPr lang="en-US" dirty="0"/>
          </a:p>
        </p:txBody>
      </p:sp>
    </p:spTree>
    <p:extLst>
      <p:ext uri="{BB962C8B-B14F-4D97-AF65-F5344CB8AC3E}">
        <p14:creationId xmlns:p14="http://schemas.microsoft.com/office/powerpoint/2010/main" val="886304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fontScale="92500"/>
          </a:bodyPr>
          <a:lstStyle/>
          <a:p>
            <a:r>
              <a:rPr lang="el-GR" dirty="0"/>
              <a:t>Μερικές γενικές υποδείξεις για την αντιμετώπιση αυτών των θεμάτων συμπεριφοράς:</a:t>
            </a:r>
          </a:p>
          <a:p>
            <a:pPr marL="0" indent="0">
              <a:buNone/>
            </a:pPr>
            <a:r>
              <a:rPr lang="el-GR" dirty="0"/>
              <a:t>-</a:t>
            </a:r>
            <a:r>
              <a:rPr lang="el-GR" i="1" dirty="0"/>
              <a:t>Η καλύτερη λύση είναι η πρόληψη</a:t>
            </a:r>
            <a:r>
              <a:rPr lang="el-GR" dirty="0"/>
              <a:t>. Είναι οι δραστηριότητες ενδιαφέρουσες, απευθύνονται σε όλα τα παιδιά, είναι σαφείς οι κανόνες και οι διαδικασίες; Αυτό-παρατήρηση!</a:t>
            </a:r>
          </a:p>
          <a:p>
            <a:pPr marL="0" indent="0">
              <a:buNone/>
            </a:pPr>
            <a:r>
              <a:rPr lang="el-GR" dirty="0"/>
              <a:t>-</a:t>
            </a:r>
            <a:r>
              <a:rPr lang="el-GR" i="1" dirty="0"/>
              <a:t>Σταματήστε το πρόβλημα πριν ξεκινήσει, αλλά στο σωστό χρονισμό</a:t>
            </a:r>
            <a:r>
              <a:rPr lang="el-GR" dirty="0"/>
              <a:t>. Αναγνωρίστε τη στιγμή που θα πρέπει να διακόψετε μία συμπεριφορά: αν διακοπεί πολύ νωρίς, μπορεί να φανείτε πολύ σχολαστικός, αλλά πολύ αργά μπορεί να αποτελέσει σοβαρό πρόβλημα. Πιθανή ερώτηση: «είναι παιχνίδι;»</a:t>
            </a:r>
          </a:p>
          <a:p>
            <a:pPr marL="0" indent="0">
              <a:buNone/>
            </a:pPr>
            <a:endParaRPr lang="el-GR" dirty="0"/>
          </a:p>
          <a:p>
            <a:pPr marL="0" indent="0">
              <a:buNone/>
            </a:pPr>
            <a:endParaRPr lang="en-US" dirty="0"/>
          </a:p>
        </p:txBody>
      </p:sp>
    </p:spTree>
    <p:extLst>
      <p:ext uri="{BB962C8B-B14F-4D97-AF65-F5344CB8AC3E}">
        <p14:creationId xmlns:p14="http://schemas.microsoft.com/office/powerpoint/2010/main" val="3248353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a:bodyPr>
          <a:lstStyle/>
          <a:p>
            <a:pPr marL="0" indent="0">
              <a:buNone/>
            </a:pPr>
            <a:r>
              <a:rPr lang="el-GR" dirty="0"/>
              <a:t>-</a:t>
            </a:r>
            <a:r>
              <a:rPr lang="el-GR" i="1" dirty="0"/>
              <a:t>Αποφύγετε το τελετουργικό της προστριβής. </a:t>
            </a:r>
            <a:r>
              <a:rPr lang="el-GR" dirty="0"/>
              <a:t>Αποφύγετε να μπαίνετε σε κόντρα με τα παιδιά (εσείς είστε ενήλικοι) –</a:t>
            </a:r>
            <a:r>
              <a:rPr lang="el-GR" i="1" dirty="0"/>
              <a:t>Αναγνωρίστε τη δικής σας επιθετικότητα και δώστε ιδιαίτερη σημασία στο πώς χειρίζεστε καταστάσεις υπό καθεστώς θυμού. </a:t>
            </a:r>
            <a:r>
              <a:rPr lang="el-GR" dirty="0"/>
              <a:t>Μην ξεχνάτε ότι δεν είστε ίσοι και ο τρόπος σας μπορεί να επηρεάσει ιδιαίτερα ένα μικρό παιδί. </a:t>
            </a:r>
          </a:p>
          <a:p>
            <a:pPr marL="0" indent="0">
              <a:buNone/>
            </a:pPr>
            <a:endParaRPr lang="en-US" dirty="0"/>
          </a:p>
        </p:txBody>
      </p:sp>
    </p:spTree>
    <p:extLst>
      <p:ext uri="{BB962C8B-B14F-4D97-AF65-F5344CB8AC3E}">
        <p14:creationId xmlns:p14="http://schemas.microsoft.com/office/powerpoint/2010/main" val="3003340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4000" dirty="0"/>
              <a:t>Στρατηγικές αντιμετώπισης συνηθισμένων θεμάτων πειθαρχίας</a:t>
            </a:r>
            <a:endParaRPr lang="en-US" sz="40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a:bodyPr>
          <a:lstStyle/>
          <a:p>
            <a:pPr marL="0" indent="0">
              <a:buNone/>
            </a:pPr>
            <a:r>
              <a:rPr lang="el-GR" dirty="0"/>
              <a:t>1. </a:t>
            </a:r>
            <a:r>
              <a:rPr lang="el-GR" b="1" dirty="0"/>
              <a:t>Η αρχή της ελάχιστης παρέμβασης</a:t>
            </a:r>
            <a:r>
              <a:rPr lang="el-GR" dirty="0"/>
              <a:t>. Ο εκπαιδευτικός θα πρέπει να διορθώνει τις ακατάλληλες συμπεριφορές χρησιμοποιώντας την πιο απλή παρέμβαση που μπορεί να φέρει αποτέλεσμα. Στόχος είναι να γίνει ο αποτελεσματικός χειρισμός της συμπεριφοράς, χωρίς να διαταραχθεί η υπόλοιπη τάξη και η δραστηριότητα να μη διακόπτεται. Όταν, άλλωστε, υπάρχει μία έντονη επίπληξη παρατηρείται </a:t>
            </a:r>
            <a:r>
              <a:rPr lang="el-GR" b="1" dirty="0"/>
              <a:t>το φαινόμενο της κυμάτωσης </a:t>
            </a:r>
            <a:r>
              <a:rPr lang="el-GR" dirty="0"/>
              <a:t>δηλ. οι επιπτώσεις εξαπλώνονται και στα άλλα μέλη της τάξης. </a:t>
            </a:r>
            <a:endParaRPr lang="en-US" b="1" dirty="0"/>
          </a:p>
        </p:txBody>
      </p:sp>
    </p:spTree>
    <p:extLst>
      <p:ext uri="{BB962C8B-B14F-4D97-AF65-F5344CB8AC3E}">
        <p14:creationId xmlns:p14="http://schemas.microsoft.com/office/powerpoint/2010/main" val="1963783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4000" dirty="0"/>
              <a:t>Στρατηγικές αντιμετώπισης συνηθισμένων θεμάτων πειθαρχίας</a:t>
            </a:r>
            <a:endParaRPr lang="en-US" sz="40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lnSpcReduction="10000"/>
          </a:bodyPr>
          <a:lstStyle/>
          <a:p>
            <a:pPr marL="0" indent="0">
              <a:buNone/>
            </a:pPr>
            <a:r>
              <a:rPr lang="el-GR" b="1" dirty="0"/>
              <a:t>2. Μη λεκτικά σήματα.  </a:t>
            </a:r>
            <a:r>
              <a:rPr lang="el-GR" dirty="0"/>
              <a:t>Μπορεί να σταματήσουν </a:t>
            </a:r>
            <a:r>
              <a:rPr lang="el-GR"/>
              <a:t>συνηθισμένες ανάρμοστες </a:t>
            </a:r>
            <a:r>
              <a:rPr lang="el-GR" dirty="0"/>
              <a:t>συμπεριφορές στην τάξη με τη χρήση απλών μη λεκτικών σημάτων, πχ. δημιουργία οπτικής επαφής με το μαθητή, το πλησίασμα, ελαφρύ άγγιγμα στον ώμο. </a:t>
            </a:r>
          </a:p>
          <a:p>
            <a:pPr marL="0" indent="0">
              <a:buNone/>
            </a:pPr>
            <a:r>
              <a:rPr lang="el-GR" b="1" dirty="0"/>
              <a:t>3. Έπαινος συμπεριφοράς που είναι ασύμβατη με την ανάρμοστη </a:t>
            </a:r>
            <a:r>
              <a:rPr lang="el-GR" dirty="0"/>
              <a:t>(πχ. μπράβο Κώστα που </a:t>
            </a:r>
            <a:r>
              <a:rPr lang="el-GR" dirty="0" err="1"/>
              <a:t>κάθησες</a:t>
            </a:r>
            <a:r>
              <a:rPr lang="el-GR" dirty="0"/>
              <a:t> γρήγορα στον κύκλο εάν ο Κώστας συνήθως αργεί) </a:t>
            </a:r>
          </a:p>
          <a:p>
            <a:pPr marL="0" indent="0">
              <a:buNone/>
            </a:pPr>
            <a:r>
              <a:rPr lang="el-GR" b="1" dirty="0"/>
              <a:t>4. Έπαινος άλλων μαθητών που έχουν την κατάλληλη συμπεριφορά </a:t>
            </a:r>
            <a:r>
              <a:rPr lang="el-GR" dirty="0"/>
              <a:t>(μπράβο Γιώργο που </a:t>
            </a:r>
            <a:r>
              <a:rPr lang="el-GR" dirty="0" err="1"/>
              <a:t>κάθησες</a:t>
            </a:r>
            <a:r>
              <a:rPr lang="el-GR" dirty="0"/>
              <a:t> γρήγορα στον κύκλο)</a:t>
            </a:r>
            <a:endParaRPr lang="en-US" b="1" dirty="0"/>
          </a:p>
        </p:txBody>
      </p:sp>
    </p:spTree>
    <p:extLst>
      <p:ext uri="{BB962C8B-B14F-4D97-AF65-F5344CB8AC3E}">
        <p14:creationId xmlns:p14="http://schemas.microsoft.com/office/powerpoint/2010/main" val="7105815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4000" dirty="0"/>
              <a:t>Στρατηγικές αντιμετώπισης συνηθισμένων θεμάτων πειθαρχίας</a:t>
            </a:r>
            <a:endParaRPr lang="en-US" sz="40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a:bodyPr>
          <a:lstStyle/>
          <a:p>
            <a:pPr marL="0" indent="0">
              <a:buNone/>
            </a:pPr>
            <a:r>
              <a:rPr lang="el-GR" b="1" dirty="0"/>
              <a:t>5. Λεκτικές υπομνήσεις. </a:t>
            </a:r>
            <a:r>
              <a:rPr lang="el-GR" dirty="0"/>
              <a:t>Η λεκτική υπόμνηση υπενθυμίζει τους κανόνες που υπάρχουν στην τάξη. Δίνεται άμεσα μετά την ανάρμοστη συμπεριφορά. Καλό είναι να δηλώνει τι πρέπει να κάνουν οι μαθητές και όχι τι πρέπει να αποφύγουν (πχ. «καθόμαστε στην καρέκλα μας» και όχι «μη σηκώνεσαι»). Εξαιρετικά σημαντικό: πάντα μία υπόμνηση/σχόλιο στο μαθητή αναφέρεται στη συμπεριφορά και </a:t>
            </a:r>
            <a:r>
              <a:rPr lang="el-GR" u="sng" dirty="0"/>
              <a:t>ποτέ</a:t>
            </a:r>
            <a:r>
              <a:rPr lang="el-GR" dirty="0"/>
              <a:t>  στο μαθητή. Η συμπεριφορά μπορεί να μην είναι αποδεκτή, αλλά ο ίδιος ο μαθητής είναι πάντα καλοδεχούμενος και αποδεκτός στην τάξη. </a:t>
            </a:r>
          </a:p>
        </p:txBody>
      </p:sp>
    </p:spTree>
    <p:extLst>
      <p:ext uri="{BB962C8B-B14F-4D97-AF65-F5344CB8AC3E}">
        <p14:creationId xmlns:p14="http://schemas.microsoft.com/office/powerpoint/2010/main" val="38032441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4000" dirty="0"/>
              <a:t>Στρατηγικές αντιμετώπισης συνηθισμένων θεμάτων πειθαρχίας</a:t>
            </a:r>
            <a:endParaRPr lang="en-US" sz="40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fontScale="92500" lnSpcReduction="20000"/>
          </a:bodyPr>
          <a:lstStyle/>
          <a:p>
            <a:pPr marL="0" indent="0">
              <a:buNone/>
            </a:pPr>
            <a:r>
              <a:rPr lang="el-GR" b="1" dirty="0"/>
              <a:t>5. Επανειλημμένες υπομνήσεις.  </a:t>
            </a:r>
            <a:r>
              <a:rPr lang="el-GR" dirty="0"/>
              <a:t>Όταν ένας μαθητής αρνείται να συμμορφωθεί με μία απλή υπόμνηση, μία στρατηγική που θα πρέπει να εφαρμοστεί αρχικά είναι η επανάληψη της υπενθύμισης, αγνοώντας άσχετες δικαιολογίες, συζητήσεις ή αντιρρήσεις. Οι εκπαιδευτικοί θα πρέπει να εκφράζουν με σαφήνεια τι θέλουν να κάνουν οι μαθητές και στη συνέχεια να το επαναλαμβάνουν έως ότου ο μαθητής το ακολουθήσει. Πχ. «-χρειάζεται να </a:t>
            </a:r>
            <a:r>
              <a:rPr lang="el-GR" dirty="0" err="1"/>
              <a:t>καθήσεις</a:t>
            </a:r>
            <a:r>
              <a:rPr lang="el-GR" dirty="0"/>
              <a:t> στην καρέκλα σου τώρα» «-Μα, το καπάκι, μα το λαστιχάκι, μα…» «καταλαβαίνω, αλλά χρειάζεται να </a:t>
            </a:r>
            <a:r>
              <a:rPr lang="el-GR" dirty="0" err="1"/>
              <a:t>καθήσεις</a:t>
            </a:r>
            <a:r>
              <a:rPr lang="el-GR" dirty="0"/>
              <a:t> στην καρέκλα σου τώρα». </a:t>
            </a:r>
          </a:p>
          <a:p>
            <a:pPr marL="0" indent="0">
              <a:buNone/>
            </a:pPr>
            <a:r>
              <a:rPr lang="el-GR" dirty="0"/>
              <a:t>Αν ένα σημαντικό ζήτημα τεθεί ανάμεσα στις αντιρρήσεις του παιδιού θα πρέπει να εξηγήσουμε (και να ορίσουμε) ένα άλλο χρόνο συζήτησής του.</a:t>
            </a:r>
          </a:p>
        </p:txBody>
      </p:sp>
    </p:spTree>
    <p:extLst>
      <p:ext uri="{BB962C8B-B14F-4D97-AF65-F5344CB8AC3E}">
        <p14:creationId xmlns:p14="http://schemas.microsoft.com/office/powerpoint/2010/main" val="5907152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4000" dirty="0"/>
              <a:t>Στρατηγικές αντιμετώπισης συνηθισμένων θεμάτων πειθαρχίας</a:t>
            </a:r>
            <a:endParaRPr lang="en-US" sz="40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a:xfrm>
            <a:off x="457200" y="1847088"/>
            <a:ext cx="8229600" cy="4678256"/>
          </a:xfrm>
        </p:spPr>
        <p:txBody>
          <a:bodyPr>
            <a:normAutofit fontScale="85000" lnSpcReduction="20000"/>
          </a:bodyPr>
          <a:lstStyle/>
          <a:p>
            <a:pPr marL="0" indent="0">
              <a:buNone/>
            </a:pPr>
            <a:r>
              <a:rPr lang="el-GR" b="1" dirty="0"/>
              <a:t>6. Εφαρμογή συνεπειών/ «τιμωρίες»; </a:t>
            </a:r>
            <a:r>
              <a:rPr lang="el-GR" dirty="0"/>
              <a:t>Αν οι προηγούμενες στρατηγικές αποτύχουν τότε θα πρέπει να σκεφθούμε ποια θα είναι η δική μας αντιμετώπιση. Είναι σημαντικό να έχουμε συγκεκριμένο σχέδιο στο μυαλό μας. </a:t>
            </a:r>
          </a:p>
          <a:p>
            <a:pPr marL="0" indent="0">
              <a:buNone/>
            </a:pPr>
            <a:endParaRPr lang="el-GR" dirty="0"/>
          </a:p>
          <a:p>
            <a:pPr marL="0" indent="0">
              <a:buNone/>
            </a:pPr>
            <a:r>
              <a:rPr lang="el-GR" dirty="0"/>
              <a:t>Οι γενικές αρχές των συνεπειών που επιβάλλουμε είναι οι εξής:</a:t>
            </a:r>
          </a:p>
          <a:p>
            <a:pPr marL="0" indent="0">
              <a:buNone/>
            </a:pPr>
            <a:r>
              <a:rPr lang="el-GR" dirty="0"/>
              <a:t>-τις χρησιμοποιούμε όσο το δυνατόν λιγότερο</a:t>
            </a:r>
          </a:p>
          <a:p>
            <a:pPr marL="0" indent="0">
              <a:buNone/>
            </a:pPr>
            <a:r>
              <a:rPr lang="en-US" dirty="0"/>
              <a:t>-</a:t>
            </a:r>
            <a:r>
              <a:rPr lang="el-GR" dirty="0"/>
              <a:t>έχουμε προετοιμάσει σαφώς πριν και δίνουμε εναλλακτικές επιθυμητές συμπεριφορές</a:t>
            </a:r>
          </a:p>
          <a:p>
            <a:pPr marL="0" indent="0">
              <a:buNone/>
            </a:pPr>
            <a:r>
              <a:rPr lang="el-GR" dirty="0"/>
              <a:t>-εφαρμόζουμε τη συνέπεια άμεσα και </a:t>
            </a:r>
            <a:r>
              <a:rPr lang="el-GR" dirty="0" err="1"/>
              <a:t>στοχευμένα</a:t>
            </a:r>
            <a:r>
              <a:rPr lang="el-GR" dirty="0"/>
              <a:t> για μία συμπεριφορά. Η συνέπεια είναι πάντα ανάλογη με τη συμπεριφορά</a:t>
            </a:r>
          </a:p>
          <a:p>
            <a:pPr marL="0" indent="0">
              <a:buNone/>
            </a:pPr>
            <a:r>
              <a:rPr lang="el-GR" dirty="0"/>
              <a:t>-τις εφαρμόζουμε με νηφαλιότητα και χωρίς </a:t>
            </a:r>
            <a:r>
              <a:rPr lang="el-GR" dirty="0" err="1"/>
              <a:t>θυμο</a:t>
            </a:r>
            <a:r>
              <a:rPr lang="el-GR" dirty="0"/>
              <a:t>. Αφού, δε, εφαρμοστούν, δεν ξαναμιλάμε/εμμένουμε σε αυτό</a:t>
            </a:r>
          </a:p>
          <a:p>
            <a:pPr marL="0" indent="0">
              <a:buNone/>
            </a:pPr>
            <a:r>
              <a:rPr lang="el-GR" dirty="0"/>
              <a:t>- ποτέ δεν λέμε «απειλές» που δεν τις εννοούμε, είναι υπερβολικές, ή είναι αδύνατον να πραγματοποιηθούν </a:t>
            </a:r>
          </a:p>
        </p:txBody>
      </p:sp>
    </p:spTree>
    <p:extLst>
      <p:ext uri="{BB962C8B-B14F-4D97-AF65-F5344CB8AC3E}">
        <p14:creationId xmlns:p14="http://schemas.microsoft.com/office/powerpoint/2010/main" val="27774824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4000" dirty="0"/>
              <a:t>Στρατηγικές αντιμετώπισης συνηθισμένων θεμάτων πειθαρχίας</a:t>
            </a:r>
            <a:endParaRPr lang="en-US" sz="40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a:xfrm>
            <a:off x="457200" y="1847088"/>
            <a:ext cx="8229600" cy="4678256"/>
          </a:xfrm>
        </p:spPr>
        <p:txBody>
          <a:bodyPr>
            <a:normAutofit fontScale="85000" lnSpcReduction="10000"/>
          </a:bodyPr>
          <a:lstStyle/>
          <a:p>
            <a:pPr marL="0" indent="0">
              <a:buNone/>
            </a:pPr>
            <a:r>
              <a:rPr lang="el-GR" b="1" dirty="0"/>
              <a:t>6. Εφαρμογή συνεπειών/ «τιμωρίες»; Τι είδους;</a:t>
            </a:r>
          </a:p>
          <a:p>
            <a:pPr marL="0" indent="0">
              <a:buNone/>
            </a:pPr>
            <a:r>
              <a:rPr lang="el-GR" u="sng" dirty="0"/>
              <a:t>Ποτέ</a:t>
            </a:r>
            <a:r>
              <a:rPr lang="el-GR" dirty="0"/>
              <a:t> σωματική τιμωρία (εκτός από βάρβαρη είναι και αναποτελεσματική –ακόμα και ως μοντέλο μίμησης)</a:t>
            </a:r>
          </a:p>
          <a:p>
            <a:pPr marL="0" indent="0">
              <a:buNone/>
            </a:pPr>
            <a:r>
              <a:rPr lang="el-GR" dirty="0"/>
              <a:t>Όχι στην απομάκρυνση με αποκλεισμό (χωρίς, δηλ., συνοδεία από ενήλικο). Πέρα από το ότι δημιουργεί μεγάλο </a:t>
            </a:r>
            <a:r>
              <a:rPr lang="el-GR"/>
              <a:t>θέμα στις </a:t>
            </a:r>
            <a:r>
              <a:rPr lang="el-GR" dirty="0"/>
              <a:t>σχέσεις εκπαιδευτικού-μαθητή και επιβαρύνει το αίσθημα ασφάλειας, είναι και αναποτελεσματικές.</a:t>
            </a:r>
          </a:p>
          <a:p>
            <a:pPr marL="0" indent="0">
              <a:buNone/>
            </a:pPr>
            <a:r>
              <a:rPr lang="el-GR" dirty="0"/>
              <a:t>Ναι στα λογικά επακόλουθα (αφού έριξες τα μολύβια, θα πρέπει να τα μαζέψεις)</a:t>
            </a:r>
          </a:p>
          <a:p>
            <a:pPr marL="0" indent="0">
              <a:buNone/>
            </a:pPr>
            <a:r>
              <a:rPr lang="el-GR" dirty="0"/>
              <a:t>Ναι σε αφαίρεση κάποιου αντικειμένου κατόπιν προειδοποίησης/εξήγησης (θα πρέπει να σου πάρω τα τουβλάκια, εάν τα πετάς, γιατί μπορεί να τραυματίσεις κάποιον)</a:t>
            </a:r>
          </a:p>
          <a:p>
            <a:pPr marL="0" indent="0">
              <a:buNone/>
            </a:pPr>
            <a:r>
              <a:rPr lang="el-GR" dirty="0"/>
              <a:t>Ναι στην απομάκρυνση </a:t>
            </a:r>
            <a:r>
              <a:rPr lang="el-GR" b="1" dirty="0"/>
              <a:t>χωρίς</a:t>
            </a:r>
            <a:r>
              <a:rPr lang="el-GR" dirty="0"/>
              <a:t> αποκλεισμό (πχ. να </a:t>
            </a:r>
            <a:r>
              <a:rPr lang="el-GR" dirty="0" err="1"/>
              <a:t>πανε</a:t>
            </a:r>
            <a:r>
              <a:rPr lang="el-GR" dirty="0"/>
              <a:t> να πιεί λίγον νερό, ώστε να ανασυνταχθεί, με σχετική εξήγηση)</a:t>
            </a:r>
          </a:p>
        </p:txBody>
      </p:sp>
    </p:spTree>
    <p:extLst>
      <p:ext uri="{BB962C8B-B14F-4D97-AF65-F5344CB8AC3E}">
        <p14:creationId xmlns:p14="http://schemas.microsoft.com/office/powerpoint/2010/main" val="11267434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5ABF7-8F82-7C45-A100-71B8A0A8C617}"/>
              </a:ext>
            </a:extLst>
          </p:cNvPr>
          <p:cNvSpPr>
            <a:spLocks noGrp="1"/>
          </p:cNvSpPr>
          <p:nvPr>
            <p:ph type="title"/>
          </p:nvPr>
        </p:nvSpPr>
        <p:spPr/>
        <p:txBody>
          <a:bodyPr>
            <a:normAutofit fontScale="90000"/>
          </a:bodyPr>
          <a:lstStyle/>
          <a:p>
            <a:r>
              <a:rPr lang="el-GR" dirty="0"/>
              <a:t>Μη δημιουργείτε προβλήματα μόνοι σας!</a:t>
            </a:r>
            <a:endParaRPr lang="en-US" dirty="0"/>
          </a:p>
        </p:txBody>
      </p:sp>
      <p:sp>
        <p:nvSpPr>
          <p:cNvPr id="3" name="Content Placeholder 2">
            <a:extLst>
              <a:ext uri="{FF2B5EF4-FFF2-40B4-BE49-F238E27FC236}">
                <a16:creationId xmlns:a16="http://schemas.microsoft.com/office/drawing/2014/main" id="{8C45A606-7E96-D142-A5A5-6624FFB56FE2}"/>
              </a:ext>
            </a:extLst>
          </p:cNvPr>
          <p:cNvSpPr>
            <a:spLocks noGrp="1"/>
          </p:cNvSpPr>
          <p:nvPr>
            <p:ph idx="1"/>
          </p:nvPr>
        </p:nvSpPr>
        <p:spPr/>
        <p:txBody>
          <a:bodyPr>
            <a:normAutofit fontScale="92500" lnSpcReduction="20000"/>
          </a:bodyPr>
          <a:lstStyle/>
          <a:p>
            <a:pPr marL="0" indent="0">
              <a:buNone/>
            </a:pPr>
            <a:r>
              <a:rPr lang="el-GR" dirty="0"/>
              <a:t>Απαραίτητη η αυτό-παρατήρηση. Χρειάζεται να έχετε στο μυαλό σας τα παρακάτω ερωτήματα για να εξετάσετε εάν και εσείς δημιουργείτε θέματα συμπεριφοράς στην τάξη σας:</a:t>
            </a:r>
          </a:p>
          <a:p>
            <a:pPr marL="514350" indent="-514350">
              <a:buAutoNum type="arabicPeriod"/>
            </a:pPr>
            <a:r>
              <a:rPr lang="el-GR" dirty="0"/>
              <a:t>Είστε άδικοι; (συμπεριφέρεστε σε όλα τα παιδιά το ίδιο; στην αδικία σίγουρα αντιδρούν οι μαθητές)</a:t>
            </a:r>
          </a:p>
          <a:p>
            <a:pPr marL="514350" indent="-514350">
              <a:buAutoNum type="arabicPeriod"/>
            </a:pPr>
            <a:r>
              <a:rPr lang="el-GR" dirty="0"/>
              <a:t>Είστε συνεπείς; (αντιδράτε σε κάθε παρόμοια συμπεριφορά με τον ίδιο τρόπο;)</a:t>
            </a:r>
          </a:p>
          <a:p>
            <a:pPr marL="514350" indent="-514350">
              <a:buAutoNum type="arabicPeriod"/>
            </a:pPr>
            <a:r>
              <a:rPr lang="el-GR" dirty="0"/>
              <a:t>Είστε βαρετοί;</a:t>
            </a:r>
          </a:p>
          <a:p>
            <a:pPr marL="514350" indent="-514350">
              <a:buAutoNum type="arabicPeriod"/>
            </a:pPr>
            <a:r>
              <a:rPr lang="el-GR" dirty="0"/>
              <a:t>Έχετε εδραιώσει μία ρουτίνα και κανόνες και οι μαθητές ξέρουν τι πρέπει να κάνουν στην τάξη;</a:t>
            </a:r>
          </a:p>
          <a:p>
            <a:pPr marL="514350" indent="-514350">
              <a:buAutoNum type="arabicPeriod"/>
            </a:pPr>
            <a:r>
              <a:rPr lang="el-GR" dirty="0"/>
              <a:t>Μπορείτε να ελέγξετε τα νεύρα σας;</a:t>
            </a:r>
          </a:p>
          <a:p>
            <a:pPr marL="514350" indent="-514350">
              <a:buAutoNum type="arabicPeriod"/>
            </a:pPr>
            <a:r>
              <a:rPr lang="el-GR" dirty="0"/>
              <a:t>Έχετε σκεφθεί πώς θα μπορούσατε να αντιδράσετε καλύτερα; </a:t>
            </a:r>
            <a:endParaRPr lang="en-US" dirty="0"/>
          </a:p>
        </p:txBody>
      </p:sp>
    </p:spTree>
    <p:extLst>
      <p:ext uri="{BB962C8B-B14F-4D97-AF65-F5344CB8AC3E}">
        <p14:creationId xmlns:p14="http://schemas.microsoft.com/office/powerpoint/2010/main" val="33568792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57757-37FF-E64D-8226-2FC674ECB1A1}"/>
              </a:ext>
            </a:extLst>
          </p:cNvPr>
          <p:cNvSpPr>
            <a:spLocks noGrp="1"/>
          </p:cNvSpPr>
          <p:nvPr>
            <p:ph type="title"/>
          </p:nvPr>
        </p:nvSpPr>
        <p:spPr>
          <a:xfrm>
            <a:off x="323528" y="533401"/>
            <a:ext cx="8733656" cy="807368"/>
          </a:xfrm>
        </p:spPr>
        <p:txBody>
          <a:bodyPr>
            <a:noAutofit/>
          </a:bodyPr>
          <a:lstStyle/>
          <a:p>
            <a:r>
              <a:rPr lang="el-GR" sz="4000" dirty="0"/>
              <a:t>Τα σοβαρά προβλήματα συμπεριφοράς</a:t>
            </a:r>
            <a:endParaRPr lang="en-US" sz="4000" dirty="0"/>
          </a:p>
        </p:txBody>
      </p:sp>
      <p:sp>
        <p:nvSpPr>
          <p:cNvPr id="3" name="Content Placeholder 2">
            <a:extLst>
              <a:ext uri="{FF2B5EF4-FFF2-40B4-BE49-F238E27FC236}">
                <a16:creationId xmlns:a16="http://schemas.microsoft.com/office/drawing/2014/main" id="{AE72B38B-44E4-864D-93AF-9C01257A071B}"/>
              </a:ext>
            </a:extLst>
          </p:cNvPr>
          <p:cNvSpPr>
            <a:spLocks noGrp="1"/>
          </p:cNvSpPr>
          <p:nvPr>
            <p:ph idx="1"/>
          </p:nvPr>
        </p:nvSpPr>
        <p:spPr/>
        <p:txBody>
          <a:bodyPr/>
          <a:lstStyle/>
          <a:p>
            <a:r>
              <a:rPr lang="en-US" dirty="0" err="1"/>
              <a:t>Ό</a:t>
            </a:r>
            <a:r>
              <a:rPr lang="el-GR" dirty="0" err="1"/>
              <a:t>λοι</a:t>
            </a:r>
            <a:r>
              <a:rPr lang="el-GR" dirty="0"/>
              <a:t> οι άνθρωποι φέρονται κατά καιρούς ανάρμοστα. Υπάρχουν όμως κάποιοι που φέρονται πιο συχνά και πιο ακραία. Οι μαθητές που εμπίπτουν σε αυτή την κατηγορία δυσκολεύουν ιδιαίτερα τον εκπαιδευτικό και το ίδιο το σχολείο.</a:t>
            </a:r>
          </a:p>
          <a:p>
            <a:r>
              <a:rPr lang="el-GR" dirty="0"/>
              <a:t>Οι περισσότεροι είναι αγόρια, μαθητές με κακές οικογενειακές σχέσεις και χαμηλή απόδοση. Όμως, προσοχή: αυτό δεν αποτελεί δικαιολογία ούτε πρέπει να διευκολύνει τις δικές μας προβολές ή την αποποίηση της δικής μας ευθύνης!</a:t>
            </a:r>
            <a:endParaRPr lang="en-US" dirty="0"/>
          </a:p>
        </p:txBody>
      </p:sp>
    </p:spTree>
    <p:extLst>
      <p:ext uri="{BB962C8B-B14F-4D97-AF65-F5344CB8AC3E}">
        <p14:creationId xmlns:p14="http://schemas.microsoft.com/office/powerpoint/2010/main" val="2262836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lstStyle/>
          <a:p>
            <a:r>
              <a:rPr lang="el-GR" dirty="0"/>
              <a:t>Διαχείριση της τάξης: στόχοι </a:t>
            </a:r>
            <a:endParaRPr lang="en-US"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a:bodyPr>
          <a:lstStyle/>
          <a:p>
            <a:r>
              <a:rPr lang="el-GR" dirty="0"/>
              <a:t>Οι στόχοι της διαχείρισης της τάξης είναι: </a:t>
            </a:r>
          </a:p>
          <a:p>
            <a:pPr marL="0" indent="0">
              <a:buNone/>
            </a:pPr>
            <a:r>
              <a:rPr lang="el-GR" dirty="0"/>
              <a:t>-η ανάπτυξη της αυτορρύθμισης των μαθητών</a:t>
            </a:r>
          </a:p>
          <a:p>
            <a:pPr marL="0" indent="0">
              <a:buNone/>
            </a:pPr>
            <a:r>
              <a:rPr lang="el-GR" dirty="0"/>
              <a:t>-η δημιουργία μίας κοινότητας φροντίδας και εμπιστοσύνης</a:t>
            </a:r>
          </a:p>
          <a:p>
            <a:pPr marL="0" indent="0">
              <a:buNone/>
            </a:pPr>
            <a:r>
              <a:rPr lang="el-GR" dirty="0"/>
              <a:t>-η μεγιστοποίηση του χρόνου διδασκαλίας και μάθησης (που δεν υπάρχουν, δηλ., αποσπάσεις από άλλους παράγοντες). Αυτός ο στόχος σχετίζεται με την </a:t>
            </a:r>
          </a:p>
          <a:p>
            <a:pPr marL="0" indent="0">
              <a:buNone/>
            </a:pPr>
            <a:r>
              <a:rPr lang="el-GR" dirty="0"/>
              <a:t>στην πρόληψη και αντιμετώπιση ανάρμοστων συμπεριφορών (θέμα που απασχολεί κατά κόρον τους εκπαιδευτικούς)</a:t>
            </a:r>
            <a:endParaRPr lang="en-US" dirty="0"/>
          </a:p>
        </p:txBody>
      </p:sp>
    </p:spTree>
    <p:extLst>
      <p:ext uri="{BB962C8B-B14F-4D97-AF65-F5344CB8AC3E}">
        <p14:creationId xmlns:p14="http://schemas.microsoft.com/office/powerpoint/2010/main" val="13658707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57757-37FF-E64D-8226-2FC674ECB1A1}"/>
              </a:ext>
            </a:extLst>
          </p:cNvPr>
          <p:cNvSpPr>
            <a:spLocks noGrp="1"/>
          </p:cNvSpPr>
          <p:nvPr>
            <p:ph type="title"/>
          </p:nvPr>
        </p:nvSpPr>
        <p:spPr>
          <a:xfrm>
            <a:off x="323528" y="533401"/>
            <a:ext cx="8733656" cy="807368"/>
          </a:xfrm>
        </p:spPr>
        <p:txBody>
          <a:bodyPr>
            <a:noAutofit/>
          </a:bodyPr>
          <a:lstStyle/>
          <a:p>
            <a:r>
              <a:rPr lang="el-GR" sz="4000" dirty="0"/>
              <a:t>Τα σοβαρά προβλήματα συμπεριφοράς</a:t>
            </a:r>
            <a:endParaRPr lang="en-US" sz="4000" dirty="0"/>
          </a:p>
        </p:txBody>
      </p:sp>
      <p:sp>
        <p:nvSpPr>
          <p:cNvPr id="3" name="Content Placeholder 2">
            <a:extLst>
              <a:ext uri="{FF2B5EF4-FFF2-40B4-BE49-F238E27FC236}">
                <a16:creationId xmlns:a16="http://schemas.microsoft.com/office/drawing/2014/main" id="{AE72B38B-44E4-864D-93AF-9C01257A071B}"/>
              </a:ext>
            </a:extLst>
          </p:cNvPr>
          <p:cNvSpPr>
            <a:spLocks noGrp="1"/>
          </p:cNvSpPr>
          <p:nvPr>
            <p:ph idx="1"/>
          </p:nvPr>
        </p:nvSpPr>
        <p:spPr/>
        <p:txBody>
          <a:bodyPr/>
          <a:lstStyle/>
          <a:p>
            <a:r>
              <a:rPr lang="el-GR" dirty="0"/>
              <a:t>Σε κάθε σοβαρό πρόβλημα συμπεριφοράς οφείλουμε να αναρωτηθούμε τα εξής:</a:t>
            </a:r>
          </a:p>
          <a:p>
            <a:pPr marL="0" indent="0">
              <a:buNone/>
            </a:pPr>
            <a:r>
              <a:rPr lang="el-GR" dirty="0"/>
              <a:t>1. Ποιος είναι ο πυρήνας του προβλήματος (ίσως είναι και η αρνητική σχέση εκπαιδευτικού- μαθητή);</a:t>
            </a:r>
          </a:p>
          <a:p>
            <a:pPr marL="0" indent="0">
              <a:buNone/>
            </a:pPr>
            <a:r>
              <a:rPr lang="el-GR" dirty="0"/>
              <a:t>2. Πώς θα επηρεάσει το πρόβλημα την υπόλοιπη τάξη;</a:t>
            </a:r>
          </a:p>
          <a:p>
            <a:pPr marL="0" indent="0">
              <a:buNone/>
            </a:pPr>
            <a:r>
              <a:rPr lang="el-GR" dirty="0"/>
              <a:t>3. Πώς θα μπορούσα να χειριστώ το πρόβλημα;</a:t>
            </a:r>
          </a:p>
          <a:p>
            <a:pPr marL="0" indent="0">
              <a:buNone/>
            </a:pPr>
            <a:r>
              <a:rPr lang="el-GR" dirty="0"/>
              <a:t>4. Θα χρειαστώ βοήθεια στην αντιμετώπιση;</a:t>
            </a:r>
            <a:endParaRPr lang="en-US" dirty="0"/>
          </a:p>
        </p:txBody>
      </p:sp>
    </p:spTree>
    <p:extLst>
      <p:ext uri="{BB962C8B-B14F-4D97-AF65-F5344CB8AC3E}">
        <p14:creationId xmlns:p14="http://schemas.microsoft.com/office/powerpoint/2010/main" val="12292984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57757-37FF-E64D-8226-2FC674ECB1A1}"/>
              </a:ext>
            </a:extLst>
          </p:cNvPr>
          <p:cNvSpPr>
            <a:spLocks noGrp="1"/>
          </p:cNvSpPr>
          <p:nvPr>
            <p:ph type="title"/>
          </p:nvPr>
        </p:nvSpPr>
        <p:spPr>
          <a:xfrm>
            <a:off x="323528" y="533401"/>
            <a:ext cx="8733656" cy="807368"/>
          </a:xfrm>
        </p:spPr>
        <p:txBody>
          <a:bodyPr>
            <a:noAutofit/>
          </a:bodyPr>
          <a:lstStyle/>
          <a:p>
            <a:r>
              <a:rPr lang="el-GR" sz="4000" dirty="0"/>
              <a:t>Τα σοβαρά προβλήματα συμπεριφοράς</a:t>
            </a:r>
            <a:endParaRPr lang="en-US" sz="4000" dirty="0"/>
          </a:p>
        </p:txBody>
      </p:sp>
      <p:sp>
        <p:nvSpPr>
          <p:cNvPr id="3" name="Content Placeholder 2">
            <a:extLst>
              <a:ext uri="{FF2B5EF4-FFF2-40B4-BE49-F238E27FC236}">
                <a16:creationId xmlns:a16="http://schemas.microsoft.com/office/drawing/2014/main" id="{AE72B38B-44E4-864D-93AF-9C01257A071B}"/>
              </a:ext>
            </a:extLst>
          </p:cNvPr>
          <p:cNvSpPr>
            <a:spLocks noGrp="1"/>
          </p:cNvSpPr>
          <p:nvPr>
            <p:ph idx="1"/>
          </p:nvPr>
        </p:nvSpPr>
        <p:spPr/>
        <p:txBody>
          <a:bodyPr>
            <a:normAutofit/>
          </a:bodyPr>
          <a:lstStyle/>
          <a:p>
            <a:pPr marL="0" indent="0">
              <a:buNone/>
            </a:pPr>
            <a:r>
              <a:rPr lang="el-GR" dirty="0"/>
              <a:t>Τι μπορώ να κάνω:</a:t>
            </a:r>
          </a:p>
          <a:p>
            <a:pPr marL="0" indent="0">
              <a:buNone/>
            </a:pPr>
            <a:r>
              <a:rPr lang="el-GR" dirty="0"/>
              <a:t>-προγράμματα πρόληψης. Παίρνουμε πληροφορίες για τα προγράμματα που είναι διαθέσιμα και εφαρμόζουμε στην τάξη μας. Πχ. προγράμματα πρόληψης </a:t>
            </a:r>
            <a:r>
              <a:rPr lang="el-GR" dirty="0" err="1"/>
              <a:t>θυματοποίησης</a:t>
            </a:r>
            <a:r>
              <a:rPr lang="el-GR" dirty="0"/>
              <a:t> (b</a:t>
            </a:r>
            <a:r>
              <a:rPr lang="en-US" dirty="0" err="1"/>
              <a:t>ullying</a:t>
            </a:r>
            <a:r>
              <a:rPr lang="en-US" dirty="0"/>
              <a:t>). </a:t>
            </a:r>
            <a:r>
              <a:rPr lang="el-GR" dirty="0"/>
              <a:t>Μέσω αυτών ενημερωνόμαστε και θεωρητικά (πχ. τι είναι η </a:t>
            </a:r>
            <a:r>
              <a:rPr lang="el-GR" dirty="0" err="1"/>
              <a:t>θυματοποίηση</a:t>
            </a:r>
            <a:r>
              <a:rPr lang="el-GR" dirty="0"/>
              <a:t>), αλλά και μαθαίνουμε τρόπους πρόληψης (και παρέμβασης, πχ. πρόγραμμα </a:t>
            </a:r>
            <a:r>
              <a:rPr lang="en-US" altLang="en-US" dirty="0">
                <a:ea typeface="ＭＳ Ｐゴシック" panose="020B0600070205080204" pitchFamily="34" charset="-128"/>
              </a:rPr>
              <a:t>Olweus</a:t>
            </a:r>
            <a:r>
              <a:rPr lang="el-GR" altLang="en-US" dirty="0">
                <a:ea typeface="ＭＳ Ｐゴシック" panose="020B0600070205080204" pitchFamily="34" charset="-128"/>
              </a:rPr>
              <a:t>)</a:t>
            </a:r>
            <a:r>
              <a:rPr lang="en-US" altLang="en-US" dirty="0">
                <a:ea typeface="ＭＳ Ｐゴシック" panose="020B0600070205080204" pitchFamily="34" charset="-128"/>
              </a:rPr>
              <a:t>.</a:t>
            </a:r>
            <a:endParaRPr lang="el-GR" altLang="en-US" dirty="0">
              <a:ea typeface="ＭＳ Ｐゴシック" panose="020B0600070205080204" pitchFamily="34" charset="-128"/>
            </a:endParaRPr>
          </a:p>
          <a:p>
            <a:pPr marL="0" indent="0">
              <a:buNone/>
            </a:pPr>
            <a:endParaRPr lang="en-US" dirty="0"/>
          </a:p>
        </p:txBody>
      </p:sp>
    </p:spTree>
    <p:extLst>
      <p:ext uri="{BB962C8B-B14F-4D97-AF65-F5344CB8AC3E}">
        <p14:creationId xmlns:p14="http://schemas.microsoft.com/office/powerpoint/2010/main" val="30222346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66355-7691-7544-9882-68CE7838B1B3}"/>
              </a:ext>
            </a:extLst>
          </p:cNvPr>
          <p:cNvSpPr>
            <a:spLocks noGrp="1"/>
          </p:cNvSpPr>
          <p:nvPr>
            <p:ph type="title"/>
          </p:nvPr>
        </p:nvSpPr>
        <p:spPr/>
        <p:txBody>
          <a:bodyPr>
            <a:normAutofit fontScale="90000"/>
          </a:bodyPr>
          <a:lstStyle/>
          <a:p>
            <a:r>
              <a:rPr lang="el-GR" dirty="0"/>
              <a:t>Αλήθεια, τι είναι </a:t>
            </a:r>
            <a:r>
              <a:rPr lang="el-GR" dirty="0" err="1"/>
              <a:t>θυματοποίηση</a:t>
            </a:r>
            <a:r>
              <a:rPr lang="el-GR" dirty="0"/>
              <a:t>;</a:t>
            </a:r>
            <a:endParaRPr lang="en-US" dirty="0"/>
          </a:p>
        </p:txBody>
      </p:sp>
      <p:sp>
        <p:nvSpPr>
          <p:cNvPr id="3" name="Content Placeholder 2">
            <a:extLst>
              <a:ext uri="{FF2B5EF4-FFF2-40B4-BE49-F238E27FC236}">
                <a16:creationId xmlns:a16="http://schemas.microsoft.com/office/drawing/2014/main" id="{7831CFC5-1B1C-AD40-9A88-E522A3AE702C}"/>
              </a:ext>
            </a:extLst>
          </p:cNvPr>
          <p:cNvSpPr>
            <a:spLocks noGrp="1"/>
          </p:cNvSpPr>
          <p:nvPr>
            <p:ph idx="1"/>
          </p:nvPr>
        </p:nvSpPr>
        <p:spPr/>
        <p:txBody>
          <a:bodyPr/>
          <a:lstStyle/>
          <a:p>
            <a:r>
              <a:rPr lang="el-GR" altLang="en-US" dirty="0">
                <a:ea typeface="ＭＳ Ｐゴシック" panose="020B0600070205080204" pitchFamily="34" charset="-128"/>
              </a:rPr>
              <a:t>«Ένας μαθητής ή μαθήτρια αποτελεί θ</a:t>
            </a:r>
            <a:r>
              <a:rPr lang="en-US" altLang="en-US" dirty="0" err="1">
                <a:ea typeface="ＭＳ Ｐゴシック" panose="020B0600070205080204" pitchFamily="34" charset="-128"/>
              </a:rPr>
              <a:t>ύ</a:t>
            </a:r>
            <a:r>
              <a:rPr lang="el-GR" altLang="en-US" dirty="0">
                <a:ea typeface="ＭＳ Ｐゴシック" panose="020B0600070205080204" pitchFamily="34" charset="-128"/>
              </a:rPr>
              <a:t>μα εκφοβισμού όταν επανειλημμένα και για μεγάλο χρονικό διάστημα γίνεται στόχος αρνητικών πράξεων από ένα ή περισσότερους συμμαθητές». </a:t>
            </a:r>
            <a:r>
              <a:rPr lang="en-US" altLang="en-US" dirty="0">
                <a:ea typeface="ＭＳ Ｐゴシック" panose="020B0600070205080204" pitchFamily="34" charset="-128"/>
              </a:rPr>
              <a:t>Olweus, 1993.</a:t>
            </a:r>
            <a:endParaRPr lang="el-GR" altLang="en-US" dirty="0">
              <a:ea typeface="ＭＳ Ｐゴシック" panose="020B0600070205080204" pitchFamily="34" charset="-128"/>
            </a:endParaRPr>
          </a:p>
          <a:p>
            <a:pPr>
              <a:buFont typeface="Wingdings 3" pitchFamily="2" charset="2"/>
              <a:buNone/>
            </a:pPr>
            <a:endParaRPr lang="en-US" altLang="en-US" dirty="0">
              <a:ea typeface="ＭＳ Ｐゴシック" panose="020B0600070205080204" pitchFamily="34" charset="-128"/>
            </a:endParaRPr>
          </a:p>
          <a:p>
            <a:r>
              <a:rPr lang="el-GR" altLang="en-US" dirty="0">
                <a:ea typeface="ＭＳ Ｐゴシック" panose="020B0600070205080204" pitchFamily="34" charset="-128"/>
              </a:rPr>
              <a:t>Κριτήρια: α) πρόθεση να προκληθεί βλάβη στο θύμα</a:t>
            </a:r>
          </a:p>
          <a:p>
            <a:pPr>
              <a:buFont typeface="Wingdings 3" pitchFamily="2" charset="2"/>
              <a:buNone/>
            </a:pPr>
            <a:r>
              <a:rPr lang="el-GR" altLang="en-US" dirty="0">
                <a:ea typeface="ＭＳ Ｐゴシック" panose="020B0600070205080204" pitchFamily="34" charset="-128"/>
              </a:rPr>
              <a:t>                      β) </a:t>
            </a:r>
            <a:r>
              <a:rPr lang="el-GR" altLang="en-US" dirty="0" err="1">
                <a:ea typeface="ＭＳ Ｐゴシック" panose="020B0600070205080204" pitchFamily="34" charset="-128"/>
              </a:rPr>
              <a:t>επαναληψιμότητα</a:t>
            </a:r>
            <a:endParaRPr lang="el-GR" altLang="en-US" dirty="0">
              <a:ea typeface="ＭＳ Ｐゴシック" panose="020B0600070205080204" pitchFamily="34" charset="-128"/>
            </a:endParaRPr>
          </a:p>
          <a:p>
            <a:pPr>
              <a:buFont typeface="Wingdings 3" pitchFamily="2" charset="2"/>
              <a:buNone/>
            </a:pPr>
            <a:r>
              <a:rPr lang="el-GR" altLang="en-US" dirty="0">
                <a:ea typeface="ＭＳ Ｐゴシック" panose="020B0600070205080204" pitchFamily="34" charset="-128"/>
              </a:rPr>
              <a:t>                      γ) ανισότητα δύναμης</a:t>
            </a:r>
          </a:p>
          <a:p>
            <a:pPr>
              <a:buFont typeface="Wingdings 3" pitchFamily="2" charset="2"/>
              <a:buNone/>
            </a:pPr>
            <a:r>
              <a:rPr lang="el-GR" altLang="en-US" dirty="0">
                <a:ea typeface="ＭＳ Ｐゴシック" panose="020B0600070205080204" pitchFamily="34" charset="-128"/>
              </a:rPr>
              <a:t>                      δ) επιπτώσεις του εκφοβισμού </a:t>
            </a:r>
          </a:p>
          <a:p>
            <a:endParaRPr lang="en-US" dirty="0"/>
          </a:p>
        </p:txBody>
      </p:sp>
    </p:spTree>
    <p:extLst>
      <p:ext uri="{BB962C8B-B14F-4D97-AF65-F5344CB8AC3E}">
        <p14:creationId xmlns:p14="http://schemas.microsoft.com/office/powerpoint/2010/main" val="7711693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F8631-FDC2-0D43-B4A0-614A90C3DC27}"/>
              </a:ext>
            </a:extLst>
          </p:cNvPr>
          <p:cNvSpPr>
            <a:spLocks noGrp="1"/>
          </p:cNvSpPr>
          <p:nvPr>
            <p:ph type="title"/>
          </p:nvPr>
        </p:nvSpPr>
        <p:spPr/>
        <p:txBody>
          <a:bodyPr>
            <a:normAutofit fontScale="90000"/>
          </a:bodyPr>
          <a:lstStyle/>
          <a:p>
            <a:r>
              <a:rPr lang="el-GR" sz="4000" dirty="0"/>
              <a:t>Τα σοβαρά προβλήματα</a:t>
            </a:r>
            <a:r>
              <a:rPr lang="el-GR" dirty="0"/>
              <a:t> </a:t>
            </a:r>
            <a:r>
              <a:rPr lang="el-GR" sz="4000" dirty="0"/>
              <a:t>συμπεριφοράς</a:t>
            </a:r>
            <a:endParaRPr lang="en-US" dirty="0"/>
          </a:p>
        </p:txBody>
      </p:sp>
      <p:sp>
        <p:nvSpPr>
          <p:cNvPr id="3" name="Content Placeholder 2">
            <a:extLst>
              <a:ext uri="{FF2B5EF4-FFF2-40B4-BE49-F238E27FC236}">
                <a16:creationId xmlns:a16="http://schemas.microsoft.com/office/drawing/2014/main" id="{04961845-3475-6B45-AA27-AC19E5A1DD3E}"/>
              </a:ext>
            </a:extLst>
          </p:cNvPr>
          <p:cNvSpPr>
            <a:spLocks noGrp="1"/>
          </p:cNvSpPr>
          <p:nvPr>
            <p:ph idx="1"/>
          </p:nvPr>
        </p:nvSpPr>
        <p:spPr/>
        <p:txBody>
          <a:bodyPr>
            <a:normAutofit lnSpcReduction="10000"/>
          </a:bodyPr>
          <a:lstStyle/>
          <a:p>
            <a:pPr marL="0" indent="0">
              <a:buNone/>
            </a:pPr>
            <a:r>
              <a:rPr lang="el-GR" dirty="0"/>
              <a:t>-επιβάλλουμε τους κανόνες και τις πρακτικές σε σοβαρά προβλήματα. Ο προσδοκίες συμπεριφοράς και ο τρόπος επιβολής πρέπει να είναι συνεπής και ξεκάθαρος και να αφορά όλους τους μαθητές στον ίδιο βαθμό</a:t>
            </a:r>
          </a:p>
          <a:p>
            <a:pPr marL="0" indent="0">
              <a:buNone/>
            </a:pPr>
            <a:r>
              <a:rPr lang="el-GR" dirty="0"/>
              <a:t>-αποφεύγουμε την ομαδοποίηση σε κατευθύνσεις. Τα προβλήματα συμπεριφοράς πρέπει να αντιμετωπίζονται στο πλαίσιο της κανονικής τάξης και τα παιδιά με ειδικά θέματα να μην ομαδοποιούνται </a:t>
            </a:r>
          </a:p>
          <a:p>
            <a:pPr marL="0" indent="0">
              <a:buNone/>
            </a:pPr>
            <a:r>
              <a:rPr lang="el-GR" dirty="0"/>
              <a:t>-ζητάμε τη βοήθεια των ειδικών στο σχολείο (χωρίς φόβο ότι αυτό μας κάνει κακούς εκπαιδευτικούς, αλλά και ελέγχοντας το συναίσθημα </a:t>
            </a:r>
            <a:r>
              <a:rPr lang="el-GR" dirty="0" err="1"/>
              <a:t>αβοηθησίας</a:t>
            </a:r>
            <a:r>
              <a:rPr lang="el-GR" dirty="0"/>
              <a:t>) </a:t>
            </a:r>
            <a:endParaRPr lang="en-US" dirty="0"/>
          </a:p>
        </p:txBody>
      </p:sp>
    </p:spTree>
    <p:extLst>
      <p:ext uri="{BB962C8B-B14F-4D97-AF65-F5344CB8AC3E}">
        <p14:creationId xmlns:p14="http://schemas.microsoft.com/office/powerpoint/2010/main" val="31555808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F8631-FDC2-0D43-B4A0-614A90C3DC27}"/>
              </a:ext>
            </a:extLst>
          </p:cNvPr>
          <p:cNvSpPr>
            <a:spLocks noGrp="1"/>
          </p:cNvSpPr>
          <p:nvPr>
            <p:ph type="title"/>
          </p:nvPr>
        </p:nvSpPr>
        <p:spPr/>
        <p:txBody>
          <a:bodyPr>
            <a:normAutofit fontScale="90000"/>
          </a:bodyPr>
          <a:lstStyle/>
          <a:p>
            <a:r>
              <a:rPr lang="el-GR" sz="4000" dirty="0"/>
              <a:t>Τα σοβαρά προβλήματα</a:t>
            </a:r>
            <a:r>
              <a:rPr lang="el-GR" dirty="0"/>
              <a:t> </a:t>
            </a:r>
            <a:r>
              <a:rPr lang="el-GR" sz="4000" dirty="0"/>
              <a:t>συμπεριφοράς</a:t>
            </a:r>
            <a:endParaRPr lang="en-US" dirty="0"/>
          </a:p>
        </p:txBody>
      </p:sp>
      <p:sp>
        <p:nvSpPr>
          <p:cNvPr id="3" name="Content Placeholder 2">
            <a:extLst>
              <a:ext uri="{FF2B5EF4-FFF2-40B4-BE49-F238E27FC236}">
                <a16:creationId xmlns:a16="http://schemas.microsoft.com/office/drawing/2014/main" id="{04961845-3475-6B45-AA27-AC19E5A1DD3E}"/>
              </a:ext>
            </a:extLst>
          </p:cNvPr>
          <p:cNvSpPr>
            <a:spLocks noGrp="1"/>
          </p:cNvSpPr>
          <p:nvPr>
            <p:ph idx="1"/>
          </p:nvPr>
        </p:nvSpPr>
        <p:spPr/>
        <p:txBody>
          <a:bodyPr>
            <a:normAutofit lnSpcReduction="10000"/>
          </a:bodyPr>
          <a:lstStyle/>
          <a:p>
            <a:pPr marL="0" indent="0">
              <a:buNone/>
            </a:pPr>
            <a:r>
              <a:rPr lang="el-GR"/>
              <a:t>-επικοινωνούμε </a:t>
            </a:r>
            <a:r>
              <a:rPr lang="el-GR" dirty="0"/>
              <a:t>με τους γονείς: δεν επικοινωνούμε με τους γονείς μόνο σε δύσκολες καταστάσεις. Είναι καλό να έχουμε επικοινωνία γενικά και είναι ωφέλιμο να επικοινωνούμε και για να πούμε κάτι καλό. Ακόμα όμως και στην περίπτωση που θέλουμε τη συνεργασία της οικογένειας για κάποιο πρόβλημα συμπεριφοράς, είναι σημαντικό να μιλήσουμε πρώτα για τα θετικά του παιδιού. Πολύ σημαντικό: ελέγχουμε τις προκαταλήψεις μας (και </a:t>
            </a:r>
            <a:r>
              <a:rPr lang="el-GR" dirty="0" err="1"/>
              <a:t>ισως</a:t>
            </a:r>
            <a:r>
              <a:rPr lang="el-GR" dirty="0"/>
              <a:t> το θυμό μας και τις προβολές μας) για την οικογένεια του παιδιού που δημιουργεί προβλήματα στην τάξη . </a:t>
            </a:r>
            <a:endParaRPr lang="en-US" dirty="0"/>
          </a:p>
        </p:txBody>
      </p:sp>
    </p:spTree>
    <p:extLst>
      <p:ext uri="{BB962C8B-B14F-4D97-AF65-F5344CB8AC3E}">
        <p14:creationId xmlns:p14="http://schemas.microsoft.com/office/powerpoint/2010/main" val="19629324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F89B6-4BFA-E340-A4EA-436AE4871892}"/>
              </a:ext>
            </a:extLst>
          </p:cNvPr>
          <p:cNvSpPr>
            <a:spLocks noGrp="1"/>
          </p:cNvSpPr>
          <p:nvPr>
            <p:ph type="title"/>
          </p:nvPr>
        </p:nvSpPr>
        <p:spPr/>
        <p:txBody>
          <a:bodyPr>
            <a:normAutofit/>
          </a:bodyPr>
          <a:lstStyle/>
          <a:p>
            <a:r>
              <a:rPr lang="el-GR" sz="3600" dirty="0"/>
              <a:t>Διαχείριση της τάξης με ευαισθησία στις πολιτισμικές διαφορές</a:t>
            </a:r>
            <a:endParaRPr lang="en-US" sz="3600" dirty="0"/>
          </a:p>
        </p:txBody>
      </p:sp>
      <p:sp>
        <p:nvSpPr>
          <p:cNvPr id="3" name="Content Placeholder 2">
            <a:extLst>
              <a:ext uri="{FF2B5EF4-FFF2-40B4-BE49-F238E27FC236}">
                <a16:creationId xmlns:a16="http://schemas.microsoft.com/office/drawing/2014/main" id="{EA4054F1-5663-E246-8732-D698906FABF9}"/>
              </a:ext>
            </a:extLst>
          </p:cNvPr>
          <p:cNvSpPr>
            <a:spLocks noGrp="1"/>
          </p:cNvSpPr>
          <p:nvPr>
            <p:ph idx="1"/>
          </p:nvPr>
        </p:nvSpPr>
        <p:spPr/>
        <p:txBody>
          <a:bodyPr>
            <a:normAutofit lnSpcReduction="10000"/>
          </a:bodyPr>
          <a:lstStyle/>
          <a:p>
            <a:r>
              <a:rPr lang="el-GR" dirty="0"/>
              <a:t>Χρειάζεται να είστε ενήμεροι για τις ιδιαίτερες προκλήσεις που η διαχείριση της τάξης έχει σε μια πολύ-πολιτισμική τάξη:</a:t>
            </a:r>
          </a:p>
          <a:p>
            <a:pPr marL="0" indent="0">
              <a:buNone/>
            </a:pPr>
            <a:r>
              <a:rPr lang="el-GR" dirty="0"/>
              <a:t>-Σκεφθείτε (με ειλικρίνεια) τις πιθανές προσωπικές σας προκαταλήψεις πολιτισμικής προέλευσης</a:t>
            </a:r>
          </a:p>
          <a:p>
            <a:pPr marL="0" indent="0">
              <a:buNone/>
            </a:pPr>
            <a:r>
              <a:rPr lang="el-GR" dirty="0"/>
              <a:t>-Ενημερωθείτε σχετικά με την πολιτισμική κληρονομιά των μαθητών σας</a:t>
            </a:r>
          </a:p>
          <a:p>
            <a:pPr marL="0" indent="0">
              <a:buNone/>
            </a:pPr>
            <a:r>
              <a:rPr lang="el-GR" dirty="0"/>
              <a:t>Είναι πιθανό όταν τα αναλογιστείτε αυτά να καταλήξετε ότι μία συμπεριφορά που αρχικά σας φαινόταν αγενής, δεν είχε αυτό το στόχο και ίσως την </a:t>
            </a:r>
            <a:r>
              <a:rPr lang="el-GR"/>
              <a:t>είχατε παρερμηνεύσει.</a:t>
            </a:r>
            <a:endParaRPr lang="en-US" dirty="0"/>
          </a:p>
        </p:txBody>
      </p:sp>
    </p:spTree>
    <p:extLst>
      <p:ext uri="{BB962C8B-B14F-4D97-AF65-F5344CB8AC3E}">
        <p14:creationId xmlns:p14="http://schemas.microsoft.com/office/powerpoint/2010/main" val="2069577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4000" dirty="0"/>
              <a:t>Στόχος διαχείρισης της τάξης: αυτορρύθμιση</a:t>
            </a:r>
            <a:endParaRPr lang="en-US" sz="40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lstStyle/>
          <a:p>
            <a:r>
              <a:rPr lang="el-GR" dirty="0"/>
              <a:t>Η αυτορρύθμιση είναι η ικανότητα των ατόμων να ορίζουν και να ελέγχουν τις πράξεις και τα συναισθήματά τους. Είναι (ή πρέπει να είναι) μία σημαντική επιδίωξη της φοίτησης ενός παιδιού στο σχολείο και κυρίως στο νηπιαγωγείο (φυσικά με τις ανάλογες ηλικιακές προσαρμογές των απαιτήσεων).</a:t>
            </a:r>
          </a:p>
          <a:p>
            <a:pPr marL="0" indent="0">
              <a:buNone/>
            </a:pPr>
            <a:endParaRPr lang="el-GR" dirty="0"/>
          </a:p>
          <a:p>
            <a:pPr marL="0" indent="0">
              <a:buNone/>
            </a:pPr>
            <a:r>
              <a:rPr lang="el-GR" dirty="0"/>
              <a:t>(Ας σκεφθούμε πώς εννοούμε την αυτορρύθμιση για την προσχολική ηλικία στο κάθε χαρακτηριστικό της που περιγράφεται στη συνέχεια</a:t>
            </a:r>
            <a:r>
              <a:rPr lang="el-GR" dirty="0">
                <a:sym typeface="Wingdings" pitchFamily="2" charset="2"/>
              </a:rPr>
              <a:t>)</a:t>
            </a:r>
            <a:endParaRPr lang="en-US" dirty="0"/>
          </a:p>
        </p:txBody>
      </p:sp>
    </p:spTree>
    <p:extLst>
      <p:ext uri="{BB962C8B-B14F-4D97-AF65-F5344CB8AC3E}">
        <p14:creationId xmlns:p14="http://schemas.microsoft.com/office/powerpoint/2010/main" val="3668108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4000" dirty="0"/>
              <a:t>Στόχος διαχείρισης της τάξης: αυτορρύθμιση</a:t>
            </a:r>
            <a:endParaRPr lang="en-US" sz="40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lnSpcReduction="10000"/>
          </a:bodyPr>
          <a:lstStyle/>
          <a:p>
            <a:r>
              <a:rPr lang="el-GR" dirty="0"/>
              <a:t>Η αυτορρύθμιση είναι </a:t>
            </a:r>
            <a:r>
              <a:rPr lang="el-GR" dirty="0" err="1"/>
              <a:t>πολυεπίπεδη</a:t>
            </a:r>
            <a:r>
              <a:rPr lang="el-GR" dirty="0"/>
              <a:t> και περιλαμβάνει:</a:t>
            </a:r>
          </a:p>
          <a:p>
            <a:pPr marL="0" indent="0">
              <a:buNone/>
            </a:pPr>
            <a:r>
              <a:rPr lang="el-GR" dirty="0"/>
              <a:t>-προσωπική κινητοποίηση: ανάληψη της ευθύνης για την ολοκλήρωση κάποιου έργου και την ενασχόληση με τις κατάλληλες δραστηριότητες</a:t>
            </a:r>
          </a:p>
          <a:p>
            <a:pPr marL="0" indent="0">
              <a:buNone/>
            </a:pPr>
            <a:r>
              <a:rPr lang="el-GR" dirty="0"/>
              <a:t>-αναστολή ικανοποίησης: η αποφυγή της άμεσης επιβράβευσης για την κατάκτηση μιας πιο σημαντικής ικανοποίησης αργότερα/απαραίτητη για το πέρασμα στο Δημοτικό</a:t>
            </a:r>
          </a:p>
          <a:p>
            <a:pPr marL="0" indent="0">
              <a:buNone/>
            </a:pPr>
            <a:r>
              <a:rPr lang="el-GR" dirty="0"/>
              <a:t>-Έλεγχος παρόρμησης</a:t>
            </a:r>
          </a:p>
          <a:p>
            <a:pPr marL="0" indent="0">
              <a:buNone/>
            </a:pPr>
            <a:r>
              <a:rPr lang="el-GR" dirty="0"/>
              <a:t>-Ρύθμιση συναισθημάτων: η έκφραση συναισθημάτων με κοινωνικά αποδεκτό τρόπο</a:t>
            </a:r>
          </a:p>
        </p:txBody>
      </p:sp>
    </p:spTree>
    <p:extLst>
      <p:ext uri="{BB962C8B-B14F-4D97-AF65-F5344CB8AC3E}">
        <p14:creationId xmlns:p14="http://schemas.microsoft.com/office/powerpoint/2010/main" val="1054021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4000" dirty="0"/>
              <a:t>Στόχος διαχείρισης της τάξης: αυτορρύθμιση</a:t>
            </a:r>
            <a:endParaRPr lang="en-US" sz="40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a:bodyPr>
          <a:lstStyle/>
          <a:p>
            <a:pPr marL="0" indent="0">
              <a:buNone/>
            </a:pPr>
            <a:r>
              <a:rPr lang="el-GR" dirty="0"/>
              <a:t>-προσωπική κοινωνικοποίηση: η κατανόηση των κανόνων κοινωνικής συμπεριφοράς και η δράση βάσει αυτών των κανόνων</a:t>
            </a:r>
          </a:p>
          <a:p>
            <a:pPr marL="0" indent="0">
              <a:buNone/>
            </a:pPr>
            <a:r>
              <a:rPr lang="el-GR" dirty="0"/>
              <a:t>-αυτορρυθμιζόμενη μάθηση: ο προσδιορισμός προσωπικών μαθησιακών στόχων σε συνδυασμό με το συγκεκριμένο τρόπο σκέψης και τις στρατηγικές που θα οδηγήσουν στην κατάκτηση τους (αναφέρεται περισσότερο σε μεγαλύτερες ηλικίες) </a:t>
            </a:r>
          </a:p>
        </p:txBody>
      </p:sp>
    </p:spTree>
    <p:extLst>
      <p:ext uri="{BB962C8B-B14F-4D97-AF65-F5344CB8AC3E}">
        <p14:creationId xmlns:p14="http://schemas.microsoft.com/office/powerpoint/2010/main" val="52796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4000" dirty="0"/>
              <a:t>Στόχος διαχείρισης της τάξης: αυτορρύθμιση</a:t>
            </a:r>
            <a:endParaRPr lang="en-US" sz="40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a:bodyPr>
          <a:lstStyle/>
          <a:p>
            <a:pPr marL="0" indent="0">
              <a:buNone/>
            </a:pPr>
            <a:r>
              <a:rPr lang="el-GR" dirty="0"/>
              <a:t>Πολλοί μαθητές στην προσχολική ηλικία δεν </a:t>
            </a:r>
            <a:r>
              <a:rPr lang="el-GR" dirty="0" err="1"/>
              <a:t>αυτορρυθμίζονται</a:t>
            </a:r>
            <a:r>
              <a:rPr lang="el-GR" dirty="0"/>
              <a:t> καθώς: </a:t>
            </a:r>
          </a:p>
          <a:p>
            <a:pPr marL="0" indent="0">
              <a:buNone/>
            </a:pPr>
            <a:r>
              <a:rPr lang="el-GR" dirty="0"/>
              <a:t>-δεν κατανοούν πώς συμπεριφέρονται ή </a:t>
            </a:r>
          </a:p>
          <a:p>
            <a:pPr marL="0" indent="0">
              <a:buNone/>
            </a:pPr>
            <a:r>
              <a:rPr lang="el-GR" dirty="0"/>
              <a:t>-αποτυγχάνουν να ελέγξουν την παρορμητικότητα και τα συναισθήματά τους. </a:t>
            </a:r>
          </a:p>
          <a:p>
            <a:pPr marL="0" indent="0">
              <a:buNone/>
            </a:pPr>
            <a:r>
              <a:rPr lang="el-GR" dirty="0"/>
              <a:t>-επιπλέον, ενδέχεται να μη γνωρίζουν επαρκώς τους κανόνες της κοινωνικής συμπεριφοράς σε μία τάξη (βλ. το σχολείο προσχολικής ηλικίας πρώτο μέρος κοινωνικοποίησης μετά το στενό οικογενειακό περιβάλλον).</a:t>
            </a:r>
          </a:p>
        </p:txBody>
      </p:sp>
    </p:spTree>
    <p:extLst>
      <p:ext uri="{BB962C8B-B14F-4D97-AF65-F5344CB8AC3E}">
        <p14:creationId xmlns:p14="http://schemas.microsoft.com/office/powerpoint/2010/main" val="693837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δημιουργία κοινότητας φροντίδας και εμπιστοσύνης</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normAutofit/>
          </a:bodyPr>
          <a:lstStyle/>
          <a:p>
            <a:r>
              <a:rPr lang="el-GR" dirty="0"/>
              <a:t>Στόχος είναι η δημιουργία μιας τάξης όπου όλοι οι μαθητές θα αισθάνονται </a:t>
            </a:r>
            <a:r>
              <a:rPr lang="el-GR" b="1" dirty="0"/>
              <a:t>σωματικά και συναισθηματικά ασφαλείς </a:t>
            </a:r>
            <a:r>
              <a:rPr lang="el-GR" dirty="0"/>
              <a:t>και θα ικανοποιείται η ανάγκη του «</a:t>
            </a:r>
            <a:r>
              <a:rPr lang="el-GR" dirty="0" err="1"/>
              <a:t>ανήκειν</a:t>
            </a:r>
            <a:r>
              <a:rPr lang="el-GR" dirty="0"/>
              <a:t>» και του «</a:t>
            </a:r>
            <a:r>
              <a:rPr lang="el-GR" dirty="0" err="1"/>
              <a:t>σχετίζεσθαι</a:t>
            </a:r>
            <a:r>
              <a:rPr lang="el-GR" dirty="0"/>
              <a:t>». </a:t>
            </a:r>
          </a:p>
          <a:p>
            <a:r>
              <a:rPr lang="el-GR" dirty="0"/>
              <a:t>Επιδιώκουμε οι μαθητές να νιώσουν συναισθηματικό δέσιμο με τους εκπαιδευτικούς και τους συμμαθητές τους και να θεωρούν ότι είναι άξιοι αγάπης και σεβασμού.</a:t>
            </a:r>
            <a:r>
              <a:rPr lang="el-GR" b="1" dirty="0"/>
              <a:t> </a:t>
            </a:r>
          </a:p>
        </p:txBody>
      </p:sp>
    </p:spTree>
    <p:extLst>
      <p:ext uri="{BB962C8B-B14F-4D97-AF65-F5344CB8AC3E}">
        <p14:creationId xmlns:p14="http://schemas.microsoft.com/office/powerpoint/2010/main" val="2515655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E577-25D8-2D42-94DF-2723E3CA0ACA}"/>
              </a:ext>
            </a:extLst>
          </p:cNvPr>
          <p:cNvSpPr>
            <a:spLocks noGrp="1"/>
          </p:cNvSpPr>
          <p:nvPr>
            <p:ph type="title"/>
          </p:nvPr>
        </p:nvSpPr>
        <p:spPr/>
        <p:txBody>
          <a:bodyPr>
            <a:noAutofit/>
          </a:bodyPr>
          <a:lstStyle/>
          <a:p>
            <a:r>
              <a:rPr lang="el-GR" sz="3200" dirty="0"/>
              <a:t>Στόχος διαχείρισης της τάξης: μεγιστοποίηση χρόνου μάθησης/μείωση διασπαστικών συμπεριφορών</a:t>
            </a:r>
            <a:endParaRPr lang="en-US" sz="3200" dirty="0"/>
          </a:p>
        </p:txBody>
      </p:sp>
      <p:sp>
        <p:nvSpPr>
          <p:cNvPr id="3" name="Content Placeholder 2">
            <a:extLst>
              <a:ext uri="{FF2B5EF4-FFF2-40B4-BE49-F238E27FC236}">
                <a16:creationId xmlns:a16="http://schemas.microsoft.com/office/drawing/2014/main" id="{742AEDB1-4419-E946-8C76-C1190A48F445}"/>
              </a:ext>
            </a:extLst>
          </p:cNvPr>
          <p:cNvSpPr>
            <a:spLocks noGrp="1"/>
          </p:cNvSpPr>
          <p:nvPr>
            <p:ph idx="1"/>
          </p:nvPr>
        </p:nvSpPr>
        <p:spPr/>
        <p:txBody>
          <a:bodyPr/>
          <a:lstStyle/>
          <a:p>
            <a:endParaRPr lang="en-US" dirty="0"/>
          </a:p>
          <a:p>
            <a:r>
              <a:rPr lang="el-GR" dirty="0"/>
              <a:t>Μέρος της διαχείρισης της τάξης είναι και η πρόληψη και αντιμετώπιση των ανάρμοστων συμπεριφορών. Όμως, η σύγχρονη παιδαγωγική σκέψη δίνει έμφαση στη διαχείριση της τάξης ως σύνολο με τέτοιο τρόπο, ώστε να είναι σπάνιες οι ατομικές ανάρμοστες συμπεριφορές. </a:t>
            </a:r>
          </a:p>
        </p:txBody>
      </p:sp>
    </p:spTree>
    <p:extLst>
      <p:ext uri="{BB962C8B-B14F-4D97-AF65-F5344CB8AC3E}">
        <p14:creationId xmlns:p14="http://schemas.microsoft.com/office/powerpoint/2010/main" val="4918880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4772</TotalTime>
  <Words>2831</Words>
  <Application>Microsoft Macintosh PowerPoint</Application>
  <PresentationFormat>On-screen Show (4:3)</PresentationFormat>
  <Paragraphs>155</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Calibri</vt:lpstr>
      <vt:lpstr>Constantia</vt:lpstr>
      <vt:lpstr>Times New Roman</vt:lpstr>
      <vt:lpstr>Wingdings 2</vt:lpstr>
      <vt:lpstr>Wingdings 3</vt:lpstr>
      <vt:lpstr>Ροή</vt:lpstr>
      <vt:lpstr>PowerPoint Presentation</vt:lpstr>
      <vt:lpstr>Διαχείριση της τάξης </vt:lpstr>
      <vt:lpstr>Διαχείριση της τάξης: στόχοι </vt:lpstr>
      <vt:lpstr>Στόχος διαχείρισης της τάξης: αυτορρύθμιση</vt:lpstr>
      <vt:lpstr>Στόχος διαχείρισης της τάξης: αυτορρύθμιση</vt:lpstr>
      <vt:lpstr>Στόχος διαχείρισης της τάξης: αυτορρύθμιση</vt:lpstr>
      <vt:lpstr>Στόχος διαχείρισης της τάξης: αυτορρύθμιση</vt:lpstr>
      <vt:lpstr>Στόχος διαχείρισης της τάξης: δημιουργία κοινότητας φροντίδας και εμπιστοσύνης</vt:lpstr>
      <vt:lpstr>Στόχος διαχείρισης της τάξης: μεγιστοποίηση χρόνου μάθησης/μείωση διασπαστικών συμπεριφορών</vt:lpstr>
      <vt:lpstr>Στόχος διαχείρισης της τάξης: μεγιστοποίηση χρόνου μάθησης/μείωση διασπαστικών συμπεριφορών</vt:lpstr>
      <vt:lpstr>Στόχος διαχείρισης της τάξης: μεγιστοποίηση χρόνου μάθησης/μείωση διασπαστικών συμπεριφορών: προγραμματισμός</vt:lpstr>
      <vt:lpstr>Στόχος διαχείρισης της τάξης: μεγιστοποίηση χρόνου μάθησης/μείωση διασπαστικών συμπεριφορών: προγραμματισμός</vt:lpstr>
      <vt:lpstr>Στόχος διαχείρισης της τάξης: μεγιστοποίηση χρόνου μάθησης/μείωση διασπαστικών συμπεριφορών: πρώτες ημέρες</vt:lpstr>
      <vt:lpstr>Στόχος διαχείρισης της τάξης: μεγιστοποίηση χρόνου μάθησης/μείωση διασπαστικών συμπεριφορών: πρώτες ημέρες</vt:lpstr>
      <vt:lpstr>Στόχος διαχείρισης της τάξης: μεγιστοποίηση χρόνου μάθησης/μείωση διασπαστικών συμπεριφορών: πρώτες ημέρες</vt:lpstr>
      <vt:lpstr>Στόχος διαχείρισης της τάξης: μεγιστοποίηση χρόνου μάθησης/μείωση διασπαστικών συμπεριφορών: κανόνες της τάξης</vt:lpstr>
      <vt:lpstr>Στόχος διαχείρισης της τάξης: μεγιστοποίηση χρόνου μάθησης/μείωση διασπαστικών συμπεριφορών: κανόνες της τάξης</vt:lpstr>
      <vt:lpstr>Στόχος διαχείρισης της τάξης: μεγιστοποίηση χρόνου μάθησης/μείωση διασπαστικών συμπεριφορών</vt:lpstr>
      <vt:lpstr>Στόχος διαχείρισης της τάξης: μεγιστοποίηση χρόνου μάθησης/μείωση διασπαστικών συμπεριφορών</vt:lpstr>
      <vt:lpstr>Στόχος διαχείρισης της τάξης: μεγιστοποίηση χρόνου μάθησης/μείωση διασπαστικών συμπεριφορών</vt:lpstr>
      <vt:lpstr>Στόχος διαχείρισης της τάξης: μεγιστοποίηση χρόνου μάθησης/μείωση διασπαστικών συμπεριφορών</vt:lpstr>
      <vt:lpstr>Στρατηγικές αντιμετώπισης συνηθισμένων θεμάτων πειθαρχίας</vt:lpstr>
      <vt:lpstr>Στρατηγικές αντιμετώπισης συνηθισμένων θεμάτων πειθαρχίας</vt:lpstr>
      <vt:lpstr>Στρατηγικές αντιμετώπισης συνηθισμένων θεμάτων πειθαρχίας</vt:lpstr>
      <vt:lpstr>Στρατηγικές αντιμετώπισης συνηθισμένων θεμάτων πειθαρχίας</vt:lpstr>
      <vt:lpstr>Στρατηγικές αντιμετώπισης συνηθισμένων θεμάτων πειθαρχίας</vt:lpstr>
      <vt:lpstr>Στρατηγικές αντιμετώπισης συνηθισμένων θεμάτων πειθαρχίας</vt:lpstr>
      <vt:lpstr>Μη δημιουργείτε προβλήματα μόνοι σας!</vt:lpstr>
      <vt:lpstr>Τα σοβαρά προβλήματα συμπεριφοράς</vt:lpstr>
      <vt:lpstr>Τα σοβαρά προβλήματα συμπεριφοράς</vt:lpstr>
      <vt:lpstr>Τα σοβαρά προβλήματα συμπεριφοράς</vt:lpstr>
      <vt:lpstr>Αλήθεια, τι είναι θυματοποίηση;</vt:lpstr>
      <vt:lpstr>Τα σοβαρά προβλήματα συμπεριφοράς</vt:lpstr>
      <vt:lpstr>Τα σοβαρά προβλήματα συμπεριφοράς</vt:lpstr>
      <vt:lpstr>Διαχείριση της τάξης με ευαισθησία στις πολιτισμικές διαφορές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dc:creator>
  <cp:lastModifiedBy>Lida Anagnostaki</cp:lastModifiedBy>
  <cp:revision>498</cp:revision>
  <dcterms:created xsi:type="dcterms:W3CDTF">2018-09-22T09:31:02Z</dcterms:created>
  <dcterms:modified xsi:type="dcterms:W3CDTF">2025-01-06T12:45:14Z</dcterms:modified>
</cp:coreProperties>
</file>