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7"/>
  </p:notesMasterIdLst>
  <p:handoutMasterIdLst>
    <p:handoutMasterId r:id="rId18"/>
  </p:handoutMasterIdLst>
  <p:sldIdLst>
    <p:sldId id="298" r:id="rId2"/>
    <p:sldId id="299" r:id="rId3"/>
    <p:sldId id="300" r:id="rId4"/>
    <p:sldId id="310" r:id="rId5"/>
    <p:sldId id="311" r:id="rId6"/>
    <p:sldId id="312" r:id="rId7"/>
    <p:sldId id="301" r:id="rId8"/>
    <p:sldId id="302" r:id="rId9"/>
    <p:sldId id="304" r:id="rId10"/>
    <p:sldId id="305" r:id="rId11"/>
    <p:sldId id="303" r:id="rId12"/>
    <p:sldId id="306" r:id="rId13"/>
    <p:sldId id="307" r:id="rId14"/>
    <p:sldId id="308" r:id="rId15"/>
    <p:sldId id="309"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51" autoAdjust="0"/>
    <p:restoredTop sz="94490" autoAdjust="0"/>
  </p:normalViewPr>
  <p:slideViewPr>
    <p:cSldViewPr>
      <p:cViewPr varScale="1">
        <p:scale>
          <a:sx n="121" d="100"/>
          <a:sy n="121" d="100"/>
        </p:scale>
        <p:origin x="224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1/6/25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E-wGvKlebZo" TargetMode="External"/><Relationship Id="rId2" Type="http://schemas.openxmlformats.org/officeDocument/2006/relationships/hyperlink" Target="https://www.youtube.com/watch?v=o9_jt5YaC34" TargetMode="External"/><Relationship Id="rId1" Type="http://schemas.openxmlformats.org/officeDocument/2006/relationships/slideLayout" Target="../slideLayouts/slideLayout2.xml"/><Relationship Id="rId4" Type="http://schemas.openxmlformats.org/officeDocument/2006/relationships/hyperlink" Target="https://www.youtube.com/watch?v=qH3cKmtBPH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a:t>2</a:t>
            </a:r>
            <a:r>
              <a:rPr lang="el-GR" sz="2000" dirty="0"/>
              <a:t>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29EA7-21F0-2447-876B-2B47F78EA6BE}"/>
              </a:ext>
            </a:extLst>
          </p:cNvPr>
          <p:cNvSpPr>
            <a:spLocks noGrp="1"/>
          </p:cNvSpPr>
          <p:nvPr>
            <p:ph type="title"/>
          </p:nvPr>
        </p:nvSpPr>
        <p:spPr/>
        <p:txBody>
          <a:bodyPr/>
          <a:lstStyle/>
          <a:p>
            <a:r>
              <a:rPr lang="el-GR" dirty="0" err="1"/>
              <a:t>Ειδικ</a:t>
            </a:r>
            <a:r>
              <a:rPr lang="en-US" dirty="0" err="1"/>
              <a:t>ή</a:t>
            </a:r>
            <a:r>
              <a:rPr lang="el-GR" dirty="0"/>
              <a:t> αγωγή και ένταξη</a:t>
            </a:r>
            <a:endParaRPr lang="en-US" dirty="0"/>
          </a:p>
        </p:txBody>
      </p:sp>
      <p:sp>
        <p:nvSpPr>
          <p:cNvPr id="3" name="Content Placeholder 2">
            <a:extLst>
              <a:ext uri="{FF2B5EF4-FFF2-40B4-BE49-F238E27FC236}">
                <a16:creationId xmlns:a16="http://schemas.microsoft.com/office/drawing/2014/main" id="{504974F9-B454-0C44-91ED-8180FEC426C9}"/>
              </a:ext>
            </a:extLst>
          </p:cNvPr>
          <p:cNvSpPr>
            <a:spLocks noGrp="1"/>
          </p:cNvSpPr>
          <p:nvPr>
            <p:ph idx="1"/>
          </p:nvPr>
        </p:nvSpPr>
        <p:spPr/>
        <p:txBody>
          <a:bodyPr>
            <a:normAutofit lnSpcReduction="10000"/>
          </a:bodyPr>
          <a:lstStyle/>
          <a:p>
            <a:pPr marL="0" indent="0">
              <a:buNone/>
            </a:pPr>
            <a:r>
              <a:rPr lang="el-GR" dirty="0"/>
              <a:t>Η ειδική αγωγή αφορά οποιοδήποτε πρόγραμμα παρέχεται σε παιδιά με ειδικές εκπαιδευτικές ανάγκες(</a:t>
            </a:r>
            <a:r>
              <a:rPr lang="el-GR" dirty="0" err="1"/>
              <a:t>ε.ε.α</a:t>
            </a:r>
            <a:r>
              <a:rPr lang="el-GR" dirty="0"/>
              <a:t>.) αντί ή επιπλέον του προγράμματος της τάξης γενικής εκπαίδευσης. </a:t>
            </a:r>
          </a:p>
          <a:p>
            <a:pPr marL="0" indent="0">
              <a:buNone/>
            </a:pPr>
            <a:r>
              <a:rPr lang="el-GR" dirty="0"/>
              <a:t>Βασική αρχή πλέον στην ειδική αγωγή είναι το </a:t>
            </a:r>
            <a:r>
              <a:rPr lang="el-GR" b="1" dirty="0"/>
              <a:t>ελάχιστο περιοριστικό περιβάλλον</a:t>
            </a:r>
            <a:r>
              <a:rPr lang="el-GR" dirty="0"/>
              <a:t> δηλ. ότι οι μαθητές πρέπει να τοποθετούνται στο ελάχιστο περιοριστικό περιβάλλον που είναι κατάλληλο για τις ανάγκες τους. Αυτό έχει οδηγήσει στην </a:t>
            </a:r>
            <a:r>
              <a:rPr lang="el-GR" b="1" dirty="0"/>
              <a:t>εκπαίδευση ένταξης </a:t>
            </a:r>
            <a:r>
              <a:rPr lang="el-GR" dirty="0"/>
              <a:t>που σημαίνει ότι οι μαθητές με </a:t>
            </a:r>
            <a:r>
              <a:rPr lang="el-GR" dirty="0" err="1"/>
              <a:t>ε.ε.α</a:t>
            </a:r>
            <a:r>
              <a:rPr lang="el-GR" dirty="0"/>
              <a:t>. παρακολουθούν το κανονικό σχολείο τους με τα παιδιά της ηλικίας τους με κατάλληλη βοήθεια</a:t>
            </a:r>
            <a:endParaRPr lang="en-US" b="1" dirty="0"/>
          </a:p>
        </p:txBody>
      </p:sp>
    </p:spTree>
    <p:extLst>
      <p:ext uri="{BB962C8B-B14F-4D97-AF65-F5344CB8AC3E}">
        <p14:creationId xmlns:p14="http://schemas.microsoft.com/office/powerpoint/2010/main" val="106663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DF40-D035-0849-A633-F9852031C8C0}"/>
              </a:ext>
            </a:extLst>
          </p:cNvPr>
          <p:cNvSpPr>
            <a:spLocks noGrp="1"/>
          </p:cNvSpPr>
          <p:nvPr>
            <p:ph type="title"/>
          </p:nvPr>
        </p:nvSpPr>
        <p:spPr/>
        <p:txBody>
          <a:bodyPr/>
          <a:lstStyle/>
          <a:p>
            <a:r>
              <a:rPr lang="en-US" dirty="0" err="1"/>
              <a:t>Έ</a:t>
            </a:r>
            <a:r>
              <a:rPr lang="el-GR" dirty="0" err="1"/>
              <a:t>νταξη</a:t>
            </a:r>
            <a:endParaRPr lang="en-US" dirty="0"/>
          </a:p>
        </p:txBody>
      </p:sp>
      <p:sp>
        <p:nvSpPr>
          <p:cNvPr id="3" name="Content Placeholder 2">
            <a:extLst>
              <a:ext uri="{FF2B5EF4-FFF2-40B4-BE49-F238E27FC236}">
                <a16:creationId xmlns:a16="http://schemas.microsoft.com/office/drawing/2014/main" id="{CCFCC043-28A4-2346-8C93-7D0327968415}"/>
              </a:ext>
            </a:extLst>
          </p:cNvPr>
          <p:cNvSpPr>
            <a:spLocks noGrp="1"/>
          </p:cNvSpPr>
          <p:nvPr>
            <p:ph idx="1"/>
          </p:nvPr>
        </p:nvSpPr>
        <p:spPr/>
        <p:txBody>
          <a:bodyPr/>
          <a:lstStyle/>
          <a:p>
            <a:r>
              <a:rPr lang="el-GR" dirty="0"/>
              <a:t>Οι υπέρμαχοι της ένταξης υποστηρίζουν ότι οι μαθητές δεν θα υφίστανται πλέον διακρίσεις και ότι θα υπάρχει καλύτερη συνεργασία μεταξύ γενικών και ειδικών παιδαγωγών.</a:t>
            </a:r>
          </a:p>
          <a:p>
            <a:r>
              <a:rPr lang="el-GR" dirty="0"/>
              <a:t>Οι αντίπαλοι υποστηρίζουν ότι οι εκπαιδευτικοί της τάξης γενικής εκπαίδευσης δεν έχουν κατάλληλη κατάρτιση και είναι ήδη υπερφορτωμένοι</a:t>
            </a:r>
            <a:endParaRPr lang="en-US" dirty="0"/>
          </a:p>
        </p:txBody>
      </p:sp>
    </p:spTree>
    <p:extLst>
      <p:ext uri="{BB962C8B-B14F-4D97-AF65-F5344CB8AC3E}">
        <p14:creationId xmlns:p14="http://schemas.microsoft.com/office/powerpoint/2010/main" val="1235366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DF40-D035-0849-A633-F9852031C8C0}"/>
              </a:ext>
            </a:extLst>
          </p:cNvPr>
          <p:cNvSpPr>
            <a:spLocks noGrp="1"/>
          </p:cNvSpPr>
          <p:nvPr>
            <p:ph type="title"/>
          </p:nvPr>
        </p:nvSpPr>
        <p:spPr/>
        <p:txBody>
          <a:bodyPr/>
          <a:lstStyle/>
          <a:p>
            <a:r>
              <a:rPr lang="en-US" dirty="0" err="1"/>
              <a:t>Έ</a:t>
            </a:r>
            <a:r>
              <a:rPr lang="el-GR" dirty="0" err="1"/>
              <a:t>νταξη</a:t>
            </a:r>
            <a:endParaRPr lang="en-US" dirty="0"/>
          </a:p>
        </p:txBody>
      </p:sp>
      <p:sp>
        <p:nvSpPr>
          <p:cNvPr id="3" name="Content Placeholder 2">
            <a:extLst>
              <a:ext uri="{FF2B5EF4-FFF2-40B4-BE49-F238E27FC236}">
                <a16:creationId xmlns:a16="http://schemas.microsoft.com/office/drawing/2014/main" id="{CCFCC043-28A4-2346-8C93-7D0327968415}"/>
              </a:ext>
            </a:extLst>
          </p:cNvPr>
          <p:cNvSpPr>
            <a:spLocks noGrp="1"/>
          </p:cNvSpPr>
          <p:nvPr>
            <p:ph idx="1"/>
          </p:nvPr>
        </p:nvSpPr>
        <p:spPr/>
        <p:txBody>
          <a:bodyPr/>
          <a:lstStyle/>
          <a:p>
            <a:r>
              <a:rPr lang="el-GR" dirty="0"/>
              <a:t>Οι σχετικές έρευνες δείχνουν ότι οι μαθητές με </a:t>
            </a:r>
            <a:r>
              <a:rPr lang="el-GR" dirty="0" err="1"/>
              <a:t>ε.ε.α</a:t>
            </a:r>
            <a:r>
              <a:rPr lang="el-GR" dirty="0"/>
              <a:t>. γενικά αποδίδουν καλύτερα μέσα στην τάξη γενικής εκπαίδευσης. </a:t>
            </a:r>
          </a:p>
          <a:p>
            <a:r>
              <a:rPr lang="el-GR" dirty="0"/>
              <a:t>Όμως τα αποτελέσματα φαίνονται να εξαρτώνται από πολλούς παράγοντες όπως τη φύση της αναπηρίας (και το βαθμό αυτής), τη συνεργασία με τους γονείς και η συμπεριφορά του εκπαιδευτικού (ή ή βοήθεια και η στήριξη που έχει).</a:t>
            </a:r>
            <a:endParaRPr lang="en-US" dirty="0"/>
          </a:p>
        </p:txBody>
      </p:sp>
    </p:spTree>
    <p:extLst>
      <p:ext uri="{BB962C8B-B14F-4D97-AF65-F5344CB8AC3E}">
        <p14:creationId xmlns:p14="http://schemas.microsoft.com/office/powerpoint/2010/main" val="237536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DD08-8D54-CE4C-A6C9-9504E3464257}"/>
              </a:ext>
            </a:extLst>
          </p:cNvPr>
          <p:cNvSpPr>
            <a:spLocks noGrp="1"/>
          </p:cNvSpPr>
          <p:nvPr>
            <p:ph type="title"/>
          </p:nvPr>
        </p:nvSpPr>
        <p:spPr/>
        <p:txBody>
          <a:bodyPr>
            <a:normAutofit fontScale="90000"/>
          </a:bodyPr>
          <a:lstStyle/>
          <a:p>
            <a:r>
              <a:rPr lang="el-GR" dirty="0"/>
              <a:t>Ευθύνες εκπαιδευτικών σε τάξεις συνεκπαίδευσης</a:t>
            </a:r>
            <a:endParaRPr lang="en-US" dirty="0"/>
          </a:p>
        </p:txBody>
      </p:sp>
      <p:sp>
        <p:nvSpPr>
          <p:cNvPr id="3" name="Content Placeholder 2">
            <a:extLst>
              <a:ext uri="{FF2B5EF4-FFF2-40B4-BE49-F238E27FC236}">
                <a16:creationId xmlns:a16="http://schemas.microsoft.com/office/drawing/2014/main" id="{9BD15A1A-DC1C-D74D-A559-AABE719A175A}"/>
              </a:ext>
            </a:extLst>
          </p:cNvPr>
          <p:cNvSpPr>
            <a:spLocks noGrp="1"/>
          </p:cNvSpPr>
          <p:nvPr>
            <p:ph idx="1"/>
          </p:nvPr>
        </p:nvSpPr>
        <p:spPr/>
        <p:txBody>
          <a:bodyPr>
            <a:normAutofit fontScale="92500"/>
          </a:bodyPr>
          <a:lstStyle/>
          <a:p>
            <a:pPr marL="0" indent="0">
              <a:buNone/>
            </a:pPr>
            <a:r>
              <a:rPr lang="el-GR" dirty="0"/>
              <a:t>Ο εκπαιδευτικός έχει τρεις βασικές ευθύνες όταν εργάζεται σε τάξεις συνεκπαίδευσης. </a:t>
            </a:r>
          </a:p>
          <a:p>
            <a:pPr marL="514350" indent="-514350">
              <a:buAutoNum type="arabicPeriod"/>
            </a:pPr>
            <a:r>
              <a:rPr lang="el-GR" dirty="0"/>
              <a:t>Προσαρμογή της διδασκαλίας στις ανάγκες των μαθητών. Η προσαρμογή εξαρτάται ασφαλώς από τη φύση της αναπηρίας (άλλη προσαρμογή όταν εργάζεται κανείς με ένα παιδί με κώφωση, και άλλη όταν εργάζεται με ένα παιδί με νοητική αναπηρία)</a:t>
            </a:r>
          </a:p>
          <a:p>
            <a:pPr marL="514350" indent="-514350">
              <a:buAutoNum type="arabicPeriod"/>
            </a:pPr>
            <a:r>
              <a:rPr lang="el-GR" dirty="0"/>
              <a:t>Συνεργασία με άλλες ειδικότητες, κυρίως τους ειδικούς εξιδεικευμένους επαγγελματίες</a:t>
            </a:r>
          </a:p>
          <a:p>
            <a:pPr marL="514350" indent="-514350">
              <a:buAutoNum type="arabicPeriod"/>
            </a:pPr>
            <a:r>
              <a:rPr lang="el-GR" dirty="0"/>
              <a:t>Προαγωγή της κοινωνικής ενσωμάτωσης και ανάπτυξης (καθώς αρκετά παιδιά με </a:t>
            </a:r>
            <a:r>
              <a:rPr lang="el-GR" dirty="0" err="1"/>
              <a:t>ε.ε.α</a:t>
            </a:r>
            <a:r>
              <a:rPr lang="el-GR" dirty="0"/>
              <a:t>. υπολείπονται </a:t>
            </a:r>
            <a:r>
              <a:rPr lang="el-GR"/>
              <a:t>σε αυτές)</a:t>
            </a:r>
            <a:endParaRPr lang="en-US" dirty="0"/>
          </a:p>
        </p:txBody>
      </p:sp>
    </p:spTree>
    <p:extLst>
      <p:ext uri="{BB962C8B-B14F-4D97-AF65-F5344CB8AC3E}">
        <p14:creationId xmlns:p14="http://schemas.microsoft.com/office/powerpoint/2010/main" val="31665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DD08-8D54-CE4C-A6C9-9504E3464257}"/>
              </a:ext>
            </a:extLst>
          </p:cNvPr>
          <p:cNvSpPr>
            <a:spLocks noGrp="1"/>
          </p:cNvSpPr>
          <p:nvPr>
            <p:ph type="title"/>
          </p:nvPr>
        </p:nvSpPr>
        <p:spPr/>
        <p:txBody>
          <a:bodyPr>
            <a:normAutofit fontScale="90000"/>
          </a:bodyPr>
          <a:lstStyle/>
          <a:p>
            <a:r>
              <a:rPr lang="el-GR" dirty="0"/>
              <a:t>Ευθύνες εκπαιδευτικών σε τάξεις συνεκπαίδευσης</a:t>
            </a:r>
            <a:endParaRPr lang="en-US" dirty="0"/>
          </a:p>
        </p:txBody>
      </p:sp>
      <p:sp>
        <p:nvSpPr>
          <p:cNvPr id="3" name="Content Placeholder 2">
            <a:extLst>
              <a:ext uri="{FF2B5EF4-FFF2-40B4-BE49-F238E27FC236}">
                <a16:creationId xmlns:a16="http://schemas.microsoft.com/office/drawing/2014/main" id="{9BD15A1A-DC1C-D74D-A559-AABE719A175A}"/>
              </a:ext>
            </a:extLst>
          </p:cNvPr>
          <p:cNvSpPr>
            <a:spLocks noGrp="1"/>
          </p:cNvSpPr>
          <p:nvPr>
            <p:ph idx="1"/>
          </p:nvPr>
        </p:nvSpPr>
        <p:spPr/>
        <p:txBody>
          <a:bodyPr>
            <a:normAutofit/>
          </a:bodyPr>
          <a:lstStyle/>
          <a:p>
            <a:pPr marL="0" indent="0">
              <a:buNone/>
            </a:pPr>
            <a:r>
              <a:rPr lang="el-GR" dirty="0"/>
              <a:t>Η προαγωγή της κοινωνικής ενσωμάτωσης και ανάπτυξης έχει δύο διαστάσεις:</a:t>
            </a:r>
          </a:p>
          <a:p>
            <a:pPr marL="0" indent="0">
              <a:buNone/>
            </a:pPr>
            <a:r>
              <a:rPr lang="el-GR" dirty="0"/>
              <a:t>α) προαγωγή της κατανόησης και της αποδοχής από τους συμμαθητές. Η ανοιχτή συζήτηση και η παροχή πληροφοριών σχετικά με τις ιδιαιτερότητες (τόσο όσο χρειάζεται και όταν χρειάζεται) είναι βοηθητική. Επίσης σημαντική είναι και η ανάδειξη αντίστοιχων θετικών ρόλων μέσα από το υλικό που χρησιμοποιείται στην τάξη  </a:t>
            </a:r>
          </a:p>
          <a:p>
            <a:pPr marL="0" indent="0">
              <a:buNone/>
            </a:pPr>
            <a:endParaRPr lang="en-US" dirty="0"/>
          </a:p>
        </p:txBody>
      </p:sp>
    </p:spTree>
    <p:extLst>
      <p:ext uri="{BB962C8B-B14F-4D97-AF65-F5344CB8AC3E}">
        <p14:creationId xmlns:p14="http://schemas.microsoft.com/office/powerpoint/2010/main" val="1294102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DD08-8D54-CE4C-A6C9-9504E3464257}"/>
              </a:ext>
            </a:extLst>
          </p:cNvPr>
          <p:cNvSpPr>
            <a:spLocks noGrp="1"/>
          </p:cNvSpPr>
          <p:nvPr>
            <p:ph type="title"/>
          </p:nvPr>
        </p:nvSpPr>
        <p:spPr/>
        <p:txBody>
          <a:bodyPr>
            <a:normAutofit fontScale="90000"/>
          </a:bodyPr>
          <a:lstStyle/>
          <a:p>
            <a:r>
              <a:rPr lang="el-GR" dirty="0"/>
              <a:t>Ευθύνες εκπαιδευτικών σε τάξεις συνεκπαίδευσης</a:t>
            </a:r>
            <a:endParaRPr lang="en-US" dirty="0"/>
          </a:p>
        </p:txBody>
      </p:sp>
      <p:sp>
        <p:nvSpPr>
          <p:cNvPr id="3" name="Content Placeholder 2">
            <a:extLst>
              <a:ext uri="{FF2B5EF4-FFF2-40B4-BE49-F238E27FC236}">
                <a16:creationId xmlns:a16="http://schemas.microsoft.com/office/drawing/2014/main" id="{9BD15A1A-DC1C-D74D-A559-AABE719A175A}"/>
              </a:ext>
            </a:extLst>
          </p:cNvPr>
          <p:cNvSpPr>
            <a:spLocks noGrp="1"/>
          </p:cNvSpPr>
          <p:nvPr>
            <p:ph idx="1"/>
          </p:nvPr>
        </p:nvSpPr>
        <p:spPr/>
        <p:txBody>
          <a:bodyPr>
            <a:normAutofit/>
          </a:bodyPr>
          <a:lstStyle/>
          <a:p>
            <a:pPr marL="0" indent="0">
              <a:buNone/>
            </a:pPr>
            <a:r>
              <a:rPr lang="el-GR" dirty="0"/>
              <a:t>β) υιοθέτηση στρατηγικών για την προαγωγή της ενσωμάτωσης του παιδιού. Ο εκπαιδευτικός μπορεί να εκπαιδεύσει το παιδί σε κοινωνικές δεξιότητες με παραδείγματα (πχ. κοίτα, ο Τάκης παίζει με την μπάλα, λέω να πάω να τον ρωτήσω αν μπορώ να παίξω), αλλά κυρίως να μεριμνά για τη συχνή συμμετοχή του σε δραστηριότητες της τάξης με άλλους συμμαθητές (</a:t>
            </a:r>
            <a:r>
              <a:rPr lang="el-GR" dirty="0" err="1"/>
              <a:t>ομαδοσυνεργατική</a:t>
            </a:r>
            <a:r>
              <a:rPr lang="el-GR" dirty="0"/>
              <a:t> μάθηση)</a:t>
            </a:r>
          </a:p>
          <a:p>
            <a:pPr marL="0" indent="0">
              <a:buNone/>
            </a:pPr>
            <a:endParaRPr lang="en-US" dirty="0"/>
          </a:p>
        </p:txBody>
      </p:sp>
    </p:spTree>
    <p:extLst>
      <p:ext uri="{BB962C8B-B14F-4D97-AF65-F5344CB8AC3E}">
        <p14:creationId xmlns:p14="http://schemas.microsoft.com/office/powerpoint/2010/main" val="3608007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52AD3-8CB1-D34C-9E55-C7D5D7E2F069}"/>
              </a:ext>
            </a:extLst>
          </p:cNvPr>
          <p:cNvSpPr>
            <a:spLocks noGrp="1"/>
          </p:cNvSpPr>
          <p:nvPr>
            <p:ph type="title"/>
          </p:nvPr>
        </p:nvSpPr>
        <p:spPr/>
        <p:txBody>
          <a:bodyPr/>
          <a:lstStyle/>
          <a:p>
            <a:r>
              <a:rPr lang="el-GR" dirty="0"/>
              <a:t>Μαθητές με ιδιαιτερότητες</a:t>
            </a:r>
            <a:endParaRPr lang="en-US" dirty="0"/>
          </a:p>
        </p:txBody>
      </p:sp>
      <p:sp>
        <p:nvSpPr>
          <p:cNvPr id="3" name="Content Placeholder 2">
            <a:extLst>
              <a:ext uri="{FF2B5EF4-FFF2-40B4-BE49-F238E27FC236}">
                <a16:creationId xmlns:a16="http://schemas.microsoft.com/office/drawing/2014/main" id="{35DC74DD-3B95-BD44-A5E4-0C7A29BEF5FC}"/>
              </a:ext>
            </a:extLst>
          </p:cNvPr>
          <p:cNvSpPr>
            <a:spLocks noGrp="1"/>
          </p:cNvSpPr>
          <p:nvPr>
            <p:ph idx="1"/>
          </p:nvPr>
        </p:nvSpPr>
        <p:spPr/>
        <p:txBody>
          <a:bodyPr/>
          <a:lstStyle/>
          <a:p>
            <a:r>
              <a:rPr lang="el-GR" dirty="0"/>
              <a:t>Κ</a:t>
            </a:r>
            <a:r>
              <a:rPr lang="en-US" dirty="0" err="1"/>
              <a:t>ά</a:t>
            </a:r>
            <a:r>
              <a:rPr lang="el-GR" dirty="0"/>
              <a:t>θε μαθητής είναι ξεχωριστός. Κάθε μαθητής έχει το δικό του τρόπο μάθησης και συμπεριφοράς και όλοι θα επωφελούνταν από προγράμματα προσαρμοσμένα στις ατομικές τους ανάγκες.</a:t>
            </a:r>
          </a:p>
          <a:p>
            <a:r>
              <a:rPr lang="el-GR" dirty="0"/>
              <a:t>Όμως, αυτό είναι πρακτικά ανέφικτο. Τα σχολικό σύστημα έχει σχεδιαστεί με τέτοιο τρόπο ώστε να προσφέρει το μέγιστο όφελος στο μεγαλύτερο αριθμό μαθητών με μέτριο κόστος. Και αυτό το σύστημα λειτουργεί αρκετά καλά για τους περισσότερους μαθητές. </a:t>
            </a:r>
          </a:p>
        </p:txBody>
      </p:sp>
    </p:spTree>
    <p:extLst>
      <p:ext uri="{BB962C8B-B14F-4D97-AF65-F5344CB8AC3E}">
        <p14:creationId xmlns:p14="http://schemas.microsoft.com/office/powerpoint/2010/main" val="2278448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52AD3-8CB1-D34C-9E55-C7D5D7E2F069}"/>
              </a:ext>
            </a:extLst>
          </p:cNvPr>
          <p:cNvSpPr>
            <a:spLocks noGrp="1"/>
          </p:cNvSpPr>
          <p:nvPr>
            <p:ph type="title"/>
          </p:nvPr>
        </p:nvSpPr>
        <p:spPr/>
        <p:txBody>
          <a:bodyPr/>
          <a:lstStyle/>
          <a:p>
            <a:r>
              <a:rPr lang="el-GR" dirty="0"/>
              <a:t>Μαθητές με ιδιαιτερότητες</a:t>
            </a:r>
            <a:endParaRPr lang="en-US" dirty="0"/>
          </a:p>
        </p:txBody>
      </p:sp>
      <p:sp>
        <p:nvSpPr>
          <p:cNvPr id="3" name="Content Placeholder 2">
            <a:extLst>
              <a:ext uri="{FF2B5EF4-FFF2-40B4-BE49-F238E27FC236}">
                <a16:creationId xmlns:a16="http://schemas.microsoft.com/office/drawing/2014/main" id="{35DC74DD-3B95-BD44-A5E4-0C7A29BEF5FC}"/>
              </a:ext>
            </a:extLst>
          </p:cNvPr>
          <p:cNvSpPr>
            <a:spLocks noGrp="1"/>
          </p:cNvSpPr>
          <p:nvPr>
            <p:ph idx="1"/>
          </p:nvPr>
        </p:nvSpPr>
        <p:spPr/>
        <p:txBody>
          <a:bodyPr>
            <a:normAutofit lnSpcReduction="10000"/>
          </a:bodyPr>
          <a:lstStyle/>
          <a:p>
            <a:r>
              <a:rPr lang="el-GR" dirty="0"/>
              <a:t>Ωστόσο, ορισμένοι μαθητές δεν ταιριάζουν εύκολα σε αυτό το «καλούπι»</a:t>
            </a:r>
          </a:p>
          <a:p>
            <a:r>
              <a:rPr lang="el-GR" dirty="0"/>
              <a:t>Κάποιοι έχουν σωματικές αναπηρίες, αισθητηριακές ανεπάρκειες, νοητική αναπηρία, αναπτυξιακές διαταραχές της μάθησης (μαθησιακές δυσκολίες), συναισθηματικές διαταραχές ή διαταραχές συμπεριφοράς οι οποίες καθιστούν δύσκολη για αυτούς τη μάθηση στην τάξη γενικής εκπαίδευσης χωρίς υποστήριξη. (Άλλοι μαθητές έχουν τόσο εξαιρετικά ταλέντα που ο εκπαιδευτικός της γενικής τάξης αδυνατεί να ανταποκριθεί χωρίς βοήθεια)</a:t>
            </a:r>
          </a:p>
        </p:txBody>
      </p:sp>
    </p:spTree>
    <p:extLst>
      <p:ext uri="{BB962C8B-B14F-4D97-AF65-F5344CB8AC3E}">
        <p14:creationId xmlns:p14="http://schemas.microsoft.com/office/powerpoint/2010/main" val="3398485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59434-7253-174C-B941-229E445BAF85}"/>
              </a:ext>
            </a:extLst>
          </p:cNvPr>
          <p:cNvSpPr>
            <a:spLocks noGrp="1"/>
          </p:cNvSpPr>
          <p:nvPr>
            <p:ph type="title"/>
          </p:nvPr>
        </p:nvSpPr>
        <p:spPr/>
        <p:txBody>
          <a:bodyPr>
            <a:normAutofit/>
          </a:bodyPr>
          <a:lstStyle/>
          <a:p>
            <a:r>
              <a:rPr lang="el-GR" dirty="0"/>
              <a:t>Πριν τη διάγνωση…</a:t>
            </a:r>
            <a:endParaRPr lang="en-US" dirty="0"/>
          </a:p>
        </p:txBody>
      </p:sp>
      <p:sp>
        <p:nvSpPr>
          <p:cNvPr id="3" name="Content Placeholder 2">
            <a:extLst>
              <a:ext uri="{FF2B5EF4-FFF2-40B4-BE49-F238E27FC236}">
                <a16:creationId xmlns:a16="http://schemas.microsoft.com/office/drawing/2014/main" id="{244DABA0-1694-A14E-8F92-9765B3BCF205}"/>
              </a:ext>
            </a:extLst>
          </p:cNvPr>
          <p:cNvSpPr>
            <a:spLocks noGrp="1"/>
          </p:cNvSpPr>
          <p:nvPr>
            <p:ph idx="1"/>
          </p:nvPr>
        </p:nvSpPr>
        <p:spPr/>
        <p:txBody>
          <a:bodyPr/>
          <a:lstStyle/>
          <a:p>
            <a:pPr marL="0" indent="0">
              <a:buNone/>
            </a:pPr>
            <a:r>
              <a:rPr lang="el-GR" dirty="0"/>
              <a:t>Λίγα λόγια για το ρόλο του νηπιαγωγού:</a:t>
            </a:r>
          </a:p>
          <a:p>
            <a:pPr marL="0" indent="0">
              <a:buNone/>
            </a:pPr>
            <a:r>
              <a:rPr lang="el-GR" dirty="0"/>
              <a:t>Πολύ σημαντικός ρόλος, από τα πρώτα άτομα με ειδική εκπαίδευση που θα δουν το παιδί (μετά τον παιδίατρο) </a:t>
            </a:r>
          </a:p>
          <a:p>
            <a:pPr marL="0" indent="0">
              <a:buNone/>
            </a:pPr>
            <a:r>
              <a:rPr lang="el-GR" dirty="0"/>
              <a:t>Οι γνώσεις των νηπιαγωγών για την ανάπτυξη (και θεωρητικές όσο και λόγω εμπειρίας), πολύ σημαντικές για να διαπιστώσουν εάν κάτι δεν είναι όπως θα περίμενε κανείς</a:t>
            </a:r>
          </a:p>
        </p:txBody>
      </p:sp>
    </p:spTree>
    <p:extLst>
      <p:ext uri="{BB962C8B-B14F-4D97-AF65-F5344CB8AC3E}">
        <p14:creationId xmlns:p14="http://schemas.microsoft.com/office/powerpoint/2010/main" val="455904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59434-7253-174C-B941-229E445BAF85}"/>
              </a:ext>
            </a:extLst>
          </p:cNvPr>
          <p:cNvSpPr>
            <a:spLocks noGrp="1"/>
          </p:cNvSpPr>
          <p:nvPr>
            <p:ph type="title"/>
          </p:nvPr>
        </p:nvSpPr>
        <p:spPr/>
        <p:txBody>
          <a:bodyPr>
            <a:normAutofit/>
          </a:bodyPr>
          <a:lstStyle/>
          <a:p>
            <a:r>
              <a:rPr lang="el-GR" dirty="0"/>
              <a:t>Πριν τη διάγνωση…</a:t>
            </a:r>
            <a:endParaRPr lang="en-US" dirty="0"/>
          </a:p>
        </p:txBody>
      </p:sp>
      <p:sp>
        <p:nvSpPr>
          <p:cNvPr id="3" name="Content Placeholder 2">
            <a:extLst>
              <a:ext uri="{FF2B5EF4-FFF2-40B4-BE49-F238E27FC236}">
                <a16:creationId xmlns:a16="http://schemas.microsoft.com/office/drawing/2014/main" id="{244DABA0-1694-A14E-8F92-9765B3BCF205}"/>
              </a:ext>
            </a:extLst>
          </p:cNvPr>
          <p:cNvSpPr>
            <a:spLocks noGrp="1"/>
          </p:cNvSpPr>
          <p:nvPr>
            <p:ph idx="1"/>
          </p:nvPr>
        </p:nvSpPr>
        <p:spPr/>
        <p:txBody>
          <a:bodyPr/>
          <a:lstStyle/>
          <a:p>
            <a:pPr marL="0" indent="0">
              <a:buNone/>
            </a:pPr>
            <a:r>
              <a:rPr lang="el-GR" dirty="0"/>
              <a:t>Λίγα λόγια για το ρόλο του νηπιαγωγού:</a:t>
            </a:r>
          </a:p>
          <a:p>
            <a:pPr marL="0" indent="0">
              <a:buNone/>
            </a:pPr>
            <a:r>
              <a:rPr lang="el-GR" dirty="0"/>
              <a:t>Τι μπορεί να κάνει;</a:t>
            </a:r>
          </a:p>
          <a:p>
            <a:pPr marL="514350" indent="-514350">
              <a:buAutoNum type="arabicPeriod"/>
            </a:pPr>
            <a:r>
              <a:rPr lang="el-GR" dirty="0"/>
              <a:t>Λεπτομερή παρατήρηση και καταγραφή</a:t>
            </a:r>
          </a:p>
          <a:p>
            <a:pPr marL="514350" indent="-514350">
              <a:buAutoNum type="arabicPeriod"/>
            </a:pPr>
            <a:r>
              <a:rPr lang="el-GR" dirty="0"/>
              <a:t>Εμπιστοσύνη στην </a:t>
            </a:r>
            <a:r>
              <a:rPr lang="el-GR" dirty="0" err="1"/>
              <a:t>αντιμεταβίβαση</a:t>
            </a:r>
            <a:endParaRPr lang="el-GR" dirty="0"/>
          </a:p>
          <a:p>
            <a:pPr marL="514350" indent="-514350">
              <a:buAutoNum type="arabicPeriod"/>
            </a:pPr>
            <a:r>
              <a:rPr lang="el-GR" dirty="0"/>
              <a:t>Ενημέρωση γονέων για ανησυχία που έχει, παρουσιάζοντας τις παρατηρήσεις που έχει </a:t>
            </a:r>
            <a:r>
              <a:rPr lang="el-GR" dirty="0" err="1"/>
              <a:t>κανει</a:t>
            </a:r>
            <a:r>
              <a:rPr lang="el-GR" dirty="0"/>
              <a:t>, </a:t>
            </a:r>
            <a:r>
              <a:rPr lang="el-GR" dirty="0" err="1"/>
              <a:t>αλλα</a:t>
            </a:r>
            <a:r>
              <a:rPr lang="el-GR" dirty="0"/>
              <a:t> με </a:t>
            </a:r>
            <a:r>
              <a:rPr lang="el-GR" dirty="0" err="1"/>
              <a:t>ενσυναίσθηση</a:t>
            </a:r>
            <a:r>
              <a:rPr lang="el-GR" dirty="0"/>
              <a:t> και ασφαλώς χωρίς να δώσει (ή να υπονοήσει) κάποια διάγνωση</a:t>
            </a:r>
          </a:p>
        </p:txBody>
      </p:sp>
    </p:spTree>
    <p:extLst>
      <p:ext uri="{BB962C8B-B14F-4D97-AF65-F5344CB8AC3E}">
        <p14:creationId xmlns:p14="http://schemas.microsoft.com/office/powerpoint/2010/main" val="312572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4E245-3EE3-9E4F-AD05-27563EFD5C55}"/>
              </a:ext>
            </a:extLst>
          </p:cNvPr>
          <p:cNvSpPr>
            <a:spLocks noGrp="1"/>
          </p:cNvSpPr>
          <p:nvPr>
            <p:ph type="title"/>
          </p:nvPr>
        </p:nvSpPr>
        <p:spPr/>
        <p:txBody>
          <a:bodyPr/>
          <a:lstStyle/>
          <a:p>
            <a:r>
              <a:rPr lang="el-GR" dirty="0"/>
              <a:t>Ο </a:t>
            </a:r>
            <a:r>
              <a:rPr lang="el-GR"/>
              <a:t>ρόλος του/της εκπαιδευτικού</a:t>
            </a:r>
            <a:endParaRPr lang="en-GR" dirty="0"/>
          </a:p>
        </p:txBody>
      </p:sp>
      <p:sp>
        <p:nvSpPr>
          <p:cNvPr id="3" name="Content Placeholder 2">
            <a:extLst>
              <a:ext uri="{FF2B5EF4-FFF2-40B4-BE49-F238E27FC236}">
                <a16:creationId xmlns:a16="http://schemas.microsoft.com/office/drawing/2014/main" id="{084D4CE5-4D4B-6D4F-AD81-2E3FBA649236}"/>
              </a:ext>
            </a:extLst>
          </p:cNvPr>
          <p:cNvSpPr>
            <a:spLocks noGrp="1"/>
          </p:cNvSpPr>
          <p:nvPr>
            <p:ph idx="1"/>
          </p:nvPr>
        </p:nvSpPr>
        <p:spPr/>
        <p:txBody>
          <a:bodyPr/>
          <a:lstStyle/>
          <a:p>
            <a:r>
              <a:rPr lang="en-US" u="sng" dirty="0">
                <a:hlinkClick r:id="rId2"/>
              </a:rPr>
              <a:t>https://www.youtube.com/watch?v=o9_jt5YaC34</a:t>
            </a:r>
            <a:endParaRPr lang="en-GR" dirty="0"/>
          </a:p>
          <a:p>
            <a:r>
              <a:rPr lang="en-US" u="sng" dirty="0">
                <a:hlinkClick r:id="rId3"/>
              </a:rPr>
              <a:t>https://www.youtube.com/watch?v=E-wGvKlebZo</a:t>
            </a:r>
            <a:endParaRPr lang="en-GR" dirty="0"/>
          </a:p>
          <a:p>
            <a:r>
              <a:rPr lang="en-US" u="sng" dirty="0">
                <a:hlinkClick r:id="rId4"/>
              </a:rPr>
              <a:t>https://www.youtube.com/watch?v=qH3cKmtBPHs</a:t>
            </a:r>
            <a:endParaRPr lang="en-GR" dirty="0"/>
          </a:p>
          <a:p>
            <a:r>
              <a:rPr lang="en-US" dirty="0"/>
              <a:t>https://</a:t>
            </a:r>
            <a:r>
              <a:rPr lang="en-US" dirty="0" err="1"/>
              <a:t>www.youtube.com</a:t>
            </a:r>
            <a:r>
              <a:rPr lang="en-US" dirty="0"/>
              <a:t>/</a:t>
            </a:r>
            <a:r>
              <a:rPr lang="en-US" dirty="0" err="1"/>
              <a:t>watch?v</a:t>
            </a:r>
            <a:r>
              <a:rPr lang="en-US" dirty="0"/>
              <a:t>=UIFXm7VgoDA</a:t>
            </a:r>
            <a:endParaRPr lang="en-GR" dirty="0"/>
          </a:p>
          <a:p>
            <a:pPr marL="0" indent="0">
              <a:buNone/>
            </a:pPr>
            <a:endParaRPr lang="en-GR" dirty="0"/>
          </a:p>
        </p:txBody>
      </p:sp>
    </p:spTree>
    <p:extLst>
      <p:ext uri="{BB962C8B-B14F-4D97-AF65-F5344CB8AC3E}">
        <p14:creationId xmlns:p14="http://schemas.microsoft.com/office/powerpoint/2010/main" val="21270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6F17-6413-6D43-B305-22EAB2B2FC60}"/>
              </a:ext>
            </a:extLst>
          </p:cNvPr>
          <p:cNvSpPr>
            <a:spLocks noGrp="1"/>
          </p:cNvSpPr>
          <p:nvPr>
            <p:ph type="title"/>
          </p:nvPr>
        </p:nvSpPr>
        <p:spPr/>
        <p:txBody>
          <a:bodyPr>
            <a:normAutofit fontScale="90000"/>
          </a:bodyPr>
          <a:lstStyle/>
          <a:p>
            <a:r>
              <a:rPr lang="el-GR" dirty="0"/>
              <a:t>Το πρόβλημα με τις «ταμπέλες»</a:t>
            </a:r>
            <a:endParaRPr lang="en-US" dirty="0"/>
          </a:p>
        </p:txBody>
      </p:sp>
      <p:sp>
        <p:nvSpPr>
          <p:cNvPr id="3" name="Content Placeholder 2">
            <a:extLst>
              <a:ext uri="{FF2B5EF4-FFF2-40B4-BE49-F238E27FC236}">
                <a16:creationId xmlns:a16="http://schemas.microsoft.com/office/drawing/2014/main" id="{E758EA00-26AF-1641-BB45-2F181816F6C0}"/>
              </a:ext>
            </a:extLst>
          </p:cNvPr>
          <p:cNvSpPr>
            <a:spLocks noGrp="1"/>
          </p:cNvSpPr>
          <p:nvPr>
            <p:ph idx="1"/>
          </p:nvPr>
        </p:nvSpPr>
        <p:spPr/>
        <p:txBody>
          <a:bodyPr/>
          <a:lstStyle/>
          <a:p>
            <a:pPr marL="0" indent="0">
              <a:buNone/>
            </a:pPr>
            <a:r>
              <a:rPr lang="el-GR" dirty="0"/>
              <a:t>Αν και είναι βοηθητικό για λόγους επικοινωνίας μεταξύ των ειδικών και για ερευνητικούς σκοπούς να ομαδοποιούνται οι ιδιαιτερότητες, δυστυχώς: </a:t>
            </a:r>
          </a:p>
          <a:p>
            <a:pPr marL="0" indent="0">
              <a:buNone/>
            </a:pPr>
            <a:r>
              <a:rPr lang="el-GR" dirty="0"/>
              <a:t>οι ταμπέλες τείνουν να «μένουν» και μπορεί να γίνουν εμπόδιο για την αλλαγή του μαθητή. </a:t>
            </a:r>
          </a:p>
          <a:p>
            <a:pPr marL="0" indent="0">
              <a:buNone/>
            </a:pPr>
            <a:r>
              <a:rPr lang="el-GR" dirty="0"/>
              <a:t>επίσης, με τη χρήση της ταμπέλας τείνουμε να ξεχνάμε τα μοναδικά χαρακτηριστικά του μαθητή </a:t>
            </a:r>
          </a:p>
          <a:p>
            <a:pPr marL="0" indent="0">
              <a:buNone/>
            </a:pPr>
            <a:r>
              <a:rPr lang="el-GR" dirty="0"/>
              <a:t>και ενθαρρύνεται η διάκριση εις βάρος τους</a:t>
            </a:r>
          </a:p>
          <a:p>
            <a:pPr marL="0" indent="0">
              <a:buNone/>
            </a:pPr>
            <a:r>
              <a:rPr lang="el-GR" dirty="0"/>
              <a:t>Οι εκπαιδευτικοί οφείλουν να είναι ευαίσθητοι στις πολιτικές και κοινωνικές διαστάσεις των ιδιαιτεροτήτων </a:t>
            </a:r>
            <a:endParaRPr lang="en-US" dirty="0"/>
          </a:p>
        </p:txBody>
      </p:sp>
    </p:spTree>
    <p:extLst>
      <p:ext uri="{BB962C8B-B14F-4D97-AF65-F5344CB8AC3E}">
        <p14:creationId xmlns:p14="http://schemas.microsoft.com/office/powerpoint/2010/main" val="2866958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6F17-6413-6D43-B305-22EAB2B2FC60}"/>
              </a:ext>
            </a:extLst>
          </p:cNvPr>
          <p:cNvSpPr>
            <a:spLocks noGrp="1"/>
          </p:cNvSpPr>
          <p:nvPr>
            <p:ph type="title"/>
          </p:nvPr>
        </p:nvSpPr>
        <p:spPr/>
        <p:txBody>
          <a:bodyPr>
            <a:normAutofit fontScale="90000"/>
          </a:bodyPr>
          <a:lstStyle/>
          <a:p>
            <a:r>
              <a:rPr lang="el-GR" dirty="0"/>
              <a:t>Το πρόβλημα με τις «ταμπέλες»</a:t>
            </a:r>
            <a:endParaRPr lang="en-US" dirty="0"/>
          </a:p>
        </p:txBody>
      </p:sp>
      <p:sp>
        <p:nvSpPr>
          <p:cNvPr id="3" name="Content Placeholder 2">
            <a:extLst>
              <a:ext uri="{FF2B5EF4-FFF2-40B4-BE49-F238E27FC236}">
                <a16:creationId xmlns:a16="http://schemas.microsoft.com/office/drawing/2014/main" id="{E758EA00-26AF-1641-BB45-2F181816F6C0}"/>
              </a:ext>
            </a:extLst>
          </p:cNvPr>
          <p:cNvSpPr>
            <a:spLocks noGrp="1"/>
          </p:cNvSpPr>
          <p:nvPr>
            <p:ph idx="1"/>
          </p:nvPr>
        </p:nvSpPr>
        <p:spPr>
          <a:xfrm>
            <a:off x="463352" y="1820381"/>
            <a:ext cx="8229600" cy="4389120"/>
          </a:xfrm>
        </p:spPr>
        <p:txBody>
          <a:bodyPr>
            <a:normAutofit fontScale="92500" lnSpcReduction="20000"/>
          </a:bodyPr>
          <a:lstStyle/>
          <a:p>
            <a:pPr marL="0" indent="0">
              <a:buNone/>
            </a:pPr>
            <a:r>
              <a:rPr lang="en-US" dirty="0" err="1"/>
              <a:t>Ό</a:t>
            </a:r>
            <a:r>
              <a:rPr lang="el-GR" dirty="0"/>
              <a:t>πως αναγνωρίζουμε τα δικαιώματα των ατόμων με αναπηρία, πρέπει να μεριμνούμε ώστε ο λόγος μας να αντικατοπτρίζει το σεβασμό.</a:t>
            </a:r>
          </a:p>
          <a:p>
            <a:pPr marL="0" indent="0">
              <a:buNone/>
            </a:pPr>
            <a:r>
              <a:rPr lang="el-GR" dirty="0"/>
              <a:t>Οφείλουμε να ακολουθούμε δύο αρχές σχετικά:</a:t>
            </a:r>
          </a:p>
          <a:p>
            <a:pPr marL="514350" indent="-514350">
              <a:buAutoNum type="arabicPeriod"/>
            </a:pPr>
            <a:r>
              <a:rPr lang="el-GR" dirty="0"/>
              <a:t>Πρώτα ο άνθρωπος (πχ. λέμε ο Γιώργος που έχει νοητική αναπηρία και όχι ο νοητικά ανάπηρος- ωστόσο, το αναπηρικό κίνημα εν μέρει αμφισβητεί αυτό τον τρόπο αναφοράς στα ανάπηρα άτομα πχ. υποστηρίζουν να λέγεται ο κωφός ή ο αυτιστικός. Ενδεχομένως, χρειάζεται περισσότερη διερεύνηση). </a:t>
            </a:r>
          </a:p>
          <a:p>
            <a:pPr marL="514350" indent="-514350">
              <a:buAutoNum type="arabicPeriod"/>
            </a:pPr>
            <a:r>
              <a:rPr lang="el-GR" dirty="0"/>
              <a:t>Αποφεύγουμε να ταυτίζουμε το άτομο με την ανεπάρκειά του. Κάθε άτομο έχει πολλά χαρακτηριστικά και η ανεπάρκεια είναι ένα μόνο από αυτά</a:t>
            </a:r>
          </a:p>
          <a:p>
            <a:pPr marL="0" indent="0">
              <a:buNone/>
            </a:pPr>
            <a:endParaRPr lang="en-US" dirty="0"/>
          </a:p>
        </p:txBody>
      </p:sp>
    </p:spTree>
    <p:extLst>
      <p:ext uri="{BB962C8B-B14F-4D97-AF65-F5344CB8AC3E}">
        <p14:creationId xmlns:p14="http://schemas.microsoft.com/office/powerpoint/2010/main" val="50422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6F17-6413-6D43-B305-22EAB2B2FC60}"/>
              </a:ext>
            </a:extLst>
          </p:cNvPr>
          <p:cNvSpPr>
            <a:spLocks noGrp="1"/>
          </p:cNvSpPr>
          <p:nvPr>
            <p:ph type="title"/>
          </p:nvPr>
        </p:nvSpPr>
        <p:spPr/>
        <p:txBody>
          <a:bodyPr>
            <a:normAutofit fontScale="90000"/>
          </a:bodyPr>
          <a:lstStyle/>
          <a:p>
            <a:r>
              <a:rPr lang="el-GR" dirty="0"/>
              <a:t>Το πρόβλημα με τις «ταμπέλες»</a:t>
            </a:r>
            <a:endParaRPr lang="en-US" dirty="0"/>
          </a:p>
        </p:txBody>
      </p:sp>
      <p:sp>
        <p:nvSpPr>
          <p:cNvPr id="3" name="Content Placeholder 2">
            <a:extLst>
              <a:ext uri="{FF2B5EF4-FFF2-40B4-BE49-F238E27FC236}">
                <a16:creationId xmlns:a16="http://schemas.microsoft.com/office/drawing/2014/main" id="{E758EA00-26AF-1641-BB45-2F181816F6C0}"/>
              </a:ext>
            </a:extLst>
          </p:cNvPr>
          <p:cNvSpPr>
            <a:spLocks noGrp="1"/>
          </p:cNvSpPr>
          <p:nvPr>
            <p:ph idx="1"/>
          </p:nvPr>
        </p:nvSpPr>
        <p:spPr>
          <a:xfrm>
            <a:off x="463352" y="1820381"/>
            <a:ext cx="8229600" cy="4389120"/>
          </a:xfrm>
        </p:spPr>
        <p:txBody>
          <a:bodyPr/>
          <a:lstStyle/>
          <a:p>
            <a:pPr marL="0" indent="0">
              <a:buNone/>
            </a:pPr>
            <a:r>
              <a:rPr lang="el-GR" dirty="0"/>
              <a:t>Το πρόβλημα με τις ταμπέλες έχει και μία άλλη προέκταση: </a:t>
            </a:r>
          </a:p>
          <a:p>
            <a:pPr marL="0" indent="0">
              <a:buNone/>
            </a:pPr>
            <a:r>
              <a:rPr lang="el-GR" dirty="0"/>
              <a:t>τα τελευταία χρόνια έχουν γίνει πολλές αλλαγές στους ορισμούς (άλλωστε σε πολλές περιπτώσεις είναι δύσκολο να οριστεί κάτι αποτελεσματικά) και οι ταμπέλες δεν ακολουθούν (πχ. κατάργηση της διάγνωσης </a:t>
            </a:r>
            <a:r>
              <a:rPr lang="en-US" dirty="0"/>
              <a:t>Asperger)</a:t>
            </a:r>
            <a:r>
              <a:rPr lang="el-GR" dirty="0"/>
              <a:t> </a:t>
            </a:r>
            <a:endParaRPr lang="en-US" dirty="0"/>
          </a:p>
        </p:txBody>
      </p:sp>
    </p:spTree>
    <p:extLst>
      <p:ext uri="{BB962C8B-B14F-4D97-AF65-F5344CB8AC3E}">
        <p14:creationId xmlns:p14="http://schemas.microsoft.com/office/powerpoint/2010/main" val="1997038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4635</TotalTime>
  <Words>1014</Words>
  <Application>Microsoft Macintosh PowerPoint</Application>
  <PresentationFormat>On-screen Show (4:3)</PresentationFormat>
  <Paragraphs>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Constantia</vt:lpstr>
      <vt:lpstr>Times New Roman</vt:lpstr>
      <vt:lpstr>Wingdings 2</vt:lpstr>
      <vt:lpstr>Ροή</vt:lpstr>
      <vt:lpstr>PowerPoint Presentation</vt:lpstr>
      <vt:lpstr>Μαθητές με ιδιαιτερότητες</vt:lpstr>
      <vt:lpstr>Μαθητές με ιδιαιτερότητες</vt:lpstr>
      <vt:lpstr>Πριν τη διάγνωση…</vt:lpstr>
      <vt:lpstr>Πριν τη διάγνωση…</vt:lpstr>
      <vt:lpstr>Ο ρόλος του/της εκπαιδευτικού</vt:lpstr>
      <vt:lpstr>Το πρόβλημα με τις «ταμπέλες»</vt:lpstr>
      <vt:lpstr>Το πρόβλημα με τις «ταμπέλες»</vt:lpstr>
      <vt:lpstr>Το πρόβλημα με τις «ταμπέλες»</vt:lpstr>
      <vt:lpstr>Ειδική αγωγή και ένταξη</vt:lpstr>
      <vt:lpstr>Ένταξη</vt:lpstr>
      <vt:lpstr>Ένταξη</vt:lpstr>
      <vt:lpstr>Ευθύνες εκπαιδευτικών σε τάξεις συνεκπαίδευσης</vt:lpstr>
      <vt:lpstr>Ευθύνες εκπαιδευτικών σε τάξεις συνεκπαίδευσης</vt:lpstr>
      <vt:lpstr>Ευθύνες εκπαιδευτικών σε τάξεις συνεκπαίδευσης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498</cp:revision>
  <dcterms:created xsi:type="dcterms:W3CDTF">2018-09-22T09:31:02Z</dcterms:created>
  <dcterms:modified xsi:type="dcterms:W3CDTF">2025-01-06T12:45:25Z</dcterms:modified>
</cp:coreProperties>
</file>