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23"/>
  </p:notesMasterIdLst>
  <p:sldIdLst>
    <p:sldId id="256" r:id="rId2"/>
    <p:sldId id="258" r:id="rId3"/>
    <p:sldId id="260" r:id="rId4"/>
    <p:sldId id="262" r:id="rId5"/>
    <p:sldId id="261" r:id="rId6"/>
    <p:sldId id="263" r:id="rId7"/>
    <p:sldId id="264" r:id="rId8"/>
    <p:sldId id="267" r:id="rId9"/>
    <p:sldId id="269" r:id="rId10"/>
    <p:sldId id="266" r:id="rId11"/>
    <p:sldId id="265" r:id="rId12"/>
    <p:sldId id="270" r:id="rId13"/>
    <p:sldId id="271" r:id="rId14"/>
    <p:sldId id="272" r:id="rId15"/>
    <p:sldId id="273" r:id="rId16"/>
    <p:sldId id="274" r:id="rId17"/>
    <p:sldId id="276" r:id="rId18"/>
    <p:sldId id="277" r:id="rId19"/>
    <p:sldId id="278" r:id="rId20"/>
    <p:sldId id="275" r:id="rId21"/>
    <p:sldId id="285" r:id="rId22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63"/>
  </p:normalViewPr>
  <p:slideViewPr>
    <p:cSldViewPr>
      <p:cViewPr varScale="1">
        <p:scale>
          <a:sx n="117" d="100"/>
          <a:sy n="117" d="100"/>
        </p:scale>
        <p:origin x="1480" y="176"/>
      </p:cViewPr>
      <p:guideLst>
        <p:guide orient="horz" pos="2160"/>
        <p:guide pos="2880"/>
      </p:guideLst>
    </p:cSldViewPr>
  </p:slideViewPr>
  <p:notesTextViewPr>
    <p:cViewPr>
      <p:scale>
        <a:sx n="75" d="100"/>
        <a:sy n="75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4A9925-3A34-48A9-8EBA-FEC187AA7E1A}" type="datetimeFigureOut">
              <a:rPr lang="el-GR" smtClean="0"/>
              <a:pPr/>
              <a:t>7/4/22</a:t>
            </a:fld>
            <a:endParaRPr lang="el-GR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CEE788-64CB-452E-90CA-8B712A384779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CEE788-64CB-452E-90CA-8B712A384779}" type="slidenum">
              <a:rPr lang="el-GR" smtClean="0"/>
              <a:pPr/>
              <a:t>5</a:t>
            </a:fld>
            <a:endParaRPr lang="el-G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CEE788-64CB-452E-90CA-8B712A384779}" type="slidenum">
              <a:rPr lang="el-GR" smtClean="0"/>
              <a:pPr/>
              <a:t>7</a:t>
            </a:fld>
            <a:endParaRPr lang="el-G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CEE788-64CB-452E-90CA-8B712A384779}" type="slidenum">
              <a:rPr lang="el-GR" smtClean="0"/>
              <a:pPr/>
              <a:t>8</a:t>
            </a:fld>
            <a:endParaRPr lang="el-G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CEE788-64CB-452E-90CA-8B712A384779}" type="slidenum">
              <a:rPr lang="el-GR" smtClean="0"/>
              <a:pPr/>
              <a:t>10</a:t>
            </a:fld>
            <a:endParaRPr lang="el-G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CEE788-64CB-452E-90CA-8B712A384779}" type="slidenum">
              <a:rPr lang="el-GR" smtClean="0"/>
              <a:pPr/>
              <a:t>11</a:t>
            </a:fld>
            <a:endParaRPr lang="el-G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l-GR" dirty="0"/>
              <a:t>Κάθε κατηγορία έχει και </a:t>
            </a:r>
            <a:r>
              <a:rPr lang="el-GR" dirty="0" err="1"/>
              <a:t>υπο</a:t>
            </a:r>
            <a:r>
              <a:rPr lang="el-GR" dirty="0"/>
              <a:t> </a:t>
            </a:r>
            <a:r>
              <a:rPr lang="el-GR" dirty="0" err="1"/>
              <a:t>κατηγοριες</a:t>
            </a:r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CEE788-64CB-452E-90CA-8B712A384779}" type="slidenum">
              <a:rPr lang="el-GR" smtClean="0"/>
              <a:pPr/>
              <a:t>14</a:t>
            </a:fld>
            <a:endParaRPr lang="el-G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l-GR" dirty="0"/>
              <a:t>Ποιο</a:t>
            </a:r>
            <a:r>
              <a:rPr lang="el-GR" baseline="0" dirty="0"/>
              <a:t> πιστεύεται ότι είναι το βασικό κριτήριο για τη κατηγοριοποίηση σε μία από τις τρεις </a:t>
            </a:r>
            <a:r>
              <a:rPr lang="el-GR" baseline="0"/>
              <a:t>κατηγορίες δεσμού; </a:t>
            </a:r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CEE788-64CB-452E-90CA-8B712A384779}" type="slidenum">
              <a:rPr lang="el-GR" smtClean="0"/>
              <a:pPr/>
              <a:t>17</a:t>
            </a:fld>
            <a:endParaRPr lang="el-GR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CEE788-64CB-452E-90CA-8B712A384779}" type="slidenum">
              <a:rPr lang="el-GR" smtClean="0"/>
              <a:pPr/>
              <a:t>19</a:t>
            </a:fld>
            <a:endParaRPr lang="el-G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22 - Ορθογώνιο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23 - Ορθογώνιο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24 - Ορθογώνιο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25 - Ορθογώνιο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26 - Ορθογώνιο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29 - Στρογγυλεμένο ορθογώνιο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30 - Στρογγυλεμένο ορθογώνιο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6 - Ορθογώνιο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- Ορθογώνιο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- Ορθογώνιο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18 - Ορθογώνιο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- Τίτλος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9" name="8 - Υπότιτλος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28" name="27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C6B9F76A-33CA-4CEE-B5D2-B7BEF5D3C0A7}" type="datetimeFigureOut">
              <a:rPr lang="el-GR" smtClean="0"/>
              <a:pPr/>
              <a:t>7/4/22</a:t>
            </a:fld>
            <a:endParaRPr lang="el-GR"/>
          </a:p>
        </p:txBody>
      </p:sp>
      <p:sp>
        <p:nvSpPr>
          <p:cNvPr id="17" name="16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l-GR"/>
          </a:p>
        </p:txBody>
      </p:sp>
      <p:sp>
        <p:nvSpPr>
          <p:cNvPr id="29" name="28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422582A7-EDE4-4D58-9AE9-35E719B80EA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9F76A-33CA-4CEE-B5D2-B7BEF5D3C0A7}" type="datetimeFigureOut">
              <a:rPr lang="el-GR" smtClean="0"/>
              <a:pPr/>
              <a:t>7/4/22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582A7-EDE4-4D58-9AE9-35E719B80EA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9F76A-33CA-4CEE-B5D2-B7BEF5D3C0A7}" type="datetimeFigureOut">
              <a:rPr lang="el-GR" smtClean="0"/>
              <a:pPr/>
              <a:t>7/4/22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582A7-EDE4-4D58-9AE9-35E719B80EA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9F76A-33CA-4CEE-B5D2-B7BEF5D3C0A7}" type="datetimeFigureOut">
              <a:rPr lang="el-GR" smtClean="0"/>
              <a:pPr/>
              <a:t>7/4/22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582A7-EDE4-4D58-9AE9-35E719B80EA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9F76A-33CA-4CEE-B5D2-B7BEF5D3C0A7}" type="datetimeFigureOut">
              <a:rPr lang="el-GR" smtClean="0"/>
              <a:pPr/>
              <a:t>7/4/22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582A7-EDE4-4D58-9AE9-35E719B80EA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9F76A-33CA-4CEE-B5D2-B7BEF5D3C0A7}" type="datetimeFigureOut">
              <a:rPr lang="el-GR" smtClean="0"/>
              <a:pPr/>
              <a:t>7/4/22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582A7-EDE4-4D58-9AE9-35E719B80EA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/>
              <a:t>Kλικ για επεξεργασία των στυλ του υποδείγματος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/>
              <a:t>Kλικ για επεξεργασία των στυλ του υποδείγματος</a:t>
            </a:r>
          </a:p>
        </p:txBody>
      </p:sp>
      <p:sp>
        <p:nvSpPr>
          <p:cNvPr id="5" name="4 - Θέση περιεχομένου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26" name="25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6B9F76A-33CA-4CEE-B5D2-B7BEF5D3C0A7}" type="datetimeFigureOut">
              <a:rPr lang="el-GR" smtClean="0"/>
              <a:pPr/>
              <a:t>7/4/22</a:t>
            </a:fld>
            <a:endParaRPr lang="el-GR"/>
          </a:p>
        </p:txBody>
      </p:sp>
      <p:sp>
        <p:nvSpPr>
          <p:cNvPr id="27" name="26 - Θέση αριθμού διαφάνειας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422582A7-EDE4-4D58-9AE9-35E719B80EAE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28" name="27 - Θέση υποσέλιδου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C6B9F76A-33CA-4CEE-B5D2-B7BEF5D3C0A7}" type="datetimeFigureOut">
              <a:rPr lang="el-GR" smtClean="0"/>
              <a:pPr/>
              <a:t>7/4/22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422582A7-EDE4-4D58-9AE9-35E719B80EA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9F76A-33CA-4CEE-B5D2-B7BEF5D3C0A7}" type="datetimeFigureOut">
              <a:rPr lang="el-GR" smtClean="0"/>
              <a:pPr/>
              <a:t>7/4/22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582A7-EDE4-4D58-9AE9-35E719B80EA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l-GR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9F76A-33CA-4CEE-B5D2-B7BEF5D3C0A7}" type="datetimeFigureOut">
              <a:rPr lang="el-GR" smtClean="0"/>
              <a:pPr/>
              <a:t>7/4/22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582A7-EDE4-4D58-9AE9-35E719B80EA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l-GR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9F76A-33CA-4CEE-B5D2-B7BEF5D3C0A7}" type="datetimeFigureOut">
              <a:rPr lang="el-GR" smtClean="0"/>
              <a:pPr/>
              <a:t>7/4/22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582A7-EDE4-4D58-9AE9-35E719B80EA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27 - Ορθογώνιο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28 - Ορθογώνιο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29 - Ορθογώνιο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30 - Ορθογώνιο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31 - Ορθογώνιο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32 - Στρογγυλεμένο ορθογώνιο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33 - Στρογγυλεμένο ορθογώνιο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34 - Ορθογώνιο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35 - Ορθογώνιο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36 - Ορθογώνιο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37 - Ορθογώνιο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38 - Ορθογώνιο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39 - Ορθογώνιο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21 - Θέση τίτλου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13" name="1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/>
              <a:t>Δεύτερου επιπέδου</a:t>
            </a:r>
          </a:p>
          <a:p>
            <a:pPr lvl="2" eaLnBrk="1" latinLnBrk="0" hangingPunct="1"/>
            <a:r>
              <a:rPr kumimoji="0" lang="el-GR"/>
              <a:t>Τρίτου επιπέδου</a:t>
            </a:r>
          </a:p>
          <a:p>
            <a:pPr lvl="3" eaLnBrk="1" latinLnBrk="0" hangingPunct="1"/>
            <a:r>
              <a:rPr kumimoji="0" lang="el-GR"/>
              <a:t>Τέταρτου επιπέδου</a:t>
            </a:r>
          </a:p>
          <a:p>
            <a:pPr lvl="4" eaLnBrk="1" latinLnBrk="0" hangingPunct="1"/>
            <a:r>
              <a:rPr kumimoji="0" lang="el-GR"/>
              <a:t>Πέμπτου επιπέδου</a:t>
            </a:r>
            <a:endParaRPr kumimoji="0" lang="en-US"/>
          </a:p>
        </p:txBody>
      </p:sp>
      <p:sp>
        <p:nvSpPr>
          <p:cNvPr id="14" name="1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C6B9F76A-33CA-4CEE-B5D2-B7BEF5D3C0A7}" type="datetimeFigureOut">
              <a:rPr lang="el-GR" smtClean="0"/>
              <a:pPr/>
              <a:t>7/4/22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l-GR"/>
          </a:p>
        </p:txBody>
      </p:sp>
      <p:sp>
        <p:nvSpPr>
          <p:cNvPr id="23" name="22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422582A7-EDE4-4D58-9AE9-35E719B80EAE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QquZxJhuSg8&amp;t=12s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DRejV6f-Y3c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500034" y="1142984"/>
            <a:ext cx="7772400" cy="1828800"/>
          </a:xfrm>
        </p:spPr>
        <p:txBody>
          <a:bodyPr>
            <a:normAutofit fontScale="90000"/>
          </a:bodyPr>
          <a:lstStyle/>
          <a:p>
            <a:pPr algn="ctr"/>
            <a:r>
              <a:rPr lang="el-GR" dirty="0"/>
              <a:t>Η Θεωρία Δεσμού και οι  Εφαρμογές της</a:t>
            </a:r>
            <a:br>
              <a:rPr lang="el-GR" dirty="0"/>
            </a:br>
            <a:r>
              <a:rPr lang="el-GR" sz="2700" dirty="0"/>
              <a:t>Έρευνα, Κλινική Πρακτική, </a:t>
            </a:r>
            <a:r>
              <a:rPr lang="el-GR" sz="2700" dirty="0" err="1"/>
              <a:t>Γονεϊκότητα</a:t>
            </a:r>
            <a:r>
              <a:rPr lang="el-GR" sz="2700" dirty="0"/>
              <a:t> </a:t>
            </a: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357158" y="4071942"/>
            <a:ext cx="9255402" cy="3181368"/>
          </a:xfrm>
        </p:spPr>
        <p:txBody>
          <a:bodyPr>
            <a:normAutofit/>
          </a:bodyPr>
          <a:lstStyle/>
          <a:p>
            <a:r>
              <a:rPr lang="el-GR" sz="2000" dirty="0" err="1">
                <a:latin typeface="Arial" pitchFamily="34" charset="0"/>
                <a:cs typeface="Arial" pitchFamily="34" charset="0"/>
              </a:rPr>
              <a:t>Ελεάνα</a:t>
            </a:r>
            <a:r>
              <a:rPr lang="el-GR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l-GR" sz="2000" dirty="0" err="1">
                <a:latin typeface="Arial" pitchFamily="34" charset="0"/>
                <a:cs typeface="Arial" pitchFamily="34" charset="0"/>
              </a:rPr>
              <a:t>Αρμάο</a:t>
            </a:r>
            <a:r>
              <a:rPr lang="el-GR" sz="2000" dirty="0">
                <a:latin typeface="Arial" pitchFamily="34" charset="0"/>
                <a:cs typeface="Arial" pitchFamily="34" charset="0"/>
              </a:rPr>
              <a:t> </a:t>
            </a:r>
          </a:p>
          <a:p>
            <a:r>
              <a:rPr lang="el-GR" sz="2000" dirty="0">
                <a:latin typeface="Arial" pitchFamily="34" charset="0"/>
                <a:cs typeface="Arial" pitchFamily="34" charset="0"/>
              </a:rPr>
              <a:t>Αναπτυξιακή Ψυχολόγος, Υποψήφια Διδάκτορας</a:t>
            </a:r>
          </a:p>
          <a:p>
            <a:r>
              <a:rPr lang="el-GR" sz="2000" dirty="0">
                <a:latin typeface="Arial" pitchFamily="34" charset="0"/>
                <a:cs typeface="Arial" pitchFamily="34" charset="0"/>
              </a:rPr>
              <a:t>Τμήμα Εκπαίδευσης και Αγωγής στη Προσχολική Ηλικία, ΕΚΠΑ</a:t>
            </a:r>
          </a:p>
          <a:p>
            <a:endParaRPr lang="el-GR" sz="2000" dirty="0">
              <a:latin typeface="Arial" pitchFamily="34" charset="0"/>
              <a:cs typeface="Arial" pitchFamily="34" charset="0"/>
            </a:endParaRPr>
          </a:p>
          <a:p>
            <a:r>
              <a:rPr lang="el-GR" sz="2000" dirty="0">
                <a:latin typeface="Arial" pitchFamily="34" charset="0"/>
                <a:cs typeface="Arial" pitchFamily="34" charset="0"/>
              </a:rPr>
              <a:t>Επιβλέπουσα: Λήδα Αναγνωστάκη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/>
              <a:t>Συμπεριφορά εξερεύνησης 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l-GR" dirty="0"/>
              <a:t>Μία εξίσου σημαντική συνιστώσα για τη κατανόηση του δεσμού μητέρας – παιδιού</a:t>
            </a:r>
          </a:p>
          <a:p>
            <a:r>
              <a:rPr lang="el-GR" dirty="0"/>
              <a:t> Το αντίβαρο στη συμπεριφορά δεσμού </a:t>
            </a:r>
          </a:p>
          <a:p>
            <a:r>
              <a:rPr lang="el-GR" dirty="0"/>
              <a:t>Ενεργοποιείται όταν το περιβάλλον του παιδιού είναι ανοίκειο και τερματίζεται όταν γίνεται οικείο</a:t>
            </a:r>
          </a:p>
          <a:p>
            <a:r>
              <a:rPr lang="el-GR" dirty="0"/>
              <a:t>Αρκετές φορές η συμπεριφορά δεσμού και εξερεύνησης μπορεί να είναι ενεργοποιημένες ταυτόχρονα</a:t>
            </a:r>
            <a:endParaRPr lang="en-US" dirty="0"/>
          </a:p>
          <a:p>
            <a:r>
              <a:rPr lang="el-GR" dirty="0"/>
              <a:t>Εκδηλώνεται με μεγαλύτερη ευκολία όταν η συμπεριφορά δεσμού έχει τερματιστεί </a:t>
            </a:r>
          </a:p>
          <a:p>
            <a:r>
              <a:rPr lang="el-GR" dirty="0"/>
              <a:t>Η ενθάρρυνση της συμπεριφοράς εξερεύνησης  από τη μητέρα είναι ιδιαίτερα σημαντική</a:t>
            </a:r>
          </a:p>
          <a:p>
            <a:pPr>
              <a:buNone/>
            </a:pPr>
            <a:endParaRPr lang="el-G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28596" y="1142984"/>
            <a:ext cx="8229600" cy="1066800"/>
          </a:xfrm>
        </p:spPr>
        <p:txBody>
          <a:bodyPr>
            <a:normAutofit fontScale="90000"/>
          </a:bodyPr>
          <a:lstStyle/>
          <a:p>
            <a:pPr algn="ctr"/>
            <a:r>
              <a:rPr lang="el-GR" dirty="0"/>
              <a:t>Η Μελέτη της Ποιότητας Δεσμού Μητέρας – Βρέφους 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l-GR" dirty="0"/>
              <a:t>Τα παιδιά που μένουν σε ένα σταθερό περιβάλλον με σταθερά πρόσωπα φροντίδας μέχρι την ηλικία των 12 μηνών θα έχουν δημιουργήσει δεσμό με ένα ή περισσότερα πρόσωπα φροντίδας.</a:t>
            </a:r>
          </a:p>
          <a:p>
            <a:pPr>
              <a:buNone/>
            </a:pPr>
            <a:endParaRPr lang="el-GR" dirty="0"/>
          </a:p>
          <a:p>
            <a:pPr>
              <a:buNone/>
            </a:pPr>
            <a:r>
              <a:rPr lang="el-GR" dirty="0"/>
              <a:t>Ωστόσο, η παρατήρηση ότι οι συμπεριφορές δεσμού και εξερεύνησης δεν εκδηλώνονται με τον ίδιο τρόπο, συχνότητα και ένταση σε όλα τα βρέφη είναι ενδεικτική ότι η ποιότητα δεσμού διαφέρει από δυάδα σε δυάδα με όρους ασφάλειας ή ανασφάλειας. 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/>
              <a:t>Η συνθήκη του Ξένου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Το 1963 η </a:t>
            </a:r>
            <a:r>
              <a:rPr lang="en-US" dirty="0"/>
              <a:t>Mary Ainsworth </a:t>
            </a:r>
            <a:r>
              <a:rPr lang="el-GR" dirty="0"/>
              <a:t>επινόησε μία πειραματική διαδικασία για τη μελέτη της ποιότητας δεσμού του βρέφους με τη μητέρα του, η οποία ονομάστηκε «Συνθήκη του Ξένου». </a:t>
            </a:r>
          </a:p>
          <a:p>
            <a:r>
              <a:rPr lang="el-GR" dirty="0"/>
              <a:t>Στη συνθήκη αυτή υποβάλλονται βρέφη </a:t>
            </a:r>
            <a:r>
              <a:rPr lang="el-GR" b="1" dirty="0"/>
              <a:t>12 έως 18  μηνών</a:t>
            </a:r>
            <a:r>
              <a:rPr lang="el-GR" dirty="0"/>
              <a:t>, τα οποία εκτίθενται σε μία διαδοχή επτά τρίλεπτων επεισοδίων που ενεργοποιούν τη συμπεριφορά δεσμού και εξερεύνησης. 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28596" y="857232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el-GR" dirty="0"/>
              <a:t>Τα Επεισόδια στη Συνθήκη του Ξένου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285720" y="1857364"/>
            <a:ext cx="8229600" cy="5000636"/>
          </a:xfrm>
        </p:spPr>
        <p:txBody>
          <a:bodyPr>
            <a:normAutofit fontScale="77500" lnSpcReduction="20000"/>
          </a:bodyPr>
          <a:lstStyle/>
          <a:p>
            <a:r>
              <a:rPr lang="el-GR" b="1" dirty="0"/>
              <a:t>1</a:t>
            </a:r>
            <a:r>
              <a:rPr lang="el-GR" b="1" baseline="30000" dirty="0"/>
              <a:t>ο</a:t>
            </a:r>
            <a:r>
              <a:rPr lang="el-GR" b="1" dirty="0"/>
              <a:t> επεισόδιο</a:t>
            </a:r>
            <a:r>
              <a:rPr lang="el-GR" dirty="0"/>
              <a:t>: Η μητέρα και το βρέφος εισάγονται σε ένα δωμάτιο για πρώτη φορά, στο οποίο υπάρχουν αρκετά παιχνίδια. </a:t>
            </a:r>
          </a:p>
          <a:p>
            <a:r>
              <a:rPr lang="el-GR" b="1" dirty="0"/>
              <a:t>2</a:t>
            </a:r>
            <a:r>
              <a:rPr lang="el-GR" b="1" baseline="30000" dirty="0"/>
              <a:t>ο</a:t>
            </a:r>
            <a:r>
              <a:rPr lang="el-GR" b="1" dirty="0"/>
              <a:t> επεισόδιο</a:t>
            </a:r>
            <a:r>
              <a:rPr lang="el-GR" dirty="0"/>
              <a:t>: Στο δωμάτιο εισέρχεται ένας ο ξένος και προσεγγίζει τη δυάδα. </a:t>
            </a:r>
          </a:p>
          <a:p>
            <a:r>
              <a:rPr lang="el-GR" b="1" dirty="0"/>
              <a:t>3</a:t>
            </a:r>
            <a:r>
              <a:rPr lang="el-GR" b="1" baseline="30000" dirty="0"/>
              <a:t>ο</a:t>
            </a:r>
            <a:r>
              <a:rPr lang="el-GR" b="1" dirty="0"/>
              <a:t> επεισόδιο</a:t>
            </a:r>
            <a:r>
              <a:rPr lang="el-GR" dirty="0"/>
              <a:t>:  Η μητέρα αποχωρεί από το δωμάτιο. Μετά τον αποχωρισμό από την μητέρα, η συμπεριφορά του ξένου προσαρμόζεται στις ανάγκες του βρέφους.  </a:t>
            </a:r>
          </a:p>
          <a:p>
            <a:r>
              <a:rPr lang="el-GR" b="1" dirty="0"/>
              <a:t>4</a:t>
            </a:r>
            <a:r>
              <a:rPr lang="el-GR" b="1" baseline="30000" dirty="0"/>
              <a:t>ο</a:t>
            </a:r>
            <a:r>
              <a:rPr lang="el-GR" b="1" dirty="0"/>
              <a:t> επεισόδιο</a:t>
            </a:r>
            <a:r>
              <a:rPr lang="el-GR" dirty="0"/>
              <a:t>: Η μητέρα επιστρέφει στο δωμάτιο χαιρετάει και προσφέρει παρηγοριά αν χρειαστεί. </a:t>
            </a:r>
            <a:r>
              <a:rPr lang="en-US" dirty="0"/>
              <a:t>O </a:t>
            </a:r>
            <a:r>
              <a:rPr lang="el-GR" dirty="0"/>
              <a:t>ξένος φεύγει. </a:t>
            </a:r>
          </a:p>
          <a:p>
            <a:r>
              <a:rPr lang="el-GR" b="1" dirty="0"/>
              <a:t>5</a:t>
            </a:r>
            <a:r>
              <a:rPr lang="el-GR" b="1" baseline="30000" dirty="0"/>
              <a:t>ο</a:t>
            </a:r>
            <a:r>
              <a:rPr lang="el-GR" b="1" dirty="0"/>
              <a:t> επεισόδιο</a:t>
            </a:r>
            <a:r>
              <a:rPr lang="el-GR" dirty="0"/>
              <a:t>: Η μητέρα φεύγει ξανά και το βρέφος μένει μόνο στο δωμάτιο. </a:t>
            </a:r>
          </a:p>
          <a:p>
            <a:r>
              <a:rPr lang="el-GR" b="1" dirty="0"/>
              <a:t>6</a:t>
            </a:r>
            <a:r>
              <a:rPr lang="el-GR" b="1" baseline="30000" dirty="0"/>
              <a:t>ο</a:t>
            </a:r>
            <a:r>
              <a:rPr lang="el-GR" b="1" dirty="0"/>
              <a:t> επεισόδιο</a:t>
            </a:r>
            <a:r>
              <a:rPr lang="el-GR" dirty="0"/>
              <a:t>: Ο ξένος επιστρέφει στο δωμάτιο και προσαρμόζει τη συμπεριφορά του στις ανάγκες του βρέφους.</a:t>
            </a:r>
          </a:p>
          <a:p>
            <a:r>
              <a:rPr lang="el-GR" b="1" dirty="0"/>
              <a:t>7</a:t>
            </a:r>
            <a:r>
              <a:rPr lang="el-GR" b="1" baseline="30000" dirty="0"/>
              <a:t>ο</a:t>
            </a:r>
            <a:r>
              <a:rPr lang="el-GR" b="1" dirty="0"/>
              <a:t> επεισόδιο</a:t>
            </a:r>
            <a:r>
              <a:rPr lang="el-GR" dirty="0"/>
              <a:t>: Η μητέρα επιστρέφει στο δωμάτιο, χαιρετάει και προσφέρει παρηγοριά αν χρειαστεί</a:t>
            </a:r>
            <a:r>
              <a:rPr lang="en-US" dirty="0"/>
              <a:t>.</a:t>
            </a:r>
          </a:p>
          <a:p>
            <a:r>
              <a:rPr lang="en-GB" sz="2600" dirty="0">
                <a:hlinkClick r:id="rId2"/>
              </a:rPr>
              <a:t>https://www.youtube.com/watch?v=QquZxJhuSg8&amp;t=12s</a:t>
            </a:r>
            <a:r>
              <a:rPr lang="el-GR" dirty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28596" y="785794"/>
            <a:ext cx="8229600" cy="1066800"/>
          </a:xfrm>
        </p:spPr>
        <p:txBody>
          <a:bodyPr/>
          <a:lstStyle/>
          <a:p>
            <a:pPr algn="ctr"/>
            <a:r>
              <a:rPr lang="el-GR" dirty="0"/>
              <a:t>Αξιολόγηση της ποιότητα δεσμού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/>
              <a:t>Η  αξιολόγηση της ποιότητα δεσμού καθορίζεται από τη συμπεριφορά των βρεφών σε κάθε ένα από τα εφτά επεισόδια της Συνθήκης του Ξένου και κυρίως στα επεισόδια επανασύνδεσης με τη μητέρα</a:t>
            </a:r>
            <a:r>
              <a:rPr lang="en-US" dirty="0"/>
              <a:t>.</a:t>
            </a:r>
            <a:endParaRPr lang="el-GR" dirty="0"/>
          </a:p>
          <a:p>
            <a:endParaRPr lang="el-GR" dirty="0"/>
          </a:p>
          <a:p>
            <a:r>
              <a:rPr lang="el-GR" dirty="0"/>
              <a:t>Βάσει της Συνθήκης του Ξένου ο δεσμός μπορεί να χαρακτηριστεί α) ασφαλής, β) ανασφαλής – </a:t>
            </a:r>
            <a:r>
              <a:rPr lang="el-GR" dirty="0" err="1"/>
              <a:t>αποφευκτικός</a:t>
            </a:r>
            <a:r>
              <a:rPr lang="el-GR" dirty="0"/>
              <a:t>, γ) ανασφαλής – αμφιθυμικός, δ) αποδιοργανωμένος</a:t>
            </a:r>
            <a:r>
              <a:rPr lang="en-US" dirty="0"/>
              <a:t>.</a:t>
            </a:r>
            <a:r>
              <a:rPr lang="el-GR" dirty="0"/>
              <a:t> 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l-GR" dirty="0"/>
              <a:t>Ασφαλής Δεσμός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l-GR" dirty="0"/>
              <a:t>Εξερευνά το νέο περιβάλλον παρουσία της μητέρας</a:t>
            </a:r>
          </a:p>
          <a:p>
            <a:r>
              <a:rPr lang="el-GR" dirty="0"/>
              <a:t>Αναστατώνεται όταν η μητέρα αποχωρεί, κυρίως όταν παραμένει μόνο</a:t>
            </a:r>
            <a:endParaRPr lang="en-US" dirty="0"/>
          </a:p>
          <a:p>
            <a:r>
              <a:rPr lang="el-GR" dirty="0"/>
              <a:t>Φιλικότητα προς το ξένο όταν η μητέρα είναι παρούσα και </a:t>
            </a:r>
            <a:r>
              <a:rPr lang="el-GR" dirty="0" err="1"/>
              <a:t>αποφευκτικότητα</a:t>
            </a:r>
            <a:r>
              <a:rPr lang="el-GR" dirty="0"/>
              <a:t> όταν είναι απούσα </a:t>
            </a:r>
          </a:p>
          <a:p>
            <a:r>
              <a:rPr lang="el-GR" dirty="0"/>
              <a:t>Όταν η μητέρα επιστρέψει την χαιρετάει, επιζητάει την εγγύτητα και ηρεμεί γρήγορα</a:t>
            </a:r>
          </a:p>
          <a:p>
            <a:r>
              <a:rPr lang="el-GR" dirty="0"/>
              <a:t>Σύντομα μετά την επανασύνδεση επιστρέφει στην εξερεύνηση του περιβάλλοντος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Ανασφαλής – </a:t>
            </a:r>
            <a:r>
              <a:rPr lang="el-GR" dirty="0" err="1"/>
              <a:t>Αποφευκτικός</a:t>
            </a:r>
            <a:r>
              <a:rPr lang="el-GR" dirty="0"/>
              <a:t> Δεσμός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/>
              <a:t>Εξερευνά το νέο περιβάλλον παρουσία και απουσία της μητέρας</a:t>
            </a:r>
          </a:p>
          <a:p>
            <a:r>
              <a:rPr lang="el-GR" dirty="0"/>
              <a:t>Δεν διαμαρτυρείται όταν η μητέρα αποχωρεί</a:t>
            </a:r>
          </a:p>
          <a:p>
            <a:r>
              <a:rPr lang="el-GR" dirty="0"/>
              <a:t>Φιλικό με το ξένο παρουσία και απουσία της μητέρας</a:t>
            </a:r>
          </a:p>
          <a:p>
            <a:r>
              <a:rPr lang="el-GR" dirty="0"/>
              <a:t>Δεν επιζητάει εγγύτητα όταν η μητέρα επιστρέφει </a:t>
            </a:r>
          </a:p>
          <a:p>
            <a:endParaRPr lang="el-GR" dirty="0"/>
          </a:p>
          <a:p>
            <a:endParaRPr lang="el-GR" dirty="0"/>
          </a:p>
          <a:p>
            <a:endParaRPr lang="el-GR" dirty="0"/>
          </a:p>
          <a:p>
            <a:endParaRPr lang="el-GR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Ανασφαλής – Αμφιθυμικός Δεσμός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/>
              <a:t>Δείχνει περισσότερο ενδιαφέρον για τη μητέρα παρά για το νέο περιβάλλον</a:t>
            </a:r>
          </a:p>
          <a:p>
            <a:r>
              <a:rPr lang="el-GR" dirty="0"/>
              <a:t>Αποφεύγει το ξένο παρουσία και απουσία της μητέρας</a:t>
            </a:r>
          </a:p>
          <a:p>
            <a:r>
              <a:rPr lang="el-GR" dirty="0"/>
              <a:t>Διαμαρτύρεται έντονα όταν η μητέρα αποχωρεί</a:t>
            </a:r>
          </a:p>
          <a:p>
            <a:r>
              <a:rPr lang="el-GR" dirty="0"/>
              <a:t>Όταν η μητέρα επιστρέψει συμπεριφέρεται αμφιθυμικά, δυσκολεύεται να ηρεμήσει και να επιστρέψει στην εξερεύνηση του περιβάλλοντος</a:t>
            </a:r>
            <a:endParaRPr lang="en-US" dirty="0"/>
          </a:p>
          <a:p>
            <a:endParaRPr lang="el-GR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l-GR" dirty="0"/>
              <a:t>Μητρική Ευαισθησία και Ποιότητα Δεσμού 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 dirty="0"/>
          </a:p>
          <a:p>
            <a:r>
              <a:rPr lang="el-GR" dirty="0"/>
              <a:t>Ασφαλής δεσμός: Υψηλή μητρική ευαισθησία</a:t>
            </a:r>
          </a:p>
          <a:p>
            <a:r>
              <a:rPr lang="el-GR" dirty="0"/>
              <a:t>Ανασφαλής – </a:t>
            </a:r>
            <a:r>
              <a:rPr lang="el-GR" dirty="0" err="1"/>
              <a:t>Αποφευκτικός</a:t>
            </a:r>
            <a:r>
              <a:rPr lang="el-GR" dirty="0"/>
              <a:t> Δεσμός: χαμηλή μητρική ευαισθησία – μειωμένη ανταπόκριση στα σήματα επικοινωνίας του παιδιού</a:t>
            </a:r>
          </a:p>
          <a:p>
            <a:r>
              <a:rPr lang="el-GR" dirty="0"/>
              <a:t>Ανασφαλής - Αμφιθυμικός: χαμηλή ευαισθησία - ασυνεπής ανταπόκριση στα σήματα επικοινωνίας 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l-GR" dirty="0"/>
              <a:t>Αναπαραστάσεις για το Δεσμό 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0" y="2214554"/>
            <a:ext cx="9001156" cy="4643446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el-GR" sz="2000" dirty="0"/>
              <a:t>Το πρότυπο αλληλεπίδραση με μία φιγούρα δεσμού διαμορφώνει:</a:t>
            </a:r>
          </a:p>
          <a:p>
            <a:pPr marL="109728" indent="0">
              <a:buNone/>
            </a:pPr>
            <a:endParaRPr lang="el-GR" sz="2000" dirty="0"/>
          </a:p>
          <a:p>
            <a:r>
              <a:rPr lang="el-GR" sz="2000" dirty="0"/>
              <a:t>Οι</a:t>
            </a:r>
            <a:r>
              <a:rPr lang="el-GR" sz="2000" b="1" dirty="0"/>
              <a:t> αναπαραστάσεις για τον κόσμο </a:t>
            </a:r>
            <a:r>
              <a:rPr lang="el-GR" sz="2000" dirty="0"/>
              <a:t>καθορίζουν τις προσδοκίες για τη διαθεσιμότητα και την ανταπόκριση σημαντικών ανθρώπων κάτω από </a:t>
            </a:r>
            <a:r>
              <a:rPr lang="el-GR" sz="2000" dirty="0" err="1"/>
              <a:t>ψυχοπιεστικές</a:t>
            </a:r>
            <a:r>
              <a:rPr lang="el-GR" sz="2000" dirty="0"/>
              <a:t> καταστάσεις. </a:t>
            </a:r>
          </a:p>
          <a:p>
            <a:endParaRPr lang="el-GR" sz="2000" dirty="0"/>
          </a:p>
          <a:p>
            <a:r>
              <a:rPr lang="el-GR" sz="2000" dirty="0"/>
              <a:t>Οι </a:t>
            </a:r>
            <a:r>
              <a:rPr lang="el-GR" sz="2000" b="1" dirty="0"/>
              <a:t>αναπαραστάσεις για τον εαυτό </a:t>
            </a:r>
            <a:r>
              <a:rPr lang="el-GR" sz="2000" dirty="0"/>
              <a:t>καθορίζουν την εικόνα του εαυτού ως άξιου να δεχτεί φροντίδα και ικανού να αντιμετωπίζει </a:t>
            </a:r>
            <a:r>
              <a:rPr lang="el-GR" sz="2000" dirty="0" err="1"/>
              <a:t>ψυχοπιεστικές</a:t>
            </a:r>
            <a:r>
              <a:rPr lang="el-GR" sz="2000" dirty="0"/>
              <a:t> καταστάσεις. </a:t>
            </a:r>
          </a:p>
          <a:p>
            <a:pPr marL="109728" indent="0">
              <a:buNone/>
            </a:pPr>
            <a:endParaRPr lang="el-GR" sz="2000" dirty="0"/>
          </a:p>
          <a:p>
            <a:pPr marL="109728" indent="0">
              <a:buNone/>
            </a:pPr>
            <a:r>
              <a:rPr lang="el-GR" sz="2000" dirty="0">
                <a:sym typeface="Wingdings" panose="05000000000000000000" pitchFamily="2" charset="2"/>
              </a:rPr>
              <a:t> </a:t>
            </a:r>
            <a:r>
              <a:rPr lang="el-GR" sz="2000" dirty="0"/>
              <a:t>Η επίδραση στη συμπεριφορά είναι αυτόματη και μη συνειδητή.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Εισαγωγή στη Θεωρία του Δεσμού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2200" dirty="0"/>
              <a:t>Η θεωρία δεσμού δημιουργήθηκε από τον ψυχίατρο και ψυχαναλυτή </a:t>
            </a:r>
            <a:r>
              <a:rPr lang="en-US" sz="2200" b="1" dirty="0"/>
              <a:t>John </a:t>
            </a:r>
            <a:r>
              <a:rPr lang="en-US" sz="2200" b="1" dirty="0" err="1"/>
              <a:t>Bowlby</a:t>
            </a:r>
            <a:r>
              <a:rPr lang="en-US" sz="2200" b="1" dirty="0"/>
              <a:t> </a:t>
            </a:r>
            <a:r>
              <a:rPr lang="el-GR" sz="2200" dirty="0"/>
              <a:t>σε συνεργασία με την αναπτυξιακή ψυχολόγο </a:t>
            </a:r>
            <a:r>
              <a:rPr lang="en-US" sz="2200" b="1" dirty="0"/>
              <a:t>Mary Ainsworth</a:t>
            </a:r>
            <a:r>
              <a:rPr lang="en-US" sz="2200" dirty="0"/>
              <a:t>. </a:t>
            </a:r>
            <a:endParaRPr lang="el-GR" sz="2200" dirty="0"/>
          </a:p>
          <a:p>
            <a:endParaRPr lang="en-US" sz="2200" dirty="0"/>
          </a:p>
          <a:p>
            <a:r>
              <a:rPr lang="el-GR" sz="2200" dirty="0"/>
              <a:t>Η θεωρία δεσμού αποτελεί μία ψυχαναλυτική και ηθολογική προσέγγιση στην ανάπτυξη της προσωπικότητας. </a:t>
            </a:r>
          </a:p>
          <a:p>
            <a:endParaRPr lang="el-GR" sz="2200" dirty="0"/>
          </a:p>
          <a:p>
            <a:r>
              <a:rPr lang="el-GR" sz="2200" dirty="0"/>
              <a:t>Αποτελείται από ένα τεράστιο σώμα ερευνών οι οποίες πηγάζουν από τη θεωρία και παράλληλα την επεκτείνουν και της προσφέρουν αξιοπιστία</a:t>
            </a:r>
            <a:r>
              <a:rPr lang="en-US" sz="2200" dirty="0"/>
              <a:t>. </a:t>
            </a:r>
            <a:endParaRPr lang="el-GR" sz="2200" dirty="0"/>
          </a:p>
          <a:p>
            <a:endParaRPr lang="el-GR" sz="2000" dirty="0"/>
          </a:p>
          <a:p>
            <a:endParaRPr lang="el-GR" sz="2000" dirty="0"/>
          </a:p>
          <a:p>
            <a:endParaRPr lang="el-GR" sz="2000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/>
              <a:t>Ομάδες συζήτησης 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2400" dirty="0"/>
              <a:t>Σε ποια κατηγορία δεσμού ανήκουν τα τρία παιδιά του βίντεο και γιατί; </a:t>
            </a:r>
            <a:r>
              <a:rPr lang="en-GB" sz="2000" dirty="0">
                <a:hlinkClick r:id="rId2"/>
              </a:rPr>
              <a:t>https://www.youtube.com/watch?v=DRejV6f-Y3c</a:t>
            </a:r>
            <a:endParaRPr lang="el-GR" sz="2000" dirty="0"/>
          </a:p>
          <a:p>
            <a:endParaRPr lang="el-GR" sz="2400" dirty="0"/>
          </a:p>
          <a:p>
            <a:r>
              <a:rPr lang="el-GR" sz="2400" dirty="0"/>
              <a:t>Πώς πιστεύεται ότι συμπεριφέρονται στο νηπιαγωγείο παιδιά με ασφαλή δεσμό, με ανασφαλή – απορριπτικό δεσμό και με ανασφαλή – αμφιθυμικό;</a:t>
            </a:r>
          </a:p>
          <a:p>
            <a:endParaRPr lang="el-GR" dirty="0"/>
          </a:p>
          <a:p>
            <a:pPr>
              <a:buNone/>
            </a:pP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28596" y="928670"/>
            <a:ext cx="8229600" cy="1066800"/>
          </a:xfrm>
        </p:spPr>
        <p:txBody>
          <a:bodyPr/>
          <a:lstStyle/>
          <a:p>
            <a:pPr algn="ctr"/>
            <a:r>
              <a:rPr lang="el-GR" dirty="0"/>
              <a:t>Βιβλιογραφικές Αναφορές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0" y="2071678"/>
            <a:ext cx="9144000" cy="5143536"/>
          </a:xfrm>
        </p:spPr>
        <p:txBody>
          <a:bodyPr>
            <a:normAutofit fontScale="47500" lnSpcReduction="20000"/>
          </a:bodyPr>
          <a:lstStyle/>
          <a:p>
            <a:r>
              <a:rPr lang="en-US" sz="3100" dirty="0" err="1"/>
              <a:t>Ainswoth</a:t>
            </a:r>
            <a:r>
              <a:rPr lang="en-US" sz="3100" dirty="0"/>
              <a:t>, M. D. S., (1976). </a:t>
            </a:r>
            <a:r>
              <a:rPr lang="en-US" sz="3100" i="1" dirty="0"/>
              <a:t>The Development of Infant-Mother Attachment</a:t>
            </a:r>
            <a:r>
              <a:rPr lang="en-US" sz="3100" dirty="0"/>
              <a:t>: </a:t>
            </a:r>
            <a:r>
              <a:rPr lang="en-US" sz="3100" i="1" dirty="0"/>
              <a:t>A final report of the office of child development.</a:t>
            </a:r>
            <a:r>
              <a:rPr lang="en-US" sz="3100" dirty="0"/>
              <a:t> Washington, DC: Office of Child Development. </a:t>
            </a:r>
            <a:endParaRPr lang="el-GR" sz="3100" dirty="0"/>
          </a:p>
          <a:p>
            <a:r>
              <a:rPr lang="en-US" sz="3100" dirty="0"/>
              <a:t>Ainsworth, M. D. S., &amp; Bell, S. M. (1970). Attachment, exploration, and separation: Illustrated by the behavior of one-year-olds in a strange situation. </a:t>
            </a:r>
            <a:r>
              <a:rPr lang="en-US" sz="3100" i="1" dirty="0"/>
              <a:t>Child Development, 41</a:t>
            </a:r>
            <a:r>
              <a:rPr lang="en-US" sz="3100" dirty="0"/>
              <a:t>, 49-67.</a:t>
            </a:r>
            <a:endParaRPr lang="el-GR" sz="3100" dirty="0"/>
          </a:p>
          <a:p>
            <a:r>
              <a:rPr lang="en-US" sz="3100" dirty="0"/>
              <a:t>Ainsworth, M. D. S., Bell, S. M., &amp; Stayton, D. F. (1974). Infant-mother attachment and social development: Socialization as a product of reciprocal responsiveness to signals. In M. P. M. Richards (Ed.), </a:t>
            </a:r>
            <a:r>
              <a:rPr lang="en-US" sz="3100" i="1" dirty="0"/>
              <a:t>The integration of a child into a social world</a:t>
            </a:r>
            <a:r>
              <a:rPr lang="en-US" sz="3100" dirty="0"/>
              <a:t> (pp. 99-135). New York, NY: Cambridge University Press.</a:t>
            </a:r>
            <a:endParaRPr lang="el-GR" sz="3100" dirty="0"/>
          </a:p>
          <a:p>
            <a:r>
              <a:rPr lang="en-US" sz="3100" dirty="0"/>
              <a:t>Ainsworth, M. D. S., </a:t>
            </a:r>
            <a:r>
              <a:rPr lang="en-US" sz="3100" dirty="0" err="1"/>
              <a:t>Blehar</a:t>
            </a:r>
            <a:r>
              <a:rPr lang="en-US" sz="3100" dirty="0"/>
              <a:t>, M. C., Waters, E., &amp; Wall, S. (1978), </a:t>
            </a:r>
            <a:r>
              <a:rPr lang="en-US" sz="3100" i="1" dirty="0"/>
              <a:t>Patterns of attachment.</a:t>
            </a:r>
            <a:r>
              <a:rPr lang="en-US" sz="3100" dirty="0"/>
              <a:t> Hillsdale, NJ: Erlbaum.</a:t>
            </a:r>
            <a:endParaRPr lang="el-GR" sz="3100" dirty="0"/>
          </a:p>
          <a:p>
            <a:r>
              <a:rPr lang="en-US" sz="3100" dirty="0" err="1"/>
              <a:t>Bowlby</a:t>
            </a:r>
            <a:r>
              <a:rPr lang="en-US" sz="3100" dirty="0"/>
              <a:t>, J.</a:t>
            </a:r>
            <a:r>
              <a:rPr lang="el-GR" sz="3100" dirty="0"/>
              <a:t> (1969). </a:t>
            </a:r>
            <a:r>
              <a:rPr lang="en-US" sz="3100" dirty="0"/>
              <a:t>Attachment and Loss, Vol.1. New York: Basic Books</a:t>
            </a:r>
          </a:p>
          <a:p>
            <a:r>
              <a:rPr lang="en-US" sz="3100" dirty="0" err="1"/>
              <a:t>Bowlby</a:t>
            </a:r>
            <a:r>
              <a:rPr lang="en-US" sz="3100" dirty="0"/>
              <a:t>, J.</a:t>
            </a:r>
            <a:r>
              <a:rPr lang="el-GR" sz="3100" dirty="0"/>
              <a:t> (19</a:t>
            </a:r>
            <a:r>
              <a:rPr lang="en-US" sz="3100" dirty="0"/>
              <a:t>73</a:t>
            </a:r>
            <a:r>
              <a:rPr lang="el-GR" sz="3100" dirty="0"/>
              <a:t>). </a:t>
            </a:r>
            <a:r>
              <a:rPr lang="en-US" sz="3100" dirty="0"/>
              <a:t>Attachment and Loss, Vol.2. New York: Basic Books</a:t>
            </a:r>
          </a:p>
          <a:p>
            <a:r>
              <a:rPr lang="en-US" sz="3100" dirty="0" err="1"/>
              <a:t>Bowlby</a:t>
            </a:r>
            <a:r>
              <a:rPr lang="en-US" sz="3100" dirty="0"/>
              <a:t>, J.</a:t>
            </a:r>
            <a:r>
              <a:rPr lang="el-GR" sz="3100" dirty="0"/>
              <a:t> (19</a:t>
            </a:r>
            <a:r>
              <a:rPr lang="en-US" sz="3100" dirty="0"/>
              <a:t>80</a:t>
            </a:r>
            <a:r>
              <a:rPr lang="el-GR" sz="3100" dirty="0"/>
              <a:t>). </a:t>
            </a:r>
            <a:r>
              <a:rPr lang="en-US" sz="3100" dirty="0"/>
              <a:t>Attachment and Loss, Vol.3. New York: Basic Books</a:t>
            </a:r>
            <a:endParaRPr lang="el-GR" sz="3100" dirty="0"/>
          </a:p>
          <a:p>
            <a:r>
              <a:rPr lang="en-US" sz="3100" dirty="0" err="1"/>
              <a:t>Bowlby</a:t>
            </a:r>
            <a:r>
              <a:rPr lang="en-US" sz="3100" dirty="0"/>
              <a:t>, J. (1988). </a:t>
            </a:r>
            <a:r>
              <a:rPr lang="en-US" sz="3100" i="1" dirty="0"/>
              <a:t>A secure base: Clinical applications of attachment theory. </a:t>
            </a:r>
            <a:r>
              <a:rPr lang="en-US" sz="3100" dirty="0"/>
              <a:t>London: </a:t>
            </a:r>
            <a:r>
              <a:rPr lang="en-US" sz="3100" dirty="0" err="1"/>
              <a:t>Routledge</a:t>
            </a:r>
            <a:r>
              <a:rPr lang="en-US" sz="3100" dirty="0"/>
              <a:t>.</a:t>
            </a:r>
          </a:p>
          <a:p>
            <a:r>
              <a:rPr lang="el-GR" sz="3100" dirty="0" err="1"/>
              <a:t>Βορριά</a:t>
            </a:r>
            <a:r>
              <a:rPr lang="el-GR" sz="3100" dirty="0"/>
              <a:t>, Π. (2008).  Ο δεσμός μητέρας – παιδιού κατά την προσχολική ηλικία.  Στο Α. </a:t>
            </a:r>
            <a:r>
              <a:rPr lang="el-GR" sz="3100" dirty="0" err="1"/>
              <a:t>Αλεξανδρίδης</a:t>
            </a:r>
            <a:r>
              <a:rPr lang="el-GR" sz="3100" dirty="0"/>
              <a:t> &amp; Γ. </a:t>
            </a:r>
            <a:r>
              <a:rPr lang="el-GR" sz="3100" dirty="0" err="1"/>
              <a:t>Τσιάντης</a:t>
            </a:r>
            <a:r>
              <a:rPr lang="el-GR" sz="3100" dirty="0"/>
              <a:t> (</a:t>
            </a:r>
            <a:r>
              <a:rPr lang="el-GR" sz="3100" dirty="0" err="1"/>
              <a:t>Επιμ</a:t>
            </a:r>
            <a:r>
              <a:rPr lang="el-GR" sz="3100" dirty="0"/>
              <a:t>.), </a:t>
            </a:r>
            <a:r>
              <a:rPr lang="el-GR" sz="3100" i="1" dirty="0"/>
              <a:t>Προσχολική Παιδοψυχιατρική, 1</a:t>
            </a:r>
            <a:r>
              <a:rPr lang="el-GR" sz="3100" i="1" baseline="30000" dirty="0"/>
              <a:t>ος</a:t>
            </a:r>
            <a:r>
              <a:rPr lang="el-GR" sz="3100" i="1" dirty="0"/>
              <a:t> Τόμος, </a:t>
            </a:r>
            <a:r>
              <a:rPr lang="el-GR" sz="3100" dirty="0"/>
              <a:t>(σσ.71  - 111). Καστανιώτης </a:t>
            </a:r>
            <a:r>
              <a:rPr lang="en-US" sz="3100" dirty="0"/>
              <a:t>, </a:t>
            </a:r>
            <a:r>
              <a:rPr lang="el-GR" sz="3100" dirty="0"/>
              <a:t>Αθήνα. </a:t>
            </a:r>
          </a:p>
          <a:p>
            <a:r>
              <a:rPr lang="en-US" sz="3200" dirty="0"/>
              <a:t>George, C., Kaplan, N. &amp; Main, M. (1996). Adult Attachment Interview. Unpublished manuscript, University of California, Berkeley. </a:t>
            </a:r>
            <a:endParaRPr lang="el-GR" sz="3200" dirty="0"/>
          </a:p>
          <a:p>
            <a:pPr fontAlgn="ctr"/>
            <a:r>
              <a:rPr lang="en-US" sz="3200" dirty="0"/>
              <a:t>van </a:t>
            </a:r>
            <a:r>
              <a:rPr lang="en-US" sz="3200" dirty="0" err="1"/>
              <a:t>IJzendoorn</a:t>
            </a:r>
            <a:r>
              <a:rPr lang="en-US" sz="3200" dirty="0"/>
              <a:t>, M. H. (1992). Intergenerational transmission of parenting: A review of studies in nonclinical populations. Developmental Review, 12, 76—99.</a:t>
            </a:r>
            <a:endParaRPr lang="el-GR" sz="3200" dirty="0"/>
          </a:p>
          <a:p>
            <a:pPr fontAlgn="ctr"/>
            <a:r>
              <a:rPr lang="en-US" sz="3200" dirty="0"/>
              <a:t>van </a:t>
            </a:r>
            <a:r>
              <a:rPr lang="en-US" sz="3200" dirty="0" err="1"/>
              <a:t>IJzendoorn</a:t>
            </a:r>
            <a:r>
              <a:rPr lang="en-US" sz="3200" dirty="0"/>
              <a:t>, M. H. (1995). Adult attachment representations, parental responsiveness, and infant attachment - a meta-analysis on the predictive validity of the Adult Attachment Interview. Psychological Bulletin, 117(3), 387-403.  </a:t>
            </a:r>
            <a:endParaRPr lang="el-GR" sz="3200" dirty="0"/>
          </a:p>
          <a:p>
            <a:endParaRPr lang="el-GR" sz="3600" dirty="0"/>
          </a:p>
          <a:p>
            <a:endParaRPr lang="el-GR" sz="3100" dirty="0"/>
          </a:p>
          <a:p>
            <a:endParaRPr lang="el-G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/>
              <a:t>Τι είναι ο δεσμός;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l-GR" i="1" dirty="0"/>
              <a:t>«Δεσμός είναι η μόνιμη συναισθηματική δέσμευση, η οποία χαρακτηρίζεται από τη τάση αναζήτησης και διατήρησης εγγύτητας με το πρόσωπο του δεσμού, κυρίως, όταν υπάρχουν </a:t>
            </a:r>
            <a:r>
              <a:rPr lang="el-GR" i="1" dirty="0" err="1"/>
              <a:t>ψυχοπιεστικές</a:t>
            </a:r>
            <a:r>
              <a:rPr lang="el-GR" i="1" dirty="0"/>
              <a:t> καταστάσεις στο περιβάλλον. Το πιο γνωστό παράδειγμα δεσμού είναι η συναισθηματική δέσμευση, η οποία σχεδόν πάντα δημιουργείται μεταξύ του βρέφους και του προσώπου που έχει αναλάβει τη φροντίδα του, και το οποίο συνήθως είναι, αλλά όχι απαραίτητα, η μητέρα του. Ο δεσμός είναι η συναισθηματική δέσμευση και όχι η συμπεριφορά» </a:t>
            </a:r>
            <a:r>
              <a:rPr lang="el-GR" sz="1500" dirty="0"/>
              <a:t>(</a:t>
            </a:r>
            <a:r>
              <a:rPr lang="el-GR" sz="1500" dirty="0" err="1"/>
              <a:t>Βορριά</a:t>
            </a:r>
            <a:r>
              <a:rPr lang="el-GR" sz="1500" dirty="0"/>
              <a:t>, 2008, σ. 72 – 73)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/>
              <a:t>Η Λειτουργία </a:t>
            </a:r>
            <a:r>
              <a:rPr lang="el-GR"/>
              <a:t>του δεσμού 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l-GR" dirty="0"/>
              <a:t>Ο άνθρωπος είναι βιολογικά προδιατεθειμένος να συνάπτει δεσμούς. Ο δεσμός είναι εγγενές χαρακτηριστικό της ανθρώπινης φύσης. </a:t>
            </a:r>
          </a:p>
          <a:p>
            <a:endParaRPr lang="el-GR" dirty="0"/>
          </a:p>
          <a:p>
            <a:r>
              <a:rPr lang="el-GR" dirty="0"/>
              <a:t>Η λειτουργία του δεσμού είναι η παροχή συναισθηματικής ασφάλειας και προστασίας κάτω από </a:t>
            </a:r>
            <a:r>
              <a:rPr lang="el-GR" dirty="0" err="1"/>
              <a:t>ψυχοπιεστικές</a:t>
            </a:r>
            <a:r>
              <a:rPr lang="el-GR" dirty="0"/>
              <a:t> καταστάσεις (δεν περιορίζεται στην βρεφική ηλικία)</a:t>
            </a:r>
          </a:p>
          <a:p>
            <a:endParaRPr lang="el-GR" dirty="0"/>
          </a:p>
          <a:p>
            <a:endParaRPr lang="el-GR" dirty="0"/>
          </a:p>
          <a:p>
            <a:r>
              <a:rPr lang="el-GR" dirty="0"/>
              <a:t>Ο δεσμός του παιδιού προς τη μητέρα του </a:t>
            </a:r>
            <a:r>
              <a:rPr lang="el-GR" dirty="0" err="1"/>
              <a:t>διαμεσολαβείται</a:t>
            </a:r>
            <a:r>
              <a:rPr lang="el-GR" dirty="0"/>
              <a:t> από μία σειρά συμπεριφορών με προβλεπόμενο αποτέλεσμα την εγγύτητα με τη μητέρα. 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71472" y="857232"/>
            <a:ext cx="8229600" cy="1066800"/>
          </a:xfrm>
        </p:spPr>
        <p:txBody>
          <a:bodyPr/>
          <a:lstStyle/>
          <a:p>
            <a:pPr algn="ctr"/>
            <a:r>
              <a:rPr lang="el-GR" dirty="0"/>
              <a:t>Πώς αναπτύσσεται ο δεσμός</a:t>
            </a:r>
            <a:r>
              <a:rPr lang="en-US" dirty="0"/>
              <a:t>;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2000240"/>
            <a:ext cx="8229600" cy="4574296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l-GR" sz="2600" dirty="0"/>
              <a:t>1</a:t>
            </a:r>
            <a:r>
              <a:rPr lang="el-GR" sz="2600" baseline="30000" dirty="0"/>
              <a:t>0</a:t>
            </a:r>
            <a:r>
              <a:rPr lang="el-GR" sz="2600" dirty="0"/>
              <a:t> Στάδιο (0 –3 μηνών): Προσανατολισμός και σήματα με περιορισμένη ικανότητα αναγνώρισης προσώπων  </a:t>
            </a:r>
          </a:p>
          <a:p>
            <a:pPr>
              <a:buNone/>
            </a:pPr>
            <a:r>
              <a:rPr lang="el-GR" sz="2600" dirty="0"/>
              <a:t>2</a:t>
            </a:r>
            <a:r>
              <a:rPr lang="el-GR" sz="2600" baseline="30000" dirty="0"/>
              <a:t>0</a:t>
            </a:r>
            <a:r>
              <a:rPr lang="el-GR" sz="2600" dirty="0"/>
              <a:t> Στάδιο (3 – 6 μηνών): Προσανατολισμός και σήματα προς μία (ή περισσότερες) συγκεκριμένες φιγούρες</a:t>
            </a:r>
          </a:p>
          <a:p>
            <a:pPr>
              <a:buNone/>
            </a:pPr>
            <a:r>
              <a:rPr lang="el-GR" sz="2600" b="1" dirty="0"/>
              <a:t>3</a:t>
            </a:r>
            <a:r>
              <a:rPr lang="el-GR" sz="2600" b="1" baseline="30000" dirty="0"/>
              <a:t>0</a:t>
            </a:r>
            <a:r>
              <a:rPr lang="el-GR" sz="2600" b="1" dirty="0"/>
              <a:t> Στάδιο (6 μηνών – 3 χρονών): Διατήρηση εγγύτητας προς μία συγκεκριμένη φιγούρα μέσω κίνησης και σημάτων </a:t>
            </a:r>
          </a:p>
          <a:p>
            <a:pPr>
              <a:buNone/>
            </a:pPr>
            <a:r>
              <a:rPr lang="el-GR" sz="2600" dirty="0"/>
              <a:t>4</a:t>
            </a:r>
            <a:r>
              <a:rPr lang="el-GR" sz="2600" baseline="30000" dirty="0"/>
              <a:t>0 </a:t>
            </a:r>
            <a:r>
              <a:rPr lang="el-GR" sz="2600" dirty="0"/>
              <a:t>Στάδιο (3 χρονών – μετέπειτα παιδική ηλικία): Σύμπραξη διορθωμένη από το στόχο (</a:t>
            </a:r>
            <a:r>
              <a:rPr lang="en-US" sz="2600" dirty="0"/>
              <a:t>goal corrected partnership)  </a:t>
            </a:r>
            <a:endParaRPr lang="el-GR" sz="2600" baseline="30000" dirty="0"/>
          </a:p>
          <a:p>
            <a:pPr>
              <a:buNone/>
            </a:pPr>
            <a:endParaRPr lang="el-G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28596" y="785794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el-GR" dirty="0"/>
              <a:t>Συμπεριφορές Δεσμού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500034" y="2000240"/>
            <a:ext cx="8229600" cy="4610864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l-GR" dirty="0"/>
              <a:t>Συμπεριφορές που έχουν ως προβλεπόμενο αποτέλεσμα την εγγύτητα με τη φιγούρα δεσμού</a:t>
            </a:r>
          </a:p>
          <a:p>
            <a:pPr algn="ctr">
              <a:buNone/>
            </a:pPr>
            <a:endParaRPr lang="en-US" dirty="0"/>
          </a:p>
          <a:p>
            <a:pPr>
              <a:buNone/>
            </a:pPr>
            <a:r>
              <a:rPr lang="el-GR" b="1" dirty="0"/>
              <a:t>Κοινωνικά σήματα</a:t>
            </a:r>
          </a:p>
          <a:p>
            <a:pPr>
              <a:buNone/>
            </a:pPr>
            <a:endParaRPr lang="el-GR" dirty="0"/>
          </a:p>
          <a:p>
            <a:pPr>
              <a:buFontTx/>
              <a:buChar char="-"/>
            </a:pPr>
            <a:r>
              <a:rPr lang="el-GR" sz="2400" dirty="0"/>
              <a:t>Κλάμα </a:t>
            </a:r>
          </a:p>
          <a:p>
            <a:pPr>
              <a:buFontTx/>
              <a:buChar char="-"/>
            </a:pPr>
            <a:r>
              <a:rPr lang="el-GR" sz="2400" dirty="0"/>
              <a:t>Χαμόγελο</a:t>
            </a:r>
          </a:p>
          <a:p>
            <a:pPr>
              <a:buFontTx/>
              <a:buChar char="-"/>
            </a:pPr>
            <a:r>
              <a:rPr lang="el-GR" sz="2400" dirty="0"/>
              <a:t>Παραγωγή ήχων </a:t>
            </a:r>
          </a:p>
          <a:p>
            <a:pPr>
              <a:buFontTx/>
              <a:buChar char="-"/>
            </a:pPr>
            <a:r>
              <a:rPr lang="el-GR" sz="2400" dirty="0"/>
              <a:t>Κάλεσμα </a:t>
            </a:r>
          </a:p>
          <a:p>
            <a:pPr>
              <a:buFontTx/>
              <a:buChar char="-"/>
            </a:pPr>
            <a:endParaRPr lang="el-GR" sz="2400" dirty="0"/>
          </a:p>
          <a:p>
            <a:pPr>
              <a:buNone/>
            </a:pPr>
            <a:r>
              <a:rPr lang="el-GR" b="1" dirty="0"/>
              <a:t>Συμπεριφορές σωματικής προσέγγισης </a:t>
            </a:r>
          </a:p>
          <a:p>
            <a:pPr algn="ctr">
              <a:buNone/>
            </a:pPr>
            <a:endParaRPr lang="el-GR" dirty="0"/>
          </a:p>
          <a:p>
            <a:pPr>
              <a:buFontTx/>
              <a:buChar char="-"/>
            </a:pPr>
            <a:r>
              <a:rPr lang="el-GR" sz="2400" dirty="0"/>
              <a:t>Το παιδί αναζητάει τη μητέρα</a:t>
            </a:r>
          </a:p>
          <a:p>
            <a:pPr>
              <a:buFontTx/>
              <a:buChar char="-"/>
            </a:pPr>
            <a:r>
              <a:rPr lang="el-GR" sz="2400" dirty="0"/>
              <a:t>Την ακολουθεί </a:t>
            </a:r>
          </a:p>
          <a:p>
            <a:pPr>
              <a:buFontTx/>
              <a:buChar char="-"/>
            </a:pPr>
            <a:r>
              <a:rPr lang="el-GR" sz="2400" dirty="0"/>
              <a:t>Προσκολλάται σωματικά πάνω της</a:t>
            </a:r>
          </a:p>
          <a:p>
            <a:pPr>
              <a:buFontTx/>
              <a:buChar char="-"/>
            </a:pPr>
            <a:r>
              <a:rPr lang="el-GR" sz="2400" dirty="0"/>
              <a:t>Μη διατροφικό πιπίλισμα </a:t>
            </a:r>
            <a:endParaRPr lang="en-US" sz="2400" dirty="0"/>
          </a:p>
          <a:p>
            <a:pPr>
              <a:buFontTx/>
              <a:buChar char="-"/>
            </a:pPr>
            <a:endParaRPr lang="el-GR" dirty="0"/>
          </a:p>
          <a:p>
            <a:pPr>
              <a:buFontTx/>
              <a:buChar char="-"/>
            </a:pPr>
            <a:endParaRPr lang="el-G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71472" y="857232"/>
            <a:ext cx="8229600" cy="1066800"/>
          </a:xfrm>
        </p:spPr>
        <p:txBody>
          <a:bodyPr>
            <a:normAutofit fontScale="90000"/>
          </a:bodyPr>
          <a:lstStyle/>
          <a:p>
            <a:pPr algn="ctr"/>
            <a:r>
              <a:rPr lang="el-GR" dirty="0"/>
              <a:t>Ενεργοποίηση Συμπεριφοράς Δεσμού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158" y="1928802"/>
            <a:ext cx="8786842" cy="4714884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el-GR" dirty="0"/>
          </a:p>
          <a:p>
            <a:r>
              <a:rPr lang="el-GR" dirty="0"/>
              <a:t>Απομάκρυνση της φιγούρας δεσμού</a:t>
            </a:r>
          </a:p>
          <a:p>
            <a:r>
              <a:rPr lang="el-GR" dirty="0"/>
              <a:t>Μεγάλη απόσταση </a:t>
            </a:r>
          </a:p>
          <a:p>
            <a:r>
              <a:rPr lang="el-GR" dirty="0"/>
              <a:t>Είσοδος ενός ξένου ατόμου </a:t>
            </a:r>
          </a:p>
          <a:p>
            <a:r>
              <a:rPr lang="el-GR" dirty="0"/>
              <a:t>Είσοδος σε ένα άγνωστο περιβάλλον</a:t>
            </a:r>
          </a:p>
          <a:p>
            <a:r>
              <a:rPr lang="el-GR" dirty="0"/>
              <a:t>Φόβος </a:t>
            </a:r>
          </a:p>
          <a:p>
            <a:r>
              <a:rPr lang="el-GR" dirty="0"/>
              <a:t>Σωματική κούραση </a:t>
            </a:r>
          </a:p>
          <a:p>
            <a:r>
              <a:rPr lang="el-GR" dirty="0"/>
              <a:t>Πείνα </a:t>
            </a:r>
          </a:p>
          <a:p>
            <a:r>
              <a:rPr lang="el-GR" dirty="0"/>
              <a:t>Ασθένεια  </a:t>
            </a:r>
          </a:p>
          <a:p>
            <a:endParaRPr lang="el-GR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Τερματισμός Συμπεριφοράς Δεσμού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el-GR" b="1" dirty="0"/>
              <a:t>1. Ικανοποίηση της ανάγκης για εγγύτητα </a:t>
            </a:r>
          </a:p>
          <a:p>
            <a:r>
              <a:rPr lang="el-GR" dirty="0"/>
              <a:t>Σωματική επαφή με τη φιγούρα δεσμού </a:t>
            </a:r>
          </a:p>
          <a:p>
            <a:r>
              <a:rPr lang="el-GR" dirty="0"/>
              <a:t>Οπτική ή ακουστική επιβεβαίωση της εγγύτητας</a:t>
            </a:r>
          </a:p>
          <a:p>
            <a:r>
              <a:rPr lang="el-GR" dirty="0"/>
              <a:t>Εγγύτητα με υποκατάσταση φιγούρα </a:t>
            </a:r>
          </a:p>
          <a:p>
            <a:pPr algn="ctr">
              <a:buNone/>
            </a:pPr>
            <a:r>
              <a:rPr lang="el-GR" b="1" dirty="0"/>
              <a:t>2. Βεβαιότητα για τη διαθεσιμότητα της φιγούρα δεσμού </a:t>
            </a:r>
          </a:p>
          <a:p>
            <a:endParaRPr lang="el-GR" dirty="0"/>
          </a:p>
          <a:p>
            <a:pPr>
              <a:buNone/>
            </a:pPr>
            <a:r>
              <a:rPr lang="el-GR" dirty="0"/>
              <a:t>Προϋπόθεση αποτελεί:</a:t>
            </a:r>
          </a:p>
          <a:p>
            <a:pPr>
              <a:buNone/>
            </a:pPr>
            <a:r>
              <a:rPr lang="el-GR" dirty="0"/>
              <a:t>συντονισμός με τις ανάγκες του παιδιού </a:t>
            </a:r>
            <a:r>
              <a:rPr lang="el-GR" dirty="0">
                <a:sym typeface="Wingdings" pitchFamily="2" charset="2"/>
              </a:rPr>
              <a:t> σωστή ερμηνεία  έγκαιρη και κατάλληλη ικανοποίηση ανάγκης = </a:t>
            </a:r>
            <a:r>
              <a:rPr lang="el-GR" b="1" dirty="0"/>
              <a:t>μητρική ευαισθησία</a:t>
            </a:r>
            <a:r>
              <a:rPr lang="el-GR" dirty="0"/>
              <a:t> </a:t>
            </a:r>
            <a:endParaRPr lang="el-GR" dirty="0">
              <a:sym typeface="Wingdings" pitchFamily="2" charset="2"/>
            </a:endParaRPr>
          </a:p>
          <a:p>
            <a:pPr>
              <a:buNone/>
            </a:pPr>
            <a:endParaRPr lang="el-GR" dirty="0"/>
          </a:p>
          <a:p>
            <a:endParaRPr lang="el-GR" dirty="0"/>
          </a:p>
          <a:p>
            <a:endParaRPr lang="el-GR" dirty="0"/>
          </a:p>
          <a:p>
            <a:endParaRPr lang="el-G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Η Μητέρα ως Ασφαλής Βάση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l-GR" dirty="0"/>
              <a:t>   Όταν η μητέρα ικανοποιεί σταθερά και με συνέπεια τις ανάγκες δεσμού του βρέφους, το βρέφος εσωτερικεύει μία ασφαλής βάση, η οποία αποτελεί σημείο αναφοράς για την εξερεύνηση του περιβάλλοντος και τη δημιουργία νέων δεσμών. 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Αστικό">
  <a:themeElements>
    <a:clrScheme name="Δικαιοσύνη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Αστικό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Αστικό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1625</TotalTime>
  <Words>1667</Words>
  <Application>Microsoft Macintosh PowerPoint</Application>
  <PresentationFormat>On-screen Show (4:3)</PresentationFormat>
  <Paragraphs>152</Paragraphs>
  <Slides>21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7" baseType="lpstr">
      <vt:lpstr>Arial</vt:lpstr>
      <vt:lpstr>Calibri</vt:lpstr>
      <vt:lpstr>Georgia</vt:lpstr>
      <vt:lpstr>Trebuchet MS</vt:lpstr>
      <vt:lpstr>Wingdings 2</vt:lpstr>
      <vt:lpstr>Αστικό</vt:lpstr>
      <vt:lpstr>Η Θεωρία Δεσμού και οι  Εφαρμογές της Έρευνα, Κλινική Πρακτική, Γονεϊκότητα </vt:lpstr>
      <vt:lpstr>Εισαγωγή στη Θεωρία του Δεσμού</vt:lpstr>
      <vt:lpstr>Τι είναι ο δεσμός;</vt:lpstr>
      <vt:lpstr>Η Λειτουργία του δεσμού </vt:lpstr>
      <vt:lpstr>Πώς αναπτύσσεται ο δεσμός;</vt:lpstr>
      <vt:lpstr>Συμπεριφορές Δεσμού</vt:lpstr>
      <vt:lpstr>Ενεργοποίηση Συμπεριφοράς Δεσμού</vt:lpstr>
      <vt:lpstr>Τερματισμός Συμπεριφοράς Δεσμού</vt:lpstr>
      <vt:lpstr>Η Μητέρα ως Ασφαλής Βάση</vt:lpstr>
      <vt:lpstr>Συμπεριφορά εξερεύνησης </vt:lpstr>
      <vt:lpstr>Η Μελέτη της Ποιότητας Δεσμού Μητέρας – Βρέφους </vt:lpstr>
      <vt:lpstr>Η συνθήκη του Ξένου</vt:lpstr>
      <vt:lpstr>Τα Επεισόδια στη Συνθήκη του Ξένου</vt:lpstr>
      <vt:lpstr>Αξιολόγηση της ποιότητα δεσμού</vt:lpstr>
      <vt:lpstr>Ασφαλής Δεσμός</vt:lpstr>
      <vt:lpstr>Ανασφαλής – Αποφευκτικός Δεσμός</vt:lpstr>
      <vt:lpstr>Ανασφαλής – Αμφιθυμικός Δεσμός</vt:lpstr>
      <vt:lpstr>Μητρική Ευαισθησία και Ποιότητα Δεσμού </vt:lpstr>
      <vt:lpstr>Αναπαραστάσεις για το Δεσμό </vt:lpstr>
      <vt:lpstr>Ομάδες συζήτησης </vt:lpstr>
      <vt:lpstr>Βιβλιογραφικές Αναφορές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Η Θεωρία Δεσμού και οι  Εφαρμογές της Έρευνα, Κλινική Πρακτική, Γονεικότητα</dc:title>
  <dc:creator>Eleanna_pc</dc:creator>
  <cp:lastModifiedBy>Lida Anagnostaki</cp:lastModifiedBy>
  <cp:revision>45</cp:revision>
  <dcterms:created xsi:type="dcterms:W3CDTF">2019-04-02T08:42:28Z</dcterms:created>
  <dcterms:modified xsi:type="dcterms:W3CDTF">2022-04-07T07:04:58Z</dcterms:modified>
</cp:coreProperties>
</file>