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5"/>
  </p:notesMasterIdLst>
  <p:sldIdLst>
    <p:sldId id="256" r:id="rId2"/>
    <p:sldId id="352" r:id="rId3"/>
    <p:sldId id="346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308" r:id="rId14"/>
    <p:sldId id="317" r:id="rId15"/>
    <p:sldId id="318" r:id="rId16"/>
    <p:sldId id="319" r:id="rId17"/>
    <p:sldId id="322" r:id="rId18"/>
    <p:sldId id="347" r:id="rId19"/>
    <p:sldId id="320" r:id="rId20"/>
    <p:sldId id="321" r:id="rId21"/>
    <p:sldId id="316" r:id="rId22"/>
    <p:sldId id="305" r:id="rId23"/>
    <p:sldId id="306" r:id="rId24"/>
    <p:sldId id="349" r:id="rId25"/>
    <p:sldId id="350" r:id="rId26"/>
    <p:sldId id="351" r:id="rId27"/>
    <p:sldId id="312" r:id="rId28"/>
    <p:sldId id="314" r:id="rId29"/>
    <p:sldId id="310" r:id="rId30"/>
    <p:sldId id="323" r:id="rId31"/>
    <p:sldId id="326" r:id="rId32"/>
    <p:sldId id="324" r:id="rId33"/>
    <p:sldId id="337" r:id="rId34"/>
    <p:sldId id="327" r:id="rId35"/>
    <p:sldId id="338" r:id="rId36"/>
    <p:sldId id="339" r:id="rId37"/>
    <p:sldId id="343" r:id="rId38"/>
    <p:sldId id="353" r:id="rId39"/>
    <p:sldId id="342" r:id="rId40"/>
    <p:sldId id="344" r:id="rId41"/>
    <p:sldId id="345" r:id="rId42"/>
    <p:sldId id="341" r:id="rId43"/>
    <p:sldId id="325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08"/>
  </p:normalViewPr>
  <p:slideViewPr>
    <p:cSldViewPr snapToGrid="0" snapToObjects="1">
      <p:cViewPr varScale="1">
        <p:scale>
          <a:sx n="111" d="100"/>
          <a:sy n="111" d="100"/>
        </p:scale>
        <p:origin x="24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A3C5-A8C4-2A4F-A6F8-8D4DF929E24D}" type="datetimeFigureOut">
              <a:rPr lang="en-US" smtClean="0"/>
              <a:t>1/29/22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2F328-D6D8-C545-8D92-5908497A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4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01/13/12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634880-6E47-714C-BC81-6A2BA5914365}" type="slidenum">
              <a:rPr lang="en-US"/>
              <a:pPr/>
              <a:t>22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21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01/13/12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6AEBB9-F26F-644B-8795-0CADB7312B08}" type="slidenum">
              <a:rPr lang="en-US"/>
              <a:pPr/>
              <a:t>27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59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1/29/22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1A35-0CD6-4346-8463-2B402D9F5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 και πρώιμες σχέσεις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BFBB8-B722-FA4A-B42C-F9D78499F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Διδάσκουσα: Λήδα Αναγνωστάκη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3. Η </a:t>
            </a:r>
            <a:r>
              <a:rPr lang="el-GR" sz="2400" b="1" dirty="0" err="1"/>
              <a:t>δυσπροσαρμοστική</a:t>
            </a:r>
            <a:r>
              <a:rPr lang="el-GR" sz="2400" b="1" dirty="0"/>
              <a:t> συμπεριφορά εκφράζεται σε ένα συνεχές βαθμών σοβαρότητας  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Υπάρχουν ήπιες, μέτριες ή βαριές παρεκκλίσεις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7616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4. Ατομικοί, διαπροσωπικοί, περιβαλλοντικοί και πολιτισμικοί παράγοντες επηρεάζουν τις αποκλίσεις στην ανάπτυξη.  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Το γνωστό θέμα: φύση ή ανατροφή;</a:t>
            </a:r>
          </a:p>
          <a:p>
            <a:pPr marL="0" indent="0">
              <a:buNone/>
            </a:pPr>
            <a:r>
              <a:rPr lang="el-GR" sz="2400" dirty="0"/>
              <a:t>Μοιάζει αυτό που επηρεάζει τις αποκλίσεις στην ανάπτυξη να είναι η αλληλεπίδραση αυτών των δύο παραγόντων</a:t>
            </a:r>
          </a:p>
          <a:p>
            <a:pPr marL="0" indent="0">
              <a:buNone/>
            </a:pPr>
            <a:r>
              <a:rPr lang="el-GR" sz="2400" dirty="0"/>
              <a:t>Ιδιαίτερη σημασία στις πολλές εκφάνσεις του περιβάλλοντος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1225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400" b="1" dirty="0"/>
              <a:t>5. </a:t>
            </a:r>
            <a:r>
              <a:rPr lang="el-GR" sz="2600" b="1" dirty="0"/>
              <a:t>Οι αναπτυξιακοί κλινικοί ψυχολόγοι αντλούν από μία πληθώρα θεωρητικών προσεγγίσεων, οι οποίες συμβάλλουν στην κατανόηση της </a:t>
            </a:r>
            <a:r>
              <a:rPr lang="el-GR" sz="2600" b="1" dirty="0" err="1"/>
              <a:t>δυσπροσαρμοστικής</a:t>
            </a:r>
            <a:r>
              <a:rPr lang="el-GR" sz="2600" b="1" dirty="0"/>
              <a:t> συμπεριφοράς, όπως οι:</a:t>
            </a:r>
            <a:endParaRPr lang="el-GR" sz="2600" dirty="0"/>
          </a:p>
          <a:p>
            <a:pPr marL="0" indent="0">
              <a:buNone/>
            </a:pPr>
            <a:r>
              <a:rPr lang="el-GR" sz="2400" dirty="0"/>
              <a:t>Βιολογικές θεωρίες </a:t>
            </a:r>
          </a:p>
          <a:p>
            <a:pPr marL="0" indent="0">
              <a:buNone/>
            </a:pPr>
            <a:r>
              <a:rPr lang="el-GR" sz="2400" dirty="0"/>
              <a:t>Ψυχοδυναμικές θεωρίες</a:t>
            </a:r>
          </a:p>
          <a:p>
            <a:pPr marL="0" indent="0">
              <a:buNone/>
            </a:pPr>
            <a:r>
              <a:rPr lang="el-GR" sz="2400" dirty="0"/>
              <a:t>Θεωρίες μάθησης (συμπεριφοριστικές)</a:t>
            </a:r>
          </a:p>
          <a:p>
            <a:pPr marL="0" indent="0">
              <a:buNone/>
            </a:pPr>
            <a:r>
              <a:rPr lang="el-GR" sz="2400" dirty="0"/>
              <a:t>Γνωστικές θεωρίες</a:t>
            </a:r>
          </a:p>
          <a:p>
            <a:pPr marL="0" indent="0">
              <a:buNone/>
            </a:pPr>
            <a:r>
              <a:rPr lang="el-GR" sz="2400" dirty="0"/>
              <a:t>Θεωρία δεσμού και γονικού ρόλου</a:t>
            </a:r>
          </a:p>
          <a:p>
            <a:pPr marL="0" indent="0">
              <a:buNone/>
            </a:pPr>
            <a:r>
              <a:rPr lang="el-GR" sz="2400" dirty="0"/>
              <a:t>Οικολογικές θεωρίες κ.α.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5351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 </a:t>
            </a:r>
            <a:r>
              <a:rPr lang="el-GR" sz="3200" dirty="0" err="1"/>
              <a:t>Υποστηρ</a:t>
            </a:r>
            <a:r>
              <a:rPr lang="en-US" sz="3200" dirty="0" err="1"/>
              <a:t>ί</a:t>
            </a:r>
            <a:r>
              <a:rPr lang="el-GR" sz="3200" dirty="0"/>
              <a:t>ζουν τη πλευρά της «φύσης» στο δίλημμα «φύση ή ανατροφή»</a:t>
            </a:r>
          </a:p>
          <a:p>
            <a:r>
              <a:rPr lang="el-GR" sz="3200" dirty="0"/>
              <a:t>Θεωρούν ότι βιολογικοί, γενετικοί και </a:t>
            </a:r>
            <a:r>
              <a:rPr lang="el-GR" sz="3200" dirty="0" err="1"/>
              <a:t>βιοφυσιολογικοι</a:t>
            </a:r>
            <a:r>
              <a:rPr lang="el-GR" sz="3200" dirty="0"/>
              <a:t> παράγοντες συνεισφέρουν κυρίως στη διαμόρφωση της ανθρώπινης συμπεριφοράς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4830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200" dirty="0"/>
              <a:t>1. Ανατομία εγκεφάλου: </a:t>
            </a:r>
          </a:p>
          <a:p>
            <a:pPr marL="0" indent="0">
              <a:buNone/>
            </a:pPr>
            <a:r>
              <a:rPr lang="el-GR" sz="3200" dirty="0"/>
              <a:t>Δομές που σχετίζονται με γνωστικές λειτουργίες, πχ. μετωπιαίος </a:t>
            </a:r>
            <a:r>
              <a:rPr lang="el-GR" sz="3200" dirty="0" err="1"/>
              <a:t>λοβος</a:t>
            </a:r>
            <a:r>
              <a:rPr lang="el-GR" sz="3200" dirty="0"/>
              <a:t>: σχετίζεται με την αφαιρετική σκέψη, το σχεδιασμό, τις κοινωνικές δεξιότητες, περιοχή </a:t>
            </a:r>
            <a:r>
              <a:rPr lang="en-US" sz="3200" dirty="0" err="1"/>
              <a:t>Broca</a:t>
            </a:r>
            <a:r>
              <a:rPr lang="en-US" sz="3200" dirty="0"/>
              <a:t> </a:t>
            </a:r>
            <a:r>
              <a:rPr lang="el-GR" sz="3200" dirty="0"/>
              <a:t>και </a:t>
            </a:r>
            <a:r>
              <a:rPr lang="en-US" sz="3200" dirty="0"/>
              <a:t>Wernicke </a:t>
            </a:r>
            <a:r>
              <a:rPr lang="el-GR" sz="3200" dirty="0"/>
              <a:t>που σχετίζονται με την παραγωγή και την κατανόηση του λόγου αντίστοιχα.</a:t>
            </a:r>
          </a:p>
          <a:p>
            <a:pPr marL="0" indent="0">
              <a:buNone/>
            </a:pPr>
            <a:r>
              <a:rPr lang="el-GR" sz="3200" dirty="0"/>
              <a:t>Ιδιαίτερη ανάπτυξη αυτού του πεδίο με τις νέες μεθόδους απεικόνισης</a:t>
            </a:r>
            <a:r>
              <a:rPr lang="en-US" sz="3200" dirty="0"/>
              <a:t> (MRI</a:t>
            </a:r>
            <a:r>
              <a:rPr lang="el-GR" sz="3200" dirty="0"/>
              <a:t> και </a:t>
            </a:r>
            <a:r>
              <a:rPr lang="en-US" sz="3200" dirty="0"/>
              <a:t>fMRI)</a:t>
            </a:r>
          </a:p>
        </p:txBody>
      </p:sp>
    </p:spTree>
    <p:extLst>
      <p:ext uri="{BB962C8B-B14F-4D97-AF65-F5344CB8AC3E}">
        <p14:creationId xmlns:p14="http://schemas.microsoft.com/office/powerpoint/2010/main" val="1781369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3200" dirty="0"/>
              <a:t>2. </a:t>
            </a:r>
            <a:r>
              <a:rPr lang="el-GR" sz="3200" dirty="0" err="1"/>
              <a:t>Νευρ</a:t>
            </a:r>
            <a:r>
              <a:rPr lang="en-US" sz="3200" dirty="0" err="1"/>
              <a:t>ώ</a:t>
            </a:r>
            <a:r>
              <a:rPr lang="el-GR" sz="3200" dirty="0" err="1"/>
              <a:t>νες</a:t>
            </a:r>
            <a:r>
              <a:rPr lang="el-GR" sz="3200" dirty="0"/>
              <a:t> και βιοχημική δραστηριότητα: </a:t>
            </a:r>
          </a:p>
          <a:p>
            <a:pPr marL="0" indent="0" algn="just">
              <a:buNone/>
            </a:pPr>
            <a:r>
              <a:rPr lang="el-GR" sz="3200" dirty="0"/>
              <a:t>Οι νευρώνες είναι τα εξειδικευμένα εγκεφαλικά κύτταρα που αναπτύσσονται σε δίκτυα και μεταδίδουν μηνύματα. Η ανάπτυξη και βελτίωση του δικτύου είναι ταχύτατη στα δύο πρώτα χρόνια ζωής. </a:t>
            </a:r>
          </a:p>
          <a:p>
            <a:pPr marL="0" indent="0" algn="just">
              <a:buNone/>
            </a:pPr>
            <a:r>
              <a:rPr lang="el-GR" sz="3200" dirty="0"/>
              <a:t>Νευροδιαβιβαστές είναι χημικές ουσίες που μεταφέρουν τα μηνύματα στις συνάψεις (στο μεσοδιάστημα μεταξύ δύο γειτονικών νευρώνων). Η μη κανονική δραστηριότητά τους σχετίζεται με ψυχικές διαταραχές (πχ. Υπερβολική </a:t>
            </a:r>
            <a:r>
              <a:rPr lang="el-GR" sz="3200" dirty="0" err="1"/>
              <a:t>ντοπαμίνη</a:t>
            </a:r>
            <a:r>
              <a:rPr lang="el-GR" sz="3200" dirty="0"/>
              <a:t> –σχιζοφρένεια, μικρή ποσότητα </a:t>
            </a:r>
            <a:r>
              <a:rPr lang="el-GR" sz="3200" dirty="0" err="1"/>
              <a:t>σεροτονίνης</a:t>
            </a:r>
            <a:r>
              <a:rPr lang="el-GR" sz="3200" dirty="0"/>
              <a:t> –κατάθλιψη)</a:t>
            </a:r>
          </a:p>
          <a:p>
            <a:pPr marL="0" indent="0" algn="just">
              <a:buNone/>
            </a:pPr>
            <a:r>
              <a:rPr lang="el-GR" sz="3200" dirty="0"/>
              <a:t>Ενδοκρινικό σύστημα και ορμόνες –σχετίζονται με άγχος και διαταραχές της διάθεσης. </a:t>
            </a:r>
          </a:p>
        </p:txBody>
      </p:sp>
    </p:spTree>
    <p:extLst>
      <p:ext uri="{BB962C8B-B14F-4D97-AF65-F5344CB8AC3E}">
        <p14:creationId xmlns:p14="http://schemas.microsoft.com/office/powerpoint/2010/main" val="1633298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3200" dirty="0"/>
              <a:t>3. Κληρονομικότητα: </a:t>
            </a:r>
          </a:p>
          <a:p>
            <a:pPr marL="0" indent="0">
              <a:buNone/>
            </a:pPr>
            <a:r>
              <a:rPr lang="el-GR" sz="3200" dirty="0"/>
              <a:t>Ποια χαρακτηριστικά κληρονομούνται; Έρευνες με διδύμους και υιοθετημένα παιδιά (κοίτα επόμενη διαφάνεια)</a:t>
            </a:r>
          </a:p>
          <a:p>
            <a:pPr marL="0" indent="0">
              <a:buNone/>
            </a:pPr>
            <a:r>
              <a:rPr lang="el-GR" sz="3200" dirty="0"/>
              <a:t>Ιδιοσυγκρασία: εξαρτώμενο από την </a:t>
            </a:r>
            <a:r>
              <a:rPr lang="el-GR" sz="3200" dirty="0" err="1"/>
              <a:t>ιδιοσύσταση</a:t>
            </a:r>
            <a:r>
              <a:rPr lang="el-GR" sz="3200" dirty="0"/>
              <a:t> του ατόμου και επομένως σχετίζεται με την κληρονομικότητα. Σχετίζεται με τον τρόπο αντίδρασης του ατόμου στα ερεθίσματα (ισχύ και ταχύτητα αντίδρασης) και είδος και αυξομειώσεις διάθεσης του ατόμου.</a:t>
            </a:r>
          </a:p>
        </p:txBody>
      </p:sp>
    </p:spTree>
    <p:extLst>
      <p:ext uri="{BB962C8B-B14F-4D97-AF65-F5344CB8AC3E}">
        <p14:creationId xmlns:p14="http://schemas.microsoft.com/office/powerpoint/2010/main" val="1301642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73578-2BCE-AE4B-A541-DB98660B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634" y="615696"/>
            <a:ext cx="10571998" cy="970450"/>
          </a:xfrm>
        </p:spPr>
        <p:txBody>
          <a:bodyPr/>
          <a:lstStyle/>
          <a:p>
            <a:r>
              <a:rPr lang="el-GR" sz="3600" dirty="0">
                <a:ea typeface="ＭＳ Ｐゴシック" pitchFamily="-106" charset="-128"/>
                <a:cs typeface="ＭＳ Ｐゴシック" pitchFamily="-106" charset="-128"/>
              </a:rPr>
              <a:t>Αποτελέσματα μελετών: </a:t>
            </a:r>
            <a:br>
              <a:rPr lang="el-GR" sz="3600" dirty="0">
                <a:ea typeface="ＭＳ Ｐゴシック" pitchFamily="-106" charset="-128"/>
                <a:cs typeface="ＭＳ Ｐゴシック" pitchFamily="-106" charset="-128"/>
              </a:rPr>
            </a:br>
            <a:r>
              <a:rPr lang="en-US" sz="3600" dirty="0">
                <a:ea typeface="ＭＳ Ｐゴシック" pitchFamily="-106" charset="-128"/>
                <a:cs typeface="ＭＳ Ｐゴシック" pitchFamily="-106" charset="-128"/>
              </a:rPr>
              <a:t>IQ </a:t>
            </a:r>
            <a:r>
              <a:rPr lang="el-GR" sz="3600" dirty="0">
                <a:ea typeface="ＭＳ Ｐゴシック" pitchFamily="-106" charset="-128"/>
                <a:cs typeface="ＭＳ Ｐゴシック" pitchFamily="-106" charset="-128"/>
              </a:rPr>
              <a:t>και κληρονομικότητα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65F48-9162-8E40-B226-0ABB13E8D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B132970-6642-1F49-A69A-7007ED13EB10}"/>
              </a:ext>
            </a:extLst>
          </p:cNvPr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0362B4C-C987-BA4E-8D18-D9BC15E9F3B9}"/>
              </a:ext>
            </a:extLst>
          </p:cNvPr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Το ίδιο άτομο δύο φορές                               .95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Μονοζυγώτες (που μεγάλωσαν μαζί)           .86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Μονοζυγώτες (που μεγάλωσαν χώρια)        .72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Διζυγώτες (που μεγάλωσαν μαζί)                 .60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Αδέρφια (που μεγάλωσαν μαζί)                    .47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Αδέρφια (που μεγάλωσαν χωριστά)             .24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Παιδί-γονιός (που ζούνε μαζί)                       .42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Παιδί-γονιός (που ζούνε χωριστά)                .22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Άτομα μη βιολογικά συνδεδεμένα                -.01</a:t>
            </a:r>
          </a:p>
          <a:p>
            <a:pPr marL="514350" indent="-514350">
              <a:buFont typeface="Wingdings 3" pitchFamily="1" charset="2"/>
              <a:buNone/>
            </a:pPr>
            <a:r>
              <a:rPr lang="el-GR"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lang="en-US">
              <a:ea typeface="ＭＳ Ｐゴシック" pitchFamily="-106" charset="-128"/>
              <a:cs typeface="ＭＳ Ｐゴシック" pitchFamily="-106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50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000" dirty="0">
                <a:ea typeface="ＭＳ Ｐゴシック" pitchFamily="-106" charset="-128"/>
                <a:cs typeface="ＭＳ Ｐゴシック" pitchFamily="-106" charset="-128"/>
              </a:rPr>
              <a:t>Αποτελέσματα μελετών: </a:t>
            </a:r>
            <a:br>
              <a:rPr lang="el-GR" sz="3000" dirty="0">
                <a:ea typeface="ＭＳ Ｐゴシック" pitchFamily="-106" charset="-128"/>
                <a:cs typeface="ＭＳ Ｐゴシック" pitchFamily="-106" charset="-128"/>
              </a:rPr>
            </a:br>
            <a:r>
              <a:rPr lang="el-GR" sz="3000" dirty="0">
                <a:ea typeface="ＭＳ Ｐゴシック" pitchFamily="-106" charset="-128"/>
                <a:cs typeface="ＭＳ Ｐゴシック" pitchFamily="-106" charset="-128"/>
              </a:rPr>
              <a:t>εξωστρέφεια και κληρονομικότητα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                             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Μονοζυγώτες (που μεγάλωσαν μαζί)          .51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Μονοζυγώτες (που μεγάλωσαν χώρια)       .38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Διζυγώτες (που μεγάλωσαν μαζί)                 .18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Διζυγώτες (που μεγάλωσαν χωριστά)          .05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Αδέρφια (που μεγάλωσαν μαζί)                    .20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Αδέρφια (που μεγάλωσαν χωριστά)             -.07</a:t>
            </a:r>
          </a:p>
          <a:p>
            <a:pPr marL="514350" indent="-514350">
              <a:buFont typeface="Bookman Old Style" pitchFamily="-106" charset="0"/>
              <a:buAutoNum type="arabicPeriod"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Παιδί-γονιός (που ζούνε μαζί)                        .16</a:t>
            </a:r>
          </a:p>
          <a:p>
            <a:pPr marL="514350" indent="-514350">
              <a:buNone/>
            </a:pPr>
            <a:r>
              <a:rPr lang="el-GR" dirty="0">
                <a:ea typeface="ＭＳ Ｐゴシック" pitchFamily="-106" charset="-128"/>
                <a:cs typeface="ＭＳ Ｐゴシック" pitchFamily="-106" charset="-128"/>
              </a:rPr>
              <a:t> </a:t>
            </a:r>
            <a:endParaRPr lang="en-US" dirty="0">
              <a:ea typeface="ＭＳ Ｐゴシック" pitchFamily="-106" charset="-128"/>
              <a:cs typeface="ＭＳ Ｐゴシック" pitchFamily="-106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938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 Πεδία μελέτης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3200" dirty="0"/>
              <a:t>3. </a:t>
            </a:r>
            <a:r>
              <a:rPr lang="el-GR" sz="3200" dirty="0" err="1"/>
              <a:t>Κληρομονικότητα</a:t>
            </a:r>
            <a:r>
              <a:rPr lang="el-GR" sz="3200" dirty="0"/>
              <a:t>: </a:t>
            </a:r>
          </a:p>
          <a:p>
            <a:pPr marL="0" indent="0">
              <a:buNone/>
            </a:pPr>
            <a:r>
              <a:rPr lang="el-GR" sz="3200" dirty="0"/>
              <a:t>Ιδιοσυγκρασία (συν.):</a:t>
            </a:r>
          </a:p>
          <a:p>
            <a:pPr marL="0" indent="0">
              <a:buNone/>
            </a:pPr>
            <a:r>
              <a:rPr lang="el-GR" sz="3200" dirty="0"/>
              <a:t>Α) εύκολη ιδιοσυγκρασία</a:t>
            </a:r>
          </a:p>
          <a:p>
            <a:pPr marL="0" indent="0">
              <a:buNone/>
            </a:pPr>
            <a:r>
              <a:rPr lang="el-GR" sz="3200" dirty="0"/>
              <a:t>Β) δύσκολη ιδιοσυγκρασία</a:t>
            </a:r>
          </a:p>
          <a:p>
            <a:pPr marL="0" indent="0">
              <a:buNone/>
            </a:pPr>
            <a:r>
              <a:rPr lang="el-GR" sz="3200" dirty="0"/>
              <a:t>Γ) </a:t>
            </a:r>
            <a:r>
              <a:rPr lang="el-GR" sz="3200" dirty="0" err="1"/>
              <a:t>Βραδυψυχικό</a:t>
            </a:r>
            <a:r>
              <a:rPr lang="el-GR" sz="3200" dirty="0"/>
              <a:t> παιδί (επιφυλακτικό, μπορεί να αποσύρεται)</a:t>
            </a:r>
          </a:p>
          <a:p>
            <a:pPr marL="0" indent="0">
              <a:buNone/>
            </a:pPr>
            <a:r>
              <a:rPr lang="el-GR" sz="3200" dirty="0"/>
              <a:t>Αλλά σημαντικό για την αναπτυξιακή πορεία: το ταίριασμα γονέα -παιδιού</a:t>
            </a:r>
          </a:p>
        </p:txBody>
      </p:sp>
    </p:spTree>
    <p:extLst>
      <p:ext uri="{BB962C8B-B14F-4D97-AF65-F5344CB8AC3E}">
        <p14:creationId xmlns:p14="http://schemas.microsoft.com/office/powerpoint/2010/main" val="396086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B12DC-24AD-634E-BB97-2E8C696D1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Διδασκαλία μαθήματος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B77A8-A614-5045-8AC8-F5519B6F0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err="1"/>
              <a:t>Σεμιναριακό</a:t>
            </a:r>
            <a:r>
              <a:rPr lang="el-GR" sz="2000" dirty="0"/>
              <a:t> μάθημα</a:t>
            </a:r>
          </a:p>
          <a:p>
            <a:r>
              <a:rPr lang="el-GR" sz="2000" dirty="0"/>
              <a:t>Διδάσκουσα: Λήδα Αναγνωστάκη σε συνεργασία με καλεσμένους εισηγητές</a:t>
            </a:r>
          </a:p>
          <a:p>
            <a:r>
              <a:rPr lang="el-GR" sz="2000" dirty="0"/>
              <a:t>Υποχρεωτική παρακολούθηση. Μέγιστος αριθμός επιτρεπόμενων απουσιών: δύο (2)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3603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Βιολογικές θεωρίες: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Σημαντικό ερώτημα: μπορεί το περιβάλλον να αλλάξει τη γενετική/βιολογική σύνθεση; </a:t>
            </a:r>
          </a:p>
          <a:p>
            <a:pPr marL="0" indent="0">
              <a:buNone/>
            </a:pPr>
            <a:r>
              <a:rPr lang="el-GR" sz="3200" dirty="0"/>
              <a:t>Έρευνες σε μικρά βρέφη (πχ. παρατεταμένο τραύμα), κακοποίηση έχουν δείξει πως κάτι τέτοιο ισχύει. </a:t>
            </a:r>
          </a:p>
        </p:txBody>
      </p:sp>
    </p:spTree>
    <p:extLst>
      <p:ext uri="{BB962C8B-B14F-4D97-AF65-F5344CB8AC3E}">
        <p14:creationId xmlns:p14="http://schemas.microsoft.com/office/powerpoint/2010/main" val="332976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Ψυχοδυναμικές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 </a:t>
            </a:r>
            <a:r>
              <a:rPr lang="en-US" sz="3200" dirty="0"/>
              <a:t>Freud</a:t>
            </a:r>
          </a:p>
        </p:txBody>
      </p:sp>
    </p:spTree>
    <p:extLst>
      <p:ext uri="{BB962C8B-B14F-4D97-AF65-F5344CB8AC3E}">
        <p14:creationId xmlns:p14="http://schemas.microsoft.com/office/powerpoint/2010/main" val="2068105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981200" y="152400"/>
            <a:ext cx="82296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81201" y="1219200"/>
            <a:ext cx="8228013" cy="4935538"/>
            <a:chOff x="288" y="768"/>
            <a:chExt cx="5183" cy="3109"/>
          </a:xfrm>
        </p:grpSpPr>
        <p:pic>
          <p:nvPicPr>
            <p:cNvPr id="11267" name="Picture 3"/>
            <p:cNvPicPr>
              <a:picLocks noChangeAspect="1" noChangeArrowheads="1"/>
            </p:cNvPicPr>
            <p:nvPr/>
          </p:nvPicPr>
          <p:blipFill>
            <a:blip r:embed="rId3"/>
            <a:srcRect l="-68135" r="-68135"/>
            <a:stretch>
              <a:fillRect/>
            </a:stretch>
          </p:blipFill>
          <p:spPr bwMode="auto">
            <a:xfrm>
              <a:off x="288" y="768"/>
              <a:ext cx="5184" cy="3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288" y="768"/>
              <a:ext cx="5184" cy="3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4532336" y="3198168"/>
            <a:ext cx="2396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B9899"/>
                </a:solidFill>
                <a:ea typeface="ＭＳ Ｐゴシック" charset="0"/>
                <a:cs typeface="ＭＳ Ｐゴシック" charset="0"/>
              </a:rPr>
              <a:t>S. Freud (1856-1939)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43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Content Placeholder 3" descr="240px-Freud_Sofa.jpg"/>
          <p:cNvPicPr>
            <a:picLocks noChangeAspect="1"/>
          </p:cNvPicPr>
          <p:nvPr/>
        </p:nvPicPr>
        <p:blipFill>
          <a:blip r:embed="rId2"/>
          <a:srcRect l="-12508" r="-12508"/>
          <a:stretch>
            <a:fillRect/>
          </a:stretch>
        </p:blipFill>
        <p:spPr bwMode="auto">
          <a:xfrm>
            <a:off x="1981200" y="1219201"/>
            <a:ext cx="8229600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3995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Οι δύο θεωρίες του </a:t>
            </a:r>
            <a:r>
              <a:rPr lang="en-US" sz="3600" dirty="0"/>
              <a:t>Freud:</a:t>
            </a:r>
            <a:br>
              <a:rPr lang="el-GR" sz="3600" dirty="0"/>
            </a:br>
            <a:r>
              <a:rPr lang="el-GR" sz="3600" dirty="0"/>
              <a:t>Πρώτη θεωρία (1905)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64" y="2218944"/>
            <a:ext cx="10554574" cy="3578894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sz="3200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71463" indent="-271463">
              <a:spcBef>
                <a:spcPts val="600"/>
              </a:spcBef>
              <a:buClr>
                <a:srgbClr val="727CA3"/>
              </a:buClr>
              <a:buSzPct val="76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900" dirty="0">
                <a:ea typeface="ＭＳ Ｐゴシック" charset="0"/>
                <a:cs typeface="ＭＳ Ｐゴシック" charset="0"/>
              </a:rPr>
              <a:t>Πρότεινε την εξής διαίρεση της ψυχικής συσκευής: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</a:t>
            </a:r>
            <a:r>
              <a:rPr lang="el-GR" sz="2900" dirty="0">
                <a:ea typeface="ＭＳ Ｐゴシック" charset="0"/>
                <a:cs typeface="ＭＳ Ｐゴシック" charset="0"/>
              </a:rPr>
              <a:t>Συνειδητό, </a:t>
            </a:r>
            <a:r>
              <a:rPr lang="el-GR" sz="2900" dirty="0" err="1">
                <a:ea typeface="ＭＳ Ｐゴシック" charset="0"/>
                <a:cs typeface="ＭＳ Ｐゴシック" charset="0"/>
              </a:rPr>
              <a:t>Προσυνειδητό</a:t>
            </a:r>
            <a:r>
              <a:rPr lang="el-GR" sz="2900" dirty="0">
                <a:ea typeface="ＭＳ Ｐゴシック" charset="0"/>
                <a:cs typeface="ＭＳ Ｐゴシック" charset="0"/>
              </a:rPr>
              <a:t>, Ασυνείδητο</a:t>
            </a:r>
          </a:p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900" dirty="0">
                <a:ea typeface="ＭＳ Ｐゴシック" charset="0"/>
                <a:cs typeface="ＭＳ Ｐゴシック" charset="0"/>
              </a:rPr>
              <a:t>Το ασυνείδητο (η μεγάλη «ανακάλυψη» του </a:t>
            </a:r>
            <a:r>
              <a:rPr lang="el-GR" sz="2900" dirty="0" err="1">
                <a:ea typeface="ＭＳ Ｐゴシック" charset="0"/>
                <a:cs typeface="ＭＳ Ｐゴシック" charset="0"/>
              </a:rPr>
              <a:t>Freud</a:t>
            </a:r>
            <a:r>
              <a:rPr lang="el-GR" sz="2900" dirty="0">
                <a:ea typeface="ＭＳ Ｐゴシック" charset="0"/>
                <a:cs typeface="ＭＳ Ｐゴシック" charset="0"/>
              </a:rPr>
              <a:t>) είναι </a:t>
            </a:r>
            <a:r>
              <a:rPr lang="el-GR" sz="2900" dirty="0" err="1">
                <a:ea typeface="ＭＳ Ｐゴシック" charset="0"/>
                <a:cs typeface="ＭＳ Ｐゴシック" charset="0"/>
              </a:rPr>
              <a:t>ά-χρονο</a:t>
            </a:r>
            <a:r>
              <a:rPr lang="el-GR" sz="2900" dirty="0">
                <a:ea typeface="ＭＳ Ｐゴシック" charset="0"/>
                <a:cs typeface="ＭＳ Ｐゴシック" charset="0"/>
              </a:rPr>
              <a:t>, και </a:t>
            </a:r>
            <a:r>
              <a:rPr lang="el-GR" sz="2900" dirty="0" err="1">
                <a:ea typeface="ＭＳ Ｐゴシック" charset="0"/>
                <a:cs typeface="ＭＳ Ｐゴシック" charset="0"/>
              </a:rPr>
              <a:t>ά-λογο</a:t>
            </a:r>
            <a:r>
              <a:rPr lang="el-GR" sz="2900" dirty="0">
                <a:ea typeface="ＭＳ Ｐゴシック" charset="0"/>
                <a:cs typeface="ＭＳ Ｐゴシック" charset="0"/>
              </a:rPr>
              <a:t>. Κάτι όπως στα όνειρα, που αποτελούν και κύριο τρόπο προσέγγισής του μαζί με τις παραδρομές και τους ελεύθερους συνειρμούς </a:t>
            </a:r>
          </a:p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900" dirty="0">
                <a:ea typeface="ＭＳ Ｐゴシック" pitchFamily="-106" charset="-128"/>
                <a:cs typeface="ＭＳ Ｐゴシック" pitchFamily="-106" charset="-128"/>
              </a:rPr>
              <a:t>Ο </a:t>
            </a:r>
            <a:r>
              <a:rPr lang="en-US" sz="2900" dirty="0">
                <a:ea typeface="ＭＳ Ｐゴシック" pitchFamily="-106" charset="-128"/>
                <a:cs typeface="ＭＳ Ｐゴシック" pitchFamily="-106" charset="-128"/>
              </a:rPr>
              <a:t>Freud </a:t>
            </a:r>
            <a:r>
              <a:rPr lang="el-GR" sz="2900" dirty="0">
                <a:ea typeface="ＭＳ Ｐゴシック" pitchFamily="-106" charset="-128"/>
                <a:cs typeface="ＭＳ Ｐゴシック" pitchFamily="-106" charset="-128"/>
              </a:rPr>
              <a:t>πρέσβευε τον ψυχολογικό ντετερμινισμό (αιτιοκρατία): όλες οι σκέψεις και τα συναισθήματα έχουν κάποια αιτία. Τίποτα δεν είναι τυχαίο –οι αιτίες μίας συμπεριφοράς συχνά είναι μη συνειδητές </a:t>
            </a:r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480309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Οι δύο θεωρίες του </a:t>
            </a:r>
            <a:r>
              <a:rPr lang="en-US" sz="3600" dirty="0"/>
              <a:t>Freud:</a:t>
            </a:r>
            <a:br>
              <a:rPr lang="el-GR" sz="3600" dirty="0"/>
            </a:br>
            <a:r>
              <a:rPr lang="el-GR" sz="3600" dirty="0"/>
              <a:t>Δεύτερη θεωρία (1923)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64" y="2161327"/>
            <a:ext cx="10554574" cy="3636511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32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εξής διαίρεση της ψυχικής συσκευής</a:t>
            </a:r>
            <a:endParaRPr lang="el-GR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l-GR" sz="3200" dirty="0"/>
              <a:t>Πρότεινε την εξής διαίρεση της ψυχικής συσκευής:</a:t>
            </a:r>
          </a:p>
          <a:p>
            <a:pPr marL="514350" indent="-514350">
              <a:buFont typeface="Wingdings 3" pitchFamily="-106" charset="2"/>
              <a:buAutoNum type="arabicParenR"/>
              <a:defRPr/>
            </a:pPr>
            <a:r>
              <a:rPr lang="el-GR" sz="3200" u="sng" dirty="0"/>
              <a:t>Αυτό/Εκείνο/</a:t>
            </a:r>
            <a:r>
              <a:rPr lang="en-US" sz="3200" u="sng" dirty="0"/>
              <a:t>Id</a:t>
            </a:r>
            <a:r>
              <a:rPr lang="el-GR" sz="3200" u="sng" dirty="0"/>
              <a:t> : </a:t>
            </a:r>
            <a:r>
              <a:rPr lang="el-GR" sz="3200" dirty="0"/>
              <a:t>Το πιο πρωτόγονο. Εδρεύουν οι </a:t>
            </a:r>
            <a:r>
              <a:rPr lang="el-GR" sz="3200" dirty="0" err="1"/>
              <a:t>ενορμήσεις</a:t>
            </a:r>
            <a:r>
              <a:rPr lang="el-GR" sz="3200" dirty="0"/>
              <a:t>. 2 βασικές </a:t>
            </a:r>
            <a:r>
              <a:rPr lang="el-GR" sz="3200" dirty="0" err="1"/>
              <a:t>ενορμήσεις</a:t>
            </a:r>
            <a:r>
              <a:rPr lang="el-GR" sz="3200" dirty="0"/>
              <a:t>: της ζωής (</a:t>
            </a:r>
            <a:r>
              <a:rPr lang="en-US" sz="3200" dirty="0"/>
              <a:t>libido) </a:t>
            </a:r>
            <a:r>
              <a:rPr lang="el-GR" sz="3200" dirty="0"/>
              <a:t>και του θανάτου (καταστροφή). Αρχή της ευχαρίστησης. Είναι ασυνείδητο.</a:t>
            </a:r>
          </a:p>
          <a:p>
            <a:pPr marL="514350" indent="-514350">
              <a:buFont typeface="Wingdings 3" pitchFamily="-106" charset="2"/>
              <a:buAutoNum type="arabicParenR"/>
              <a:defRPr/>
            </a:pPr>
            <a:r>
              <a:rPr lang="el-GR" sz="3200" u="sng" dirty="0"/>
              <a:t>Εγώ:</a:t>
            </a:r>
            <a:r>
              <a:rPr lang="el-GR" sz="3200" dirty="0"/>
              <a:t>  Αρχή πραγματικότητας. Εκτελεστικό όργανο της προσωπικότητας. </a:t>
            </a:r>
            <a:r>
              <a:rPr lang="el-GR" sz="3200" dirty="0" err="1"/>
              <a:t>Ειναι</a:t>
            </a:r>
            <a:r>
              <a:rPr lang="el-GR" sz="3200" dirty="0"/>
              <a:t> κυρίως συνειδητό</a:t>
            </a:r>
          </a:p>
          <a:p>
            <a:pPr marL="514350" indent="-514350">
              <a:buFont typeface="Wingdings 3" pitchFamily="-106" charset="2"/>
              <a:buAutoNum type="arabicParenR"/>
              <a:defRPr/>
            </a:pPr>
            <a:r>
              <a:rPr lang="el-GR" sz="3200" u="sng" dirty="0"/>
              <a:t>Υπερεγώ:</a:t>
            </a:r>
            <a:r>
              <a:rPr lang="el-GR" sz="3200" dirty="0"/>
              <a:t> μετά το οιδιπόδειο. </a:t>
            </a:r>
            <a:r>
              <a:rPr lang="el-GR" sz="3200" dirty="0" err="1"/>
              <a:t>Εσωτερικευμένη</a:t>
            </a:r>
            <a:r>
              <a:rPr lang="el-GR" sz="3200" dirty="0"/>
              <a:t> αναπαράσταση κανόνων + ιδεώδες του Εγώ. Είναι εν μέρει συνειδητό</a:t>
            </a:r>
            <a:r>
              <a:rPr lang="el-GR" sz="3200" dirty="0"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940805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Οι δύο θεωρίες του </a:t>
            </a:r>
            <a:r>
              <a:rPr lang="en-US" sz="3600" dirty="0"/>
              <a:t>Freud:</a:t>
            </a:r>
            <a:br>
              <a:rPr lang="el-GR" sz="3600" dirty="0"/>
            </a:br>
            <a:r>
              <a:rPr lang="el-GR" sz="3600" dirty="0"/>
              <a:t>Δεύτερη θεωρία (1923)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64" y="2161327"/>
            <a:ext cx="10554574" cy="363651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000" dirty="0"/>
              <a:t>Οι τρεις αυτές δομές της ψυχικής συσκευής βρίσκονται σε συνεχή σύγκρουση μεταξύ τους, οι οποίες δημιουργούν άγχος. Το Εγώ προσπαθεί να εξισορροπήσεις τις εντάσεις, χρησιμοποιώντας μηχανισμούς άμυνας, όπως: </a:t>
            </a:r>
            <a:r>
              <a:rPr lang="el-GR" sz="2000" b="1" dirty="0"/>
              <a:t>απώθηση, προβολή, εκλογίκευση, παλινδρόμηση</a:t>
            </a:r>
          </a:p>
          <a:p>
            <a:pPr marL="0" indent="0">
              <a:spcBef>
                <a:spcPts val="600"/>
              </a:spcBef>
              <a:buClr>
                <a:srgbClr val="727CA3"/>
              </a:buClr>
              <a:buSzPct val="76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000" dirty="0"/>
              <a:t>Αν και αυτοί αποτύχουν, τότε εμφανίζονται συμπτώματα που θεωρούνται μηχανισμοί συμβιβασμού ώστε να μετριαστεί η ένταση</a:t>
            </a:r>
          </a:p>
        </p:txBody>
      </p:sp>
    </p:spTree>
    <p:extLst>
      <p:ext uri="{BB962C8B-B14F-4D97-AF65-F5344CB8AC3E}">
        <p14:creationId xmlns:p14="http://schemas.microsoft.com/office/powerpoint/2010/main" val="4157512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981200" y="152400"/>
            <a:ext cx="82296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>
            <a:prstTxWarp prst="textNoShape">
              <a:avLst/>
            </a:prstTxWarp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200" dirty="0">
                <a:solidFill>
                  <a:srgbClr val="FFFF00"/>
                </a:solidFill>
                <a:latin typeface="Cambria" charset="0"/>
                <a:ea typeface="ＭＳ Ｐゴシック" charset="0"/>
                <a:cs typeface="ＭＳ Ｐゴシック" charset="0"/>
              </a:rPr>
              <a:t>Οι θεωρίες του </a:t>
            </a:r>
            <a:r>
              <a:rPr lang="en-US" sz="3200" dirty="0">
                <a:solidFill>
                  <a:srgbClr val="FFFF00"/>
                </a:solidFill>
                <a:latin typeface="Bookman Old Style" charset="0"/>
                <a:ea typeface="ＭＳ Ｐゴシック" charset="0"/>
                <a:cs typeface="ＭＳ Ｐゴシック" charset="0"/>
              </a:rPr>
              <a:t>Freud (</a:t>
            </a:r>
            <a:r>
              <a:rPr lang="el-GR" sz="3200" dirty="0">
                <a:solidFill>
                  <a:srgbClr val="FFFF00"/>
                </a:solidFill>
                <a:latin typeface="Cambria" charset="0"/>
                <a:ea typeface="ＭＳ Ｐゴシック" charset="0"/>
                <a:cs typeface="ＭＳ Ｐゴシック" charset="0"/>
              </a:rPr>
              <a:t>συνδυασμός)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81201" y="1219200"/>
            <a:ext cx="8228013" cy="4935538"/>
            <a:chOff x="288" y="768"/>
            <a:chExt cx="5183" cy="3109"/>
          </a:xfrm>
        </p:grpSpPr>
        <p:pic>
          <p:nvPicPr>
            <p:cNvPr id="12291" name="Picture 3"/>
            <p:cNvPicPr>
              <a:picLocks noChangeAspect="1" noChangeArrowheads="1"/>
            </p:cNvPicPr>
            <p:nvPr/>
          </p:nvPicPr>
          <p:blipFill>
            <a:blip r:embed="rId3"/>
            <a:srcRect l="-50818" r="-50818"/>
            <a:stretch>
              <a:fillRect/>
            </a:stretch>
          </p:blipFill>
          <p:spPr bwMode="auto">
            <a:xfrm>
              <a:off x="288" y="768"/>
              <a:ext cx="5184" cy="3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288" y="768"/>
              <a:ext cx="5184" cy="31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783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BEEA6A33-6AEA-A945-B2F0-00D95B212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>
            <a:prstTxWarp prst="textNoShape">
              <a:avLst/>
            </a:prstTxWarp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200" dirty="0">
                <a:solidFill>
                  <a:srgbClr val="FFFF00"/>
                </a:solidFill>
                <a:latin typeface="Cambria" charset="0"/>
                <a:ea typeface="ＭＳ Ｐゴシック" charset="0"/>
                <a:cs typeface="ＭＳ Ｐゴシック" charset="0"/>
              </a:rPr>
              <a:t>Ο Freud για την ανάπτυξη:Ψυχοσεξουαλική ανάπτυξη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9137DCA7-A0F2-0642-9BD7-01F4F4E32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19200"/>
            <a:ext cx="8229600" cy="493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271463" indent="-271463">
              <a:spcBef>
                <a:spcPts val="600"/>
              </a:spcBef>
              <a:buClr>
                <a:srgbClr val="727CA3"/>
              </a:buClr>
              <a:buSzPct val="76000"/>
              <a:buFont typeface="Wingdings 3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>
                <a:latin typeface="Gill Sans MT" charset="0"/>
                <a:ea typeface="ＭＳ Ｐゴシック" charset="0"/>
                <a:cs typeface="ＭＳ Ｐゴシック" charset="0"/>
              </a:rPr>
              <a:t>Freud: </a:t>
            </a:r>
            <a:r>
              <a:rPr lang="el-GR" sz="2600" dirty="0">
                <a:latin typeface="Calibri" charset="0"/>
                <a:ea typeface="ＭＳ Ｐゴシック" charset="0"/>
                <a:cs typeface="ＭＳ Ｐゴシック" charset="0"/>
              </a:rPr>
              <a:t>Πρώτος μίλησε για τη σεξουαλικότητα των παιδιών και τη σημασία της. </a:t>
            </a:r>
          </a:p>
          <a:p>
            <a:pPr marL="271463" indent="-271463">
              <a:spcBef>
                <a:spcPts val="600"/>
              </a:spcBef>
              <a:buClr>
                <a:srgbClr val="727CA3"/>
              </a:buClr>
              <a:buSzPct val="76000"/>
              <a:buFont typeface="Wingdings 3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dirty="0">
                <a:latin typeface="Calibri" charset="0"/>
                <a:ea typeface="ＭＳ Ｐゴシック" charset="0"/>
                <a:cs typeface="ＭＳ Ｐゴシック" charset="0"/>
              </a:rPr>
              <a:t>Στάδια ψυχοσεξουαλικής ανάπτυξης: Σε κάθε στάδιο αναζητείται ικανοποίηση από συγκεκριμένες σωματικές περιοχές και από δραστηριότητες που συνδέονται με τις περιοχές αυτές: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Στοματικό στάδιο (1 χρ)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Πρωκτικό Στάδιο (2 χρ.)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Φαλλικό Στάδιο (3-5 χρ.): Οιδιπόδειο σύμπλεγμα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Λανθάνουσα περίοδος (6-12 χρ.)</a:t>
            </a:r>
          </a:p>
          <a:p>
            <a:pPr marL="271463" indent="-271463">
              <a:spcBef>
                <a:spcPts val="600"/>
              </a:spcBef>
              <a:buClrTx/>
              <a:buSzPct val="76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l-GR" sz="2600" i="1" dirty="0">
                <a:latin typeface="Calibri" charset="0"/>
                <a:ea typeface="ＭＳ Ｐゴシック" charset="0"/>
                <a:cs typeface="ＭＳ Ｐゴシック" charset="0"/>
              </a:rPr>
              <a:t>Εφηβεία...: Γενετήσιο στάδιο</a:t>
            </a:r>
          </a:p>
        </p:txBody>
      </p:sp>
    </p:spTree>
    <p:extLst>
      <p:ext uri="{BB962C8B-B14F-4D97-AF65-F5344CB8AC3E}">
        <p14:creationId xmlns:p14="http://schemas.microsoft.com/office/powerpoint/2010/main" val="2359666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38F4-2CCD-3045-9449-377F6A9C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Ψυχοδυναμικές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B9-3A8F-A64F-82F2-9B5548DD9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err="1"/>
              <a:t>Συνεχιστ</a:t>
            </a:r>
            <a:r>
              <a:rPr lang="en-US" sz="3200" dirty="0" err="1"/>
              <a:t>έ</a:t>
            </a:r>
            <a:r>
              <a:rPr lang="el-GR" sz="3200" dirty="0"/>
              <a:t>ς (με ιδιαίτερη έμφαση και μελέτη της πρώτης σχέσης): </a:t>
            </a:r>
          </a:p>
          <a:p>
            <a:r>
              <a:rPr lang="el-GR" sz="3200" dirty="0"/>
              <a:t>Σχολή «</a:t>
            </a:r>
            <a:r>
              <a:rPr lang="el-GR" sz="3200" dirty="0" err="1"/>
              <a:t>αντικειμενοτρόπων</a:t>
            </a:r>
            <a:r>
              <a:rPr lang="el-GR" sz="3200" dirty="0"/>
              <a:t> σχέσεων»</a:t>
            </a:r>
            <a:r>
              <a:rPr lang="en-US" sz="3200" dirty="0"/>
              <a:t>, Melanie Klein, </a:t>
            </a:r>
            <a:r>
              <a:rPr lang="en-US" sz="3200" dirty="0" err="1"/>
              <a:t>Bion</a:t>
            </a:r>
            <a:r>
              <a:rPr lang="el-GR" sz="3200" dirty="0"/>
              <a:t> κ.α.</a:t>
            </a:r>
            <a:endParaRPr lang="en-US" sz="3200" dirty="0"/>
          </a:p>
          <a:p>
            <a:r>
              <a:rPr lang="en-US" sz="3200" dirty="0"/>
              <a:t>Winnicott (</a:t>
            </a:r>
            <a:r>
              <a:rPr lang="el-GR" sz="3200" dirty="0"/>
              <a:t>«δεν υπάρχει βρέφος μόνο του»)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6402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CA676-C909-6C4E-99E6-B1AD1161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Περίγραμμα μαθήματος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9CB6-68C4-B146-9277-07F96510D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" sz="2000" dirty="0"/>
              <a:t>Βασικοί στόχοι του μαθήματος </a:t>
            </a:r>
          </a:p>
          <a:p>
            <a:r>
              <a:rPr lang="el" sz="2000" dirty="0"/>
              <a:t>Εξοικείωση των φοιτητών/τριών με το γνωστικό αντικείμενο της αναπτυξιακής ψυχοπαθολογίας: βασικές αρχές, θεωρητικά μοντέλα, τρόποι ταξινόμησης, διαγνωστικά εγχειρίδια</a:t>
            </a:r>
          </a:p>
          <a:p>
            <a:r>
              <a:rPr lang="el" sz="2000" dirty="0"/>
              <a:t>Κατανόηση της κεντρικής σημασίας της διαπροσωπικής επικοινωνίας και των πρώιμων σχέσεων για την ανάπτυξη του παιδιού, με έμφαση στην ψυχοδυναμική κατανόηση των σχέσεων</a:t>
            </a:r>
          </a:p>
          <a:p>
            <a:r>
              <a:rPr lang="el" sz="2000" dirty="0"/>
              <a:t>Εξοικείωση με  μεθοδολογίες έρευνας και παρέμβασης στις διαπροσωπικές σχέσεις στις μικρές ηλικίες </a:t>
            </a:r>
          </a:p>
          <a:p>
            <a:r>
              <a:rPr lang="el" sz="2000" dirty="0"/>
              <a:t>Κατανόηση της σχέσης της δυσλειτουργίας στη διαπροσωπική επικοινωνία με την  ψυχοπαθολογία: ιδιαίτερη αναφορά στο φάσμα του αυτισμού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96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μάθησης/ Συμπεριφορισμός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l-GR" i="1" dirty="0"/>
              <a:t>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4C06118-0617-8E45-8EF3-5D30F430DFEF}"/>
              </a:ext>
            </a:extLst>
          </p:cNvPr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22A0CBD-1C9C-9041-9F53-E307EDC96452}"/>
              </a:ext>
            </a:extLst>
          </p:cNvPr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/>
              <a:t>Αρχικά με τη μάθηση έχει ασχοληθεί η σχολή του Συμπεριφορισμού</a:t>
            </a:r>
          </a:p>
          <a:p>
            <a:r>
              <a:rPr lang="el-GR" sz="2000" dirty="0"/>
              <a:t>Ε-Α</a:t>
            </a:r>
          </a:p>
          <a:p>
            <a:r>
              <a:rPr lang="el-GR" sz="2000" dirty="0"/>
              <a:t>Οι συσχετίσεις είναι ο θεμέλιος λίθος κάθε μάθησης.  Μάθηση πολύπλοκων πραγμάτων, πχ. γλώσσα, είναι θέμα μάθησης πολλών συσχετίσεων.</a:t>
            </a:r>
          </a:p>
          <a:p>
            <a:r>
              <a:rPr lang="el-GR" sz="2000" dirty="0"/>
              <a:t>Οι βασικοί νόμοι της μάθησης ισχύουν ανεξάρτητα από το τι μαθαίνεται και ποιος το μαθαίνει.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703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A5ABD2-7ADF-C049-ADF8-57ED3FE8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Κλασική εξαρτημένη μάθηση</a:t>
            </a:r>
          </a:p>
        </p:txBody>
      </p:sp>
      <p:pic>
        <p:nvPicPr>
          <p:cNvPr id="8" name="Content Placeholder 3" descr="dog-training-18.jpg">
            <a:extLst>
              <a:ext uri="{FF2B5EF4-FFF2-40B4-BE49-F238E27FC236}">
                <a16:creationId xmlns:a16="http://schemas.microsoft.com/office/drawing/2014/main" id="{F443113D-3A8A-DF47-8978-4F032283A2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-17703" r="-17703"/>
          <a:stretch>
            <a:fillRect/>
          </a:stretch>
        </p:blipFill>
        <p:spPr>
          <a:xfrm>
            <a:off x="5280472" y="1670798"/>
            <a:ext cx="6268062" cy="334323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729303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μάθησης/ Συμπεριφορισμός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l-GR" sz="2400" dirty="0"/>
              <a:t>Μέσω της κλασικής εξαρτημένης μάθησης, συνδέονται ήδη υπάρχουσες συμπεριφορές με νέα ερεθίσματα</a:t>
            </a:r>
          </a:p>
          <a:p>
            <a:pPr fontAlgn="base"/>
            <a:r>
              <a:rPr lang="el-GR" sz="2400" dirty="0"/>
              <a:t>Μέσω της κλασικής εξαρτημένης μάθησης ίσως εξηγούνται κάποιες φοβίες. Για να διδαχθεί όμως κάποιος κάτι καινούριο: Συντελεστική εξαρτημένη μάθηση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475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  <p:pic>
        <p:nvPicPr>
          <p:cNvPr id="5" name="Content Placeholder 3" descr="300px-Skinner_box.png"/>
          <p:cNvPicPr>
            <a:picLocks noGrp="1" noChangeAspect="1"/>
          </p:cNvPicPr>
          <p:nvPr/>
        </p:nvPicPr>
        <p:blipFill>
          <a:blip r:embed="rId2"/>
          <a:srcRect l="-33900" r="-33900"/>
          <a:stretch>
            <a:fillRect/>
          </a:stretch>
        </p:blipFill>
        <p:spPr bwMode="auto">
          <a:xfrm>
            <a:off x="1539240" y="2109217"/>
            <a:ext cx="78486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1703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93C9-7F40-5E48-9047-3095516E6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Συντελεστικ</a:t>
            </a:r>
            <a:r>
              <a:rPr lang="en-US" dirty="0" err="1"/>
              <a:t>ή</a:t>
            </a:r>
            <a:r>
              <a:rPr lang="el-GR" dirty="0"/>
              <a:t> εξαρτημένη μάθηση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61D50-9245-B949-A1D8-1B19302A2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83DED0-3C3D-624E-ACD0-14ECC0FD8117}"/>
              </a:ext>
            </a:extLst>
          </p:cNvPr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03D1AD6-7386-844A-88E9-C2AD7BCD4C2D}"/>
              </a:ext>
            </a:extLst>
          </p:cNvPr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/>
              <a:t>Ενίσχυση: αυξάνει την πιθανότητα της επιθυμητής συμπεριφοράς</a:t>
            </a:r>
          </a:p>
          <a:p>
            <a:r>
              <a:rPr lang="el-GR" sz="2000" dirty="0"/>
              <a:t>Τιμωρία: αρνητικά ή αντίξοα γεγονότα που θεωρείται ότι μειώνουν την πιθανότητα εμφάνισης της ανεπιθύμητης συμπεριφοράς</a:t>
            </a:r>
          </a:p>
          <a:p>
            <a:r>
              <a:rPr lang="el-GR" sz="2000" dirty="0"/>
              <a:t>Στις συμπεριφοριστικές θεωρίες δεν δίνεται έμφαση στη σχέση</a:t>
            </a:r>
          </a:p>
          <a:p>
            <a:pPr>
              <a:buFont typeface="Wingdings 3" pitchFamily="1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0665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Γνωστικές θεωρίες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Α</a:t>
            </a:r>
            <a:r>
              <a:rPr lang="en-US" sz="2400" dirty="0"/>
              <a:t>π</a:t>
            </a:r>
            <a:r>
              <a:rPr lang="en-US" sz="2400" dirty="0" err="1"/>
              <a:t>ο</a:t>
            </a:r>
            <a:r>
              <a:rPr lang="en-US" sz="2400" dirty="0"/>
              <a:t>́ </a:t>
            </a:r>
            <a:r>
              <a:rPr lang="en-US" sz="2400" dirty="0" err="1"/>
              <a:t>το</a:t>
            </a:r>
            <a:r>
              <a:rPr lang="en-US" sz="2400" dirty="0"/>
              <a:t> </a:t>
            </a:r>
            <a:r>
              <a:rPr lang="en-US" sz="2400" dirty="0" err="1"/>
              <a:t>συμ</a:t>
            </a:r>
            <a:r>
              <a:rPr lang="en-US" sz="2400" dirty="0"/>
              <a:t>π</a:t>
            </a:r>
            <a:r>
              <a:rPr lang="en-US" sz="2400" dirty="0" err="1"/>
              <a:t>εριφορισμο</a:t>
            </a:r>
            <a:r>
              <a:rPr lang="en-US" sz="2400" dirty="0"/>
              <a:t>́ </a:t>
            </a:r>
            <a:r>
              <a:rPr lang="en-US" sz="2400" dirty="0" err="1"/>
              <a:t>στην</a:t>
            </a:r>
            <a:r>
              <a:rPr lang="en-US" sz="2400" dirty="0"/>
              <a:t> </a:t>
            </a:r>
            <a:r>
              <a:rPr lang="en-US" sz="2400" dirty="0" err="1"/>
              <a:t>κοινωνικη</a:t>
            </a:r>
            <a:r>
              <a:rPr lang="en-US" sz="2400" dirty="0"/>
              <a:t>́ 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</a:t>
            </a:r>
            <a:r>
              <a:rPr lang="en-US" sz="2400" dirty="0"/>
              <a:t> (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</a:t>
            </a:r>
            <a:r>
              <a:rPr lang="en-US" sz="2400" dirty="0"/>
              <a:t> </a:t>
            </a:r>
            <a:r>
              <a:rPr lang="en-US" sz="2400" dirty="0" err="1"/>
              <a:t>μέσω</a:t>
            </a:r>
            <a:r>
              <a:rPr lang="en-US" sz="2400" dirty="0"/>
              <a:t> πα</a:t>
            </a:r>
            <a:r>
              <a:rPr lang="en-US" sz="2400" dirty="0" err="1"/>
              <a:t>ρ</a:t>
            </a:r>
            <a:r>
              <a:rPr lang="en-US" sz="2400" dirty="0"/>
              <a:t>α</a:t>
            </a:r>
            <a:r>
              <a:rPr lang="en-US" sz="2400" dirty="0" err="1"/>
              <a:t>τήρησης</a:t>
            </a:r>
            <a:r>
              <a:rPr lang="en-US" sz="2400" dirty="0"/>
              <a:t> </a:t>
            </a:r>
            <a:r>
              <a:rPr lang="en-US" sz="2400" dirty="0" err="1"/>
              <a:t>κ</a:t>
            </a:r>
            <a:r>
              <a:rPr lang="en-US" sz="2400" dirty="0"/>
              <a:t>α</a:t>
            </a:r>
            <a:r>
              <a:rPr lang="en-US" sz="2400" dirty="0" err="1"/>
              <a:t>ι</a:t>
            </a:r>
            <a:r>
              <a:rPr lang="en-US" sz="2400" dirty="0"/>
              <a:t> </a:t>
            </a:r>
            <a:r>
              <a:rPr lang="en-US" sz="2400" dirty="0" err="1"/>
              <a:t>μίμηση</a:t>
            </a:r>
            <a:r>
              <a:rPr lang="en-US" sz="2400" dirty="0"/>
              <a:t> π</a:t>
            </a:r>
            <a:r>
              <a:rPr lang="en-US" sz="2400" dirty="0" err="1"/>
              <a:t>ροτυ</a:t>
            </a:r>
            <a:r>
              <a:rPr lang="en-US" sz="2400" dirty="0"/>
              <a:t>́π</a:t>
            </a:r>
            <a:r>
              <a:rPr lang="en-US" sz="2400" dirty="0" err="1"/>
              <a:t>ου</a:t>
            </a:r>
            <a:r>
              <a:rPr lang="en-US" sz="2400" dirty="0"/>
              <a:t>) </a:t>
            </a:r>
            <a:r>
              <a:rPr lang="en-US" sz="2400" dirty="0" err="1"/>
              <a:t>κ</a:t>
            </a:r>
            <a:r>
              <a:rPr lang="en-US" sz="2400" dirty="0"/>
              <a:t>α</a:t>
            </a:r>
            <a:r>
              <a:rPr lang="en-US" sz="2400" dirty="0" err="1"/>
              <a:t>ι</a:t>
            </a:r>
            <a:r>
              <a:rPr lang="en-US" sz="2400" dirty="0"/>
              <a:t> </a:t>
            </a:r>
            <a:r>
              <a:rPr lang="en-US" sz="2400" dirty="0" err="1"/>
              <a:t>στη</a:t>
            </a:r>
            <a:r>
              <a:rPr lang="el-GR" sz="2400" dirty="0"/>
              <a:t> </a:t>
            </a:r>
            <a:r>
              <a:rPr lang="en-US" sz="2400" dirty="0" err="1"/>
              <a:t>γνωστικη</a:t>
            </a:r>
            <a:r>
              <a:rPr lang="en-US" sz="2400" dirty="0"/>
              <a:t>́ </a:t>
            </a:r>
            <a:r>
              <a:rPr lang="en-US" sz="2400" dirty="0" err="1"/>
              <a:t>θεωρι</a:t>
            </a:r>
            <a:r>
              <a:rPr lang="en-US" sz="2400" dirty="0"/>
              <a:t>́α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549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Γνωστικές θεωρίες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2400" dirty="0"/>
              <a:t>Βασικές έννοιες:</a:t>
            </a:r>
          </a:p>
          <a:p>
            <a:pPr>
              <a:buNone/>
            </a:pPr>
            <a:endParaRPr lang="el-GR" sz="2400" dirty="0"/>
          </a:p>
          <a:p>
            <a:r>
              <a:rPr lang="en-US" sz="2400" dirty="0" err="1"/>
              <a:t>Π</a:t>
            </a:r>
            <a:r>
              <a:rPr lang="en-US" sz="2400" dirty="0"/>
              <a:t>α</a:t>
            </a:r>
            <a:r>
              <a:rPr lang="en-US" sz="2400" dirty="0" err="1"/>
              <a:t>ρ</a:t>
            </a:r>
            <a:r>
              <a:rPr lang="en-US" sz="2400" dirty="0"/>
              <a:t>α</a:t>
            </a:r>
            <a:r>
              <a:rPr lang="en-US" sz="2400" dirty="0" err="1"/>
              <a:t>τήρηση</a:t>
            </a:r>
            <a:r>
              <a:rPr lang="en-US" sz="2400" dirty="0"/>
              <a:t> </a:t>
            </a:r>
            <a:r>
              <a:rPr lang="en-US" sz="2400" dirty="0" err="1"/>
              <a:t>κ</a:t>
            </a:r>
            <a:r>
              <a:rPr lang="en-US" sz="2400" dirty="0"/>
              <a:t>α</a:t>
            </a:r>
            <a:r>
              <a:rPr lang="en-US" sz="2400" dirty="0" err="1"/>
              <a:t>ι</a:t>
            </a:r>
            <a:r>
              <a:rPr lang="en-US" sz="2400" dirty="0"/>
              <a:t> </a:t>
            </a:r>
            <a:r>
              <a:rPr lang="en-US" sz="2400" dirty="0" err="1"/>
              <a:t>μίμηση</a:t>
            </a:r>
            <a:r>
              <a:rPr lang="en-US" sz="2400" dirty="0"/>
              <a:t> π</a:t>
            </a:r>
            <a:r>
              <a:rPr lang="en-US" sz="2400" dirty="0" err="1"/>
              <a:t>ροτυ</a:t>
            </a:r>
            <a:r>
              <a:rPr lang="en-US" sz="2400" dirty="0"/>
              <a:t>́π</a:t>
            </a:r>
            <a:r>
              <a:rPr lang="en-US" sz="2400" dirty="0" err="1"/>
              <a:t>ου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Έμμεση</a:t>
            </a:r>
            <a:r>
              <a:rPr lang="en-US" sz="2400" dirty="0"/>
              <a:t> </a:t>
            </a:r>
            <a:r>
              <a:rPr lang="en-US" sz="2400" dirty="0" err="1"/>
              <a:t>ενίσχυση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Δι</a:t>
            </a:r>
            <a:r>
              <a:rPr lang="en-US" sz="2400" dirty="0"/>
              <a:t>ά</a:t>
            </a:r>
            <a:r>
              <a:rPr lang="en-US" sz="2400" dirty="0" err="1"/>
              <a:t>κριση</a:t>
            </a:r>
            <a:r>
              <a:rPr lang="en-US" sz="2400" dirty="0"/>
              <a:t> 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θησης-συμ</a:t>
            </a:r>
            <a:r>
              <a:rPr lang="en-US" sz="2400" dirty="0"/>
              <a:t>π</a:t>
            </a:r>
            <a:r>
              <a:rPr lang="en-US" sz="2400" dirty="0" err="1"/>
              <a:t>εριφορ</a:t>
            </a:r>
            <a:r>
              <a:rPr lang="en-US" sz="2400" dirty="0"/>
              <a:t>ά</a:t>
            </a:r>
            <a:r>
              <a:rPr lang="en-US" sz="2400" dirty="0" err="1"/>
              <a:t>ς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Δι</a:t>
            </a:r>
            <a:r>
              <a:rPr lang="en-US" sz="2400" dirty="0"/>
              <a:t>α</a:t>
            </a:r>
            <a:r>
              <a:rPr lang="en-US" sz="2400" dirty="0" err="1"/>
              <a:t>μεσολ</a:t>
            </a:r>
            <a:r>
              <a:rPr lang="en-US" sz="2400" dirty="0"/>
              <a:t>αβ</a:t>
            </a:r>
            <a:r>
              <a:rPr lang="en-US" sz="2400" dirty="0" err="1"/>
              <a:t>ητικοι</a:t>
            </a:r>
            <a:r>
              <a:rPr lang="en-US" sz="2400" dirty="0"/>
              <a:t>́ πα</a:t>
            </a:r>
            <a:r>
              <a:rPr lang="en-US" sz="2400" dirty="0" err="1"/>
              <a:t>ρ</a:t>
            </a:r>
            <a:r>
              <a:rPr lang="en-US" sz="2400" dirty="0"/>
              <a:t>ά</a:t>
            </a:r>
            <a:r>
              <a:rPr lang="en-US" sz="2400" dirty="0" err="1"/>
              <a:t>γοντες</a:t>
            </a:r>
            <a:r>
              <a:rPr lang="en-US" sz="2400" dirty="0"/>
              <a:t> </a:t>
            </a:r>
            <a:r>
              <a:rPr lang="en-US" sz="2400" dirty="0" err="1"/>
              <a:t>ο</a:t>
            </a:r>
            <a:r>
              <a:rPr lang="en-US" sz="2400" dirty="0"/>
              <a:t>́π</a:t>
            </a:r>
            <a:r>
              <a:rPr lang="en-US" sz="2400" dirty="0" err="1"/>
              <a:t>ως</a:t>
            </a:r>
            <a:r>
              <a:rPr lang="en-US" sz="2400" dirty="0"/>
              <a:t> π</a:t>
            </a:r>
            <a:r>
              <a:rPr lang="en-US" sz="2400" dirty="0" err="1"/>
              <a:t>ροσδοκίες</a:t>
            </a:r>
            <a:r>
              <a:rPr lang="en-US" sz="2400" dirty="0"/>
              <a:t>, π</a:t>
            </a:r>
            <a:r>
              <a:rPr lang="en-US" sz="2400" dirty="0" err="1"/>
              <a:t>ροηγούμενη</a:t>
            </a:r>
            <a:r>
              <a:rPr lang="en-US" sz="2400" dirty="0"/>
              <a:t> </a:t>
            </a:r>
            <a:r>
              <a:rPr lang="en-US" sz="2400" dirty="0" err="1"/>
              <a:t>γνώση</a:t>
            </a:r>
            <a:r>
              <a:rPr lang="en-US" sz="2400" dirty="0"/>
              <a:t> </a:t>
            </a:r>
            <a:r>
              <a:rPr lang="en-US" sz="2400" dirty="0" err="1"/>
              <a:t>κλ</a:t>
            </a:r>
            <a:r>
              <a:rPr lang="en-US" sz="2400" dirty="0"/>
              <a:t>π. </a:t>
            </a:r>
          </a:p>
          <a:p>
            <a:r>
              <a:rPr lang="en-US" sz="2400" dirty="0" err="1"/>
              <a:t>Γνωστικές</a:t>
            </a:r>
            <a:r>
              <a:rPr lang="en-US" sz="2400" dirty="0"/>
              <a:t> </a:t>
            </a:r>
            <a:r>
              <a:rPr lang="en-US" sz="2400" dirty="0" err="1"/>
              <a:t>λειτουργίες</a:t>
            </a:r>
            <a:r>
              <a:rPr lang="el-GR" sz="2400" dirty="0"/>
              <a:t> ( άρα και ατομικές διαφορές) </a:t>
            </a:r>
            <a:r>
              <a:rPr lang="en-US" sz="2400" dirty="0" err="1"/>
              <a:t>δι</a:t>
            </a:r>
            <a:r>
              <a:rPr lang="en-US" sz="2400" dirty="0"/>
              <a:t>α</a:t>
            </a:r>
            <a:r>
              <a:rPr lang="en-US" sz="2400" dirty="0" err="1"/>
              <a:t>μεσολ</a:t>
            </a:r>
            <a:r>
              <a:rPr lang="en-US" sz="2400" dirty="0"/>
              <a:t>αβ</a:t>
            </a:r>
            <a:r>
              <a:rPr lang="en-US" sz="2400" dirty="0" err="1"/>
              <a:t>ούν</a:t>
            </a:r>
            <a:r>
              <a:rPr lang="en-US" sz="2400" dirty="0"/>
              <a:t> </a:t>
            </a:r>
            <a:r>
              <a:rPr lang="en-US" sz="2400" dirty="0" err="1"/>
              <a:t>τη</a:t>
            </a:r>
            <a:r>
              <a:rPr lang="en-US" sz="2400" dirty="0"/>
              <a:t> </a:t>
            </a:r>
            <a:r>
              <a:rPr lang="en-US" sz="2400" dirty="0" err="1"/>
              <a:t>μ</a:t>
            </a:r>
            <a:r>
              <a:rPr lang="en-US" sz="2400" dirty="0"/>
              <a:t>ά</a:t>
            </a:r>
            <a:r>
              <a:rPr lang="en-US" sz="2400" dirty="0" err="1"/>
              <a:t>θηση</a:t>
            </a:r>
            <a:r>
              <a:rPr lang="en-US" sz="2400" dirty="0"/>
              <a:t> 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Υπάρχει κάποια εστίαση στο περιβάλλον (πρότυπα </a:t>
            </a:r>
            <a:r>
              <a:rPr lang="el-GR" sz="2400" dirty="0" err="1"/>
              <a:t>κλπ</a:t>
            </a:r>
            <a:r>
              <a:rPr lang="el-GR" sz="2400" dirty="0"/>
              <a:t>)και αναγνωρίζεται μερικώς ότι οι σχέσεις (πχ. Οικογενειακές σχέσεις) μπορεί να επηρεάζουν  κάποιους γνωστικούς παράγοντες (πχ. αυτό-αποτελεσματικότητα)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220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θεωρία γνωστικής ανάπτυξης του </a:t>
            </a:r>
            <a:r>
              <a:rPr lang="en-US" dirty="0"/>
              <a:t>Piaget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/>
              <a:t>Τα στάδια γνωστικής ανάπτυξης (ποιοτικά διαφορετικά):</a:t>
            </a:r>
          </a:p>
          <a:p>
            <a:pPr>
              <a:buNone/>
            </a:pPr>
            <a:endParaRPr lang="el-GR" dirty="0"/>
          </a:p>
          <a:p>
            <a:r>
              <a:rPr lang="en-US" dirty="0" err="1"/>
              <a:t>Αισθητηριοκινητικ</a:t>
            </a:r>
            <a:r>
              <a:rPr lang="el-GR" dirty="0"/>
              <a:t>ή νόηση (γέννηση έως 2χρ.)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νοημοσύνη</a:t>
            </a:r>
            <a:r>
              <a:rPr lang="en-US" dirty="0"/>
              <a:t> βα</a:t>
            </a:r>
            <a:r>
              <a:rPr lang="en-US" dirty="0" err="1"/>
              <a:t>σίζετ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α</a:t>
            </a:r>
            <a:r>
              <a:rPr lang="en-US" dirty="0" err="1"/>
              <a:t>ισθήσεις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κίνηση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σώμ</a:t>
            </a:r>
            <a:r>
              <a:rPr lang="en-US" dirty="0"/>
              <a:t>α</a:t>
            </a:r>
            <a:r>
              <a:rPr lang="en-US" dirty="0" err="1"/>
              <a:t>τος</a:t>
            </a:r>
            <a:r>
              <a:rPr lang="en-US" dirty="0"/>
              <a:t>, </a:t>
            </a:r>
          </a:p>
          <a:p>
            <a:r>
              <a:rPr lang="en-US" dirty="0" err="1"/>
              <a:t>Προ</a:t>
            </a:r>
            <a:r>
              <a:rPr lang="el-GR" dirty="0"/>
              <a:t>λειτουργική</a:t>
            </a:r>
            <a:r>
              <a:rPr lang="en-US" dirty="0"/>
              <a:t> </a:t>
            </a:r>
            <a:r>
              <a:rPr lang="en-US" dirty="0" err="1"/>
              <a:t>νόηση</a:t>
            </a:r>
            <a:r>
              <a:rPr lang="el-GR" dirty="0"/>
              <a:t> (2-6χρ.)</a:t>
            </a:r>
            <a:r>
              <a:rPr lang="en-US" dirty="0"/>
              <a:t>:</a:t>
            </a:r>
            <a:r>
              <a:rPr lang="el-GR" dirty="0"/>
              <a:t> Τα παιδιά </a:t>
            </a:r>
            <a:r>
              <a:rPr lang="el-GR" dirty="0" err="1"/>
              <a:t>χρησιμοποιο</a:t>
            </a:r>
            <a:r>
              <a:rPr lang="en-US" dirty="0" err="1"/>
              <a:t>ύ</a:t>
            </a:r>
            <a:r>
              <a:rPr lang="el-GR" dirty="0"/>
              <a:t>ν σύμβολα (</a:t>
            </a:r>
            <a:r>
              <a:rPr lang="el-GR" dirty="0" err="1"/>
              <a:t>γλωσσα</a:t>
            </a:r>
            <a:r>
              <a:rPr lang="el-GR" dirty="0"/>
              <a:t>, χειρονομίες),</a:t>
            </a:r>
            <a:r>
              <a:rPr lang="el-GR" dirty="0" err="1"/>
              <a:t>ό</a:t>
            </a:r>
            <a:r>
              <a:rPr lang="el-GR" dirty="0"/>
              <a:t> </a:t>
            </a:r>
            <a:r>
              <a:rPr lang="el-GR" dirty="0" err="1"/>
              <a:t>μως</a:t>
            </a:r>
            <a:r>
              <a:rPr lang="el-GR" dirty="0"/>
              <a:t>, η σκέψη τους είναι εγωκεντρική  και εύκολα παρασύρονται από επιφανειακές ομοιότητες</a:t>
            </a:r>
          </a:p>
          <a:p>
            <a:r>
              <a:rPr lang="el-GR" dirty="0"/>
              <a:t>Συγκεκριμένων νοητικών ενεργειών (6-12 χρ.): Τα παιδιά είναι ικανά για νοητικές λειτουργίες που εναρμονίζονται με ένα λογικό σύστημα, όμως όχι αφηρημένη σκέψη</a:t>
            </a:r>
          </a:p>
          <a:p>
            <a:r>
              <a:rPr lang="el-GR" dirty="0"/>
              <a:t>Τυπικών νοητικών λειτουργιών (12-19 χρ.): ενδιαφέρον για τις αφηρημένες ιδέες και για την ίδια τη διαδικασία της σκέψης. </a:t>
            </a:r>
          </a:p>
          <a:p>
            <a:pPr marL="0" indent="0">
              <a:buNone/>
            </a:pPr>
            <a:r>
              <a:rPr lang="el-GR" dirty="0"/>
              <a:t>Ο </a:t>
            </a:r>
            <a:r>
              <a:rPr lang="en-US" dirty="0"/>
              <a:t>Piaget </a:t>
            </a:r>
            <a:r>
              <a:rPr lang="el-GR" dirty="0"/>
              <a:t>έχει κατηγορηθεί γενικά για τη λιγοστή έμφαση που έδινε σε περιβαλλοντικές/κοινωνικές συνθήκες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604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3E2B8-2FD2-0E4B-8659-6283B6974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Κοινωνικοπολιτισμική</a:t>
            </a:r>
            <a:r>
              <a:rPr lang="el-GR" dirty="0"/>
              <a:t> θεωρία </a:t>
            </a:r>
            <a:r>
              <a:rPr lang="en-US" dirty="0"/>
              <a:t>Vygotsky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77878-6985-3C4B-9BC7-F826DA975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ΖΕΑ</a:t>
            </a:r>
          </a:p>
          <a:p>
            <a:r>
              <a:rPr lang="el-GR" dirty="0"/>
              <a:t>Έμφαση στο περιβάλλον </a:t>
            </a:r>
          </a:p>
          <a:p>
            <a:r>
              <a:rPr lang="el-GR" dirty="0"/>
              <a:t>Όχι ιδιαίτερα στην πρώτη σχέση, αλλά γενικά σε «πιο έμπειρους» άλλους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064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Θεωρία του δεσμού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Τέσσερα είδη δεσμού (αξιολόγηση μέσω του πειράματος της «Συνθήκης του Ξένου» της </a:t>
            </a:r>
            <a:r>
              <a:rPr lang="en-US" sz="2000" dirty="0"/>
              <a:t>M. Ainsworth</a:t>
            </a:r>
            <a:r>
              <a:rPr lang="el-GR" sz="2000" dirty="0"/>
              <a:t>)</a:t>
            </a:r>
          </a:p>
          <a:p>
            <a:pPr>
              <a:buAutoNum type="arabicPeriod"/>
            </a:pPr>
            <a:r>
              <a:rPr lang="el-GR" sz="2000" dirty="0"/>
              <a:t>Ασφαλής δεσμός</a:t>
            </a:r>
          </a:p>
          <a:p>
            <a:pPr>
              <a:buAutoNum type="arabicPeriod"/>
            </a:pPr>
            <a:r>
              <a:rPr lang="el-GR" sz="2000" dirty="0"/>
              <a:t> Ανασφαλής δεσμός με αντίσταση (αμφίθυμος δεσμός)</a:t>
            </a:r>
          </a:p>
          <a:p>
            <a:pPr>
              <a:buAutoNum type="arabicPeriod"/>
            </a:pPr>
            <a:r>
              <a:rPr lang="el-GR" sz="2000" dirty="0"/>
              <a:t>Ανασφαλής  δεσμός με αποφυγή (</a:t>
            </a:r>
            <a:r>
              <a:rPr lang="el-GR" sz="2000" dirty="0" err="1"/>
              <a:t>αποφευκτικός</a:t>
            </a:r>
            <a:r>
              <a:rPr lang="el-GR" sz="2000" dirty="0"/>
              <a:t> δεσμός)</a:t>
            </a:r>
          </a:p>
          <a:p>
            <a:pPr>
              <a:buAutoNum type="arabicPeriod"/>
            </a:pPr>
            <a:r>
              <a:rPr lang="el-GR" sz="2000" dirty="0"/>
              <a:t>Αποδιοργανωμένος δεσμός</a:t>
            </a:r>
          </a:p>
          <a:p>
            <a:pPr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8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BACC5-12FB-6B46-A77F-C51A5A02C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Σύγγραμμα μαθήματος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A867C-8918-0B41-AC7D-213376857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016" y="2258863"/>
            <a:ext cx="10554574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Λάγιου-Λιγνού, Ε. Αναγνωστάκη, Λ. και </a:t>
            </a:r>
            <a:r>
              <a:rPr lang="el-GR" sz="2400" dirty="0" err="1"/>
              <a:t>Ναυρίδη</a:t>
            </a:r>
            <a:r>
              <a:rPr lang="el-GR" sz="2400" dirty="0"/>
              <a:t>, Α. (2019)</a:t>
            </a:r>
          </a:p>
          <a:p>
            <a:pPr marL="0" indent="0">
              <a:buNone/>
            </a:pPr>
            <a:r>
              <a:rPr lang="el-GR" sz="2400" dirty="0"/>
              <a:t> </a:t>
            </a:r>
            <a:r>
              <a:rPr lang="el-GR" sz="2400" i="1" dirty="0"/>
              <a:t>Ψυχαναλυτικές παρεμβάσεις με μικρά παιδιά στην οικογένεια και στην τάξη</a:t>
            </a:r>
          </a:p>
          <a:p>
            <a:pPr marL="0" indent="0">
              <a:buNone/>
            </a:pPr>
            <a:r>
              <a:rPr lang="el-GR" sz="2400" dirty="0"/>
              <a:t>Αθήνα: Εκδόσεις Αρμός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12475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Θεωρία του στυλ των γονικών πρακτικών της </a:t>
            </a:r>
            <a:r>
              <a:rPr lang="en-US" dirty="0"/>
              <a:t>Baumrind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200" dirty="0"/>
              <a:t>Συνδυασμός ανάμεσα στην αποδοχή του παιδιού και τρυφερότητα από το γονέα και τον έλεγχο που ασκεί ο γονέας.</a:t>
            </a:r>
          </a:p>
          <a:p>
            <a:pPr marL="0" indent="0">
              <a:buNone/>
            </a:pPr>
            <a:r>
              <a:rPr lang="el-GR" sz="2200" dirty="0"/>
              <a:t>Τέσσερα στυλ γονικών πρακτικών με αντίστοιχα αποτελέσματα στη συμπεριφορά του παιδιού:</a:t>
            </a:r>
          </a:p>
          <a:p>
            <a:pPr>
              <a:buAutoNum type="arabicPeriod"/>
            </a:pPr>
            <a:r>
              <a:rPr lang="el-GR" sz="2200" dirty="0"/>
              <a:t>Διαλεκτικός γονέας: υψηλή αποδοχή, σταθερός έλεγχος –παιδί με αυτοεκτίμηση</a:t>
            </a:r>
          </a:p>
          <a:p>
            <a:pPr>
              <a:buAutoNum type="arabicPeriod"/>
            </a:pPr>
            <a:r>
              <a:rPr lang="el-GR" sz="2200" dirty="0"/>
              <a:t>Αυταρχικός γονέας: χαμηλή αποδοχή, σταθερός/πιεστικός έλεγχος- αγχώδες παιδί</a:t>
            </a:r>
          </a:p>
          <a:p>
            <a:pPr>
              <a:buAutoNum type="arabicPeriod"/>
            </a:pPr>
            <a:r>
              <a:rPr lang="el-GR" sz="2200" dirty="0"/>
              <a:t>Ανεκτικός γονέας: υψηλή αποδοχή, απών έλεγχος- απαιτητικό παιδί</a:t>
            </a:r>
          </a:p>
          <a:p>
            <a:pPr>
              <a:buAutoNum type="arabicPeriod"/>
            </a:pPr>
            <a:r>
              <a:rPr lang="el-GR" sz="2200" dirty="0"/>
              <a:t>Αμέτοχος/αδιάφορος γονέας: χαμηλή αποδοχή, απών έλεγχος- εξαρτημένο παιδί </a:t>
            </a:r>
          </a:p>
          <a:p>
            <a:pPr marL="0" indent="0">
              <a:buNone/>
            </a:pPr>
            <a:endParaRPr lang="el-GR" sz="2200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770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οικολογικών συστημάτων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Η πιο </a:t>
            </a:r>
            <a:r>
              <a:rPr lang="el-GR" sz="2400" dirty="0" err="1"/>
              <a:t>επιδραστική</a:t>
            </a:r>
            <a:r>
              <a:rPr lang="el-GR" sz="2400" dirty="0"/>
              <a:t> θεωρία συστημάτων είναι η </a:t>
            </a:r>
            <a:r>
              <a:rPr lang="el-GR" sz="2400" b="1" dirty="0"/>
              <a:t>θεωρία οικολογικών συστημάτων </a:t>
            </a:r>
            <a:r>
              <a:rPr lang="el-GR" sz="2400" dirty="0"/>
              <a:t>του </a:t>
            </a:r>
            <a:r>
              <a:rPr lang="el-GR" sz="2400" b="1" dirty="0" err="1"/>
              <a:t>Uri</a:t>
            </a:r>
            <a:r>
              <a:rPr lang="el-GR" sz="2400" b="1" dirty="0"/>
              <a:t> </a:t>
            </a:r>
            <a:r>
              <a:rPr lang="el-GR" sz="2400" b="1" dirty="0" err="1"/>
              <a:t>Bronfebrenner</a:t>
            </a:r>
            <a:r>
              <a:rPr lang="el-GR" sz="2400" b="1" dirty="0"/>
              <a:t> </a:t>
            </a:r>
            <a:r>
              <a:rPr lang="el-GR" sz="2400" dirty="0"/>
              <a:t>(1917 Μόσχα- 2005 </a:t>
            </a:r>
            <a:r>
              <a:rPr lang="el-GR" sz="2400" dirty="0" err="1"/>
              <a:t>Ίθακα</a:t>
            </a:r>
            <a:r>
              <a:rPr lang="el-GR" sz="2400" dirty="0"/>
              <a:t>, ΝΥ)</a:t>
            </a:r>
            <a:endParaRPr lang="el-GR" sz="2400" b="1" dirty="0"/>
          </a:p>
          <a:p>
            <a:pPr>
              <a:buNone/>
            </a:pPr>
            <a:endParaRPr lang="el-GR" sz="2400" dirty="0"/>
          </a:p>
          <a:p>
            <a:r>
              <a:rPr lang="el-GR" sz="2400" dirty="0"/>
              <a:t>Σύμφωνα με τη θεωρία των οικολογικών συστημάτων, το αναπτυσσόμενο παιδί βρίσκεται στο κέντρο μίας ομάδας τεσσάρων εγκιβωτισμένων συστημάτων που </a:t>
            </a:r>
            <a:r>
              <a:rPr lang="el-GR" sz="2400" dirty="0" err="1"/>
              <a:t>αλληλεπιδρούν</a:t>
            </a:r>
            <a:r>
              <a:rPr lang="el-GR" sz="24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7419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629419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z="4400" dirty="0"/>
              <a:t>Θεωρία οικολογικών</a:t>
            </a:r>
            <a:br>
              <a:rPr lang="el-GR" sz="4400" dirty="0"/>
            </a:br>
            <a:r>
              <a:rPr lang="el-GR" sz="4400" dirty="0"/>
              <a:t>συστημάτων</a:t>
            </a:r>
            <a:endParaRPr lang="en-US" sz="4400" dirty="0"/>
          </a:p>
        </p:txBody>
      </p:sp>
      <p:pic>
        <p:nvPicPr>
          <p:cNvPr id="4" name="Content Placeholder 4" descr="668524d12539d2d194f6b189c7ac5fba.jpg">
            <a:extLst>
              <a:ext uri="{FF2B5EF4-FFF2-40B4-BE49-F238E27FC236}">
                <a16:creationId xmlns:a16="http://schemas.microsoft.com/office/drawing/2014/main" id="{9150908E-7A6F-194C-B2E7-F73D2B59D5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-37032" r="-37032"/>
          <a:stretch>
            <a:fillRect/>
          </a:stretch>
        </p:blipFill>
        <p:spPr>
          <a:xfrm>
            <a:off x="4854594" y="348678"/>
            <a:ext cx="7201732" cy="597897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867324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οικολογικών συστημάτων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i</a:t>
            </a:r>
            <a:r>
              <a:rPr lang="en-US" dirty="0"/>
              <a:t>. </a:t>
            </a:r>
            <a:r>
              <a:rPr lang="en-US" sz="2000" dirty="0" err="1"/>
              <a:t>Μικροσύστημ</a:t>
            </a:r>
            <a:r>
              <a:rPr lang="en-US" sz="2000" dirty="0"/>
              <a:t>α: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δρ</a:t>
            </a:r>
            <a:r>
              <a:rPr lang="en-US" sz="2000" dirty="0"/>
              <a:t>α</a:t>
            </a:r>
            <a:r>
              <a:rPr lang="en-US" sz="2000" dirty="0" err="1"/>
              <a:t>στηριότητες</a:t>
            </a:r>
            <a:r>
              <a:rPr lang="en-US" sz="2000" dirty="0"/>
              <a:t>,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ρόλοι</a:t>
            </a:r>
            <a:r>
              <a:rPr lang="en-US" sz="2000" dirty="0"/>
              <a:t> </a:t>
            </a:r>
            <a:r>
              <a:rPr lang="en-US" sz="2000" dirty="0" err="1"/>
              <a:t>κ</a:t>
            </a:r>
            <a:r>
              <a:rPr lang="en-US" sz="2000" dirty="0"/>
              <a:t>α</a:t>
            </a:r>
            <a:r>
              <a:rPr lang="en-US" sz="2000" dirty="0" err="1"/>
              <a:t>ι</a:t>
            </a:r>
            <a:r>
              <a:rPr lang="en-US" sz="2000" dirty="0"/>
              <a:t> </a:t>
            </a:r>
            <a:r>
              <a:rPr lang="en-US" sz="2000" dirty="0" err="1"/>
              <a:t>οι</a:t>
            </a:r>
            <a:r>
              <a:rPr lang="en-US" sz="2000" dirty="0"/>
              <a:t> α</a:t>
            </a:r>
            <a:r>
              <a:rPr lang="en-US" sz="2000" dirty="0" err="1"/>
              <a:t>λληλε</a:t>
            </a:r>
            <a:r>
              <a:rPr lang="en-US" sz="2000" dirty="0"/>
              <a:t>π</a:t>
            </a:r>
            <a:r>
              <a:rPr lang="en-US" sz="2000" dirty="0" err="1"/>
              <a:t>ιδρ</a:t>
            </a:r>
            <a:r>
              <a:rPr lang="en-US" sz="2000" dirty="0"/>
              <a:t>ά</a:t>
            </a:r>
            <a:r>
              <a:rPr lang="en-US" sz="2000" dirty="0" err="1"/>
              <a:t>σεις</a:t>
            </a:r>
            <a:r>
              <a:rPr lang="en-US" sz="2000" dirty="0"/>
              <a:t> </a:t>
            </a:r>
            <a:r>
              <a:rPr lang="en-US" sz="2000" dirty="0" err="1"/>
              <a:t>του</a:t>
            </a:r>
            <a:r>
              <a:rPr lang="en-US" sz="2000" dirty="0"/>
              <a:t> α</a:t>
            </a:r>
            <a:r>
              <a:rPr lang="en-US" sz="2000" dirty="0" err="1"/>
              <a:t>τόμου</a:t>
            </a:r>
            <a:r>
              <a:rPr lang="en-US" sz="2000" dirty="0"/>
              <a:t>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ά</a:t>
            </a:r>
            <a:r>
              <a:rPr lang="en-US" sz="2000" dirty="0" err="1"/>
              <a:t>μεσο</a:t>
            </a:r>
            <a:r>
              <a:rPr lang="en-US" sz="2000" dirty="0"/>
              <a:t> π</a:t>
            </a:r>
            <a:r>
              <a:rPr lang="en-US" sz="2000" dirty="0" err="1"/>
              <a:t>ερι</a:t>
            </a:r>
            <a:r>
              <a:rPr lang="en-US" sz="2000" dirty="0"/>
              <a:t>βά</a:t>
            </a:r>
            <a:r>
              <a:rPr lang="en-US" sz="2000" dirty="0" err="1"/>
              <a:t>λλον</a:t>
            </a:r>
            <a:r>
              <a:rPr lang="en-US" sz="2000" dirty="0"/>
              <a:t> </a:t>
            </a:r>
            <a:r>
              <a:rPr lang="en-US" sz="2000" dirty="0" err="1"/>
              <a:t>του</a:t>
            </a:r>
            <a:r>
              <a:rPr lang="en-US" sz="2000" dirty="0"/>
              <a:t> (π.</a:t>
            </a:r>
            <a:r>
              <a:rPr lang="en-US" sz="2000" dirty="0" err="1"/>
              <a:t>χ</a:t>
            </a:r>
            <a:r>
              <a:rPr lang="en-US" sz="2000" dirty="0"/>
              <a:t>. </a:t>
            </a:r>
            <a:r>
              <a:rPr lang="en-US" sz="2000" dirty="0" err="1"/>
              <a:t>του</a:t>
            </a:r>
            <a:r>
              <a:rPr lang="en-US" sz="2000" dirty="0"/>
              <a:t> πα</a:t>
            </a:r>
            <a:r>
              <a:rPr lang="en-US" sz="2000" dirty="0" err="1"/>
              <a:t>ιδιου</a:t>
            </a:r>
            <a:r>
              <a:rPr lang="en-US" sz="2000" dirty="0"/>
              <a:t>́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την</a:t>
            </a:r>
            <a:r>
              <a:rPr lang="en-US" sz="2000" dirty="0"/>
              <a:t> </a:t>
            </a:r>
            <a:r>
              <a:rPr lang="en-US" sz="2000" dirty="0" err="1"/>
              <a:t>οικογένει</a:t>
            </a:r>
            <a:r>
              <a:rPr lang="en-US" sz="2000" dirty="0"/>
              <a:t>α,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</a:t>
            </a:r>
            <a:r>
              <a:rPr lang="en-US" sz="2000" dirty="0" err="1"/>
              <a:t>σχολείο</a:t>
            </a:r>
            <a:r>
              <a:rPr lang="en-US" sz="2000" dirty="0"/>
              <a:t> </a:t>
            </a:r>
            <a:r>
              <a:rPr lang="en-US" sz="2000" dirty="0" err="1"/>
              <a:t>κλ</a:t>
            </a:r>
            <a:r>
              <a:rPr lang="en-US" sz="2000" dirty="0"/>
              <a:t>π.)</a:t>
            </a:r>
          </a:p>
          <a:p>
            <a:pPr>
              <a:buNone/>
            </a:pPr>
            <a:r>
              <a:rPr lang="en-US" sz="2000" dirty="0"/>
              <a:t>ii. </a:t>
            </a:r>
            <a:r>
              <a:rPr lang="en-US" sz="2000" dirty="0" err="1"/>
              <a:t>Μεσοσύστημ</a:t>
            </a:r>
            <a:r>
              <a:rPr lang="en-US" sz="2000" dirty="0"/>
              <a:t>α: </a:t>
            </a:r>
            <a:r>
              <a:rPr lang="en-US" sz="2000" dirty="0" err="1"/>
              <a:t>οι</a:t>
            </a:r>
            <a:r>
              <a:rPr lang="en-US" sz="2000" dirty="0"/>
              <a:t> α</a:t>
            </a:r>
            <a:r>
              <a:rPr lang="en-US" sz="2000" dirty="0" err="1"/>
              <a:t>λληλε</a:t>
            </a:r>
            <a:r>
              <a:rPr lang="en-US" sz="2000" dirty="0"/>
              <a:t>π</a:t>
            </a:r>
            <a:r>
              <a:rPr lang="en-US" sz="2000" dirty="0" err="1"/>
              <a:t>ιδρ</a:t>
            </a:r>
            <a:r>
              <a:rPr lang="en-US" sz="2000" dirty="0"/>
              <a:t>ά</a:t>
            </a:r>
            <a:r>
              <a:rPr lang="en-US" sz="2000" dirty="0" err="1"/>
              <a:t>σεις</a:t>
            </a:r>
            <a:r>
              <a:rPr lang="en-US" sz="2000" dirty="0"/>
              <a:t> </a:t>
            </a:r>
            <a:r>
              <a:rPr lang="en-US" sz="2000" dirty="0" err="1"/>
              <a:t>μετ</a:t>
            </a:r>
            <a:r>
              <a:rPr lang="en-US" sz="2000" dirty="0"/>
              <a:t>α</a:t>
            </a:r>
            <a:r>
              <a:rPr lang="en-US" sz="2000" dirty="0" err="1"/>
              <a:t>ξυ</a:t>
            </a:r>
            <a:r>
              <a:rPr lang="en-US" sz="2000" dirty="0"/>
              <a:t>́ </a:t>
            </a:r>
            <a:r>
              <a:rPr lang="en-US" sz="2000" dirty="0" err="1"/>
              <a:t>δύο</a:t>
            </a:r>
            <a:r>
              <a:rPr lang="en-US" sz="2000" dirty="0"/>
              <a:t> </a:t>
            </a:r>
            <a:r>
              <a:rPr lang="en-US" sz="2000" dirty="0" err="1"/>
              <a:t>η</a:t>
            </a:r>
            <a:r>
              <a:rPr lang="en-US" sz="2000" dirty="0"/>
              <a:t>́ π</a:t>
            </a:r>
            <a:r>
              <a:rPr lang="en-US" sz="2000" dirty="0" err="1"/>
              <a:t>ερισσότερων</a:t>
            </a:r>
            <a:r>
              <a:rPr lang="en-US" sz="2000" dirty="0"/>
              <a:t> </a:t>
            </a:r>
            <a:r>
              <a:rPr lang="en-US" sz="2000" dirty="0" err="1"/>
              <a:t>μικροσυστημ</a:t>
            </a:r>
            <a:r>
              <a:rPr lang="en-US" sz="2000" dirty="0"/>
              <a:t>ά</a:t>
            </a:r>
            <a:r>
              <a:rPr lang="en-US" sz="2000" dirty="0" err="1"/>
              <a:t>των</a:t>
            </a:r>
            <a:r>
              <a:rPr lang="en-US" sz="2000" dirty="0"/>
              <a:t> (π.</a:t>
            </a:r>
            <a:r>
              <a:rPr lang="en-US" sz="2000" dirty="0" err="1"/>
              <a:t>χ</a:t>
            </a:r>
            <a:r>
              <a:rPr lang="en-US" sz="2000" dirty="0"/>
              <a:t>. </a:t>
            </a:r>
            <a:r>
              <a:rPr lang="en-US" sz="2000" dirty="0" err="1"/>
              <a:t>οικογένει</a:t>
            </a:r>
            <a:r>
              <a:rPr lang="en-US" sz="2000" dirty="0"/>
              <a:t>α- </a:t>
            </a:r>
            <a:r>
              <a:rPr lang="en-US" sz="2000" dirty="0" err="1"/>
              <a:t>σχολείο</a:t>
            </a:r>
            <a:r>
              <a:rPr lang="el-GR" sz="2000" dirty="0"/>
              <a:t>, πχ. παρακολούθηση της </a:t>
            </a:r>
            <a:r>
              <a:rPr lang="el-GR" sz="2000" dirty="0" err="1"/>
              <a:t>μαθησιακης</a:t>
            </a:r>
            <a:r>
              <a:rPr lang="el-GR" sz="2000" dirty="0"/>
              <a:t> πορείας των παιδιών από τους γονείς</a:t>
            </a:r>
            <a:r>
              <a:rPr lang="en-US" sz="2000" dirty="0"/>
              <a:t>)</a:t>
            </a:r>
          </a:p>
          <a:p>
            <a:pPr>
              <a:buNone/>
            </a:pPr>
            <a:r>
              <a:rPr lang="en-US" sz="2000" dirty="0"/>
              <a:t>iii. </a:t>
            </a:r>
            <a:r>
              <a:rPr lang="en-US" sz="2000" dirty="0" err="1"/>
              <a:t>Εξωσύστημ</a:t>
            </a:r>
            <a:r>
              <a:rPr lang="en-US" sz="2000" dirty="0"/>
              <a:t>α: </a:t>
            </a:r>
            <a:r>
              <a:rPr lang="en-US" sz="2000" dirty="0" err="1"/>
              <a:t>τ</a:t>
            </a:r>
            <a:r>
              <a:rPr lang="en-US" sz="2000" dirty="0"/>
              <a:t>α </a:t>
            </a:r>
            <a:r>
              <a:rPr lang="en-US" sz="2000" dirty="0" err="1"/>
              <a:t>κοινωνικ</a:t>
            </a:r>
            <a:r>
              <a:rPr lang="en-US" sz="2000" dirty="0"/>
              <a:t>ά π</a:t>
            </a:r>
            <a:r>
              <a:rPr lang="en-US" sz="2000" dirty="0" err="1"/>
              <a:t>λ</a:t>
            </a:r>
            <a:r>
              <a:rPr lang="en-US" sz="2000" dirty="0"/>
              <a:t>α</a:t>
            </a:r>
            <a:r>
              <a:rPr lang="en-US" sz="2000" dirty="0" err="1"/>
              <a:t>ίσι</a:t>
            </a:r>
            <a:r>
              <a:rPr lang="en-US" sz="2000" dirty="0"/>
              <a:t>α </a:t>
            </a:r>
            <a:r>
              <a:rPr lang="en-US" sz="2000" dirty="0" err="1"/>
              <a:t>κ</a:t>
            </a:r>
            <a:r>
              <a:rPr lang="en-US" sz="2000" dirty="0"/>
              <a:t>α</a:t>
            </a:r>
            <a:r>
              <a:rPr lang="en-US" sz="2000" dirty="0" err="1"/>
              <a:t>ι</a:t>
            </a:r>
            <a:r>
              <a:rPr lang="en-US" sz="2000" dirty="0"/>
              <a:t>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οργ</a:t>
            </a:r>
            <a:r>
              <a:rPr lang="en-US" sz="2000" dirty="0"/>
              <a:t>α</a:t>
            </a:r>
            <a:r>
              <a:rPr lang="en-US" sz="2000" dirty="0" err="1"/>
              <a:t>νισμοι</a:t>
            </a:r>
            <a:r>
              <a:rPr lang="en-US" sz="2000" dirty="0"/>
              <a:t>́ π</a:t>
            </a:r>
            <a:r>
              <a:rPr lang="en-US" sz="2000" dirty="0" err="1"/>
              <a:t>έρ</a:t>
            </a:r>
            <a:r>
              <a:rPr lang="en-US" sz="2000" dirty="0"/>
              <a:t>α απ</a:t>
            </a:r>
            <a:r>
              <a:rPr lang="en-US" sz="2000" dirty="0" err="1"/>
              <a:t>ο</a:t>
            </a:r>
            <a:r>
              <a:rPr lang="en-US" sz="2000" dirty="0"/>
              <a:t>́ </a:t>
            </a:r>
            <a:r>
              <a:rPr lang="en-US" sz="2000" dirty="0" err="1"/>
              <a:t>την</a:t>
            </a:r>
            <a:r>
              <a:rPr lang="en-US" sz="2000" dirty="0"/>
              <a:t> ά</a:t>
            </a:r>
            <a:r>
              <a:rPr lang="en-US" sz="2000" dirty="0" err="1"/>
              <a:t>μεση</a:t>
            </a:r>
            <a:r>
              <a:rPr lang="en-US" sz="2000" dirty="0"/>
              <a:t> </a:t>
            </a:r>
            <a:r>
              <a:rPr lang="en-US" sz="2000" dirty="0" err="1"/>
              <a:t>εμ</a:t>
            </a:r>
            <a:r>
              <a:rPr lang="en-US" sz="2000" dirty="0"/>
              <a:t>π</a:t>
            </a:r>
            <a:r>
              <a:rPr lang="en-US" sz="2000" dirty="0" err="1"/>
              <a:t>ειρι</a:t>
            </a:r>
            <a:r>
              <a:rPr lang="en-US" sz="2000" dirty="0"/>
              <a:t>́α </a:t>
            </a:r>
            <a:r>
              <a:rPr lang="en-US" sz="2000" dirty="0" err="1"/>
              <a:t>του</a:t>
            </a:r>
            <a:r>
              <a:rPr lang="en-US" sz="2000" dirty="0"/>
              <a:t> α</a:t>
            </a:r>
            <a:r>
              <a:rPr lang="en-US" sz="2000" dirty="0" err="1"/>
              <a:t>τόμου</a:t>
            </a:r>
            <a:r>
              <a:rPr lang="en-US" sz="2000" dirty="0"/>
              <a:t>, π</a:t>
            </a:r>
            <a:r>
              <a:rPr lang="en-US" sz="2000" dirty="0" err="1"/>
              <a:t>ου</a:t>
            </a:r>
            <a:r>
              <a:rPr lang="en-US" sz="2000" dirty="0"/>
              <a:t> </a:t>
            </a:r>
            <a:r>
              <a:rPr lang="en-US" sz="2000" dirty="0" err="1"/>
              <a:t>όμως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</a:t>
            </a:r>
            <a:r>
              <a:rPr lang="en-US" sz="2000" dirty="0" err="1"/>
              <a:t>ε</a:t>
            </a:r>
            <a:r>
              <a:rPr lang="en-US" sz="2000" dirty="0"/>
              <a:t>π</a:t>
            </a:r>
            <a:r>
              <a:rPr lang="en-US" sz="2000" dirty="0" err="1"/>
              <a:t>ηρε</a:t>
            </a:r>
            <a:r>
              <a:rPr lang="en-US" sz="2000" dirty="0"/>
              <a:t>ά</a:t>
            </a:r>
            <a:r>
              <a:rPr lang="en-US" sz="2000" dirty="0" err="1"/>
              <a:t>ζουν</a:t>
            </a:r>
            <a:r>
              <a:rPr lang="en-US" sz="2000" dirty="0"/>
              <a:t> (π.</a:t>
            </a:r>
            <a:r>
              <a:rPr lang="en-US" sz="2000" dirty="0" err="1"/>
              <a:t>χ</a:t>
            </a:r>
            <a:r>
              <a:rPr lang="en-US" sz="2000" dirty="0"/>
              <a:t>. </a:t>
            </a:r>
            <a:r>
              <a:rPr lang="en-US" sz="2000" dirty="0" err="1"/>
              <a:t>η</a:t>
            </a:r>
            <a:r>
              <a:rPr lang="en-US" sz="2000" dirty="0"/>
              <a:t> π</a:t>
            </a:r>
            <a:r>
              <a:rPr lang="en-US" sz="2000" dirty="0" err="1"/>
              <a:t>οιότητ</a:t>
            </a:r>
            <a:r>
              <a:rPr lang="en-US" sz="2000" dirty="0"/>
              <a:t>α </a:t>
            </a:r>
            <a:r>
              <a:rPr lang="en-US" sz="2000" dirty="0" err="1"/>
              <a:t>της</a:t>
            </a:r>
            <a:r>
              <a:rPr lang="en-US" sz="2000" dirty="0"/>
              <a:t> </a:t>
            </a:r>
            <a:r>
              <a:rPr lang="en-US" sz="2000" dirty="0" err="1"/>
              <a:t>εκ</a:t>
            </a:r>
            <a:r>
              <a:rPr lang="en-US" sz="2000" dirty="0"/>
              <a:t>πα</a:t>
            </a:r>
            <a:r>
              <a:rPr lang="en-US" sz="2000" dirty="0" err="1"/>
              <a:t>ίδευσης</a:t>
            </a:r>
            <a:r>
              <a:rPr lang="en-US" sz="2000" dirty="0"/>
              <a:t>, </a:t>
            </a:r>
            <a:r>
              <a:rPr lang="el-GR" sz="2000" dirty="0"/>
              <a:t>οι συνθήκες εργασίας των γονέων</a:t>
            </a:r>
            <a:r>
              <a:rPr lang="en-US" sz="2000" dirty="0"/>
              <a:t>)</a:t>
            </a:r>
          </a:p>
          <a:p>
            <a:pPr>
              <a:buNone/>
            </a:pPr>
            <a:r>
              <a:rPr lang="en-US" sz="2000" dirty="0"/>
              <a:t>iv. </a:t>
            </a:r>
            <a:r>
              <a:rPr lang="en-US" sz="2000" dirty="0" err="1"/>
              <a:t>Μ</a:t>
            </a:r>
            <a:r>
              <a:rPr lang="en-US" sz="2000" dirty="0"/>
              <a:t>α</a:t>
            </a:r>
            <a:r>
              <a:rPr lang="en-US" sz="2000" dirty="0" err="1"/>
              <a:t>κροσύστημ</a:t>
            </a:r>
            <a:r>
              <a:rPr lang="en-US" sz="2000" dirty="0"/>
              <a:t>α: </a:t>
            </a:r>
            <a:r>
              <a:rPr lang="en-US" sz="2000" dirty="0" err="1"/>
              <a:t>Οι</a:t>
            </a:r>
            <a:r>
              <a:rPr lang="en-US" sz="2000" dirty="0"/>
              <a:t> α</a:t>
            </a:r>
            <a:r>
              <a:rPr lang="en-US" sz="2000" dirty="0" err="1"/>
              <a:t>ξίες</a:t>
            </a:r>
            <a:r>
              <a:rPr lang="en-US" sz="2000" dirty="0"/>
              <a:t>, </a:t>
            </a:r>
            <a:r>
              <a:rPr lang="en-US" sz="2000" dirty="0" err="1"/>
              <a:t>νόμοι</a:t>
            </a:r>
            <a:r>
              <a:rPr lang="en-US" sz="2000" dirty="0"/>
              <a:t> </a:t>
            </a:r>
            <a:r>
              <a:rPr lang="en-US" sz="2000" dirty="0" err="1"/>
              <a:t>κ</a:t>
            </a:r>
            <a:r>
              <a:rPr lang="en-US" sz="2000" dirty="0"/>
              <a:t>α</a:t>
            </a:r>
            <a:r>
              <a:rPr lang="en-US" sz="2000" dirty="0" err="1"/>
              <a:t>ι</a:t>
            </a:r>
            <a:r>
              <a:rPr lang="en-US" sz="2000" dirty="0"/>
              <a:t> </a:t>
            </a:r>
            <a:r>
              <a:rPr lang="en-US" sz="2000" dirty="0" err="1"/>
              <a:t>συνήθειες</a:t>
            </a:r>
            <a:r>
              <a:rPr lang="en-US" sz="2000" dirty="0"/>
              <a:t> </a:t>
            </a:r>
            <a:r>
              <a:rPr lang="en-US" sz="2000" dirty="0" err="1"/>
              <a:t>της</a:t>
            </a:r>
            <a:r>
              <a:rPr lang="en-US" sz="2000" dirty="0"/>
              <a:t> </a:t>
            </a:r>
            <a:r>
              <a:rPr lang="en-US" sz="2000" dirty="0" err="1"/>
              <a:t>κοινωνι</a:t>
            </a:r>
            <a:r>
              <a:rPr lang="en-US" sz="2000" dirty="0"/>
              <a:t>́α</a:t>
            </a:r>
            <a:r>
              <a:rPr lang="en-US" sz="2000" dirty="0" err="1"/>
              <a:t>ς</a:t>
            </a:r>
            <a:r>
              <a:rPr lang="en-US" sz="2000" dirty="0"/>
              <a:t> </a:t>
            </a:r>
            <a:r>
              <a:rPr lang="en-US" sz="2000" dirty="0" err="1"/>
              <a:t>μέσ</a:t>
            </a:r>
            <a:r>
              <a:rPr lang="en-US" sz="2000" dirty="0"/>
              <a:t>α </a:t>
            </a:r>
            <a:r>
              <a:rPr lang="en-US" sz="2000" dirty="0" err="1"/>
              <a:t>στην</a:t>
            </a:r>
            <a:r>
              <a:rPr lang="en-US" sz="2000" dirty="0"/>
              <a:t> </a:t>
            </a:r>
            <a:r>
              <a:rPr lang="en-US" sz="2000" dirty="0" err="1"/>
              <a:t>ο</a:t>
            </a:r>
            <a:r>
              <a:rPr lang="en-US" sz="2000" dirty="0"/>
              <a:t>π</a:t>
            </a:r>
            <a:r>
              <a:rPr lang="en-US" sz="2000" dirty="0" err="1"/>
              <a:t>οι</a:t>
            </a:r>
            <a:r>
              <a:rPr lang="en-US" sz="2000" dirty="0"/>
              <a:t>́α </a:t>
            </a:r>
            <a:r>
              <a:rPr lang="en-US" sz="2000" dirty="0" err="1"/>
              <a:t>ζει</a:t>
            </a:r>
            <a:r>
              <a:rPr lang="en-US" sz="2000" dirty="0"/>
              <a:t> </a:t>
            </a:r>
            <a:r>
              <a:rPr lang="en-US" sz="2000" dirty="0" err="1"/>
              <a:t>το</a:t>
            </a:r>
            <a:r>
              <a:rPr lang="en-US" sz="2000" dirty="0"/>
              <a:t> ά</a:t>
            </a:r>
            <a:r>
              <a:rPr lang="en-US" sz="2000" dirty="0" err="1"/>
              <a:t>τομο</a:t>
            </a:r>
            <a:r>
              <a:rPr lang="el-GR" sz="2000" i="1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162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1CEFB-ADC7-F24A-86BB-73591718E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Τρόπος εξέτασης μαθήματος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82EBC-2B4F-5A46-95DE-63CEF1BD4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123091"/>
            <a:ext cx="10554574" cy="373570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l-GR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l-GR" sz="4200" dirty="0"/>
              <a:t>Ατομική εργασία.</a:t>
            </a:r>
          </a:p>
          <a:p>
            <a:pPr marL="0" indent="0" algn="just">
              <a:buNone/>
            </a:pPr>
            <a:r>
              <a:rPr lang="el-GR" sz="4000" dirty="0"/>
              <a:t>Θα αφορά παρατήρηση διαπροσωπικής συναλλαγής (τουλάχιστον 3 βινιέτες) βρέφους ή νηπίου ή παιδιού προσχολικής ηλικίας με ενήλικα (όχι τον παρατηρητή/</a:t>
            </a:r>
            <a:r>
              <a:rPr lang="el-GR" sz="4000" dirty="0" err="1"/>
              <a:t>τρια</a:t>
            </a:r>
            <a:r>
              <a:rPr lang="el-GR" sz="4000" dirty="0"/>
              <a:t>). Οι παρατηρήσεις θα σχολιάζονται συνδέοντας θεωρία και προσωπικά συναισθήματα που διακινήθηκαν μέσω της παρατήρησης. Η δομή της εργασίας θα είναι ως εξής</a:t>
            </a:r>
            <a:r>
              <a:rPr lang="el-GR" sz="4000"/>
              <a:t>: περίληψη, εισαγωγή</a:t>
            </a:r>
            <a:r>
              <a:rPr lang="el-GR" sz="4000" dirty="0"/>
              <a:t>, παρατηρήσεις, συζήτηση, βιβλιογραφία. Γραμμένη σε υπολογιστή με 1.5 διάστιχο, κατάλληλα περιθώρια και γραμματοσειρά. Μέγεθος εργασίας: 2.000-2.500 λέξεις.</a:t>
            </a:r>
          </a:p>
          <a:p>
            <a:pPr marL="0" indent="0" algn="just">
              <a:buNone/>
            </a:pPr>
            <a:r>
              <a:rPr lang="el-GR" sz="4000" dirty="0"/>
              <a:t>Λόγω των περίεργων συνθηκών που ζούμε, εάν δεν έχετε τη δυνατότητα «πραγματικής» παρατήρησης , θα βρούμε εναλλακτικούς τρόπους</a:t>
            </a:r>
          </a:p>
          <a:p>
            <a:pPr marL="0" indent="0" algn="just">
              <a:buNone/>
            </a:pPr>
            <a:r>
              <a:rPr lang="el-GR" sz="4000" dirty="0"/>
              <a:t>Παράδοση εργασίας: Η ολοκληρωμένη εργασία θα πρέπει να παραδοθεί μέσω της η-τάξης κατά την εξεταστική περίοδο. Ωστόσο, 1 βινιέτα παρατήρησης (με την αντίστοιχη εισαγωγή και τη συζήτησή της)</a:t>
            </a:r>
            <a:r>
              <a:rPr lang="en-US" sz="4000" dirty="0"/>
              <a:t> </a:t>
            </a:r>
            <a:r>
              <a:rPr lang="el-GR" sz="4000" dirty="0"/>
              <a:t>μπορεί να παραδοθεί πριν τις διακοπές του Πάσχα.</a:t>
            </a:r>
            <a:endParaRPr lang="en-US" sz="4000" dirty="0"/>
          </a:p>
          <a:p>
            <a:pPr marL="0" indent="0" algn="just">
              <a:buNone/>
            </a:pPr>
            <a:r>
              <a:rPr lang="el-GR" sz="3200" dirty="0"/>
              <a:t> 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19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7B94-12BC-0C41-8806-4DFBA4AA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ψυχοπαθολογία: Ορισμοί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678B-3FBB-EA47-834F-96095D91E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Αναπτυξιακή * Εξελικτική </a:t>
            </a:r>
            <a:r>
              <a:rPr lang="el-GR" sz="2400" dirty="0" err="1"/>
              <a:t>Ψυχοπαθολογ</a:t>
            </a:r>
            <a:r>
              <a:rPr lang="en-US" sz="2400" dirty="0" err="1"/>
              <a:t>ί</a:t>
            </a:r>
            <a:r>
              <a:rPr lang="el-GR" sz="2400" dirty="0"/>
              <a:t>α</a:t>
            </a:r>
          </a:p>
          <a:p>
            <a:r>
              <a:rPr lang="el-GR" sz="2400" dirty="0"/>
              <a:t>Η Αναπτυξιακή Ψυχοπαθολογία θεωρήθηκε ξεχωριστός επιστημονικός κλάδος από τη δεκαετία του 1970 και μετά  («καθιερώθηκε» το 1984 μέσω του άρθρου των </a:t>
            </a:r>
            <a:r>
              <a:rPr lang="en-US" sz="2400" dirty="0" err="1"/>
              <a:t>Sroufe</a:t>
            </a:r>
            <a:r>
              <a:rPr lang="en-US" sz="2400" dirty="0"/>
              <a:t> &amp; Rutter ‘The Domain of Developmental Psychopathology” </a:t>
            </a:r>
            <a:r>
              <a:rPr lang="el-GR" sz="2400" dirty="0"/>
              <a:t>στο </a:t>
            </a:r>
            <a:r>
              <a:rPr lang="en-US" sz="2400" dirty="0"/>
              <a:t>Child Development</a:t>
            </a:r>
            <a:r>
              <a:rPr lang="el-GR" sz="2400" dirty="0"/>
              <a:t>)  </a:t>
            </a:r>
          </a:p>
          <a:p>
            <a:r>
              <a:rPr lang="el-GR" sz="2400" dirty="0"/>
              <a:t>Πρόκειται για τη συγχώνευση δύο επιστημονικών κλάδων: της Αναπτυξιακής Ψυχολογίας και της Κλινικής Ψυχολογίας </a:t>
            </a:r>
          </a:p>
        </p:txBody>
      </p:sp>
    </p:spTree>
    <p:extLst>
      <p:ext uri="{BB962C8B-B14F-4D97-AF65-F5344CB8AC3E}">
        <p14:creationId xmlns:p14="http://schemas.microsoft.com/office/powerpoint/2010/main" val="247635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7B94-12BC-0C41-8806-4DFBA4AA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ψυχοπαθολογία: Ορισμοί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678B-3FBB-EA47-834F-96095D91E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Η αναπτυξιακή ψυχοπαθολογία ορίζεται ως η μελέτη της προέλευσης και της πορείας της </a:t>
            </a:r>
            <a:r>
              <a:rPr lang="el-GR" sz="2400" dirty="0" err="1"/>
              <a:t>δυσπροσαρμοστικής</a:t>
            </a:r>
            <a:r>
              <a:rPr lang="el-GR" sz="2400" dirty="0"/>
              <a:t> συμπεριφοράς των παιδιών και των εφήβων.</a:t>
            </a:r>
          </a:p>
          <a:p>
            <a:r>
              <a:rPr lang="el-GR" sz="2400" dirty="0"/>
              <a:t>Η μελέτη της </a:t>
            </a:r>
            <a:r>
              <a:rPr lang="el-GR" sz="2400" dirty="0" err="1"/>
              <a:t>δυσπροσαρμοστικής</a:t>
            </a:r>
            <a:r>
              <a:rPr lang="el-GR" sz="2400" dirty="0"/>
              <a:t> συμπεριφοράς δεν είναι στατική (σε αντίθεση με την κλινική ψυχολογία ή τα πιο ιατρικά μοντέλα)</a:t>
            </a:r>
          </a:p>
          <a:p>
            <a:r>
              <a:rPr lang="el-GR" sz="2400" dirty="0"/>
              <a:t>Δίνει έμφαση στη φύση της </a:t>
            </a:r>
            <a:r>
              <a:rPr lang="el-GR" sz="2400" dirty="0" err="1"/>
              <a:t>δυσπροσαρμοστικής</a:t>
            </a:r>
            <a:r>
              <a:rPr lang="el-GR" sz="2400" dirty="0"/>
              <a:t> συμπεριφοράς, στην προέλευση, στον τρόπο που αλλάζει κατά την ανάπτυξη και τη σχέση της με τη φυσιολογική συμπεριφορά </a:t>
            </a:r>
            <a:endParaRPr lang="en-US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497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1. Η φυσιολογική ανάπτυξη ακολουθεί συνήθως μία τακτική, κανονική και προβλέψιμη πορεία</a:t>
            </a:r>
          </a:p>
          <a:p>
            <a:pPr marL="0" indent="0">
              <a:buNone/>
            </a:pPr>
            <a:r>
              <a:rPr lang="el-GR" sz="2400" dirty="0"/>
              <a:t>Τι περιμένουμε να κάνει ένα παιδί σε κάθε ηλικία; </a:t>
            </a:r>
          </a:p>
          <a:p>
            <a:pPr marL="0" indent="0">
              <a:buNone/>
            </a:pPr>
            <a:r>
              <a:rPr lang="el-GR" sz="2400" dirty="0"/>
              <a:t>Στάδια ανάπτυξης </a:t>
            </a:r>
          </a:p>
          <a:p>
            <a:pPr marL="0" indent="0">
              <a:buNone/>
            </a:pPr>
            <a:r>
              <a:rPr lang="el-GR" sz="2400" dirty="0"/>
              <a:t>Αναπτυξιακά επιτεύγματα</a:t>
            </a:r>
          </a:p>
          <a:p>
            <a:pPr marL="0" indent="0">
              <a:buNone/>
            </a:pPr>
            <a:r>
              <a:rPr lang="el-GR" sz="2400" dirty="0"/>
              <a:t>Είναι απαραίτητη η γνώση αυτών για να προχωρήσουμε στην διαπίστωση μίας αποκλίνουσας συμπεριφοράς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2050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310D-3FBA-E84A-98CE-6214D4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Βασικές θέσεις της αναπτυξιακής ψυχοπαθολογίας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B4EA-2C61-1245-AE29-A8129CCBB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2. Οι </a:t>
            </a:r>
            <a:r>
              <a:rPr lang="el-GR" sz="2400" b="1" dirty="0" err="1"/>
              <a:t>δυσπροσαρμοστικές</a:t>
            </a:r>
            <a:r>
              <a:rPr lang="el-GR" sz="2400" b="1" dirty="0"/>
              <a:t> συμπεριφορές αποτελούν αποκλίσεις από τη φυσιολογική πορεία. </a:t>
            </a:r>
          </a:p>
          <a:p>
            <a:pPr marL="0" indent="0">
              <a:buNone/>
            </a:pPr>
            <a:r>
              <a:rPr lang="el-GR" sz="2400" dirty="0"/>
              <a:t>Υπάρχουν βέβαια φυσιολογικές παραλλαγές (που ονομάζονται «ατομικές διαφορές») σε αυτή την πορεία -στο ρυθμό ή στο βαθμό μίας συμπεριφοράς.</a:t>
            </a:r>
          </a:p>
          <a:p>
            <a:pPr marL="0" indent="0">
              <a:buNone/>
            </a:pPr>
            <a:r>
              <a:rPr lang="el-GR" sz="2400" dirty="0"/>
              <a:t>Αλλά όσο περισσότερο αποκλίνει ένα άτομο από την αναμενόμενη πορεία, τόσο πιο δύσκολο να επιστρέψει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4432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2207</Words>
  <Application>Microsoft Macintosh PowerPoint</Application>
  <PresentationFormat>Widescreen</PresentationFormat>
  <Paragraphs>207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Bookman Old Style</vt:lpstr>
      <vt:lpstr>Calibri</vt:lpstr>
      <vt:lpstr>Cambria</vt:lpstr>
      <vt:lpstr>Century Gothic</vt:lpstr>
      <vt:lpstr>Gill Sans MT</vt:lpstr>
      <vt:lpstr>Wingdings 2</vt:lpstr>
      <vt:lpstr>Wingdings 3</vt:lpstr>
      <vt:lpstr>Quotable</vt:lpstr>
      <vt:lpstr>Αναπτυξιακή ψυχοπαθολογία και πρώιμες σχέσεις </vt:lpstr>
      <vt:lpstr>Διδασκαλία μαθήματος</vt:lpstr>
      <vt:lpstr>Περίγραμμα μαθήματος</vt:lpstr>
      <vt:lpstr>Σύγγραμμα μαθήματος</vt:lpstr>
      <vt:lpstr>Τρόπος εξέτασης μαθήματος</vt:lpstr>
      <vt:lpstr>Αναπτυξιακή ψυχοπαθολογία: Ορισμοί 1</vt:lpstr>
      <vt:lpstr>Αναπτυξιακή ψυχοπαθολογία: Ορισμοί 2</vt:lpstr>
      <vt:lpstr>Βασικές θέσεις της αναπτυξιακής ψυχοπαθολογίας</vt:lpstr>
      <vt:lpstr>Βασικές θέσεις της αναπτυξιακής ψυχοπαθολογίας</vt:lpstr>
      <vt:lpstr>Βασικές θέσεις της αναπτυξιακής ψυχοπαθολογίας</vt:lpstr>
      <vt:lpstr>Βασικές θέσεις της αναπτυξιακής ψυχοπαθολογίας</vt:lpstr>
      <vt:lpstr>Βασικές θέσεις της αναπτυξιακής ψυχοπαθολογίας</vt:lpstr>
      <vt:lpstr>Βιολογικές θεωρίες</vt:lpstr>
      <vt:lpstr>Βιολογικές θεωρίες: Πεδία μελέτης</vt:lpstr>
      <vt:lpstr>Βιολογικές θεωρίες: Πεδία μελέτης</vt:lpstr>
      <vt:lpstr>Βιολογικές θεωρίες: Πεδία μελέτης</vt:lpstr>
      <vt:lpstr>Αποτελέσματα μελετών:  IQ και κληρονομικότητα</vt:lpstr>
      <vt:lpstr>Αποτελέσματα μελετών:  εξωστρέφεια και κληρονομικότητα</vt:lpstr>
      <vt:lpstr>Βιολογικές θεωρίες: Πεδία μελέτης</vt:lpstr>
      <vt:lpstr>Βιολογικές θεωρίες:</vt:lpstr>
      <vt:lpstr>Ψυχοδυναμικές θεωρίες</vt:lpstr>
      <vt:lpstr>PowerPoint Presentation</vt:lpstr>
      <vt:lpstr>PowerPoint Presentation</vt:lpstr>
      <vt:lpstr>Οι δύο θεωρίες του Freud: Πρώτη θεωρία (1905)</vt:lpstr>
      <vt:lpstr>Οι δύο θεωρίες του Freud: Δεύτερη θεωρία (1923)</vt:lpstr>
      <vt:lpstr>Οι δύο θεωρίες του Freud: Δεύτερη θεωρία (1923)</vt:lpstr>
      <vt:lpstr>PowerPoint Presentation</vt:lpstr>
      <vt:lpstr>PowerPoint Presentation</vt:lpstr>
      <vt:lpstr>Ψυχοδυναμικές θεωρίες</vt:lpstr>
      <vt:lpstr>Θεωρίες μάθησης/ Συμπεριφορισμός</vt:lpstr>
      <vt:lpstr>Κλασική εξαρτημένη μάθηση</vt:lpstr>
      <vt:lpstr>Θεωρίες μάθησης/ Συμπεριφορισμός</vt:lpstr>
      <vt:lpstr>Συντελεστική εξαρτημένη μάθηση</vt:lpstr>
      <vt:lpstr>Συντελεστική εξαρτημένη μάθηση</vt:lpstr>
      <vt:lpstr>Γνωστικές θεωρίες</vt:lpstr>
      <vt:lpstr>Γνωστικές θεωρίες</vt:lpstr>
      <vt:lpstr>Η θεωρία γνωστικής ανάπτυξης του Piaget</vt:lpstr>
      <vt:lpstr>Κοινωνικοπολιτισμική θεωρία Vygotsky</vt:lpstr>
      <vt:lpstr>Θεωρία του δεσμού</vt:lpstr>
      <vt:lpstr>Θεωρία του στυλ των γονικών πρακτικών της Baumrind</vt:lpstr>
      <vt:lpstr>Θεωρίες οικολογικών συστημάτων</vt:lpstr>
      <vt:lpstr>Θεωρία οικολογικών συστημάτων</vt:lpstr>
      <vt:lpstr>Θεωρίες οικολογικών συστημάτων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Διαταραχές παιδιών προσχολικής και πρώτης σχολικής ηλικίας</dc:title>
  <dc:creator>Microsoft Office User</dc:creator>
  <cp:lastModifiedBy>Lida Anagnostaki</cp:lastModifiedBy>
  <cp:revision>34</cp:revision>
  <dcterms:created xsi:type="dcterms:W3CDTF">2019-01-01T11:57:46Z</dcterms:created>
  <dcterms:modified xsi:type="dcterms:W3CDTF">2022-01-29T19:13:13Z</dcterms:modified>
</cp:coreProperties>
</file>