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2" r:id="rId6"/>
    <p:sldId id="349" r:id="rId7"/>
    <p:sldId id="299" r:id="rId8"/>
    <p:sldId id="347" r:id="rId9"/>
    <p:sldId id="348" r:id="rId10"/>
    <p:sldId id="350" r:id="rId11"/>
    <p:sldId id="351" r:id="rId12"/>
    <p:sldId id="352" r:id="rId13"/>
    <p:sldId id="353" r:id="rId14"/>
    <p:sldId id="355" r:id="rId15"/>
    <p:sldId id="35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8"/>
    <p:restoredTop sz="94608"/>
  </p:normalViewPr>
  <p:slideViewPr>
    <p:cSldViewPr snapToGrid="0" snapToObjects="1">
      <p:cViewPr varScale="1">
        <p:scale>
          <a:sx n="124" d="100"/>
          <a:sy n="124" d="100"/>
        </p:scale>
        <p:origin x="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CA3C5-A8C4-2A4F-A6F8-8D4DF929E24D}" type="datetimeFigureOut">
              <a:rPr lang="en-US" smtClean="0"/>
              <a:t>3/20/22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2F328-D6D8-C545-8D92-5908497A5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342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3/20/22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3/20/22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3/20/22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3/20/22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3/20/22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11A35-0CD6-4346-8463-2B402D9F54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Αναπτυξιακή ψυχοπαθολογία και </a:t>
            </a:r>
            <a:r>
              <a:rPr lang="el-GR"/>
              <a:t>πρώιμες σχέσεις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BBFBB8-B722-FA4A-B42C-F9D78499F7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Διδάσκουσα: Λήδα Αναγνωστάκη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657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ICD-11</a:t>
            </a:r>
            <a:r>
              <a:rPr lang="el-GR" dirty="0"/>
              <a:t>: </a:t>
            </a:r>
            <a:br>
              <a:rPr lang="el-GR" dirty="0"/>
            </a:br>
            <a:r>
              <a:rPr lang="el-GR" dirty="0"/>
              <a:t>Διαγνωστικές κατηγορίες-4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000" dirty="0"/>
              <a:t>Διαταραχές προσποίησης</a:t>
            </a:r>
          </a:p>
          <a:p>
            <a:pPr>
              <a:buNone/>
            </a:pPr>
            <a:r>
              <a:rPr lang="el-GR" sz="2000" dirty="0"/>
              <a:t>Νευρογνωστικές διαταραχές (όχι έναρξη στην παιδική ηλικία)</a:t>
            </a:r>
          </a:p>
          <a:p>
            <a:pPr>
              <a:buNone/>
            </a:pPr>
            <a:r>
              <a:rPr lang="el-GR" sz="2000" dirty="0"/>
              <a:t>Νοητικές διαταραχές ή διαταραχές της συμπεριφοράς που σχετίζονται με την εγκυμοσύνη, τον τοκετό και τη λοχεία</a:t>
            </a:r>
          </a:p>
        </p:txBody>
      </p:sp>
    </p:spTree>
    <p:extLst>
      <p:ext uri="{BB962C8B-B14F-4D97-AF65-F5344CB8AC3E}">
        <p14:creationId xmlns:p14="http://schemas.microsoft.com/office/powerpoint/2010/main" val="2134901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ICD-11: </a:t>
            </a:r>
            <a:r>
              <a:rPr lang="el-GR" dirty="0" err="1"/>
              <a:t>Νευροαναπτυξιακές</a:t>
            </a:r>
            <a:r>
              <a:rPr lang="el-GR" dirty="0"/>
              <a:t> διαταραχές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000" dirty="0"/>
              <a:t>Διαταραχές της νοητικής ανάπτυξης</a:t>
            </a:r>
          </a:p>
          <a:p>
            <a:pPr>
              <a:buNone/>
            </a:pPr>
            <a:r>
              <a:rPr lang="el-GR" sz="2000" dirty="0"/>
              <a:t>Διαταραχές του λόγου ή της ομιλίας</a:t>
            </a:r>
          </a:p>
          <a:p>
            <a:pPr>
              <a:buNone/>
            </a:pPr>
            <a:r>
              <a:rPr lang="el-GR" sz="2000" dirty="0"/>
              <a:t>Διαταραχή αυτιστικού φάσματος</a:t>
            </a:r>
          </a:p>
          <a:p>
            <a:pPr>
              <a:buNone/>
            </a:pPr>
            <a:r>
              <a:rPr lang="el-GR" sz="2000" dirty="0"/>
              <a:t>Αναπτυξιακή διαταραχή της μάθησης</a:t>
            </a:r>
          </a:p>
          <a:p>
            <a:pPr>
              <a:buNone/>
            </a:pPr>
            <a:r>
              <a:rPr lang="el-GR" sz="2000" dirty="0"/>
              <a:t>Αναπτυξιακή διαταραχή του κινητικού συντονισμού</a:t>
            </a:r>
          </a:p>
          <a:p>
            <a:pPr>
              <a:buNone/>
            </a:pPr>
            <a:r>
              <a:rPr lang="el-GR" sz="2000" dirty="0"/>
              <a:t>Δ</a:t>
            </a:r>
            <a:r>
              <a:rPr lang="en-US" sz="2000" dirty="0" err="1"/>
              <a:t>ι</a:t>
            </a:r>
            <a:r>
              <a:rPr lang="el-GR" sz="2000" dirty="0"/>
              <a:t>αταραχή ελλειματικής προσοχής και υπερικινητικότητας</a:t>
            </a:r>
          </a:p>
          <a:p>
            <a:pPr>
              <a:buNone/>
            </a:pPr>
            <a:r>
              <a:rPr lang="el-GR" sz="2000" dirty="0"/>
              <a:t>Διαταραχή στερεοτυπικών κινήσεων</a:t>
            </a:r>
          </a:p>
          <a:p>
            <a:pPr>
              <a:buNone/>
            </a:pPr>
            <a:r>
              <a:rPr lang="el-GR" sz="2000" dirty="0"/>
              <a:t>(άλλες </a:t>
            </a:r>
            <a:r>
              <a:rPr lang="el-GR" sz="2000" dirty="0" err="1"/>
              <a:t>νευροαναπτυξιακές</a:t>
            </a:r>
            <a:r>
              <a:rPr lang="el-GR" sz="2000" dirty="0"/>
              <a:t> διαταραχές/ διαταραχές μη άλλως προσδιοριζόμενες</a:t>
            </a:r>
            <a:r>
              <a:rPr lang="el-GR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277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F50D-03F5-9843-9A96-6CA81DDF8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Ψυχοπαθολογία και διαπροσωπικές σχέσεις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8EEE7-2F31-EE41-B514-4700C40DE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Πόσο σχετίζονται αυτές οι διαταραχές με διαταραχές στις διαπροσωπικές σχέσεις;</a:t>
            </a:r>
          </a:p>
          <a:p>
            <a:r>
              <a:rPr lang="el-GR" dirty="0"/>
              <a:t>Και ποιες από </a:t>
            </a:r>
            <a:r>
              <a:rPr lang="el-GR"/>
              <a:t>τις διαταραχές </a:t>
            </a:r>
            <a:r>
              <a:rPr lang="el-GR" dirty="0"/>
              <a:t>σχετίζονται;</a:t>
            </a:r>
          </a:p>
          <a:p>
            <a:r>
              <a:rPr lang="el-GR" dirty="0"/>
              <a:t>Ανάλογα με τη θεωρητική κατεύθυνση των ερευνητών και κλινικών…αλλά έχει </a:t>
            </a:r>
            <a:r>
              <a:rPr lang="el-GR" b="1" dirty="0"/>
              <a:t>αποδειχθεί </a:t>
            </a:r>
            <a:r>
              <a:rPr lang="el-GR" dirty="0"/>
              <a:t>ότι η θετική σχέση γονέα-παιδιού, η διαλεκτική συμπεριφορά του γονέα, η οικογενειακή συνοχή, η αποδοχή από συνομήλικους και η φιλία αποτελούν προστατευτικούς παράγοντες που προφυλάσσουν από την ανάπτυξη ψυχοπαθολογίας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995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65A5C-F721-954E-82D5-CCCC8F1EA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Ψυχοπαθολογία και πρώιμες διαπροσωπικές σχέσεις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DF9A6-7243-7442-B0B9-A1FE77677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σύγχρονη </a:t>
            </a:r>
            <a:r>
              <a:rPr lang="el-GR" dirty="0" err="1"/>
              <a:t>ψυχοδυναμκή</a:t>
            </a:r>
            <a:r>
              <a:rPr lang="el-GR" dirty="0"/>
              <a:t> θεωρία δίνει μεγάλη εστίαση σε αυτό το σημείο (χωρίς να κατηγορεί τους φροντιστές). Αυτή η σύνδεση θα είναι και μία κεντρική σκέψη στα επόμενα μαθήματα. </a:t>
            </a:r>
          </a:p>
          <a:p>
            <a:r>
              <a:rPr lang="el-GR" dirty="0"/>
              <a:t>Οι σύγχρονες </a:t>
            </a:r>
            <a:r>
              <a:rPr lang="el-GR" dirty="0" err="1"/>
              <a:t>νευροεπιστήμες</a:t>
            </a:r>
            <a:r>
              <a:rPr lang="el-GR" dirty="0"/>
              <a:t> ακολουθώντας άλλη μεθοδολογία επιβεβαιώνουν αυτή τη σύνδεση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4007285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65A5C-F721-954E-82D5-CCCC8F1EA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Ψυχοπαθολογία και πρώιμες διαπροσωπικές σχέσεις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DF9A6-7243-7442-B0B9-A1FE77677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2700"/>
            <a:endParaRPr lang="el-GR" sz="1200" dirty="0"/>
          </a:p>
          <a:p>
            <a:pPr marL="12700"/>
            <a:endParaRPr lang="el-GR" sz="1200" dirty="0"/>
          </a:p>
          <a:p>
            <a:pPr marL="12700"/>
            <a:endParaRPr lang="el-GR" sz="1200" dirty="0"/>
          </a:p>
          <a:p>
            <a:pPr marL="12700"/>
            <a:endParaRPr lang="el-GR" sz="1200" dirty="0"/>
          </a:p>
          <a:p>
            <a:pPr marL="12700"/>
            <a:endParaRPr lang="el-GR" sz="1200" dirty="0"/>
          </a:p>
          <a:p>
            <a:pPr marL="0" indent="0">
              <a:buNone/>
            </a:pPr>
            <a:r>
              <a:rPr lang="el-GR" sz="2300" dirty="0"/>
              <a:t>Η </a:t>
            </a:r>
            <a:r>
              <a:rPr lang="el-GR" sz="2300" b="1" dirty="0"/>
              <a:t>πρώιμη </a:t>
            </a:r>
            <a:r>
              <a:rPr lang="el-GR" sz="2300" b="1" dirty="0" err="1"/>
              <a:t>γονεϊκή</a:t>
            </a:r>
            <a:r>
              <a:rPr lang="el-GR" sz="2300" b="1" dirty="0"/>
              <a:t> φροντίδα και η ποιότητα του αρχικού δεσμού: </a:t>
            </a:r>
            <a:r>
              <a:rPr lang="el-GR" sz="2300" dirty="0"/>
              <a:t>(συγκινησιακή διαθεσιμότητα και αμοιβαιότητα στις αλληλεπιδράσεις) </a:t>
            </a:r>
            <a:r>
              <a:rPr lang="el-GR" sz="2300" b="1" dirty="0"/>
              <a:t>εγγράφονται στον εγκέφαλο </a:t>
            </a:r>
            <a:r>
              <a:rPr lang="el-GR" sz="2300" dirty="0"/>
              <a:t>του εμβρύου/νεογνού, συμβάλλοντας στη δόμηση του. Η αρχιτεκτονική του εγκεφάλου </a:t>
            </a:r>
            <a:r>
              <a:rPr lang="el-GR" sz="2300" i="1" dirty="0"/>
              <a:t>«είναι ο καθρέφτης των σχέσεων και βιωμάτων του παιδιού»</a:t>
            </a:r>
            <a:r>
              <a:rPr lang="en-US" sz="2300" i="1" dirty="0"/>
              <a:t>.</a:t>
            </a:r>
          </a:p>
          <a:p>
            <a:pPr marL="0" indent="0" algn="just">
              <a:buNone/>
            </a:pPr>
            <a:r>
              <a:rPr lang="en-GB" sz="1600" i="1" dirty="0" err="1"/>
              <a:t>Schore</a:t>
            </a:r>
            <a:r>
              <a:rPr lang="en-GB" sz="1600" i="1" dirty="0"/>
              <a:t>, A.N .(1994). Affect regulation and the Development of the Self: The Neurobiology of Emotional Development</a:t>
            </a: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endParaRPr lang="el-GR" i="1" dirty="0"/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l-GR" sz="2200" i="1" dirty="0"/>
              <a:t>Επιπλέον, η πρόσβαση στη </a:t>
            </a:r>
            <a:r>
              <a:rPr lang="el-GR" sz="2200" i="1" dirty="0" err="1"/>
              <a:t>γονεϊκότητα</a:t>
            </a:r>
            <a:r>
              <a:rPr lang="el-GR" sz="2200" i="1" dirty="0"/>
              <a:t>, «προγραμματίζεται» από τις πρώιμες εμπειρίες </a:t>
            </a:r>
            <a:r>
              <a:rPr lang="el-GR" sz="2200" i="1" dirty="0" err="1"/>
              <a:t>γονεϊκής</a:t>
            </a:r>
            <a:r>
              <a:rPr lang="el-GR" sz="2200" i="1" dirty="0"/>
              <a:t> φροντίδας, που έχει λάβει ο ίδιος ο γονέας</a:t>
            </a:r>
            <a:r>
              <a:rPr lang="en-US" sz="2200" i="1" dirty="0"/>
              <a:t>.</a:t>
            </a:r>
            <a:endParaRPr lang="el-GR" sz="2200" i="1" dirty="0"/>
          </a:p>
          <a:p>
            <a:pPr marL="0" indent="0">
              <a:buNone/>
            </a:pPr>
            <a:r>
              <a:rPr lang="en-GB" sz="1600" i="1" dirty="0"/>
              <a:t>Mayes</a:t>
            </a:r>
            <a:r>
              <a:rPr lang="el-GR" sz="1600" i="1" dirty="0"/>
              <a:t>, </a:t>
            </a:r>
            <a:r>
              <a:rPr lang="en-US" sz="1600" i="1" dirty="0"/>
              <a:t>L</a:t>
            </a:r>
            <a:r>
              <a:rPr lang="el-GR" sz="1600" i="1" dirty="0"/>
              <a:t>. </a:t>
            </a:r>
            <a:r>
              <a:rPr lang="en-GB" sz="1600" i="1" dirty="0"/>
              <a:t> (2005) Parental attachment systems: neural circuits, genes, and experiential contributions to parental engagement</a:t>
            </a:r>
            <a:r>
              <a:rPr lang="en-GB" i="1" dirty="0"/>
              <a:t>. </a:t>
            </a:r>
            <a:endParaRPr lang="el-GR" i="1" dirty="0"/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endParaRPr lang="el-GR" sz="1200" i="1" dirty="0"/>
          </a:p>
          <a:p>
            <a:pPr marL="0" indent="0">
              <a:buNone/>
            </a:pPr>
            <a:endParaRPr lang="el-GR" sz="28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4008674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65A5C-F721-954E-82D5-CCCC8F1EA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Ψυχοπαθολογία και πρώιμες διαπροσωπικές σχέσεις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DF9A6-7243-7442-B0B9-A1FE77677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/>
            <a:endParaRPr lang="el-GR" sz="1200" dirty="0"/>
          </a:p>
          <a:p>
            <a:pPr marL="12700"/>
            <a:endParaRPr lang="el-GR" sz="1200" dirty="0"/>
          </a:p>
          <a:p>
            <a:pPr marL="12700"/>
            <a:endParaRPr lang="el-GR" sz="1200" dirty="0"/>
          </a:p>
          <a:p>
            <a:pPr marL="12700"/>
            <a:endParaRPr lang="el-GR" sz="1200" dirty="0"/>
          </a:p>
          <a:p>
            <a:pPr marL="12700"/>
            <a:endParaRPr lang="el-GR" sz="1200" dirty="0"/>
          </a:p>
          <a:p>
            <a:r>
              <a:rPr lang="el-GR" dirty="0"/>
              <a:t>Αλλά και η αναπτυξιακή ψυχολογία εδώ και πολλές δεκαετίες έχει κάνει αυτή τη σύνδεση η οποία αποτυπώνεται και σε πειραματικές διαδικασίες (δες</a:t>
            </a:r>
            <a:r>
              <a:rPr lang="en-US" dirty="0"/>
              <a:t> video still face experiment).</a:t>
            </a:r>
          </a:p>
          <a:p>
            <a:r>
              <a:rPr lang="el-GR" dirty="0"/>
              <a:t>Για αυτό το λόγο, όπως είδαμε ,υπάρχει όλο και μεγαλύτερη ευαισθητοποίηση για την </a:t>
            </a:r>
            <a:r>
              <a:rPr lang="el-GR"/>
              <a:t>επιλόχεια κατάθλιψη.  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520377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B22BE-18EB-0B4D-9499-3DC87DB6D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Ορίζοντας το παθολογικό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75E72-C669-AF4A-9C47-804DC809E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Απόκλιση από τους στατιστικούς γνώμονες. Όμως όλες οι αποκλίσεις; (επόμενη διαφάνεια)</a:t>
            </a:r>
          </a:p>
          <a:p>
            <a:r>
              <a:rPr lang="el-GR" altLang="en-US" dirty="0">
                <a:ea typeface="ＭＳ Ｐゴシック" panose="020B0600070205080204" pitchFamily="34" charset="-128"/>
              </a:rPr>
              <a:t>Απόκλιση από τους κοινωνικούς γνώμονες. Πολιτισμικές διαφορές.</a:t>
            </a:r>
          </a:p>
          <a:p>
            <a:r>
              <a:rPr lang="el-GR" altLang="en-US" dirty="0">
                <a:ea typeface="ＭＳ Ｐゴシック" panose="020B0600070205080204" pitchFamily="34" charset="-128"/>
              </a:rPr>
              <a:t>Δυσλειτουργική συμπεριφορά-παρεμβαίνει στην εμπειρία του ατόμου ή του συνόλου. </a:t>
            </a:r>
          </a:p>
          <a:p>
            <a:r>
              <a:rPr lang="el-GR" altLang="en-US" dirty="0">
                <a:ea typeface="ＭＳ Ｐゴシック" panose="020B0600070205080204" pitchFamily="34" charset="-128"/>
              </a:rPr>
              <a:t>Προσωπική δυστυχία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34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23099-5427-C94F-A3DE-1B5544FDF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2" y="2255519"/>
            <a:ext cx="4961534" cy="297484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l-GR" sz="5400" dirty="0"/>
              <a:t>Κανονική (κωδωνοειδής) κατανομή της νοημοσύνης</a:t>
            </a:r>
            <a:endParaRPr lang="en-US" sz="5400" dirty="0"/>
          </a:p>
        </p:txBody>
      </p:sp>
      <p:pic>
        <p:nvPicPr>
          <p:cNvPr id="4" name="Content Placeholder 3" descr="180px-IQ_curve.svg.png">
            <a:extLst>
              <a:ext uri="{FF2B5EF4-FFF2-40B4-BE49-F238E27FC236}">
                <a16:creationId xmlns:a16="http://schemas.microsoft.com/office/drawing/2014/main" id="{DA3D0A48-50F7-764E-A22E-BEA05B213D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675" r="-16675"/>
          <a:stretch>
            <a:fillRect/>
          </a:stretch>
        </p:blipFill>
        <p:spPr>
          <a:xfrm>
            <a:off x="6553223" y="2255519"/>
            <a:ext cx="5162086" cy="405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225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6BFFF-45E6-5942-BAE3-599D9EC4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Ταξινόμηση των τύπων παθολογικής συμπεριφοράς/Εγχειρίδια ταξινόμησης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EC02C-9E98-0547-A101-0004B0238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endParaRPr lang="el-GR" altLang="en-US" dirty="0">
              <a:ea typeface="ＭＳ Ｐゴシック" panose="020B0600070205080204" pitchFamily="34" charset="-128"/>
            </a:endParaRPr>
          </a:p>
          <a:p>
            <a:pPr algn="just"/>
            <a:r>
              <a:rPr lang="el-GR" altLang="en-US" dirty="0">
                <a:ea typeface="ＭＳ Ｐゴシック" panose="020B0600070205080204" pitchFamily="34" charset="-128"/>
              </a:rPr>
              <a:t>Στα εγχειρίδια ταξινόμησης ορίζονται και ταξινομούνται τα κοινά γενικά χαρακτηριστικά των τύπων παθολογίας. Χρησιμοποιούνται κυρίως στατιστικά κριτήρια. Όμως υπάρχουν κοινωνικές/θεωρητικές επιρροές που αντικατοπτρίζονται στις αντίστοιχες αναθεωρημένες εκδόσεις. Χαρακτηριστικό παράδειγμα η ομοφυλοφιλία (δεν ορίζεται ως παθολογία από το </a:t>
            </a:r>
            <a:r>
              <a:rPr lang="en-US" altLang="en-US" dirty="0">
                <a:ea typeface="ＭＳ Ｐゴシック" panose="020B0600070205080204" pitchFamily="34" charset="-128"/>
              </a:rPr>
              <a:t>DSM </a:t>
            </a:r>
            <a:r>
              <a:rPr lang="el-GR" altLang="en-US" dirty="0">
                <a:ea typeface="ＭＳ Ｐゴシック" panose="020B0600070205080204" pitchFamily="34" charset="-128"/>
              </a:rPr>
              <a:t>στην τρίτη έκδοση του </a:t>
            </a:r>
            <a:r>
              <a:rPr lang="en-US" altLang="en-US" dirty="0">
                <a:ea typeface="ＭＳ Ｐゴシック" panose="020B0600070205080204" pitchFamily="34" charset="-128"/>
              </a:rPr>
              <a:t>–</a:t>
            </a:r>
            <a:r>
              <a:rPr lang="el-GR" altLang="en-US" dirty="0">
                <a:ea typeface="ＭＳ Ｐゴシック" panose="020B0600070205080204" pitchFamily="34" charset="-128"/>
              </a:rPr>
              <a:t>το 1980). Βλέπε αντίστοιχα και το θέμα του αυτισμού (παιδικές ψυχώσεις/διάχυτες διαταραχές ανάπτυξης/διαταραχές αυτιστικού φάσματος).</a:t>
            </a:r>
          </a:p>
          <a:p>
            <a:pPr algn="just"/>
            <a:r>
              <a:rPr lang="el-GR" altLang="en-US" dirty="0">
                <a:ea typeface="ＭＳ Ｐゴシック" panose="020B0600070205080204" pitchFamily="34" charset="-128"/>
              </a:rPr>
              <a:t>Τα πιο διαδεδομένα εγχειρίδια ταξινόμησης είναι το </a:t>
            </a:r>
            <a:r>
              <a:rPr lang="en-US" altLang="en-US" dirty="0">
                <a:ea typeface="ＭＳ Ｐゴシック" panose="020B0600070205080204" pitchFamily="34" charset="-128"/>
              </a:rPr>
              <a:t>DSM</a:t>
            </a:r>
            <a:r>
              <a:rPr lang="el-GR" altLang="en-US" dirty="0">
                <a:ea typeface="ＭＳ Ｐゴシック" panose="020B0600070205080204" pitchFamily="34" charset="-128"/>
              </a:rPr>
              <a:t> (</a:t>
            </a:r>
            <a:r>
              <a:rPr lang="en-US" altLang="en-US" dirty="0">
                <a:ea typeface="ＭＳ Ｐゴシック" panose="020B0600070205080204" pitchFamily="34" charset="-128"/>
              </a:rPr>
              <a:t>Diagnostic and Statistical Manual of Mental Disorders) </a:t>
            </a:r>
            <a:r>
              <a:rPr lang="el-GR" altLang="en-US" dirty="0">
                <a:ea typeface="ＭＳ Ｐゴシック" panose="020B0600070205080204" pitchFamily="34" charset="-128"/>
              </a:rPr>
              <a:t>της Αμερικάνικης Ψυχιατρικής Εταιρείας</a:t>
            </a:r>
            <a:r>
              <a:rPr lang="en-US" altLang="en-US" dirty="0">
                <a:ea typeface="ＭＳ Ｐゴシック" panose="020B0600070205080204" pitchFamily="34" charset="-128"/>
              </a:rPr>
              <a:t>,</a:t>
            </a:r>
            <a:r>
              <a:rPr lang="el-GR" altLang="en-US" dirty="0">
                <a:ea typeface="ＭＳ Ｐゴシック" panose="020B0600070205080204" pitchFamily="34" charset="-128"/>
              </a:rPr>
              <a:t> που τώρα βρίσκεται στην 5η αναθεώρησή του (</a:t>
            </a:r>
            <a:r>
              <a:rPr lang="en-US" altLang="en-US" dirty="0">
                <a:ea typeface="ＭＳ Ｐゴシック" panose="020B0600070205080204" pitchFamily="34" charset="-128"/>
              </a:rPr>
              <a:t>DSM-V, 2013)</a:t>
            </a:r>
            <a:r>
              <a:rPr lang="el-GR" altLang="en-US" dirty="0">
                <a:ea typeface="ＭＳ Ｐゴシック" panose="020B0600070205080204" pitchFamily="34" charset="-128"/>
              </a:rPr>
              <a:t> και χρησιμοποιείται κυρίως στην Αμερική και το </a:t>
            </a:r>
            <a:r>
              <a:rPr lang="en-US" altLang="en-US" dirty="0">
                <a:ea typeface="ＭＳ Ｐゴシック" panose="020B0600070205080204" pitchFamily="34" charset="-128"/>
              </a:rPr>
              <a:t>ICD (International Coding of Diseases) </a:t>
            </a:r>
            <a:r>
              <a:rPr lang="el-GR" altLang="en-US" dirty="0">
                <a:ea typeface="ＭＳ Ｐゴシック" panose="020B0600070205080204" pitchFamily="34" charset="-128"/>
              </a:rPr>
              <a:t>του Παγκόσμιου Οργανισμού Υγείας που τώρα βρίσκεται στην ενδέκατή αναθεώρησή του (</a:t>
            </a:r>
            <a:r>
              <a:rPr lang="en-US" altLang="en-US" dirty="0">
                <a:ea typeface="ＭＳ Ｐゴシック" panose="020B0600070205080204" pitchFamily="34" charset="-128"/>
              </a:rPr>
              <a:t>ICD-11, 2018)</a:t>
            </a:r>
            <a:r>
              <a:rPr lang="el-GR" altLang="en-US" dirty="0">
                <a:ea typeface="ＭＳ Ｐゴシック" panose="020B0600070205080204" pitchFamily="34" charset="-128"/>
              </a:rPr>
              <a:t> και χρησιμοποιείται κυρίως στην Ευρώπη.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760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6BFFF-45E6-5942-BAE3-599D9EC4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Ταξινόμηση των τύπων παθολογικής συμπεριφοράς/Εγχειρίδια ταξινόμησης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EC02C-9E98-0547-A101-0004B0238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>
            <a:normAutofit/>
          </a:bodyPr>
          <a:lstStyle/>
          <a:p>
            <a:r>
              <a:rPr lang="el-GR" altLang="en-US" sz="2000" dirty="0">
                <a:ea typeface="ＭＳ Ｐゴシック" panose="020B0600070205080204" pitchFamily="34" charset="-128"/>
              </a:rPr>
              <a:t>Πλεονεκτήματα:  α) Έρευνα </a:t>
            </a:r>
          </a:p>
          <a:p>
            <a:pPr>
              <a:buFont typeface="Wingdings 3" pitchFamily="2" charset="2"/>
              <a:buNone/>
            </a:pPr>
            <a:r>
              <a:rPr lang="el-GR" altLang="en-US" sz="2000" dirty="0">
                <a:ea typeface="ＭＳ Ｐゴシック" panose="020B0600070205080204" pitchFamily="34" charset="-128"/>
              </a:rPr>
              <a:t>				             β) Δυνατότητα </a:t>
            </a:r>
            <a:r>
              <a:rPr lang="el-GR" altLang="en-US" sz="2000" dirty="0" err="1">
                <a:ea typeface="ＭＳ Ｐゴシック" panose="020B0600070205080204" pitchFamily="34" charset="-128"/>
              </a:rPr>
              <a:t>συννενόησης</a:t>
            </a:r>
            <a:r>
              <a:rPr lang="el-GR" altLang="en-US" sz="2000" dirty="0">
                <a:ea typeface="ＭＳ Ｐゴシック" panose="020B0600070205080204" pitchFamily="34" charset="-128"/>
              </a:rPr>
              <a:t> μεταξύ των ειδικών, των κοινωνικών υπηρεσιών, κλπ.</a:t>
            </a:r>
          </a:p>
          <a:p>
            <a:pPr>
              <a:buFont typeface="Wingdings 3" pitchFamily="2" charset="2"/>
              <a:buNone/>
            </a:pPr>
            <a:endParaRPr lang="el-GR" altLang="en-US" sz="2000" dirty="0">
              <a:ea typeface="ＭＳ Ｐゴシック" panose="020B0600070205080204" pitchFamily="34" charset="-128"/>
            </a:endParaRP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Μειονεκτήματα:  Οι ταξινομήσεις όπως γίνεται στα εγχειρίδια, προσφέρεται για ιατρικές διαταραχές που έχουν σαφή όρια και είναι αμοιβαία </a:t>
            </a:r>
            <a:r>
              <a:rPr lang="el-GR" altLang="en-US" sz="2000" dirty="0" err="1">
                <a:ea typeface="ＭＳ Ｐゴシック" panose="020B0600070205080204" pitchFamily="34" charset="-128"/>
              </a:rPr>
              <a:t>αποκλειόμενες</a:t>
            </a:r>
            <a:r>
              <a:rPr lang="el-GR" altLang="en-US" sz="2000" dirty="0">
                <a:ea typeface="ＭＳ Ｐゴシック" panose="020B0600070205080204" pitchFamily="34" charset="-128"/>
              </a:rPr>
              <a:t>. Όμως οι ψυχικές διαταραχές συχνά δεν έχουν σαφή/μετρήσιμα όρια και τείνουν να </a:t>
            </a:r>
            <a:r>
              <a:rPr lang="el-GR" altLang="en-US" sz="2000" dirty="0" err="1">
                <a:ea typeface="ＭＳ Ｐゴシック" panose="020B0600070205080204" pitchFamily="34" charset="-128"/>
              </a:rPr>
              <a:t>αλληλοεπικαλύπτονται</a:t>
            </a:r>
            <a:r>
              <a:rPr lang="el-GR" altLang="en-US" sz="2000" dirty="0">
                <a:ea typeface="ＭＳ Ｐゴシック" panose="020B0600070205080204" pitchFamily="34" charset="-128"/>
              </a:rPr>
              <a:t>. Μέσα την προσπάθεια ταξινόμησης μία περίπτωσης, υπάρχει πιθανότητα να χαθούν τα μοναδικά χαρακτηριστικά της. </a:t>
            </a:r>
          </a:p>
          <a:p>
            <a:pPr algn="just"/>
            <a:endParaRPr lang="el-GR" altLang="en-US" sz="20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728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ICD-11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>
                <a:ea typeface="ＭＳ Ｐゴシック" charset="-128"/>
                <a:cs typeface="ＭＳ Ｐゴシック" charset="-128"/>
              </a:rPr>
              <a:t>Σχετικά με τις διαταραχές των παιδιών, υπάρχει στο </a:t>
            </a:r>
            <a:r>
              <a:rPr lang="en-US" sz="2000" dirty="0">
                <a:ea typeface="ＭＳ Ｐゴシック" charset="-128"/>
                <a:cs typeface="ＭＳ Ｐゴシック" charset="-128"/>
              </a:rPr>
              <a:t>ICD-11 </a:t>
            </a:r>
            <a:r>
              <a:rPr lang="el-GR" sz="2000" dirty="0">
                <a:ea typeface="ＭＳ Ｐゴシック" charset="-128"/>
                <a:cs typeface="ＭＳ Ｐゴシック" charset="-128"/>
              </a:rPr>
              <a:t>η νέα κατηγορία των «νευροαναπτυξιακών διαταραχών» (όπως στο DSM-V) και πλέον οι διαταραχές που υπάρχουν για όλες τις ηλικίες θα πρέπει να χρησιμοποιούνται για τα παιδιά και τους εφήβους, όταν αυτό απαιτείται.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3563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ICD-11</a:t>
            </a:r>
            <a:r>
              <a:rPr lang="el-GR" dirty="0"/>
              <a:t>: </a:t>
            </a:r>
            <a:br>
              <a:rPr lang="el-GR" dirty="0"/>
            </a:br>
            <a:r>
              <a:rPr lang="el-GR" dirty="0"/>
              <a:t>Διαγνωστικές κατηγορίες 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sz="2000" dirty="0" err="1"/>
              <a:t>Νευροαναπτυξιακές</a:t>
            </a:r>
            <a:r>
              <a:rPr lang="el-GR" sz="2000" dirty="0"/>
              <a:t> διαταραχές</a:t>
            </a:r>
          </a:p>
          <a:p>
            <a:pPr>
              <a:buNone/>
            </a:pPr>
            <a:r>
              <a:rPr lang="el-GR" sz="2000" dirty="0"/>
              <a:t>Σχιζοφρένεια και άλλες κύριες ψυχωτικές διαταραχές</a:t>
            </a:r>
          </a:p>
          <a:p>
            <a:pPr>
              <a:buNone/>
            </a:pPr>
            <a:r>
              <a:rPr lang="el-GR" sz="2000" dirty="0"/>
              <a:t>Κατατονία</a:t>
            </a:r>
          </a:p>
          <a:p>
            <a:pPr>
              <a:buNone/>
            </a:pPr>
            <a:r>
              <a:rPr lang="el-GR" sz="2000" dirty="0"/>
              <a:t>Διαταραχές συναισθήματος</a:t>
            </a:r>
          </a:p>
          <a:p>
            <a:pPr>
              <a:buNone/>
            </a:pPr>
            <a:r>
              <a:rPr lang="el-GR" sz="2000" dirty="0"/>
              <a:t>Διαταραχές άγχους και φοβικές διαταραχές</a:t>
            </a:r>
          </a:p>
          <a:p>
            <a:pPr>
              <a:buNone/>
            </a:pPr>
            <a:r>
              <a:rPr lang="el-GR" sz="2000" dirty="0"/>
              <a:t>Ιδεοψυχαναγκαστικές διαταραχές</a:t>
            </a:r>
          </a:p>
          <a:p>
            <a:pPr>
              <a:buNone/>
            </a:pPr>
            <a:r>
              <a:rPr lang="el-GR" sz="2000" dirty="0"/>
              <a:t>Διαταραχές που σχετίζονται με το stress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11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ICD-11</a:t>
            </a:r>
            <a:r>
              <a:rPr lang="el-GR" dirty="0"/>
              <a:t>: </a:t>
            </a:r>
            <a:br>
              <a:rPr lang="el-GR" dirty="0"/>
            </a:br>
            <a:r>
              <a:rPr lang="el-GR" dirty="0"/>
              <a:t>Διαγνωστικές κατηγορίες-2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sz="2000" dirty="0"/>
              <a:t>Αποσυνδετικές διαταραχές</a:t>
            </a:r>
          </a:p>
          <a:p>
            <a:pPr>
              <a:buNone/>
            </a:pPr>
            <a:r>
              <a:rPr lang="el-GR" sz="2000" dirty="0"/>
              <a:t>Διαταραχές σίτισης ή πρόσληψης τροφής</a:t>
            </a:r>
          </a:p>
          <a:p>
            <a:pPr>
              <a:buNone/>
            </a:pPr>
            <a:r>
              <a:rPr lang="el-GR" sz="2000" dirty="0"/>
              <a:t>Διαταραχές της απέκκρισης</a:t>
            </a:r>
          </a:p>
          <a:p>
            <a:pPr>
              <a:buNone/>
            </a:pPr>
            <a:r>
              <a:rPr lang="el-GR" sz="2000" dirty="0"/>
              <a:t>Διαταραχές σωματικής δυσφορίας ή </a:t>
            </a:r>
            <a:r>
              <a:rPr lang="el-GR" sz="2000" dirty="0" err="1"/>
              <a:t>σωματικ</a:t>
            </a:r>
            <a:r>
              <a:rPr lang="en-US" sz="2000" dirty="0" err="1"/>
              <a:t>ή</a:t>
            </a:r>
            <a:r>
              <a:rPr lang="el-GR" sz="2000" dirty="0"/>
              <a:t>ς εμπειρίας (όχι διαταραχή δυσφορίας φύλου)</a:t>
            </a:r>
          </a:p>
          <a:p>
            <a:pPr>
              <a:buNone/>
            </a:pPr>
            <a:r>
              <a:rPr lang="el-GR" sz="2000" dirty="0"/>
              <a:t>Διαταραχές οφειλόμενες σε χρήση ουσιών ή εξαρτητικές συμπεριφορές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300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ICD-11</a:t>
            </a:r>
            <a:r>
              <a:rPr lang="el-GR" dirty="0"/>
              <a:t>: </a:t>
            </a:r>
            <a:br>
              <a:rPr lang="el-GR" dirty="0"/>
            </a:br>
            <a:r>
              <a:rPr lang="el-GR" dirty="0"/>
              <a:t>Διαγνωστικές κατηγορίες-3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sz="2000" dirty="0"/>
              <a:t>Διαταραχές ελέγχου ενορμήσεων</a:t>
            </a:r>
          </a:p>
          <a:p>
            <a:pPr>
              <a:buNone/>
            </a:pPr>
            <a:r>
              <a:rPr lang="el-GR" sz="2000" dirty="0"/>
              <a:t>Διαταραχή διαταρακτικής και «δυσ-κοινωνικής» (dissocial) συμπεριφοράς (έναρξη κυρίως στην παιδική ηλικία)</a:t>
            </a:r>
          </a:p>
          <a:p>
            <a:pPr>
              <a:buNone/>
            </a:pPr>
            <a:r>
              <a:rPr lang="el-GR" sz="2000" dirty="0"/>
              <a:t>Διαταραχές προσωπικότητας</a:t>
            </a:r>
          </a:p>
          <a:p>
            <a:pPr>
              <a:buNone/>
            </a:pPr>
            <a:r>
              <a:rPr lang="el-GR" sz="2000" dirty="0"/>
              <a:t>Παραφιλίες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322514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801</Words>
  <Application>Microsoft Macintosh PowerPoint</Application>
  <PresentationFormat>Widescreen</PresentationFormat>
  <Paragraphs>82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Century Gothic</vt:lpstr>
      <vt:lpstr>Wingdings 2</vt:lpstr>
      <vt:lpstr>Wingdings 3</vt:lpstr>
      <vt:lpstr>Quotable</vt:lpstr>
      <vt:lpstr>Αναπτυξιακή ψυχοπαθολογία και πρώιμες σχέσεις </vt:lpstr>
      <vt:lpstr>Ορίζοντας το παθολογικό</vt:lpstr>
      <vt:lpstr>Κανονική (κωδωνοειδής) κατανομή της νοημοσύνης</vt:lpstr>
      <vt:lpstr>Ταξινόμηση των τύπων παθολογικής συμπεριφοράς/Εγχειρίδια ταξινόμησης</vt:lpstr>
      <vt:lpstr>Ταξινόμηση των τύπων παθολογικής συμπεριφοράς/Εγχειρίδια ταξινόμησης</vt:lpstr>
      <vt:lpstr>ICD-11</vt:lpstr>
      <vt:lpstr>ICD-11:  Διαγνωστικές κατηγορίες -1</vt:lpstr>
      <vt:lpstr>ICD-11:  Διαγνωστικές κατηγορίες-2</vt:lpstr>
      <vt:lpstr>ICD-11:  Διαγνωστικές κατηγορίες-3</vt:lpstr>
      <vt:lpstr>ICD-11:  Διαγνωστικές κατηγορίες-4</vt:lpstr>
      <vt:lpstr>ICD-11: Νευροαναπτυξιακές διαταραχές</vt:lpstr>
      <vt:lpstr>Ψυχοπαθολογία και διαπροσωπικές σχέσεις</vt:lpstr>
      <vt:lpstr>Ψυχοπαθολογία και πρώιμες διαπροσωπικές σχέσεις</vt:lpstr>
      <vt:lpstr>Ψυχοπαθολογία και πρώιμες διαπροσωπικές σχέσεις</vt:lpstr>
      <vt:lpstr>Ψυχοπαθολογία και πρώιμες διαπροσωπικές σχέσεις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Διαταραχές παιδιών προσχολικής και πρώτης σχολικής ηλικίας</dc:title>
  <dc:creator>Microsoft Office User</dc:creator>
  <cp:lastModifiedBy>Lida Anagnostaki</cp:lastModifiedBy>
  <cp:revision>42</cp:revision>
  <dcterms:created xsi:type="dcterms:W3CDTF">2019-01-01T11:57:46Z</dcterms:created>
  <dcterms:modified xsi:type="dcterms:W3CDTF">2022-03-20T11:34:42Z</dcterms:modified>
</cp:coreProperties>
</file>