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85" r:id="rId2"/>
    <p:sldId id="286" r:id="rId3"/>
    <p:sldId id="284" r:id="rId4"/>
    <p:sldId id="264" r:id="rId5"/>
    <p:sldId id="260" r:id="rId6"/>
    <p:sldId id="276" r:id="rId7"/>
    <p:sldId id="261" r:id="rId8"/>
    <p:sldId id="287" r:id="rId9"/>
    <p:sldId id="258" r:id="rId10"/>
    <p:sldId id="270" r:id="rId11"/>
    <p:sldId id="272" r:id="rId12"/>
    <p:sldId id="259" r:id="rId13"/>
    <p:sldId id="265" r:id="rId14"/>
    <p:sldId id="275" r:id="rId15"/>
    <p:sldId id="273" r:id="rId16"/>
    <p:sldId id="277"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mao Armao" initials="eA" lastIdx="1" clrIdx="0">
    <p:extLst>
      <p:ext uri="{19B8F6BF-5375-455C-9EA6-DF929625EA0E}">
        <p15:presenceInfo xmlns:p15="http://schemas.microsoft.com/office/powerpoint/2012/main" userId="5b6749cc789c66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117" d="100"/>
          <a:sy n="117" d="100"/>
        </p:scale>
        <p:origin x="148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A9A05F-7DFC-46D8-98FB-63D932A538C3}" type="datetimeFigureOut">
              <a:rPr lang="el-GR" smtClean="0"/>
              <a:pPr/>
              <a:t>5/5/22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AE0E8-B4FB-41C2-8B29-7DAB7045210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Ο αποδιοργανωμένος δεσμός δεν </a:t>
            </a:r>
            <a:r>
              <a:rPr lang="el-GR" dirty="0" err="1"/>
              <a:t>περιγράφηκε</a:t>
            </a:r>
            <a:r>
              <a:rPr lang="el-GR" dirty="0"/>
              <a:t> στην προηγούμενη εισήγηση, θα συζητηθεί στη σημερινή. </a:t>
            </a:r>
          </a:p>
        </p:txBody>
      </p:sp>
      <p:sp>
        <p:nvSpPr>
          <p:cNvPr id="4" name="Θέση αριθμού διαφάνειας 3"/>
          <p:cNvSpPr>
            <a:spLocks noGrp="1"/>
          </p:cNvSpPr>
          <p:nvPr>
            <p:ph type="sldNum" sz="quarter" idx="5"/>
          </p:nvPr>
        </p:nvSpPr>
        <p:spPr/>
        <p:txBody>
          <a:bodyPr/>
          <a:lstStyle/>
          <a:p>
            <a:fld id="{FBDAE0E8-B4FB-41C2-8B29-7DAB70452103}" type="slidenum">
              <a:rPr lang="el-GR" smtClean="0"/>
              <a:pPr/>
              <a:t>3</a:t>
            </a:fld>
            <a:endParaRPr lang="el-GR"/>
          </a:p>
        </p:txBody>
      </p:sp>
    </p:spTree>
    <p:extLst>
      <p:ext uri="{BB962C8B-B14F-4D97-AF65-F5344CB8AC3E}">
        <p14:creationId xmlns:p14="http://schemas.microsoft.com/office/powerpoint/2010/main" val="300997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5</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6</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7</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9</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10</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BDAE0E8-B4FB-41C2-8B29-7DAB70452103}"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60BC09E3-FDD4-4F1A-92A8-CBF1838DC6F8}" type="datetimeFigureOut">
              <a:rPr lang="el-GR" smtClean="0"/>
              <a:pPr/>
              <a:t>5/5/22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03BE0C-2430-4684-9F1E-CABB8808F4F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60BC09E3-FDD4-4F1A-92A8-CBF1838DC6F8}" type="datetimeFigureOut">
              <a:rPr lang="el-GR" smtClean="0"/>
              <a:pPr/>
              <a:t>5/5/22</a:t>
            </a:fld>
            <a:endParaRPr lang="el-GR"/>
          </a:p>
        </p:txBody>
      </p:sp>
      <p:sp>
        <p:nvSpPr>
          <p:cNvPr id="27" name="26 - Θέση αριθμού διαφάνειας"/>
          <p:cNvSpPr>
            <a:spLocks noGrp="1"/>
          </p:cNvSpPr>
          <p:nvPr>
            <p:ph type="sldNum" sz="quarter" idx="11"/>
          </p:nvPr>
        </p:nvSpPr>
        <p:spPr/>
        <p:txBody>
          <a:bodyPr rtlCol="0"/>
          <a:lstStyle/>
          <a:p>
            <a:fld id="{AD03BE0C-2430-4684-9F1E-CABB8808F4FC}"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60BC09E3-FDD4-4F1A-92A8-CBF1838DC6F8}" type="datetimeFigureOut">
              <a:rPr lang="el-GR" smtClean="0"/>
              <a:pPr/>
              <a:t>5/5/22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D03BE0C-2430-4684-9F1E-CABB8808F4F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0BC09E3-FDD4-4F1A-92A8-CBF1838DC6F8}" type="datetimeFigureOut">
              <a:rPr lang="el-GR" smtClean="0"/>
              <a:pPr/>
              <a:t>5/5/22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03BE0C-2430-4684-9F1E-CABB8808F4F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0BC09E3-FDD4-4F1A-92A8-CBF1838DC6F8}" type="datetimeFigureOut">
              <a:rPr lang="el-GR" smtClean="0"/>
              <a:pPr/>
              <a:t>5/5/22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03BE0C-2430-4684-9F1E-CABB8808F4F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1142984"/>
            <a:ext cx="7772400" cy="1828800"/>
          </a:xfrm>
        </p:spPr>
        <p:txBody>
          <a:bodyPr>
            <a:normAutofit fontScale="90000"/>
          </a:bodyPr>
          <a:lstStyle/>
          <a:p>
            <a:pPr algn="ctr"/>
            <a:r>
              <a:rPr lang="el-GR" dirty="0"/>
              <a:t>Η Θεωρία Δεσμού και οι  Εφαρμογές της</a:t>
            </a:r>
            <a:br>
              <a:rPr lang="el-GR" dirty="0"/>
            </a:br>
            <a:r>
              <a:rPr lang="el-GR" sz="2700" dirty="0"/>
              <a:t>Έρευνα, Κλινική Πρακτική, </a:t>
            </a:r>
            <a:r>
              <a:rPr lang="el-GR" sz="2700" dirty="0" err="1"/>
              <a:t>Γονεϊκότητα</a:t>
            </a:r>
            <a:r>
              <a:rPr lang="el-GR" sz="2700" dirty="0"/>
              <a:t> </a:t>
            </a:r>
          </a:p>
        </p:txBody>
      </p:sp>
      <p:sp>
        <p:nvSpPr>
          <p:cNvPr id="3" name="2 - Υπότιτλος"/>
          <p:cNvSpPr>
            <a:spLocks noGrp="1"/>
          </p:cNvSpPr>
          <p:nvPr>
            <p:ph type="subTitle" idx="1"/>
          </p:nvPr>
        </p:nvSpPr>
        <p:spPr>
          <a:xfrm>
            <a:off x="357158" y="4071942"/>
            <a:ext cx="9255402" cy="3181368"/>
          </a:xfrm>
        </p:spPr>
        <p:txBody>
          <a:bodyPr>
            <a:normAutofit/>
          </a:bodyPr>
          <a:lstStyle/>
          <a:p>
            <a:r>
              <a:rPr lang="el-GR" sz="2000" dirty="0" err="1">
                <a:latin typeface="Arial" pitchFamily="34" charset="0"/>
                <a:cs typeface="Arial" pitchFamily="34" charset="0"/>
              </a:rPr>
              <a:t>Ελεάνα</a:t>
            </a:r>
            <a:r>
              <a:rPr lang="el-GR" sz="2000" dirty="0">
                <a:latin typeface="Arial" pitchFamily="34" charset="0"/>
                <a:cs typeface="Arial" pitchFamily="34" charset="0"/>
              </a:rPr>
              <a:t> </a:t>
            </a:r>
            <a:r>
              <a:rPr lang="el-GR" sz="2000" dirty="0" err="1">
                <a:latin typeface="Arial" pitchFamily="34" charset="0"/>
                <a:cs typeface="Arial" pitchFamily="34" charset="0"/>
              </a:rPr>
              <a:t>Αρμάο</a:t>
            </a:r>
            <a:r>
              <a:rPr lang="el-GR" sz="2000" dirty="0">
                <a:latin typeface="Arial" pitchFamily="34" charset="0"/>
                <a:cs typeface="Arial" pitchFamily="34" charset="0"/>
              </a:rPr>
              <a:t> </a:t>
            </a:r>
          </a:p>
          <a:p>
            <a:r>
              <a:rPr lang="el-GR" sz="2000" dirty="0">
                <a:latin typeface="Arial" pitchFamily="34" charset="0"/>
                <a:cs typeface="Arial" pitchFamily="34" charset="0"/>
              </a:rPr>
              <a:t>Αναπτυξιακή Ψυχολόγος, Υποψήφια Διδάκτορας</a:t>
            </a:r>
          </a:p>
          <a:p>
            <a:r>
              <a:rPr lang="el-GR" sz="2000" dirty="0">
                <a:latin typeface="Arial" pitchFamily="34" charset="0"/>
                <a:cs typeface="Arial" pitchFamily="34" charset="0"/>
              </a:rPr>
              <a:t>Τμήμα Εκπαίδευσης και Αγωγής στη Προσχολική Ηλικία, ΕΚΠΑ</a:t>
            </a:r>
          </a:p>
          <a:p>
            <a:endParaRPr lang="el-GR" sz="2000" dirty="0">
              <a:latin typeface="Arial" pitchFamily="34" charset="0"/>
              <a:cs typeface="Arial" pitchFamily="34" charset="0"/>
            </a:endParaRPr>
          </a:p>
          <a:p>
            <a:r>
              <a:rPr lang="el-GR" sz="2000" dirty="0">
                <a:latin typeface="Arial" pitchFamily="34" charset="0"/>
                <a:cs typeface="Arial" pitchFamily="34" charset="0"/>
              </a:rPr>
              <a:t>Επιβλέπουσα: Λήδα Αναγνωστάκη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000108"/>
            <a:ext cx="8686800" cy="1066800"/>
          </a:xfrm>
        </p:spPr>
        <p:txBody>
          <a:bodyPr>
            <a:normAutofit fontScale="90000"/>
          </a:bodyPr>
          <a:lstStyle/>
          <a:p>
            <a:pPr algn="ctr"/>
            <a:r>
              <a:rPr lang="el-GR" dirty="0">
                <a:solidFill>
                  <a:schemeClr val="accent2"/>
                </a:solidFill>
              </a:rPr>
              <a:t>Οι Γονείς στον Αποδιοργανωμένο Δεσμό</a:t>
            </a:r>
          </a:p>
        </p:txBody>
      </p:sp>
      <p:sp>
        <p:nvSpPr>
          <p:cNvPr id="3" name="2 - Θέση περιεχομένου"/>
          <p:cNvSpPr>
            <a:spLocks noGrp="1"/>
          </p:cNvSpPr>
          <p:nvPr>
            <p:ph idx="1"/>
          </p:nvPr>
        </p:nvSpPr>
        <p:spPr/>
        <p:txBody>
          <a:bodyPr>
            <a:normAutofit fontScale="92500"/>
          </a:bodyPr>
          <a:lstStyle/>
          <a:p>
            <a:pPr>
              <a:buFont typeface="Wingdings"/>
              <a:buChar char="à"/>
            </a:pPr>
            <a:r>
              <a:rPr lang="el-GR" dirty="0"/>
              <a:t>Ο γονέας ως πηγή τρόμου (</a:t>
            </a:r>
            <a:r>
              <a:rPr lang="en-US" dirty="0" err="1"/>
              <a:t>Hesse</a:t>
            </a:r>
            <a:r>
              <a:rPr lang="en-US" dirty="0"/>
              <a:t> &amp; Main, 2006)</a:t>
            </a:r>
            <a:r>
              <a:rPr lang="el-GR" dirty="0"/>
              <a:t> </a:t>
            </a:r>
          </a:p>
          <a:p>
            <a:pPr>
              <a:buNone/>
            </a:pPr>
            <a:r>
              <a:rPr lang="el-GR" dirty="0"/>
              <a:t>Α) Ο γονέας προκαλεί τρόμο </a:t>
            </a:r>
            <a:r>
              <a:rPr lang="en-US" dirty="0"/>
              <a:t>(</a:t>
            </a:r>
            <a:r>
              <a:rPr lang="el-GR" dirty="0"/>
              <a:t>κακοποίηση, απειλές κακοποίησης)</a:t>
            </a:r>
          </a:p>
          <a:p>
            <a:pPr>
              <a:buNone/>
            </a:pPr>
            <a:r>
              <a:rPr lang="el-GR" dirty="0"/>
              <a:t>Β) Ο γονέας είναι τρομαγμένος</a:t>
            </a:r>
            <a:r>
              <a:rPr lang="en-US" dirty="0"/>
              <a:t> (</a:t>
            </a:r>
            <a:r>
              <a:rPr lang="el-GR" dirty="0"/>
              <a:t>ανεπεξέργαστο πένθος ή/και τραύμα)</a:t>
            </a:r>
          </a:p>
          <a:p>
            <a:pPr>
              <a:buNone/>
            </a:pPr>
            <a:r>
              <a:rPr lang="el-GR" dirty="0">
                <a:sym typeface="Wingdings" pitchFamily="2" charset="2"/>
              </a:rPr>
              <a:t> Γονείς με αποδιοργανωμένο – ανεπίλυτο τύπο δεσμού με τους γονείς τους  </a:t>
            </a:r>
            <a:endParaRPr lang="en-US" dirty="0"/>
          </a:p>
          <a:p>
            <a:pPr>
              <a:buFont typeface="Wingdings"/>
              <a:buChar char="à"/>
            </a:pPr>
            <a:r>
              <a:rPr lang="el-GR" dirty="0"/>
              <a:t>Αποτέλεσμα: Μία παράδοξη κατάσταση που το παιδί απομακρύνεται από το γονέα και παράλληλα αποζητά ασφάλεια από εκείνον</a:t>
            </a:r>
          </a:p>
          <a:p>
            <a:pPr>
              <a:buNone/>
            </a:pP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928670"/>
            <a:ext cx="8643998" cy="1066800"/>
          </a:xfrm>
        </p:spPr>
        <p:txBody>
          <a:bodyPr>
            <a:normAutofit/>
          </a:bodyPr>
          <a:lstStyle/>
          <a:p>
            <a:pPr algn="ctr"/>
            <a:r>
              <a:rPr lang="el-GR" sz="3200" dirty="0">
                <a:solidFill>
                  <a:schemeClr val="accent2"/>
                </a:solidFill>
              </a:rPr>
              <a:t>Ο Δεσμός σε Ακραίες Περιπτώσεις </a:t>
            </a:r>
          </a:p>
        </p:txBody>
      </p:sp>
      <p:sp>
        <p:nvSpPr>
          <p:cNvPr id="3" name="2 - Θέση περιεχομένου"/>
          <p:cNvSpPr>
            <a:spLocks noGrp="1"/>
          </p:cNvSpPr>
          <p:nvPr>
            <p:ph idx="1"/>
          </p:nvPr>
        </p:nvSpPr>
        <p:spPr/>
        <p:txBody>
          <a:bodyPr>
            <a:normAutofit fontScale="92500"/>
          </a:bodyPr>
          <a:lstStyle/>
          <a:p>
            <a:pPr marL="624078" indent="-514350">
              <a:buNone/>
            </a:pPr>
            <a:r>
              <a:rPr lang="el-GR" dirty="0"/>
              <a:t>Τι μπορεί να συμβεί σε σχέση με το δεσμό σε περιπτώσεις που τ</a:t>
            </a:r>
            <a:r>
              <a:rPr lang="el-GR" sz="2800" dirty="0"/>
              <a:t>ο παιδί έχει βιώσει ένα πρότυπο </a:t>
            </a:r>
            <a:r>
              <a:rPr lang="el-GR" sz="2800" b="1" dirty="0"/>
              <a:t>ακραίας ακατάλληλης φροντίδας</a:t>
            </a:r>
            <a:r>
              <a:rPr lang="el-GR" sz="2800" dirty="0"/>
              <a:t>, όπως:</a:t>
            </a:r>
          </a:p>
          <a:p>
            <a:pPr marL="624078" indent="-514350">
              <a:buAutoNum type="arabicPeriod"/>
            </a:pPr>
            <a:r>
              <a:rPr lang="el-GR" sz="2800" dirty="0"/>
              <a:t>Κοινωνική παραμέληση ή αποστέρηση της ικανοποίησης βασικών συναισθηματικών αναγκών (παρηγοριά, διέγερση, τρυφερότητα) από ενήλικες φροντιστές</a:t>
            </a:r>
          </a:p>
          <a:p>
            <a:pPr marL="624078" indent="-514350">
              <a:buAutoNum type="arabicPeriod"/>
            </a:pPr>
            <a:r>
              <a:rPr lang="el-GR" sz="2800" dirty="0"/>
              <a:t>Επαναλαμβανόμενες αλλαγές των βασικών προσώπων φροντίδας και ανατροφή σε ασυνήθιστα πλαίσια;</a:t>
            </a:r>
            <a:endParaRPr lang="el-GR" dirty="0"/>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71480"/>
            <a:ext cx="8229600" cy="1066800"/>
          </a:xfrm>
        </p:spPr>
        <p:txBody>
          <a:bodyPr>
            <a:normAutofit/>
          </a:bodyPr>
          <a:lstStyle/>
          <a:p>
            <a:pPr algn="ctr"/>
            <a:r>
              <a:rPr lang="el-GR" dirty="0">
                <a:solidFill>
                  <a:schemeClr val="accent2"/>
                </a:solidFill>
              </a:rPr>
              <a:t>Αντιδραστική Διαταραχή Δεσμού </a:t>
            </a:r>
            <a:r>
              <a:rPr lang="en-US" sz="2200" dirty="0">
                <a:solidFill>
                  <a:schemeClr val="accent2"/>
                </a:solidFill>
              </a:rPr>
              <a:t>(Reactive Attachment Disorder)</a:t>
            </a:r>
            <a:endParaRPr lang="el-GR" sz="2200" dirty="0">
              <a:solidFill>
                <a:schemeClr val="accent2"/>
              </a:solidFill>
            </a:endParaRPr>
          </a:p>
        </p:txBody>
      </p:sp>
      <p:sp>
        <p:nvSpPr>
          <p:cNvPr id="3" name="2 - Θέση περιεχομένου"/>
          <p:cNvSpPr>
            <a:spLocks noGrp="1"/>
          </p:cNvSpPr>
          <p:nvPr>
            <p:ph idx="1"/>
          </p:nvPr>
        </p:nvSpPr>
        <p:spPr>
          <a:xfrm>
            <a:off x="214282" y="1916832"/>
            <a:ext cx="8929718" cy="5143536"/>
          </a:xfrm>
        </p:spPr>
        <p:txBody>
          <a:bodyPr>
            <a:normAutofit/>
          </a:bodyPr>
          <a:lstStyle/>
          <a:p>
            <a:pPr marL="109728" indent="0">
              <a:buNone/>
            </a:pPr>
            <a:r>
              <a:rPr lang="el-GR" sz="2400" dirty="0"/>
              <a:t>1. Ένα σταθερό πρότυπο </a:t>
            </a:r>
            <a:r>
              <a:rPr lang="el-GR" sz="2400" b="1" dirty="0"/>
              <a:t>ανεσταλμένης και συναισθηματικά αποσυρμένης συμπεριφοράς </a:t>
            </a:r>
            <a:r>
              <a:rPr lang="el-GR" sz="2400" dirty="0"/>
              <a:t>π.χ. Το παιδί σπάνια ή ελάχιστα αναζητάει ή αποδέχεται εγγύτητα από κάποιον ενήλικα όταν βιώνει δυσφορία</a:t>
            </a:r>
          </a:p>
          <a:p>
            <a:pPr marL="624078" indent="-514350">
              <a:buNone/>
            </a:pPr>
            <a:r>
              <a:rPr lang="el-GR" sz="2400" dirty="0"/>
              <a:t>2. Μία επίμονη </a:t>
            </a:r>
            <a:r>
              <a:rPr lang="el-GR" sz="2400" b="1" dirty="0"/>
              <a:t>συναισθηματική ή κοινωνική διαταραχή, όπως:</a:t>
            </a:r>
          </a:p>
          <a:p>
            <a:pPr marL="624078" indent="-514350">
              <a:buNone/>
            </a:pPr>
            <a:r>
              <a:rPr lang="el-GR" sz="2400" dirty="0"/>
              <a:t>α. Ελάχιστη κοινωνική ή συναισθηματική ανταπόκριση στους άλλους </a:t>
            </a:r>
          </a:p>
          <a:p>
            <a:pPr marL="624078" indent="-514350">
              <a:buNone/>
            </a:pPr>
            <a:r>
              <a:rPr lang="el-GR" sz="2400" dirty="0"/>
              <a:t>β. Περιορισμένο θετικό συναίσθημα</a:t>
            </a:r>
          </a:p>
          <a:p>
            <a:pPr marL="624078" indent="-514350">
              <a:buNone/>
            </a:pPr>
            <a:r>
              <a:rPr lang="el-GR" sz="2400" dirty="0"/>
              <a:t>γ. Επεισόδια </a:t>
            </a:r>
            <a:r>
              <a:rPr lang="el-GR" sz="2400" b="1" dirty="0"/>
              <a:t>αδικαιολόγητου θυμού, στενοχώριας, ή φόβου, </a:t>
            </a:r>
            <a:r>
              <a:rPr lang="el-GR" sz="2400" dirty="0"/>
              <a:t>τα οποία    εκδηλώνονται κατά τη διάρκεια μη απειλητικών αλληλεπιδράσεων με ενήλικες φροντιστές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804" y="647688"/>
            <a:ext cx="9144000" cy="1066800"/>
          </a:xfrm>
        </p:spPr>
        <p:txBody>
          <a:bodyPr>
            <a:normAutofit/>
          </a:bodyPr>
          <a:lstStyle/>
          <a:p>
            <a:pPr algn="ctr"/>
            <a:r>
              <a:rPr lang="el-GR" sz="3100" dirty="0">
                <a:solidFill>
                  <a:schemeClr val="accent2"/>
                </a:solidFill>
              </a:rPr>
              <a:t>Διαταραχή Ανεσταλμένης Κοινωνικής Δέσμευσης </a:t>
            </a:r>
            <a:br>
              <a:rPr lang="el-GR" sz="3100" dirty="0">
                <a:solidFill>
                  <a:schemeClr val="accent2"/>
                </a:solidFill>
              </a:rPr>
            </a:br>
            <a:r>
              <a:rPr lang="en-US" sz="3100" dirty="0">
                <a:solidFill>
                  <a:schemeClr val="accent2"/>
                </a:solidFill>
              </a:rPr>
              <a:t>Disinhibited Social Engagement </a:t>
            </a:r>
            <a:r>
              <a:rPr lang="el-GR" sz="3100" dirty="0">
                <a:solidFill>
                  <a:schemeClr val="accent2"/>
                </a:solidFill>
              </a:rPr>
              <a:t> </a:t>
            </a:r>
            <a:r>
              <a:rPr lang="en-US" sz="3100" dirty="0">
                <a:solidFill>
                  <a:schemeClr val="accent2"/>
                </a:solidFill>
              </a:rPr>
              <a:t>Disorder </a:t>
            </a:r>
            <a:endParaRPr lang="el-GR" dirty="0"/>
          </a:p>
        </p:txBody>
      </p:sp>
      <p:sp>
        <p:nvSpPr>
          <p:cNvPr id="3" name="2 - Θέση περιεχομένου"/>
          <p:cNvSpPr>
            <a:spLocks noGrp="1"/>
          </p:cNvSpPr>
          <p:nvPr>
            <p:ph idx="1"/>
          </p:nvPr>
        </p:nvSpPr>
        <p:spPr>
          <a:xfrm>
            <a:off x="0" y="2132856"/>
            <a:ext cx="9048504" cy="5357850"/>
          </a:xfrm>
        </p:spPr>
        <p:txBody>
          <a:bodyPr>
            <a:normAutofit/>
          </a:bodyPr>
          <a:lstStyle/>
          <a:p>
            <a:pPr marL="624078" indent="-514350">
              <a:buAutoNum type="arabicPeriod"/>
            </a:pPr>
            <a:r>
              <a:rPr lang="el-GR" sz="2400" dirty="0"/>
              <a:t>Ένα πρότυπο συμπεριφοράς κατά το οποίο το παιδί </a:t>
            </a:r>
            <a:r>
              <a:rPr lang="el-GR" sz="2400" b="1" dirty="0"/>
              <a:t>προσεγγίζει και αλληλοεπιδρά με άγνωστους ενήλικες </a:t>
            </a:r>
            <a:r>
              <a:rPr lang="el-GR" sz="2400" dirty="0"/>
              <a:t>χωρίς επιφυλακτικότητα και με υπερβολικά οικείο τρόπο (σωματικά και λεκτικά)</a:t>
            </a:r>
          </a:p>
          <a:p>
            <a:pPr marL="624078" indent="-514350">
              <a:buAutoNum type="arabicPeriod"/>
            </a:pPr>
            <a:r>
              <a:rPr lang="el-GR" sz="2400" dirty="0"/>
              <a:t>Αδιαφορεί για το που βρίσκεται η φιγούρα φροντίδας όταν απομακρύνεται, ακόμα και όταν βρίσκεται σε άγνωστο περιβάλλον </a:t>
            </a:r>
          </a:p>
          <a:p>
            <a:pPr marL="624078" indent="-514350">
              <a:buAutoNum type="arabicPeriod"/>
            </a:pPr>
            <a:r>
              <a:rPr lang="el-GR" sz="2400" dirty="0"/>
              <a:t>Δείχνει πρόθυμο να </a:t>
            </a:r>
            <a:r>
              <a:rPr lang="el-GR" sz="2400" b="1" dirty="0"/>
              <a:t>απομακρυνθεί μαζί με αγνώστους </a:t>
            </a:r>
            <a:r>
              <a:rPr lang="el-GR" sz="2400" dirty="0"/>
              <a:t>με ελάχιστο ή καθόλου δισταγμό</a:t>
            </a:r>
          </a:p>
          <a:p>
            <a:pPr marL="624078" indent="-514350">
              <a:buNone/>
            </a:pPr>
            <a:r>
              <a:rPr lang="el-GR" sz="2400" dirty="0">
                <a:solidFill>
                  <a:schemeClr val="accent3"/>
                </a:solidFill>
              </a:rPr>
              <a:t>	</a:t>
            </a:r>
            <a:endParaRPr lang="el-GR" sz="2400" dirty="0"/>
          </a:p>
          <a:p>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2984"/>
            <a:ext cx="8229600" cy="1066800"/>
          </a:xfrm>
        </p:spPr>
        <p:txBody>
          <a:bodyPr>
            <a:normAutofit/>
          </a:bodyPr>
          <a:lstStyle/>
          <a:p>
            <a:pPr algn="ctr"/>
            <a:r>
              <a:rPr lang="el-GR" sz="3200" dirty="0">
                <a:solidFill>
                  <a:schemeClr val="accent2"/>
                </a:solidFill>
              </a:rPr>
              <a:t>Παρεμβάσεις Βασισμένες στο Δεσμό</a:t>
            </a:r>
            <a:br>
              <a:rPr lang="el-GR" sz="3200" dirty="0">
                <a:solidFill>
                  <a:schemeClr val="accent2"/>
                </a:solidFill>
              </a:rPr>
            </a:br>
            <a:r>
              <a:rPr lang="el-GR" sz="2400" dirty="0">
                <a:solidFill>
                  <a:schemeClr val="accent2"/>
                </a:solidFill>
              </a:rPr>
              <a:t>(</a:t>
            </a:r>
            <a:r>
              <a:rPr lang="en-US" sz="2400" dirty="0">
                <a:solidFill>
                  <a:schemeClr val="accent2"/>
                </a:solidFill>
              </a:rPr>
              <a:t>Attachment based interventions)</a:t>
            </a:r>
            <a:endParaRPr lang="el-GR" sz="2400" dirty="0">
              <a:solidFill>
                <a:schemeClr val="accent2"/>
              </a:solidFill>
            </a:endParaRPr>
          </a:p>
        </p:txBody>
      </p:sp>
      <p:sp>
        <p:nvSpPr>
          <p:cNvPr id="3" name="2 - Θέση περιεχομένου"/>
          <p:cNvSpPr>
            <a:spLocks noGrp="1"/>
          </p:cNvSpPr>
          <p:nvPr>
            <p:ph idx="1"/>
          </p:nvPr>
        </p:nvSpPr>
        <p:spPr/>
        <p:txBody>
          <a:bodyPr>
            <a:normAutofit fontScale="62500" lnSpcReduction="20000"/>
          </a:bodyPr>
          <a:lstStyle/>
          <a:p>
            <a:r>
              <a:rPr lang="el-GR" dirty="0"/>
              <a:t>Υπάρχει μία μεγάλη ποικιλία παρεμβάσεων που στοχεύουν στη θεραπεία διαταραγμένων σχέσεων γονέων – παιδιών και βασίζονται στη θεωρία του δεσμού</a:t>
            </a:r>
            <a:r>
              <a:rPr lang="en-US" dirty="0"/>
              <a:t> </a:t>
            </a:r>
            <a:r>
              <a:rPr lang="en-US" sz="1900" dirty="0"/>
              <a:t>(Berlin, </a:t>
            </a:r>
            <a:r>
              <a:rPr lang="en-US" sz="1900" dirty="0" err="1"/>
              <a:t>Zeanah</a:t>
            </a:r>
            <a:r>
              <a:rPr lang="en-US" sz="1900" dirty="0"/>
              <a:t> &amp; Lieberman, 2016)</a:t>
            </a:r>
            <a:r>
              <a:rPr lang="el-GR" dirty="0"/>
              <a:t>.</a:t>
            </a:r>
          </a:p>
          <a:p>
            <a:endParaRPr lang="el-GR" dirty="0"/>
          </a:p>
          <a:p>
            <a:r>
              <a:rPr lang="el-GR" dirty="0"/>
              <a:t>Η πλειοψηφία αυτών δίνει έμφαση:</a:t>
            </a:r>
          </a:p>
          <a:p>
            <a:pPr marL="624078" indent="-514350">
              <a:buAutoNum type="arabicParenR"/>
            </a:pPr>
            <a:r>
              <a:rPr lang="el-GR" dirty="0"/>
              <a:t>Στην αύξηση της ευαισθησίας των προσώπων φροντίδας και της κατάλληλης ανταπόκρισης στα σήματα επικοινωνίας του παιδιού </a:t>
            </a:r>
          </a:p>
          <a:p>
            <a:pPr marL="624078" indent="-514350">
              <a:buAutoNum type="arabicParenR"/>
            </a:pPr>
            <a:r>
              <a:rPr lang="el-GR" dirty="0"/>
              <a:t>Στην αύξηση της ικανότητας να σκεφτούν αναφορικά με τον τρόπο που συμπεριφέρονται στο παιδί τους και το παιδί τους σε εκείνους όταν αλληλεπιδρούν</a:t>
            </a:r>
          </a:p>
          <a:p>
            <a:pPr marL="624078" indent="-514350">
              <a:buAutoNum type="arabicParenR"/>
            </a:pPr>
            <a:r>
              <a:rPr lang="el-GR" dirty="0"/>
              <a:t>Στο να σκεφτούν και να επεξεργαστούν αναφορικά με το πώς οι σχέσεις τους με τους δικούς τους γονείς όταν ήταν παιδιά επηρεάζει τον τρόπο που αλληλεπιδρούν και μεγαλώνουν το παιδί τους</a:t>
            </a:r>
          </a:p>
          <a:p>
            <a:pPr marL="624078" indent="-514350">
              <a:buNone/>
            </a:pPr>
            <a:endParaRPr lang="el-GR" dirty="0"/>
          </a:p>
          <a:p>
            <a:pPr marL="624078" indent="-514350">
              <a:buNone/>
            </a:pPr>
            <a:r>
              <a:rPr lang="el-GR" dirty="0">
                <a:sym typeface="Wingdings" pitchFamily="2" charset="2"/>
              </a:rPr>
              <a:t> Συνήθως πραγματοποιείται ένας συνδυασμός εκπαίδευσης γονέων και ατομικής ψυχοθεραπείας γονέων, ή ψυχοθεραπείας γονέα – παιδιού ή ατομικής ψυχοθεραπείας παιδιού ανάλογα με τις ανάγκες της οικογένειας και της εκπαίδευσης του θεραπευτή.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1066800"/>
          </a:xfrm>
        </p:spPr>
        <p:txBody>
          <a:bodyPr>
            <a:normAutofit/>
          </a:bodyPr>
          <a:lstStyle/>
          <a:p>
            <a:pPr algn="ctr"/>
            <a:r>
              <a:rPr lang="el-GR" sz="3200" dirty="0">
                <a:solidFill>
                  <a:schemeClr val="accent2"/>
                </a:solidFill>
              </a:rPr>
              <a:t>Μελέτη Περιπτώσεων </a:t>
            </a:r>
          </a:p>
        </p:txBody>
      </p:sp>
      <p:sp>
        <p:nvSpPr>
          <p:cNvPr id="3" name="2 - Θέση περιεχομένου"/>
          <p:cNvSpPr>
            <a:spLocks noGrp="1"/>
          </p:cNvSpPr>
          <p:nvPr>
            <p:ph idx="1"/>
          </p:nvPr>
        </p:nvSpPr>
        <p:spPr>
          <a:xfrm>
            <a:off x="0" y="1571612"/>
            <a:ext cx="9144000" cy="5643578"/>
          </a:xfrm>
        </p:spPr>
        <p:txBody>
          <a:bodyPr>
            <a:normAutofit/>
          </a:bodyPr>
          <a:lstStyle/>
          <a:p>
            <a:pPr>
              <a:buNone/>
            </a:pPr>
            <a:r>
              <a:rPr lang="el-GR" sz="2000" dirty="0"/>
              <a:t>Α) Η Σοφία είναι 6 χρονών και σύμφωνα με τη μαμά της και τη δασκάλα παρουσιάζει συμπτώματα διάσπασης προσοχής. Επίσης, οι γονείς της παραπονιούνται ότι συχνά απομονώνεται στο δωμάτιο για να παίξει και δεν τους επιτρέπει την οποιαδήποτε εμπλοκή ή συμμετοχή στο παιχνίδι της. Σύμφωνα με το ιστορικό, η μητέρα της Σοφίας είχε επιλόχειο κατάθλιψη. Η μητέρα περιέγραφε τη Σοφία σαν ένα δύσκολο και πολύ προσκολλημένο βρέφος που δυσκολεύτηκε να αποθηλάσει. Συγκεκριμένα, ο αποθηλασμός προέκυψε στους </a:t>
            </a:r>
            <a:r>
              <a:rPr lang="el-GR" sz="2000"/>
              <a:t>12 μήνες μετά </a:t>
            </a:r>
            <a:r>
              <a:rPr lang="el-GR" sz="2000" dirty="0"/>
              <a:t>από δύο εβδομάδες απουσίας της μητέρας σε επαγγελματικό ταξίδι. </a:t>
            </a:r>
          </a:p>
          <a:p>
            <a:pPr>
              <a:buNone/>
            </a:pPr>
            <a:r>
              <a:rPr lang="el-GR" sz="2000" dirty="0"/>
              <a:t>Β) Ο Ιάσωνας είναι 5 χρονών και αρνείται να πάει στο νηπιαγωγείο. Ο ίδιος λέει ότι περνάει καλά στο σχολείο αλλά όταν είναι σπίτι δεν θέλει σε καμία περίπτωση να πάει και αγχώνεται. Στις περιπτώσεις που οι γονείς του τον πίεζαν να πάει, εκείνος εκδήλωσε έντονα γαστρεντερικά προβλήματα. Η μητέρα του ανέφερε ότι και η ίδια βιώνει πολύ έντονο άγχος μήπως ο Ιάσωνας κολλήσει </a:t>
            </a:r>
            <a:r>
              <a:rPr lang="el-GR" sz="2000" dirty="0" err="1"/>
              <a:t>κορονοϊο</a:t>
            </a:r>
            <a:r>
              <a:rPr lang="el-GR" sz="2000" dirty="0"/>
              <a:t> και χρειαστεί να νοσηλευτεί.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1066800"/>
          </a:xfrm>
        </p:spPr>
        <p:txBody>
          <a:bodyPr>
            <a:normAutofit/>
          </a:bodyPr>
          <a:lstStyle/>
          <a:p>
            <a:pPr algn="ctr"/>
            <a:r>
              <a:rPr lang="el-GR" sz="3200" dirty="0">
                <a:solidFill>
                  <a:schemeClr val="accent2"/>
                </a:solidFill>
              </a:rPr>
              <a:t>Βιβλιογραφικές Αναφορές</a:t>
            </a:r>
          </a:p>
        </p:txBody>
      </p:sp>
      <p:sp>
        <p:nvSpPr>
          <p:cNvPr id="3" name="2 - Θέση περιεχομένου"/>
          <p:cNvSpPr>
            <a:spLocks noGrp="1"/>
          </p:cNvSpPr>
          <p:nvPr>
            <p:ph idx="1"/>
          </p:nvPr>
        </p:nvSpPr>
        <p:spPr>
          <a:xfrm>
            <a:off x="214282" y="1857340"/>
            <a:ext cx="8929718" cy="5000660"/>
          </a:xfrm>
        </p:spPr>
        <p:txBody>
          <a:bodyPr>
            <a:normAutofit fontScale="47500" lnSpcReduction="20000"/>
          </a:bodyPr>
          <a:lstStyle/>
          <a:p>
            <a:endParaRPr lang="el-GR" dirty="0"/>
          </a:p>
          <a:p>
            <a:r>
              <a:rPr lang="en-US" dirty="0"/>
              <a:t>Berlin, L., </a:t>
            </a:r>
            <a:r>
              <a:rPr lang="en-US" dirty="0" err="1"/>
              <a:t>Zeanah</a:t>
            </a:r>
            <a:r>
              <a:rPr lang="en-US" dirty="0"/>
              <a:t>, C. H., Lieberman, A. (2016). Prevention and intervention programs to support early attachment security: A move to the level of community. In J. Cassidy &amp; P. R. Shaver (Eds.) ,Handbook of attachment: Theory, research, and clinical applications (3</a:t>
            </a:r>
            <a:r>
              <a:rPr lang="en-US" baseline="30000" dirty="0"/>
              <a:t>rd</a:t>
            </a:r>
            <a:r>
              <a:rPr lang="en-US" dirty="0"/>
              <a:t> ed., pp. 739 – 758). New York: Guilford Press. </a:t>
            </a:r>
          </a:p>
          <a:p>
            <a:endParaRPr lang="en-US" dirty="0"/>
          </a:p>
          <a:p>
            <a:r>
              <a:rPr lang="en-US" dirty="0" err="1"/>
              <a:t>Bowlby</a:t>
            </a:r>
            <a:r>
              <a:rPr lang="en-US" dirty="0"/>
              <a:t>, J.</a:t>
            </a:r>
            <a:r>
              <a:rPr lang="el-GR" dirty="0"/>
              <a:t> (1969). </a:t>
            </a:r>
            <a:r>
              <a:rPr lang="en-US" dirty="0"/>
              <a:t>Attachment and Loss, Vol.1. New York: Basic Books.</a:t>
            </a:r>
          </a:p>
          <a:p>
            <a:endParaRPr lang="en-US" dirty="0"/>
          </a:p>
          <a:p>
            <a:r>
              <a:rPr lang="en-US" dirty="0" err="1"/>
              <a:t>Bowlby</a:t>
            </a:r>
            <a:r>
              <a:rPr lang="en-US" dirty="0"/>
              <a:t>, J.</a:t>
            </a:r>
            <a:r>
              <a:rPr lang="el-GR" dirty="0"/>
              <a:t> (19</a:t>
            </a:r>
            <a:r>
              <a:rPr lang="en-US" dirty="0"/>
              <a:t>73</a:t>
            </a:r>
            <a:r>
              <a:rPr lang="el-GR" dirty="0"/>
              <a:t>). </a:t>
            </a:r>
            <a:r>
              <a:rPr lang="en-US" dirty="0"/>
              <a:t>Attachment and Loss, Vol.2. New York: Basic Books.</a:t>
            </a:r>
          </a:p>
          <a:p>
            <a:endParaRPr lang="en-US" dirty="0"/>
          </a:p>
          <a:p>
            <a:r>
              <a:rPr lang="el-GR" dirty="0" err="1"/>
              <a:t>Βορριά</a:t>
            </a:r>
            <a:r>
              <a:rPr lang="el-GR" dirty="0"/>
              <a:t>, Π. (2008).  Ο δεσμός μητέρας – παιδιού κατά την προσχολική ηλικία.  Στο Α. </a:t>
            </a:r>
            <a:r>
              <a:rPr lang="el-GR" dirty="0" err="1"/>
              <a:t>Αλεξανδρίδης</a:t>
            </a:r>
            <a:r>
              <a:rPr lang="el-GR" dirty="0"/>
              <a:t> &amp; Γ. </a:t>
            </a:r>
            <a:r>
              <a:rPr lang="el-GR" dirty="0" err="1"/>
              <a:t>Τσιάντης</a:t>
            </a:r>
            <a:r>
              <a:rPr lang="el-GR" dirty="0"/>
              <a:t> (</a:t>
            </a:r>
            <a:r>
              <a:rPr lang="el-GR" dirty="0" err="1"/>
              <a:t>Επιμ</a:t>
            </a:r>
            <a:r>
              <a:rPr lang="el-GR" dirty="0"/>
              <a:t>.), </a:t>
            </a:r>
            <a:r>
              <a:rPr lang="el-GR" i="1" dirty="0"/>
              <a:t>Προσχολική Παιδοψυχιατρική, 1</a:t>
            </a:r>
            <a:r>
              <a:rPr lang="el-GR" i="1" baseline="30000" dirty="0"/>
              <a:t>ος</a:t>
            </a:r>
            <a:r>
              <a:rPr lang="el-GR" i="1" dirty="0"/>
              <a:t> Τόμος, </a:t>
            </a:r>
            <a:r>
              <a:rPr lang="el-GR" dirty="0"/>
              <a:t>(σσ.71  - 111). Καστανιώτης </a:t>
            </a:r>
            <a:r>
              <a:rPr lang="en-US" dirty="0"/>
              <a:t>, </a:t>
            </a:r>
            <a:r>
              <a:rPr lang="el-GR" dirty="0"/>
              <a:t>Αθήνα. </a:t>
            </a:r>
            <a:endParaRPr lang="en-US" dirty="0"/>
          </a:p>
          <a:p>
            <a:endParaRPr lang="el-GR" dirty="0"/>
          </a:p>
          <a:p>
            <a:r>
              <a:rPr lang="en-US" dirty="0"/>
              <a:t>Geddes, H. (2006). Attachment in the classroom : the links between children's early experience, emotional well-being and performance in school. London: Worth Publishing.</a:t>
            </a:r>
          </a:p>
          <a:p>
            <a:endParaRPr lang="en-US" dirty="0"/>
          </a:p>
          <a:p>
            <a:r>
              <a:rPr lang="en-US" dirty="0" err="1"/>
              <a:t>Hesse</a:t>
            </a:r>
            <a:r>
              <a:rPr lang="en-US" dirty="0"/>
              <a:t>, E., &amp; Main, M. (2006)</a:t>
            </a:r>
            <a:r>
              <a:rPr lang="en-US" b="1" dirty="0"/>
              <a:t> </a:t>
            </a:r>
            <a:r>
              <a:rPr lang="en-US" dirty="0"/>
              <a:t>Frightened, threatening, and dissociative parental behavior in low-risk samples: description, discussion, and interpretations. </a:t>
            </a:r>
            <a:r>
              <a:rPr lang="en-US" i="1" dirty="0"/>
              <a:t>Developmental Psychopathology, </a:t>
            </a:r>
            <a:r>
              <a:rPr lang="el-GR" i="1" dirty="0"/>
              <a:t>18</a:t>
            </a:r>
            <a:r>
              <a:rPr lang="el-GR" dirty="0"/>
              <a:t>(2)</a:t>
            </a:r>
            <a:r>
              <a:rPr lang="en-US" dirty="0"/>
              <a:t>, </a:t>
            </a:r>
            <a:r>
              <a:rPr lang="el-GR" dirty="0"/>
              <a:t>309-43</a:t>
            </a:r>
            <a:r>
              <a:rPr lang="en-US" dirty="0"/>
              <a:t>. </a:t>
            </a:r>
            <a:r>
              <a:rPr lang="en-US" dirty="0" err="1"/>
              <a:t>doi</a:t>
            </a:r>
            <a:r>
              <a:rPr lang="en-US" dirty="0"/>
              <a:t>: </a:t>
            </a:r>
            <a:r>
              <a:rPr lang="en-GB" dirty="0"/>
              <a:t>10.1017/S0954579406060172</a:t>
            </a:r>
          </a:p>
          <a:p>
            <a:endParaRPr lang="en-US" dirty="0"/>
          </a:p>
          <a:p>
            <a:r>
              <a:rPr lang="en-US" dirty="0"/>
              <a:t>Main, M., &amp; Solomon, J. (1990). Procedures for identifying infants as disorganized/disoriented during the Ainsworth Strange Situation. In M. T. Greenberg, D. </a:t>
            </a:r>
            <a:r>
              <a:rPr lang="en-US" dirty="0" err="1"/>
              <a:t>Cicchetti</a:t>
            </a:r>
            <a:r>
              <a:rPr lang="en-US" dirty="0"/>
              <a:t> &amp; E.M. Cummings (Eds.),  </a:t>
            </a:r>
            <a:r>
              <a:rPr lang="en-US" i="1" dirty="0"/>
              <a:t>Attachment in the preschool years</a:t>
            </a:r>
            <a:r>
              <a:rPr lang="en-US" dirty="0"/>
              <a:t> (pp. 121–160). Chicago, IL: University of Chicago.</a:t>
            </a:r>
            <a:endParaRPr lang="el-GR" dirty="0"/>
          </a:p>
          <a:p>
            <a:endParaRPr lang="en-US" dirty="0"/>
          </a:p>
          <a:p>
            <a:endParaRPr lang="el-GR" dirty="0"/>
          </a:p>
          <a:p>
            <a:r>
              <a:rPr lang="en-US" dirty="0"/>
              <a:t>van </a:t>
            </a:r>
            <a:r>
              <a:rPr lang="en-US" dirty="0" err="1"/>
              <a:t>IJzendoorn</a:t>
            </a:r>
            <a:r>
              <a:rPr lang="en-US" dirty="0"/>
              <a:t>, M. H. (1995). Adult attachment representations, parental responsiveness, and infant attachment - a meta-analysis on the predictive validity of the Adult Attachment Interview. Psychological Bulletin, 117(3), 387-403.  </a:t>
            </a:r>
            <a:endParaRPr lang="el-GR" dirty="0"/>
          </a:p>
          <a:p>
            <a:endParaRPr lang="en-US"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Έμφαση Εισήγησης </a:t>
            </a:r>
          </a:p>
        </p:txBody>
      </p:sp>
      <p:sp>
        <p:nvSpPr>
          <p:cNvPr id="3" name="2 - Θέση περιεχομένου"/>
          <p:cNvSpPr>
            <a:spLocks noGrp="1"/>
          </p:cNvSpPr>
          <p:nvPr>
            <p:ph idx="1"/>
          </p:nvPr>
        </p:nvSpPr>
        <p:spPr/>
        <p:txBody>
          <a:bodyPr/>
          <a:lstStyle/>
          <a:p>
            <a:pPr marL="109728" indent="0" algn="ctr">
              <a:buNone/>
            </a:pPr>
            <a:r>
              <a:rPr lang="el-GR" b="1" dirty="0"/>
              <a:t>Θεωρία Δεσμού και Ψυχοπαθολογία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B2D6AD-080C-479E-8775-92B52B487506}"/>
              </a:ext>
            </a:extLst>
          </p:cNvPr>
          <p:cNvSpPr>
            <a:spLocks noGrp="1"/>
          </p:cNvSpPr>
          <p:nvPr>
            <p:ph type="title"/>
          </p:nvPr>
        </p:nvSpPr>
        <p:spPr/>
        <p:txBody>
          <a:bodyPr>
            <a:normAutofit/>
          </a:bodyPr>
          <a:lstStyle/>
          <a:p>
            <a:pPr algn="ctr"/>
            <a:r>
              <a:rPr lang="el-GR" dirty="0"/>
              <a:t>Επανάληψη Τύπων Δεσμού </a:t>
            </a:r>
          </a:p>
        </p:txBody>
      </p:sp>
      <p:sp>
        <p:nvSpPr>
          <p:cNvPr id="3" name="Θέση περιεχομένου 2">
            <a:extLst>
              <a:ext uri="{FF2B5EF4-FFF2-40B4-BE49-F238E27FC236}">
                <a16:creationId xmlns:a16="http://schemas.microsoft.com/office/drawing/2014/main" id="{8E7CE6FD-7E67-464A-93B3-63DF66309622}"/>
              </a:ext>
            </a:extLst>
          </p:cNvPr>
          <p:cNvSpPr>
            <a:spLocks noGrp="1"/>
          </p:cNvSpPr>
          <p:nvPr>
            <p:ph idx="1"/>
          </p:nvPr>
        </p:nvSpPr>
        <p:spPr/>
        <p:txBody>
          <a:bodyPr/>
          <a:lstStyle/>
          <a:p>
            <a:pPr marL="109728" indent="0">
              <a:buNone/>
            </a:pPr>
            <a:r>
              <a:rPr lang="el-GR" dirty="0"/>
              <a:t>Βάσει της Συνθήκης του Ξένου, ο δεσμός μητέρας – βρέφους μπορεί να χαρακτηριστεί</a:t>
            </a:r>
          </a:p>
          <a:p>
            <a:pPr marL="109728" indent="0">
              <a:buNone/>
            </a:pPr>
            <a:endParaRPr lang="el-GR" dirty="0"/>
          </a:p>
          <a:p>
            <a:pPr marL="109728" indent="0">
              <a:buNone/>
            </a:pPr>
            <a:r>
              <a:rPr lang="el-GR" dirty="0"/>
              <a:t>Α) Ασφαλής</a:t>
            </a:r>
          </a:p>
          <a:p>
            <a:pPr marL="109728" indent="0">
              <a:buNone/>
            </a:pPr>
            <a:r>
              <a:rPr lang="el-GR" dirty="0"/>
              <a:t>Β) Ανασφαλής – Αμφιθυμικός </a:t>
            </a:r>
          </a:p>
          <a:p>
            <a:pPr marL="109728" indent="0">
              <a:buNone/>
            </a:pPr>
            <a:r>
              <a:rPr lang="el-GR" dirty="0"/>
              <a:t>Γ) Ανασφαλής – </a:t>
            </a:r>
            <a:r>
              <a:rPr lang="el-GR" dirty="0" err="1"/>
              <a:t>Αποφευκτικός</a:t>
            </a:r>
            <a:r>
              <a:rPr lang="el-GR" dirty="0"/>
              <a:t> </a:t>
            </a:r>
          </a:p>
          <a:p>
            <a:pPr marL="109728" indent="0">
              <a:buNone/>
            </a:pPr>
            <a:r>
              <a:rPr lang="el-GR" dirty="0"/>
              <a:t>Δ) Αποδιοργανωμένος </a:t>
            </a:r>
          </a:p>
          <a:p>
            <a:pPr marL="109728" indent="0">
              <a:buNone/>
            </a:pPr>
            <a:endParaRPr lang="el-GR" dirty="0"/>
          </a:p>
        </p:txBody>
      </p:sp>
    </p:spTree>
    <p:extLst>
      <p:ext uri="{BB962C8B-B14F-4D97-AF65-F5344CB8AC3E}">
        <p14:creationId xmlns:p14="http://schemas.microsoft.com/office/powerpoint/2010/main" val="752057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000108"/>
            <a:ext cx="8229600" cy="1066800"/>
          </a:xfrm>
        </p:spPr>
        <p:txBody>
          <a:bodyPr>
            <a:normAutofit/>
          </a:bodyPr>
          <a:lstStyle/>
          <a:p>
            <a:pPr algn="ctr"/>
            <a:r>
              <a:rPr lang="el-GR" sz="3200" dirty="0">
                <a:solidFill>
                  <a:schemeClr val="accent2"/>
                </a:solidFill>
              </a:rPr>
              <a:t>Έρευνες για τον Αποχωρισμό από τη Μητέρα και το Πένθος της Παιδικής Ηλικίας </a:t>
            </a:r>
          </a:p>
        </p:txBody>
      </p:sp>
      <p:sp>
        <p:nvSpPr>
          <p:cNvPr id="3" name="2 - Θέση περιεχομένου"/>
          <p:cNvSpPr>
            <a:spLocks noGrp="1"/>
          </p:cNvSpPr>
          <p:nvPr>
            <p:ph idx="1"/>
          </p:nvPr>
        </p:nvSpPr>
        <p:spPr>
          <a:xfrm>
            <a:off x="428596" y="2357430"/>
            <a:ext cx="8229600" cy="4325112"/>
          </a:xfrm>
        </p:spPr>
        <p:txBody>
          <a:bodyPr>
            <a:normAutofit/>
          </a:bodyPr>
          <a:lstStyle/>
          <a:p>
            <a:r>
              <a:rPr lang="el-GR" sz="2400" dirty="0"/>
              <a:t>Έρευνες πραγματοποιήθηκαν από την ερευνητική ομάδα του </a:t>
            </a:r>
            <a:r>
              <a:rPr lang="en-US" sz="2400" dirty="0" err="1"/>
              <a:t>Bowlby</a:t>
            </a:r>
            <a:r>
              <a:rPr lang="en-US" sz="2400" dirty="0"/>
              <a:t> </a:t>
            </a:r>
            <a:r>
              <a:rPr lang="el-GR" sz="2400" dirty="0"/>
              <a:t>(1969; 1973)</a:t>
            </a:r>
            <a:r>
              <a:rPr lang="en-US" sz="2400" dirty="0"/>
              <a:t> </a:t>
            </a:r>
            <a:r>
              <a:rPr lang="el-GR" sz="2400" dirty="0"/>
              <a:t>στο </a:t>
            </a:r>
            <a:r>
              <a:rPr lang="en-US" sz="2400" dirty="0" err="1"/>
              <a:t>Tavistock</a:t>
            </a:r>
            <a:r>
              <a:rPr lang="en-US" sz="2400" dirty="0"/>
              <a:t> Clinique </a:t>
            </a:r>
            <a:r>
              <a:rPr lang="el-GR" sz="2400" dirty="0"/>
              <a:t>(</a:t>
            </a:r>
            <a:r>
              <a:rPr lang="en-US" sz="2400" dirty="0"/>
              <a:t>Robertson </a:t>
            </a:r>
            <a:r>
              <a:rPr lang="el-GR" sz="2400" dirty="0"/>
              <a:t>και </a:t>
            </a:r>
            <a:r>
              <a:rPr lang="en-US" sz="2400" dirty="0" err="1"/>
              <a:t>Heinicke</a:t>
            </a:r>
            <a:r>
              <a:rPr lang="en-US" sz="2400" dirty="0"/>
              <a:t>)</a:t>
            </a:r>
          </a:p>
          <a:p>
            <a:r>
              <a:rPr lang="el-GR" sz="2400" dirty="0"/>
              <a:t>Δείγμα: Παιδιά ηλικίας 2 – 3 ετών που έπρεπε να αποχωριστούν τους γονείς τους για τουλάχιστον 1 εβδομάδα</a:t>
            </a:r>
          </a:p>
          <a:p>
            <a:r>
              <a:rPr lang="el-GR" sz="2400" dirty="0"/>
              <a:t>Υποκατάστατη φροντίδα (π.χ. νοσοκόμες) σε ένα ανοίκειο περιβάλλον (π.χ. νοσοκομείο, ίδρυμα)</a:t>
            </a:r>
          </a:p>
          <a:p>
            <a:r>
              <a:rPr lang="el-GR" sz="2400" dirty="0"/>
              <a:t>Παρατήρηση αντίδρασης κατά το διάστημα αποχωρισμού και της επανένωσης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928670"/>
            <a:ext cx="8229600" cy="1066800"/>
          </a:xfrm>
        </p:spPr>
        <p:txBody>
          <a:bodyPr>
            <a:normAutofit fontScale="90000"/>
          </a:bodyPr>
          <a:lstStyle/>
          <a:p>
            <a:pPr algn="ctr"/>
            <a:r>
              <a:rPr lang="el-GR" dirty="0">
                <a:solidFill>
                  <a:schemeClr val="accent2"/>
                </a:solidFill>
              </a:rPr>
              <a:t>Αποτελέσματα: Τα 3 στάδια αντίδρασης στον αποχωρισμό</a:t>
            </a:r>
          </a:p>
        </p:txBody>
      </p:sp>
      <p:sp>
        <p:nvSpPr>
          <p:cNvPr id="3" name="2 - Θέση περιεχομένου"/>
          <p:cNvSpPr>
            <a:spLocks noGrp="1"/>
          </p:cNvSpPr>
          <p:nvPr>
            <p:ph idx="1"/>
          </p:nvPr>
        </p:nvSpPr>
        <p:spPr/>
        <p:txBody>
          <a:bodyPr>
            <a:normAutofit lnSpcReduction="10000"/>
          </a:bodyPr>
          <a:lstStyle/>
          <a:p>
            <a:r>
              <a:rPr lang="el-GR" dirty="0"/>
              <a:t>Παρατηρήθηκε μία προβλέψιμη ακολουθία αντιδράσεων στον αποχωρισμό </a:t>
            </a:r>
            <a:r>
              <a:rPr lang="el-GR" dirty="0">
                <a:sym typeface="Wingdings" pitchFamily="2" charset="2"/>
              </a:rPr>
              <a:t> </a:t>
            </a:r>
            <a:r>
              <a:rPr lang="el-GR" b="1" dirty="0">
                <a:sym typeface="Wingdings" pitchFamily="2" charset="2"/>
              </a:rPr>
              <a:t>τ</a:t>
            </a:r>
            <a:r>
              <a:rPr lang="el-GR" b="1" dirty="0"/>
              <a:t>ρία στάδια:</a:t>
            </a:r>
          </a:p>
          <a:p>
            <a:pPr marL="624078" indent="-514350">
              <a:buAutoNum type="arabicParenR"/>
            </a:pPr>
            <a:r>
              <a:rPr lang="el-GR" b="1" dirty="0"/>
              <a:t>Διαμαρτυρία </a:t>
            </a:r>
            <a:r>
              <a:rPr lang="el-GR" dirty="0"/>
              <a:t>(παρατεταμένο κλάμα, θυμός, απαίτηση επιστροφής της μητέρας, ελπίδα)</a:t>
            </a:r>
          </a:p>
          <a:p>
            <a:pPr marL="624078" indent="-514350">
              <a:buAutoNum type="arabicParenR"/>
            </a:pPr>
            <a:r>
              <a:rPr lang="el-GR" b="1" dirty="0"/>
              <a:t>Απελπισία</a:t>
            </a:r>
            <a:r>
              <a:rPr lang="en-US" b="1" dirty="0"/>
              <a:t> </a:t>
            </a:r>
            <a:r>
              <a:rPr lang="el-GR" dirty="0"/>
              <a:t>(καταθλιπτική ενασχόληση με την μητέρα χωρίς ελπίδα επιστροφής) </a:t>
            </a:r>
            <a:endParaRPr lang="el-GR" b="1" dirty="0"/>
          </a:p>
          <a:p>
            <a:pPr marL="624078" indent="-514350">
              <a:buAutoNum type="arabicParenR"/>
            </a:pPr>
            <a:r>
              <a:rPr lang="el-GR" b="1" dirty="0"/>
              <a:t>Αποδέσμευση </a:t>
            </a:r>
            <a:r>
              <a:rPr lang="el-GR" dirty="0"/>
              <a:t>(απόσυρση ενδιαφέροντος από μητέρα)</a:t>
            </a:r>
          </a:p>
          <a:p>
            <a:pPr marL="624078" indent="-514350">
              <a:buNone/>
            </a:pPr>
            <a:r>
              <a:rPr lang="el-GR" dirty="0"/>
              <a:t>Σε όλα τα στάδια το παιδί μπορεί να εκδηλώσει επιθετικά ξεσπάσματα.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rmAutofit fontScale="90000"/>
          </a:bodyPr>
          <a:lstStyle/>
          <a:p>
            <a:pPr algn="ctr"/>
            <a:r>
              <a:rPr lang="el-GR" sz="3200" dirty="0">
                <a:solidFill>
                  <a:schemeClr val="accent2"/>
                </a:solidFill>
              </a:rPr>
              <a:t>Ένα Δίχρονο Πάει στο Νοσοκομείο </a:t>
            </a:r>
            <a:r>
              <a:rPr lang="el-GR" sz="2400" dirty="0">
                <a:solidFill>
                  <a:schemeClr val="accent2"/>
                </a:solidFill>
              </a:rPr>
              <a:t>(</a:t>
            </a:r>
            <a:r>
              <a:rPr lang="en-US" sz="2400" dirty="0">
                <a:solidFill>
                  <a:schemeClr val="accent2"/>
                </a:solidFill>
              </a:rPr>
              <a:t>Robertson,</a:t>
            </a:r>
            <a:r>
              <a:rPr lang="el-GR" sz="2400" dirty="0">
                <a:solidFill>
                  <a:schemeClr val="accent2"/>
                </a:solidFill>
              </a:rPr>
              <a:t> 1952)</a:t>
            </a:r>
            <a:r>
              <a:rPr lang="en-US" sz="2400" dirty="0">
                <a:solidFill>
                  <a:schemeClr val="accent2"/>
                </a:solidFill>
              </a:rPr>
              <a:t> </a:t>
            </a:r>
            <a:br>
              <a:rPr lang="el-GR" sz="2400" dirty="0">
                <a:solidFill>
                  <a:schemeClr val="accent2"/>
                </a:solidFill>
              </a:rPr>
            </a:br>
            <a:endParaRPr lang="el-GR" sz="1600" dirty="0">
              <a:solidFill>
                <a:schemeClr val="accent2"/>
              </a:solidFill>
            </a:endParaRPr>
          </a:p>
        </p:txBody>
      </p:sp>
      <p:sp>
        <p:nvSpPr>
          <p:cNvPr id="5" name="Θέση περιεχομένου 4">
            <a:extLst>
              <a:ext uri="{FF2B5EF4-FFF2-40B4-BE49-F238E27FC236}">
                <a16:creationId xmlns:a16="http://schemas.microsoft.com/office/drawing/2014/main" id="{7562A6CB-0F5E-4A08-87CD-BCB82C379FEF}"/>
              </a:ext>
            </a:extLst>
          </p:cNvPr>
          <p:cNvSpPr>
            <a:spLocks noGrp="1"/>
          </p:cNvSpPr>
          <p:nvPr>
            <p:ph idx="1"/>
          </p:nvPr>
        </p:nvSpPr>
        <p:spPr/>
        <p:txBody>
          <a:bodyPr/>
          <a:lstStyle/>
          <a:p>
            <a:pPr marL="109728" indent="0">
              <a:buNone/>
            </a:pPr>
            <a:r>
              <a:rPr lang="en-GB" dirty="0">
                <a:solidFill>
                  <a:schemeClr val="accent2"/>
                </a:solidFill>
              </a:rPr>
              <a:t>https://www.youtube.com/watch?v=s14Q-_Bxc_U</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000108"/>
            <a:ext cx="8229600" cy="1066800"/>
          </a:xfrm>
        </p:spPr>
        <p:txBody>
          <a:bodyPr>
            <a:normAutofit/>
          </a:bodyPr>
          <a:lstStyle/>
          <a:p>
            <a:pPr algn="ctr"/>
            <a:r>
              <a:rPr lang="el-GR" sz="3200" dirty="0">
                <a:solidFill>
                  <a:schemeClr val="accent2"/>
                </a:solidFill>
              </a:rPr>
              <a:t>Αποτελέσματα: Τα 3 στάδια αντίδρασης στην επανένωση </a:t>
            </a:r>
          </a:p>
        </p:txBody>
      </p:sp>
      <p:sp>
        <p:nvSpPr>
          <p:cNvPr id="3" name="2 - Θέση περιεχομένου"/>
          <p:cNvSpPr>
            <a:spLocks noGrp="1"/>
          </p:cNvSpPr>
          <p:nvPr>
            <p:ph idx="1"/>
          </p:nvPr>
        </p:nvSpPr>
        <p:spPr>
          <a:xfrm>
            <a:off x="457200" y="2249424"/>
            <a:ext cx="8686800" cy="4965790"/>
          </a:xfrm>
        </p:spPr>
        <p:txBody>
          <a:bodyPr>
            <a:normAutofit fontScale="77500" lnSpcReduction="20000"/>
          </a:bodyPr>
          <a:lstStyle/>
          <a:p>
            <a:pPr>
              <a:buNone/>
            </a:pPr>
            <a:r>
              <a:rPr lang="el-GR" dirty="0"/>
              <a:t>1) Μη αναγνώριση /Αδιαφορία/ Απόρριψη</a:t>
            </a:r>
          </a:p>
          <a:p>
            <a:pPr>
              <a:buNone/>
            </a:pPr>
            <a:r>
              <a:rPr lang="el-GR" dirty="0"/>
              <a:t>2) Αμφιθυμία (έντονη προσκόλληση, άγχος αποχωρισμού, θυμός)</a:t>
            </a:r>
          </a:p>
          <a:p>
            <a:pPr>
              <a:buNone/>
            </a:pPr>
            <a:r>
              <a:rPr lang="el-GR" dirty="0"/>
              <a:t>3) Σταθεροποίηση ασφάλειας?</a:t>
            </a:r>
          </a:p>
          <a:p>
            <a:pPr>
              <a:buNone/>
            </a:pPr>
            <a:endParaRPr lang="el-GR" dirty="0"/>
          </a:p>
          <a:p>
            <a:pPr>
              <a:buFont typeface="Wingdings"/>
              <a:buChar char="à"/>
            </a:pPr>
            <a:r>
              <a:rPr lang="el-GR" dirty="0">
                <a:sym typeface="Wingdings" pitchFamily="2" charset="2"/>
              </a:rPr>
              <a:t>Παράγοντες που επηρεάζουν την ένταση και διάρκεια κάθε σταδίου και το εάν τελικά θα αποκατασταθεί η ασφάλεια του δεσμού μητέρας – παιδιού: </a:t>
            </a:r>
          </a:p>
          <a:p>
            <a:pPr marL="624078" indent="-514350">
              <a:buAutoNum type="arabicPeriod"/>
            </a:pPr>
            <a:r>
              <a:rPr lang="el-GR" dirty="0">
                <a:sym typeface="Wingdings" pitchFamily="2" charset="2"/>
              </a:rPr>
              <a:t>Η ποιότητα δεσμού πριν τον αποχωρισμό</a:t>
            </a:r>
          </a:p>
          <a:p>
            <a:pPr marL="624078" indent="-514350">
              <a:buAutoNum type="arabicPeriod"/>
            </a:pPr>
            <a:r>
              <a:rPr lang="el-GR" dirty="0">
                <a:sym typeface="Wingdings" pitchFamily="2" charset="2"/>
              </a:rPr>
              <a:t>Η διάρκεια του αποχωρισμού </a:t>
            </a:r>
          </a:p>
          <a:p>
            <a:pPr marL="624078" indent="-514350">
              <a:buAutoNum type="arabicPeriod"/>
            </a:pPr>
            <a:r>
              <a:rPr lang="el-GR" dirty="0">
                <a:sym typeface="Wingdings" pitchFamily="2" charset="2"/>
              </a:rPr>
              <a:t>Η αντίδραση της μητέρας στις απαιτήσεις του παιδιού κατά το δεύτερο στάδιο</a:t>
            </a:r>
          </a:p>
          <a:p>
            <a:pPr marL="624078" indent="-514350">
              <a:buAutoNum type="arabicPeriod"/>
            </a:pPr>
            <a:r>
              <a:rPr lang="el-GR" dirty="0">
                <a:sym typeface="Wingdings" pitchFamily="2" charset="2"/>
              </a:rPr>
              <a:t>Ο βαθμός οικειότητας του περιβάλλοντος και των φροντιστών </a:t>
            </a:r>
          </a:p>
          <a:p>
            <a:pPr marL="624078" indent="-514350">
              <a:buAutoNum type="arabicPeriod"/>
            </a:pPr>
            <a:r>
              <a:rPr lang="el-GR" dirty="0">
                <a:sym typeface="Wingdings" pitchFamily="2" charset="2"/>
              </a:rPr>
              <a:t>Ο βαθμός σωματικού πόνου σε περίπτωση ιατρικών επεμβάσεων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D05C64-E0B5-4D2F-87C6-71581DF858E6}"/>
              </a:ext>
            </a:extLst>
          </p:cNvPr>
          <p:cNvSpPr>
            <a:spLocks noGrp="1"/>
          </p:cNvSpPr>
          <p:nvPr>
            <p:ph type="title"/>
          </p:nvPr>
        </p:nvSpPr>
        <p:spPr/>
        <p:txBody>
          <a:bodyPr/>
          <a:lstStyle/>
          <a:p>
            <a:r>
              <a:rPr lang="el-GR" dirty="0"/>
              <a:t>Διαταραχή Άγχους Αποχωρισμού </a:t>
            </a:r>
          </a:p>
        </p:txBody>
      </p:sp>
      <p:sp>
        <p:nvSpPr>
          <p:cNvPr id="3" name="Θέση περιεχομένου 2">
            <a:extLst>
              <a:ext uri="{FF2B5EF4-FFF2-40B4-BE49-F238E27FC236}">
                <a16:creationId xmlns:a16="http://schemas.microsoft.com/office/drawing/2014/main" id="{6CC7B5D8-DFD8-46D1-BA51-7FB62BC96F51}"/>
              </a:ext>
            </a:extLst>
          </p:cNvPr>
          <p:cNvSpPr>
            <a:spLocks noGrp="1"/>
          </p:cNvSpPr>
          <p:nvPr>
            <p:ph idx="1"/>
          </p:nvPr>
        </p:nvSpPr>
        <p:spPr/>
        <p:txBody>
          <a:bodyPr>
            <a:normAutofit fontScale="92500" lnSpcReduction="20000"/>
          </a:bodyPr>
          <a:lstStyle/>
          <a:p>
            <a:pPr marL="109728" indent="0">
              <a:buNone/>
            </a:pPr>
            <a:r>
              <a:rPr lang="el-GR" dirty="0"/>
              <a:t>Αναπτυξιακά ακατάλληλος και υπερβολικός φόβος /άγχος σχετικά με τον αποχωρισμό από τις φιγούρες δεσμού, π.χ. </a:t>
            </a:r>
          </a:p>
          <a:p>
            <a:pPr>
              <a:buFont typeface="Wingdings" panose="05000000000000000000" pitchFamily="2" charset="2"/>
              <a:buChar char="à"/>
            </a:pPr>
            <a:r>
              <a:rPr lang="el-GR" dirty="0">
                <a:sym typeface="Wingdings" panose="05000000000000000000" pitchFamily="2" charset="2"/>
              </a:rPr>
              <a:t>Υπερβολικό άγχος εν αναμονή αποχωρισμού ή κατά τη διάρκεια αποχωρισμού</a:t>
            </a:r>
          </a:p>
          <a:p>
            <a:pPr>
              <a:buFont typeface="Wingdings" panose="05000000000000000000" pitchFamily="2" charset="2"/>
              <a:buChar char="à"/>
            </a:pPr>
            <a:r>
              <a:rPr lang="el-GR" dirty="0">
                <a:sym typeface="Wingdings" panose="05000000000000000000" pitchFamily="2" charset="2"/>
              </a:rPr>
              <a:t>Φόβος απώλειας φιγούρας δεσμού ή ότι θα της συμβεί κάτι κακό </a:t>
            </a:r>
          </a:p>
          <a:p>
            <a:pPr>
              <a:buFont typeface="Wingdings" panose="05000000000000000000" pitchFamily="2" charset="2"/>
              <a:buChar char="à"/>
            </a:pPr>
            <a:r>
              <a:rPr lang="el-GR" dirty="0">
                <a:sym typeface="Wingdings" panose="05000000000000000000" pitchFamily="2" charset="2"/>
              </a:rPr>
              <a:t>Άγχος ότι θα συμβεί κάτι κακό στο ίδιο το άτομο το οποίο θα οδηγήσει στον αποχωρισμό </a:t>
            </a:r>
          </a:p>
          <a:p>
            <a:pPr>
              <a:buFont typeface="Wingdings" panose="05000000000000000000" pitchFamily="2" charset="2"/>
              <a:buChar char="à"/>
            </a:pPr>
            <a:r>
              <a:rPr lang="el-GR" dirty="0">
                <a:sym typeface="Wingdings" panose="05000000000000000000" pitchFamily="2" charset="2"/>
              </a:rPr>
              <a:t>Άρνηση να πάει σχολείο ή σε οποιαδήποτε δραστηριότητα μακριά από τη φιγούρα δεσμού</a:t>
            </a:r>
          </a:p>
          <a:p>
            <a:pPr marL="109728" indent="0">
              <a:buNone/>
            </a:pPr>
            <a:r>
              <a:rPr lang="el-GR" dirty="0">
                <a:sym typeface="Wingdings" panose="05000000000000000000" pitchFamily="2" charset="2"/>
              </a:rPr>
              <a:t> Εφιάλτες με περιεχόμενο τον αποχωρισμό </a:t>
            </a:r>
            <a:endParaRPr lang="el-GR" dirty="0"/>
          </a:p>
        </p:txBody>
      </p:sp>
    </p:spTree>
    <p:extLst>
      <p:ext uri="{BB962C8B-B14F-4D97-AF65-F5344CB8AC3E}">
        <p14:creationId xmlns:p14="http://schemas.microsoft.com/office/powerpoint/2010/main" val="269697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85794"/>
            <a:ext cx="8229600" cy="1066800"/>
          </a:xfrm>
        </p:spPr>
        <p:txBody>
          <a:bodyPr/>
          <a:lstStyle/>
          <a:p>
            <a:pPr algn="ctr"/>
            <a:r>
              <a:rPr lang="el-GR" dirty="0">
                <a:solidFill>
                  <a:schemeClr val="accent2"/>
                </a:solidFill>
              </a:rPr>
              <a:t>Αποδιοργανωμένος Δεσμός</a:t>
            </a:r>
          </a:p>
        </p:txBody>
      </p:sp>
      <p:sp>
        <p:nvSpPr>
          <p:cNvPr id="3" name="2 - Θέση περιεχομένου"/>
          <p:cNvSpPr>
            <a:spLocks noGrp="1"/>
          </p:cNvSpPr>
          <p:nvPr>
            <p:ph idx="1"/>
          </p:nvPr>
        </p:nvSpPr>
        <p:spPr>
          <a:xfrm>
            <a:off x="0" y="1928802"/>
            <a:ext cx="9001156" cy="4929198"/>
          </a:xfrm>
        </p:spPr>
        <p:txBody>
          <a:bodyPr>
            <a:normAutofit fontScale="70000" lnSpcReduction="20000"/>
          </a:bodyPr>
          <a:lstStyle/>
          <a:p>
            <a:pPr>
              <a:buNone/>
            </a:pPr>
            <a:r>
              <a:rPr lang="el-GR" dirty="0"/>
              <a:t>Προστέθηκε το 1990 από τους </a:t>
            </a:r>
            <a:r>
              <a:rPr lang="en-US" dirty="0" err="1"/>
              <a:t>Solomone</a:t>
            </a:r>
            <a:r>
              <a:rPr lang="en-US" dirty="0"/>
              <a:t> </a:t>
            </a:r>
            <a:r>
              <a:rPr lang="el-GR" dirty="0"/>
              <a:t>και </a:t>
            </a:r>
            <a:r>
              <a:rPr lang="en-US" dirty="0"/>
              <a:t>Main </a:t>
            </a:r>
            <a:endParaRPr lang="el-GR" dirty="0"/>
          </a:p>
          <a:p>
            <a:pPr>
              <a:buNone/>
            </a:pPr>
            <a:endParaRPr lang="el-GR" dirty="0"/>
          </a:p>
          <a:p>
            <a:pPr>
              <a:buNone/>
            </a:pPr>
            <a:r>
              <a:rPr lang="el-GR" dirty="0"/>
              <a:t>Κατά τη διάρκεια της Συνθήκη του Ξένου: </a:t>
            </a:r>
          </a:p>
          <a:p>
            <a:pPr>
              <a:buNone/>
            </a:pPr>
            <a:endParaRPr lang="el-GR" dirty="0"/>
          </a:p>
          <a:p>
            <a:r>
              <a:rPr lang="en-US" dirty="0"/>
              <a:t>To </a:t>
            </a:r>
            <a:r>
              <a:rPr lang="el-GR" dirty="0"/>
              <a:t>παιδί επιδεικνύει διαδοχικά και ταυτόχρονα ένα πρότυπο αντιφατικών συμπεριφορών  </a:t>
            </a:r>
          </a:p>
          <a:p>
            <a:r>
              <a:rPr lang="el-GR" dirty="0"/>
              <a:t>Οι κινήσεις και οι εκφράσεις του δεν έχουν συγκεκριμένη κατεύθυνση, έχουν λάθος κατεύθυνση, δεν ολοκληρώνονται και διακόπτονται</a:t>
            </a:r>
            <a:endParaRPr lang="en-US" dirty="0"/>
          </a:p>
          <a:p>
            <a:r>
              <a:rPr lang="el-GR" dirty="0"/>
              <a:t>Στερεοτυπίες, ασύμμετρες και ακατάλληλες κινήσεις και απροσδόκητες στάσεις </a:t>
            </a:r>
          </a:p>
          <a:p>
            <a:r>
              <a:rPr lang="el-GR" dirty="0"/>
              <a:t>Πάγωμα και αργή συμπεριφορά και έκφραση</a:t>
            </a:r>
          </a:p>
          <a:p>
            <a:r>
              <a:rPr lang="el-GR" dirty="0"/>
              <a:t>Υπάρχουν άμεσες ενδείξεις ότι ο γονέας προκαλεί ανησυχία στο παιδί</a:t>
            </a:r>
          </a:p>
          <a:p>
            <a:r>
              <a:rPr lang="el-GR" dirty="0"/>
              <a:t>Υπάρχουν άμεσες ενδείξεις αποδιοργάνωσης και αποπροσανατολισμού </a:t>
            </a:r>
          </a:p>
          <a:p>
            <a:endParaRPr lang="el-GR" dirty="0"/>
          </a:p>
          <a:p>
            <a:pPr>
              <a:buNone/>
            </a:pPr>
            <a:r>
              <a:rPr lang="el-GR" dirty="0">
                <a:sym typeface="Wingdings" pitchFamily="2" charset="2"/>
              </a:rPr>
              <a:t> Απουσία </a:t>
            </a:r>
            <a:r>
              <a:rPr lang="el-GR" dirty="0"/>
              <a:t>οργανωμένης στρατηγικής δεσμού </a:t>
            </a:r>
          </a:p>
          <a:p>
            <a:r>
              <a:rPr lang="el-GR" dirty="0"/>
              <a:t>Συνήθως δεν αποτελεί σταθερό χαρακτηριστικό γνώρισμα του παιδιού αλλά της σχέσης με το συγκεκριμένο πρόσωπο φροντίδας.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2813</TotalTime>
  <Words>1494</Words>
  <Application>Microsoft Macintosh PowerPoint</Application>
  <PresentationFormat>On-screen Show (4:3)</PresentationFormat>
  <Paragraphs>120</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Georgia</vt:lpstr>
      <vt:lpstr>Trebuchet MS</vt:lpstr>
      <vt:lpstr>Wingdings</vt:lpstr>
      <vt:lpstr>Wingdings 2</vt:lpstr>
      <vt:lpstr>Αστικό</vt:lpstr>
      <vt:lpstr>Η Θεωρία Δεσμού και οι  Εφαρμογές της Έρευνα, Κλινική Πρακτική, Γονεϊκότητα </vt:lpstr>
      <vt:lpstr>Έμφαση Εισήγησης </vt:lpstr>
      <vt:lpstr>Επανάληψη Τύπων Δεσμού </vt:lpstr>
      <vt:lpstr>Έρευνες για τον Αποχωρισμό από τη Μητέρα και το Πένθος της Παιδικής Ηλικίας </vt:lpstr>
      <vt:lpstr>Αποτελέσματα: Τα 3 στάδια αντίδρασης στον αποχωρισμό</vt:lpstr>
      <vt:lpstr>Ένα Δίχρονο Πάει στο Νοσοκομείο (Robertson, 1952)  </vt:lpstr>
      <vt:lpstr>Αποτελέσματα: Τα 3 στάδια αντίδρασης στην επανένωση </vt:lpstr>
      <vt:lpstr>Διαταραχή Άγχους Αποχωρισμού </vt:lpstr>
      <vt:lpstr>Αποδιοργανωμένος Δεσμός</vt:lpstr>
      <vt:lpstr>Οι Γονείς στον Αποδιοργανωμένο Δεσμό</vt:lpstr>
      <vt:lpstr>Ο Δεσμός σε Ακραίες Περιπτώσεις </vt:lpstr>
      <vt:lpstr>Αντιδραστική Διαταραχή Δεσμού (Reactive Attachment Disorder)</vt:lpstr>
      <vt:lpstr>Διαταραχή Ανεσταλμένης Κοινωνικής Δέσμευσης  Disinhibited Social Engagement  Disorder </vt:lpstr>
      <vt:lpstr>Παρεμβάσεις Βασισμένες στο Δεσμό (Attachment based interventions)</vt:lpstr>
      <vt:lpstr>Μελέτη Περιπτώσεων </vt:lpstr>
      <vt:lpstr>Βιβλιογραφικές 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Δεσμού και οι   Εφαρμογές της Έρευνα, Κλινική Πρακτική, Γονεϊκότητα</dc:title>
  <dc:creator>Eleanna_pc</dc:creator>
  <cp:lastModifiedBy>Lida Anagnostaki</cp:lastModifiedBy>
  <cp:revision>56</cp:revision>
  <dcterms:created xsi:type="dcterms:W3CDTF">2019-04-08T12:57:13Z</dcterms:created>
  <dcterms:modified xsi:type="dcterms:W3CDTF">2022-05-05T07:55:06Z</dcterms:modified>
</cp:coreProperties>
</file>