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499" r:id="rId3"/>
    <p:sldId id="498" r:id="rId4"/>
    <p:sldId id="285" r:id="rId5"/>
    <p:sldId id="287" r:id="rId6"/>
    <p:sldId id="28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08"/>
  </p:normalViewPr>
  <p:slideViewPr>
    <p:cSldViewPr snapToGrid="0" snapToObjects="1">
      <p:cViewPr varScale="1">
        <p:scale>
          <a:sx n="92" d="100"/>
          <a:sy n="92" d="100"/>
        </p:scale>
        <p:origin x="192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A3C5-A8C4-2A4F-A6F8-8D4DF929E24D}" type="datetimeFigureOut">
              <a:rPr lang="en-US" smtClean="0"/>
              <a:t>1/29/22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2F328-D6D8-C545-8D92-5908497A5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4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1/29/22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11A35-0CD6-4346-8463-2B402D9F54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Αναπτυξιακή ψυχοπαθολογία και πρώιμες σχέσεις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BFBB8-B722-FA4A-B42C-F9D78499F7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Διδάσκουσα: Λήδα Αναγνωστάκη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57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1E71B-C81A-2F46-9D1E-C0EB35E20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Πριν (και πέρα) από το γνωστικό κομμάτι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307F-BB0C-DE4E-88D0-4E4CE8A72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Πριν και πέρα από το γνωστικό κομμάτι μπορούμε να χρησιμοποιούμε τις αισθήσεις μας, τα συναισθήματά μας και τη σκέψη μας….ώστε να μπορούμε </a:t>
            </a:r>
            <a:r>
              <a:rPr lang="el-GR"/>
              <a:t>να παρατηρούμε</a:t>
            </a:r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0075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F47E18D-E77A-DE4A-A231-9F55414284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n-US">
                <a:ea typeface="ＭＳ Ｐゴシック" panose="020B0600070205080204" pitchFamily="34" charset="-128"/>
              </a:rPr>
              <a:t>Ψυχαναλυτική παρατήρηση βρέφους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2490417-8CA0-A741-BDD0-322622F756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8011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F79B5A7A-8F75-364E-8DEB-9C22F556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>
                <a:ea typeface="ＭＳ Ｐゴシック" panose="020B0600070205080204" pitchFamily="34" charset="-128"/>
              </a:rPr>
              <a:t>Ψυχαναλυτική παρατήρηση βρέφους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05ADFFE8-FEB8-BD48-B9E6-155C5FB2B2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marL="0" indent="0"/>
            <a:r>
              <a:rPr lang="el-GR" altLang="en-US" sz="2000" dirty="0" err="1">
                <a:ea typeface="ＭＳ Ｐゴシック" panose="020B0600070205080204" pitchFamily="34" charset="-128"/>
              </a:rPr>
              <a:t>Esther</a:t>
            </a:r>
            <a:r>
              <a:rPr lang="el-GR" altLang="en-US" sz="2000" dirty="0">
                <a:ea typeface="ＭＳ Ｐゴシック" panose="020B0600070205080204" pitchFamily="34" charset="-128"/>
              </a:rPr>
              <a:t> </a:t>
            </a:r>
            <a:r>
              <a:rPr lang="el-GR" altLang="en-US" sz="2000" dirty="0" err="1">
                <a:ea typeface="ＭＳ Ｐゴシック" panose="020B0600070205080204" pitchFamily="34" charset="-128"/>
              </a:rPr>
              <a:t>Bick</a:t>
            </a:r>
            <a:r>
              <a:rPr lang="el-GR" altLang="en-US" sz="2000" dirty="0">
                <a:ea typeface="ＭＳ Ｐゴシック" panose="020B0600070205080204" pitchFamily="34" charset="-128"/>
              </a:rPr>
              <a:t>, 1948, για εκπαιδευτικούς λόγους</a:t>
            </a:r>
          </a:p>
          <a:p>
            <a:pPr marL="0" indent="0"/>
            <a:endParaRPr lang="el-GR" altLang="en-US" sz="2000" dirty="0">
              <a:ea typeface="ＭＳ Ｐゴシック" panose="020B0600070205080204" pitchFamily="34" charset="-128"/>
            </a:endParaRPr>
          </a:p>
          <a:p>
            <a:pPr marL="0" indent="0"/>
            <a:r>
              <a:rPr lang="el-GR" altLang="en-US" sz="2000" dirty="0">
                <a:ea typeface="ＭＳ Ｐゴシック" panose="020B0600070205080204" pitchFamily="34" charset="-128"/>
              </a:rPr>
              <a:t>Τώρα: εκπαιδευτικοί εργαλείο (ψυχοθεραπευτές παιδιών και εφήβων, ειδικοί ψυχικής υγείας), κλινικό εργαλείο (για μικρά παιδιά, αλλά και ενήλικες) και ερευνητικό εργαλείο</a:t>
            </a:r>
          </a:p>
          <a:p>
            <a:pPr marL="0" indent="0"/>
            <a:endParaRPr lang="el-GR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777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4C554F56-45FC-1C42-B39E-C5A95CF8F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>
                <a:ea typeface="ＭＳ Ｐゴシック" panose="020B0600070205080204" pitchFamily="34" charset="-128"/>
              </a:rPr>
              <a:t>Ψυχαναλυτική παρατήρηση βρέφους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4E22F9EB-3B87-6A4D-BC31-4509FFC773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2511552"/>
            <a:ext cx="8229600" cy="36447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altLang="en-US" dirty="0">
              <a:ea typeface="ＭＳ Ｐゴシック" panose="020B0600070205080204" pitchFamily="34" charset="-128"/>
            </a:endParaRP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Πολύ λεπτομερής παρατήρηση και καταγραφή</a:t>
            </a: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Παρατήρηση με «συναίσθημα και σκέψη»</a:t>
            </a: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Παρατήρηση προς τα έξω και προς τα μέσα</a:t>
            </a: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«Ανοιχτή» προσοχή</a:t>
            </a: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Εστίαση στις σχέσεις </a:t>
            </a:r>
            <a:r>
              <a:rPr lang="en-US" altLang="en-US" sz="2000" dirty="0">
                <a:ea typeface="ＭＳ Ｐゴシック" panose="020B0600070205080204" pitchFamily="34" charset="-128"/>
              </a:rPr>
              <a:t>–</a:t>
            </a:r>
            <a:r>
              <a:rPr lang="el-GR" altLang="en-US" sz="2000" dirty="0">
                <a:ea typeface="ＭＳ Ｐゴシック" panose="020B0600070205080204" pitchFamily="34" charset="-128"/>
              </a:rPr>
              <a:t>κυρίως τη σχέση μητέρας-βρέφους</a:t>
            </a:r>
          </a:p>
          <a:p>
            <a:endParaRPr lang="el-GR" altLang="en-US" sz="2000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l-GR" altLang="en-US" sz="2000" dirty="0">
                <a:ea typeface="ＭＳ Ｐゴシック" panose="020B0600070205080204" pitchFamily="34" charset="-128"/>
              </a:rPr>
              <a:t>(βλ. βινιέτα)</a:t>
            </a:r>
          </a:p>
          <a:p>
            <a:pPr>
              <a:buFont typeface="Wingdings 3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1969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648AC1EB-7AEE-F64D-8281-2CB4D7C4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>
                <a:ea typeface="ＭＳ Ｐゴシック" panose="020B0600070205080204" pitchFamily="34" charset="-128"/>
              </a:rPr>
              <a:t>Το πλαίσιο της ψυχαναλυτικής παρατήρησης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2C480A6C-73E3-6E42-9F8D-FA6794E8E7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2474976"/>
            <a:ext cx="8229600" cy="3681350"/>
          </a:xfrm>
        </p:spPr>
        <p:txBody>
          <a:bodyPr/>
          <a:lstStyle/>
          <a:p>
            <a:pPr marL="0" indent="0">
              <a:buNone/>
            </a:pPr>
            <a:endParaRPr lang="el-GR" altLang="en-US" dirty="0">
              <a:ea typeface="ＭＳ Ｐゴシック" panose="020B0600070205080204" pitchFamily="34" charset="-128"/>
            </a:endParaRP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«Μη συμμετοχική» παρατήρηση (υπάρχει κάτι τέτοιο;)</a:t>
            </a: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Μέσα στο καθημερινό πλαίσιο του παιδιού </a:t>
            </a:r>
          </a:p>
          <a:p>
            <a:pPr marL="0" indent="0">
              <a:buNone/>
            </a:pPr>
            <a:endParaRPr lang="el-GR" altLang="en-US" sz="2000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l-GR" altLang="en-US" sz="2000" dirty="0">
              <a:ea typeface="ＭＳ Ｐゴシック" panose="020B0600070205080204" pitchFamily="34" charset="-128"/>
            </a:endParaRPr>
          </a:p>
          <a:p>
            <a:r>
              <a:rPr lang="el-GR" altLang="en-US" sz="2000" dirty="0">
                <a:ea typeface="ＭＳ Ｐゴシック" panose="020B0600070205080204" pitchFamily="34" charset="-128"/>
              </a:rPr>
              <a:t>Σεμινάριο παρατήρησης</a:t>
            </a: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39541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150</Words>
  <Application>Microsoft Macintosh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Wingdings 2</vt:lpstr>
      <vt:lpstr>Wingdings 3</vt:lpstr>
      <vt:lpstr>Quotable</vt:lpstr>
      <vt:lpstr>Αναπτυξιακή ψυχοπαθολογία και πρώιμες σχέσεις</vt:lpstr>
      <vt:lpstr>Πριν (και πέρα) από το γνωστικό κομμάτι</vt:lpstr>
      <vt:lpstr>Ψυχαναλυτική παρατήρηση βρέφους</vt:lpstr>
      <vt:lpstr>Ψυχαναλυτική παρατήρηση βρέφους</vt:lpstr>
      <vt:lpstr>Ψυχαναλυτική παρατήρηση βρέφους</vt:lpstr>
      <vt:lpstr>Το πλαίσιο της ψυχαναλυτικής παρατήρησης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Διαταραχές παιδιών προσχολικής και πρώτης σχολικής ηλικίας</dc:title>
  <dc:creator>Microsoft Office User</dc:creator>
  <cp:lastModifiedBy>Lida Anagnostaki</cp:lastModifiedBy>
  <cp:revision>40</cp:revision>
  <dcterms:created xsi:type="dcterms:W3CDTF">2019-01-01T11:57:46Z</dcterms:created>
  <dcterms:modified xsi:type="dcterms:W3CDTF">2022-01-29T19:16:23Z</dcterms:modified>
</cp:coreProperties>
</file>