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79300" cy="9134475"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81" d="100"/>
          <a:sy n="81" d="100"/>
        </p:scale>
        <p:origin x="17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A0ED4-E3D2-4842-A38E-7EE23B688FDB}" type="doc">
      <dgm:prSet loTypeId="urn:microsoft.com/office/officeart/2005/8/layout/vList2" loCatId="list" qsTypeId="urn:microsoft.com/office/officeart/2005/8/quickstyle/simple1" qsCatId="simple" csTypeId="urn:microsoft.com/office/officeart/2005/8/colors/accent3_4" csCatId="accent3"/>
      <dgm:spPr/>
      <dgm:t>
        <a:bodyPr/>
        <a:lstStyle/>
        <a:p>
          <a:endParaRPr lang="en-US"/>
        </a:p>
      </dgm:t>
    </dgm:pt>
    <dgm:pt modelId="{3F897D03-CD1A-4998-9D45-104DB4B567C2}">
      <dgm:prSet/>
      <dgm:spPr/>
      <dgm:t>
        <a:bodyPr/>
        <a:lstStyle/>
        <a:p>
          <a:r>
            <a:rPr lang="en-US"/>
            <a:t>Αν για παράδειγμα η </a:t>
          </a:r>
          <a:r>
            <a:rPr lang="el-GR"/>
            <a:t>«</a:t>
          </a:r>
          <a:r>
            <a:rPr lang="en-US"/>
            <a:t>επιχείρηση</a:t>
          </a:r>
          <a:r>
            <a:rPr lang="el-GR"/>
            <a:t>»</a:t>
          </a:r>
          <a:r>
            <a:rPr lang="en-US"/>
            <a:t> δεν ήταν δικιά σας, ποια </a:t>
          </a:r>
          <a:r>
            <a:rPr lang="en-US" b="1"/>
            <a:t>λέξη ή φράση κλειδί </a:t>
          </a:r>
          <a:r>
            <a:rPr lang="en-US"/>
            <a:t>θα πληκτρολογούσατε στη μηχανή αναζήτησης για να τη βρείτε? </a:t>
          </a:r>
        </a:p>
      </dgm:t>
    </dgm:pt>
    <dgm:pt modelId="{57147AE8-6CAD-4A77-BB1D-0B6334DA547B}" type="parTrans" cxnId="{18EF6532-7B45-449F-B275-04FDA7586490}">
      <dgm:prSet/>
      <dgm:spPr/>
      <dgm:t>
        <a:bodyPr/>
        <a:lstStyle/>
        <a:p>
          <a:endParaRPr lang="en-US"/>
        </a:p>
      </dgm:t>
    </dgm:pt>
    <dgm:pt modelId="{0AF9DA72-FD18-4F07-9CD7-2A6784F76C9F}" type="sibTrans" cxnId="{18EF6532-7B45-449F-B275-04FDA7586490}">
      <dgm:prSet/>
      <dgm:spPr/>
      <dgm:t>
        <a:bodyPr/>
        <a:lstStyle/>
        <a:p>
          <a:endParaRPr lang="en-US"/>
        </a:p>
      </dgm:t>
    </dgm:pt>
    <dgm:pt modelId="{681008E7-22A6-4313-9107-529FF26A3B0C}">
      <dgm:prSet/>
      <dgm:spPr/>
      <dgm:t>
        <a:bodyPr/>
        <a:lstStyle/>
        <a:p>
          <a:r>
            <a:rPr lang="en-US"/>
            <a:t>Το πιθανότερο είναι ότι δεν θα</a:t>
          </a:r>
          <a:r>
            <a:rPr lang="el-GR"/>
            <a:t> </a:t>
          </a:r>
          <a:r>
            <a:rPr lang="en-US"/>
            <a:t>χρησιμοποιούσατε το brand name της επιχείρησης (πχ. </a:t>
          </a:r>
          <a:r>
            <a:rPr lang="el-GR" b="1"/>
            <a:t>4</a:t>
          </a:r>
          <a:r>
            <a:rPr lang="en-US" b="1"/>
            <a:t>cinema</a:t>
          </a:r>
          <a:r>
            <a:rPr lang="en-US"/>
            <a:t>), αλλά κάτι σχετικό με τα προιόντα ή τ</a:t>
          </a:r>
          <a:r>
            <a:rPr lang="el-GR"/>
            <a:t>ι</a:t>
          </a:r>
          <a:r>
            <a:rPr lang="en-US"/>
            <a:t>ς υπηρεσίες της</a:t>
          </a:r>
        </a:p>
      </dgm:t>
    </dgm:pt>
    <dgm:pt modelId="{86388C0F-FE57-4F48-B3C4-D457F80ABAC9}" type="parTrans" cxnId="{67B367DC-E981-4320-AB1E-3D36380A5401}">
      <dgm:prSet/>
      <dgm:spPr/>
      <dgm:t>
        <a:bodyPr/>
        <a:lstStyle/>
        <a:p>
          <a:endParaRPr lang="en-US"/>
        </a:p>
      </dgm:t>
    </dgm:pt>
    <dgm:pt modelId="{6506DD10-E514-4712-AD5F-188ABCB8D89A}" type="sibTrans" cxnId="{67B367DC-E981-4320-AB1E-3D36380A5401}">
      <dgm:prSet/>
      <dgm:spPr/>
      <dgm:t>
        <a:bodyPr/>
        <a:lstStyle/>
        <a:p>
          <a:endParaRPr lang="en-US"/>
        </a:p>
      </dgm:t>
    </dgm:pt>
    <dgm:pt modelId="{7C4D1942-87C2-B94A-AF7F-8AFADE382839}" type="pres">
      <dgm:prSet presAssocID="{F49A0ED4-E3D2-4842-A38E-7EE23B688FDB}" presName="linear" presStyleCnt="0">
        <dgm:presLayoutVars>
          <dgm:animLvl val="lvl"/>
          <dgm:resizeHandles val="exact"/>
        </dgm:presLayoutVars>
      </dgm:prSet>
      <dgm:spPr/>
    </dgm:pt>
    <dgm:pt modelId="{03E96480-6823-294B-BC48-411295FA5369}" type="pres">
      <dgm:prSet presAssocID="{3F897D03-CD1A-4998-9D45-104DB4B567C2}" presName="parentText" presStyleLbl="node1" presStyleIdx="0" presStyleCnt="2">
        <dgm:presLayoutVars>
          <dgm:chMax val="0"/>
          <dgm:bulletEnabled val="1"/>
        </dgm:presLayoutVars>
      </dgm:prSet>
      <dgm:spPr/>
    </dgm:pt>
    <dgm:pt modelId="{F17D88BB-8B10-3B41-8AA9-04AB291DE3C1}" type="pres">
      <dgm:prSet presAssocID="{0AF9DA72-FD18-4F07-9CD7-2A6784F76C9F}" presName="spacer" presStyleCnt="0"/>
      <dgm:spPr/>
    </dgm:pt>
    <dgm:pt modelId="{D805EEF0-6EF3-954A-B70B-785D71A7FBBD}" type="pres">
      <dgm:prSet presAssocID="{681008E7-22A6-4313-9107-529FF26A3B0C}" presName="parentText" presStyleLbl="node1" presStyleIdx="1" presStyleCnt="2">
        <dgm:presLayoutVars>
          <dgm:chMax val="0"/>
          <dgm:bulletEnabled val="1"/>
        </dgm:presLayoutVars>
      </dgm:prSet>
      <dgm:spPr/>
    </dgm:pt>
  </dgm:ptLst>
  <dgm:cxnLst>
    <dgm:cxn modelId="{18EF6532-7B45-449F-B275-04FDA7586490}" srcId="{F49A0ED4-E3D2-4842-A38E-7EE23B688FDB}" destId="{3F897D03-CD1A-4998-9D45-104DB4B567C2}" srcOrd="0" destOrd="0" parTransId="{57147AE8-6CAD-4A77-BB1D-0B6334DA547B}" sibTransId="{0AF9DA72-FD18-4F07-9CD7-2A6784F76C9F}"/>
    <dgm:cxn modelId="{18F5997F-5570-A440-B34D-B377DB8B75D3}" type="presOf" srcId="{681008E7-22A6-4313-9107-529FF26A3B0C}" destId="{D805EEF0-6EF3-954A-B70B-785D71A7FBBD}" srcOrd="0" destOrd="0" presId="urn:microsoft.com/office/officeart/2005/8/layout/vList2"/>
    <dgm:cxn modelId="{A1FB0380-045C-424E-8C11-F3201DC5F0FC}" type="presOf" srcId="{3F897D03-CD1A-4998-9D45-104DB4B567C2}" destId="{03E96480-6823-294B-BC48-411295FA5369}" srcOrd="0" destOrd="0" presId="urn:microsoft.com/office/officeart/2005/8/layout/vList2"/>
    <dgm:cxn modelId="{16C8D1AB-A851-2F48-9B8C-C3355E6B99C0}" type="presOf" srcId="{F49A0ED4-E3D2-4842-A38E-7EE23B688FDB}" destId="{7C4D1942-87C2-B94A-AF7F-8AFADE382839}" srcOrd="0" destOrd="0" presId="urn:microsoft.com/office/officeart/2005/8/layout/vList2"/>
    <dgm:cxn modelId="{67B367DC-E981-4320-AB1E-3D36380A5401}" srcId="{F49A0ED4-E3D2-4842-A38E-7EE23B688FDB}" destId="{681008E7-22A6-4313-9107-529FF26A3B0C}" srcOrd="1" destOrd="0" parTransId="{86388C0F-FE57-4F48-B3C4-D457F80ABAC9}" sibTransId="{6506DD10-E514-4712-AD5F-188ABCB8D89A}"/>
    <dgm:cxn modelId="{48FD35B3-AED5-1D44-B56D-86481ABB7075}" type="presParOf" srcId="{7C4D1942-87C2-B94A-AF7F-8AFADE382839}" destId="{03E96480-6823-294B-BC48-411295FA5369}" srcOrd="0" destOrd="0" presId="urn:microsoft.com/office/officeart/2005/8/layout/vList2"/>
    <dgm:cxn modelId="{F727C5A1-E8E9-124E-9A33-67C56035F6F3}" type="presParOf" srcId="{7C4D1942-87C2-B94A-AF7F-8AFADE382839}" destId="{F17D88BB-8B10-3B41-8AA9-04AB291DE3C1}" srcOrd="1" destOrd="0" presId="urn:microsoft.com/office/officeart/2005/8/layout/vList2"/>
    <dgm:cxn modelId="{02E8818C-99AF-514B-B605-C37A54FDF58E}" type="presParOf" srcId="{7C4D1942-87C2-B94A-AF7F-8AFADE382839}" destId="{D805EEF0-6EF3-954A-B70B-785D71A7FB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ACAF50-BDE9-4385-900E-A3C1262741A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0A3C17E-AC9C-47EF-9941-919EA29EF6B2}">
      <dgm:prSet/>
      <dgm:spPr/>
      <dgm:t>
        <a:bodyPr/>
        <a:lstStyle/>
        <a:p>
          <a:pPr>
            <a:lnSpc>
              <a:spcPct val="100000"/>
            </a:lnSpc>
          </a:pPr>
          <a:r>
            <a:rPr lang="el-GR"/>
            <a:t>Τι αποτελ</a:t>
          </a:r>
          <a:r>
            <a:rPr lang="en-US"/>
            <a:t>έ</a:t>
          </a:r>
          <a:r>
            <a:rPr lang="el-GR"/>
            <a:t>σματα πήρατε;</a:t>
          </a:r>
          <a:endParaRPr lang="en-US"/>
        </a:p>
      </dgm:t>
    </dgm:pt>
    <dgm:pt modelId="{7F1B334C-373D-4AD0-B106-D72102F9737E}" type="parTrans" cxnId="{00C46FA5-16D3-4BA8-95E5-3BDBA1FE1832}">
      <dgm:prSet/>
      <dgm:spPr/>
      <dgm:t>
        <a:bodyPr/>
        <a:lstStyle/>
        <a:p>
          <a:endParaRPr lang="en-US"/>
        </a:p>
      </dgm:t>
    </dgm:pt>
    <dgm:pt modelId="{53F045DB-CFD6-4133-A099-8B48EA1AFB27}" type="sibTrans" cxnId="{00C46FA5-16D3-4BA8-95E5-3BDBA1FE1832}">
      <dgm:prSet/>
      <dgm:spPr/>
      <dgm:t>
        <a:bodyPr/>
        <a:lstStyle/>
        <a:p>
          <a:endParaRPr lang="en-US"/>
        </a:p>
      </dgm:t>
    </dgm:pt>
    <dgm:pt modelId="{7F2CE5DA-440D-4940-AB79-59EA4D8EFEAD}">
      <dgm:prSet/>
      <dgm:spPr/>
      <dgm:t>
        <a:bodyPr/>
        <a:lstStyle/>
        <a:p>
          <a:pPr>
            <a:lnSpc>
              <a:spcPct val="100000"/>
            </a:lnSpc>
          </a:pPr>
          <a:r>
            <a:rPr lang="en-US"/>
            <a:t>Βρήκατε την επιχείρησή σας στις πρώτες σελίδες των αποτελεσμάτων</a:t>
          </a:r>
          <a:r>
            <a:rPr lang="el-GR"/>
            <a:t>;</a:t>
          </a:r>
          <a:endParaRPr lang="en-US"/>
        </a:p>
      </dgm:t>
    </dgm:pt>
    <dgm:pt modelId="{7D1BE59D-4E8E-4DD1-B413-CEB0B1747E3A}" type="parTrans" cxnId="{9D79B91D-BE61-46B2-A4D3-4BEBEB4633D8}">
      <dgm:prSet/>
      <dgm:spPr/>
      <dgm:t>
        <a:bodyPr/>
        <a:lstStyle/>
        <a:p>
          <a:endParaRPr lang="en-US"/>
        </a:p>
      </dgm:t>
    </dgm:pt>
    <dgm:pt modelId="{1E8B1B73-AA34-41F7-9C1A-097DAA0CEA62}" type="sibTrans" cxnId="{9D79B91D-BE61-46B2-A4D3-4BEBEB4633D8}">
      <dgm:prSet/>
      <dgm:spPr/>
      <dgm:t>
        <a:bodyPr/>
        <a:lstStyle/>
        <a:p>
          <a:endParaRPr lang="en-US"/>
        </a:p>
      </dgm:t>
    </dgm:pt>
    <dgm:pt modelId="{7CABB9C0-7CE3-40D2-BA5B-782F4EF0A8D5}">
      <dgm:prSet/>
      <dgm:spPr/>
      <dgm:t>
        <a:bodyPr/>
        <a:lstStyle/>
        <a:p>
          <a:pPr>
            <a:lnSpc>
              <a:spcPct val="100000"/>
            </a:lnSpc>
          </a:pPr>
          <a:r>
            <a:rPr lang="en-US"/>
            <a:t>Είναι πολύ σημαντικό να κάνετε </a:t>
          </a:r>
          <a:r>
            <a:rPr lang="el-GR"/>
            <a:t>δοκιμές </a:t>
          </a:r>
          <a:r>
            <a:rPr lang="en-US"/>
            <a:t>χρησιμοποιώντας τις λέξεις ή φράσεις κλειδιά που θα χρησιμοποιούσε ένας πιθανός πελάτης σας. </a:t>
          </a:r>
        </a:p>
      </dgm:t>
    </dgm:pt>
    <dgm:pt modelId="{73E74948-C3A0-4D30-B6F7-80A2CF131A97}" type="parTrans" cxnId="{E742CC47-6426-4014-9F92-4C116948F54B}">
      <dgm:prSet/>
      <dgm:spPr/>
      <dgm:t>
        <a:bodyPr/>
        <a:lstStyle/>
        <a:p>
          <a:endParaRPr lang="en-US"/>
        </a:p>
      </dgm:t>
    </dgm:pt>
    <dgm:pt modelId="{0B3F91C4-F0A7-4534-A109-C32899AFEC4C}" type="sibTrans" cxnId="{E742CC47-6426-4014-9F92-4C116948F54B}">
      <dgm:prSet/>
      <dgm:spPr/>
      <dgm:t>
        <a:bodyPr/>
        <a:lstStyle/>
        <a:p>
          <a:endParaRPr lang="en-US"/>
        </a:p>
      </dgm:t>
    </dgm:pt>
    <dgm:pt modelId="{4A66B00D-B9AF-4621-A7B2-A0B88CC83FFF}">
      <dgm:prSet/>
      <dgm:spPr/>
      <dgm:t>
        <a:bodyPr/>
        <a:lstStyle/>
        <a:p>
          <a:pPr>
            <a:lnSpc>
              <a:spcPct val="100000"/>
            </a:lnSpc>
          </a:pPr>
          <a:r>
            <a:rPr lang="el-GR"/>
            <a:t>Ο</a:t>
          </a:r>
          <a:r>
            <a:rPr lang="en-US"/>
            <a:t>ι χρήστες των μηχανών αναζήτησης δεν ψάχνουν για την επιχείρησή σας χρησιμοποιώντας το brand name της, δεν το γνωρίζουν!</a:t>
          </a:r>
        </a:p>
      </dgm:t>
    </dgm:pt>
    <dgm:pt modelId="{857FABFD-A8AB-43B3-B775-25D3D63A965B}" type="parTrans" cxnId="{2F73AA00-C3B0-457B-A361-6CA8C3BA44CF}">
      <dgm:prSet/>
      <dgm:spPr/>
      <dgm:t>
        <a:bodyPr/>
        <a:lstStyle/>
        <a:p>
          <a:endParaRPr lang="en-US"/>
        </a:p>
      </dgm:t>
    </dgm:pt>
    <dgm:pt modelId="{A9129A67-2D5E-4418-8CC6-A6FBEA8C8CF6}" type="sibTrans" cxnId="{2F73AA00-C3B0-457B-A361-6CA8C3BA44CF}">
      <dgm:prSet/>
      <dgm:spPr/>
      <dgm:t>
        <a:bodyPr/>
        <a:lstStyle/>
        <a:p>
          <a:endParaRPr lang="en-US"/>
        </a:p>
      </dgm:t>
    </dgm:pt>
    <dgm:pt modelId="{9A112FFC-3BA3-4E72-8DD8-78D165999F2D}" type="pres">
      <dgm:prSet presAssocID="{CDACAF50-BDE9-4385-900E-A3C1262741A0}" presName="root" presStyleCnt="0">
        <dgm:presLayoutVars>
          <dgm:dir/>
          <dgm:resizeHandles val="exact"/>
        </dgm:presLayoutVars>
      </dgm:prSet>
      <dgm:spPr/>
    </dgm:pt>
    <dgm:pt modelId="{BBC01E62-F812-49AD-BE62-9994FD2B2C31}" type="pres">
      <dgm:prSet presAssocID="{40A3C17E-AC9C-47EF-9941-919EA29EF6B2}" presName="compNode" presStyleCnt="0"/>
      <dgm:spPr/>
    </dgm:pt>
    <dgm:pt modelId="{3D683456-DA4F-4D3C-B0F3-A27B073B6BA3}" type="pres">
      <dgm:prSet presAssocID="{40A3C17E-AC9C-47EF-9941-919EA29EF6B2}" presName="bgRect" presStyleLbl="bgShp" presStyleIdx="0" presStyleCnt="4"/>
      <dgm:spPr/>
    </dgm:pt>
    <dgm:pt modelId="{CFBEF86F-FF9A-4ABC-B575-8BF0BB5D4F34}" type="pres">
      <dgm:prSet presAssocID="{40A3C17E-AC9C-47EF-9941-919EA29EF6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tom"/>
        </a:ext>
      </dgm:extLst>
    </dgm:pt>
    <dgm:pt modelId="{06347B39-27CD-406F-A118-7183744B51CC}" type="pres">
      <dgm:prSet presAssocID="{40A3C17E-AC9C-47EF-9941-919EA29EF6B2}" presName="spaceRect" presStyleCnt="0"/>
      <dgm:spPr/>
    </dgm:pt>
    <dgm:pt modelId="{ECA4C5FC-0B52-42B5-938F-20B9D0F12BDF}" type="pres">
      <dgm:prSet presAssocID="{40A3C17E-AC9C-47EF-9941-919EA29EF6B2}" presName="parTx" presStyleLbl="revTx" presStyleIdx="0" presStyleCnt="4">
        <dgm:presLayoutVars>
          <dgm:chMax val="0"/>
          <dgm:chPref val="0"/>
        </dgm:presLayoutVars>
      </dgm:prSet>
      <dgm:spPr/>
    </dgm:pt>
    <dgm:pt modelId="{181FE100-9977-49C6-ADA2-241C0633EA10}" type="pres">
      <dgm:prSet presAssocID="{53F045DB-CFD6-4133-A099-8B48EA1AFB27}" presName="sibTrans" presStyleCnt="0"/>
      <dgm:spPr/>
    </dgm:pt>
    <dgm:pt modelId="{D0CEFD60-5F9F-4A41-B74C-3143A98D164C}" type="pres">
      <dgm:prSet presAssocID="{7F2CE5DA-440D-4940-AB79-59EA4D8EFEAD}" presName="compNode" presStyleCnt="0"/>
      <dgm:spPr/>
    </dgm:pt>
    <dgm:pt modelId="{B02DFD8F-2C1E-4CD6-9B8C-D74F7EB5B1F8}" type="pres">
      <dgm:prSet presAssocID="{7F2CE5DA-440D-4940-AB79-59EA4D8EFEAD}" presName="bgRect" presStyleLbl="bgShp" presStyleIdx="1" presStyleCnt="4"/>
      <dgm:spPr/>
    </dgm:pt>
    <dgm:pt modelId="{D5E91438-6717-4750-836C-51D46B8083B6}" type="pres">
      <dgm:prSet presAssocID="{7F2CE5DA-440D-4940-AB79-59EA4D8EFE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ne Arrow: Straight"/>
        </a:ext>
      </dgm:extLst>
    </dgm:pt>
    <dgm:pt modelId="{6216328E-FBBF-4076-9BEC-5D2B337CDDE3}" type="pres">
      <dgm:prSet presAssocID="{7F2CE5DA-440D-4940-AB79-59EA4D8EFEAD}" presName="spaceRect" presStyleCnt="0"/>
      <dgm:spPr/>
    </dgm:pt>
    <dgm:pt modelId="{0154744A-AA26-4198-A477-17722CD0BD12}" type="pres">
      <dgm:prSet presAssocID="{7F2CE5DA-440D-4940-AB79-59EA4D8EFEAD}" presName="parTx" presStyleLbl="revTx" presStyleIdx="1" presStyleCnt="4">
        <dgm:presLayoutVars>
          <dgm:chMax val="0"/>
          <dgm:chPref val="0"/>
        </dgm:presLayoutVars>
      </dgm:prSet>
      <dgm:spPr/>
    </dgm:pt>
    <dgm:pt modelId="{8752EBEE-BF77-46B7-9167-99A588F1959D}" type="pres">
      <dgm:prSet presAssocID="{1E8B1B73-AA34-41F7-9C1A-097DAA0CEA62}" presName="sibTrans" presStyleCnt="0"/>
      <dgm:spPr/>
    </dgm:pt>
    <dgm:pt modelId="{B476E5BC-4B04-426D-9F4C-3E6A8B3AAB2C}" type="pres">
      <dgm:prSet presAssocID="{7CABB9C0-7CE3-40D2-BA5B-782F4EF0A8D5}" presName="compNode" presStyleCnt="0"/>
      <dgm:spPr/>
    </dgm:pt>
    <dgm:pt modelId="{9AC0B0EC-D6F7-403A-8CA5-6A6BB5C7E90C}" type="pres">
      <dgm:prSet presAssocID="{7CABB9C0-7CE3-40D2-BA5B-782F4EF0A8D5}" presName="bgRect" presStyleLbl="bgShp" presStyleIdx="2" presStyleCnt="4"/>
      <dgm:spPr/>
    </dgm:pt>
    <dgm:pt modelId="{31AE87B0-B09A-4076-A55B-B3FB8DE841D8}" type="pres">
      <dgm:prSet presAssocID="{7CABB9C0-7CE3-40D2-BA5B-782F4EF0A8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BB464AF-4CB9-421C-985D-3092666F300B}" type="pres">
      <dgm:prSet presAssocID="{7CABB9C0-7CE3-40D2-BA5B-782F4EF0A8D5}" presName="spaceRect" presStyleCnt="0"/>
      <dgm:spPr/>
    </dgm:pt>
    <dgm:pt modelId="{0472891E-209E-4B3B-ABE6-673A6A623CE9}" type="pres">
      <dgm:prSet presAssocID="{7CABB9C0-7CE3-40D2-BA5B-782F4EF0A8D5}" presName="parTx" presStyleLbl="revTx" presStyleIdx="2" presStyleCnt="4">
        <dgm:presLayoutVars>
          <dgm:chMax val="0"/>
          <dgm:chPref val="0"/>
        </dgm:presLayoutVars>
      </dgm:prSet>
      <dgm:spPr/>
    </dgm:pt>
    <dgm:pt modelId="{F8C78126-A3F3-4424-937C-F5DC3B15D134}" type="pres">
      <dgm:prSet presAssocID="{0B3F91C4-F0A7-4534-A109-C32899AFEC4C}" presName="sibTrans" presStyleCnt="0"/>
      <dgm:spPr/>
    </dgm:pt>
    <dgm:pt modelId="{588E7695-0183-419F-90F8-88E557E44584}" type="pres">
      <dgm:prSet presAssocID="{4A66B00D-B9AF-4621-A7B2-A0B88CC83FFF}" presName="compNode" presStyleCnt="0"/>
      <dgm:spPr/>
    </dgm:pt>
    <dgm:pt modelId="{AF1A5EA3-C1A2-4939-9F1E-8655850C3402}" type="pres">
      <dgm:prSet presAssocID="{4A66B00D-B9AF-4621-A7B2-A0B88CC83FFF}" presName="bgRect" presStyleLbl="bgShp" presStyleIdx="3" presStyleCnt="4"/>
      <dgm:spPr/>
    </dgm:pt>
    <dgm:pt modelId="{76760011-0C73-4B7E-B7DF-DBEDF2BAEC2D}" type="pres">
      <dgm:prSet presAssocID="{4A66B00D-B9AF-4621-A7B2-A0B88CC83F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ind Chime"/>
        </a:ext>
      </dgm:extLst>
    </dgm:pt>
    <dgm:pt modelId="{45398763-7D48-41CE-AE39-472EF4729AE8}" type="pres">
      <dgm:prSet presAssocID="{4A66B00D-B9AF-4621-A7B2-A0B88CC83FFF}" presName="spaceRect" presStyleCnt="0"/>
      <dgm:spPr/>
    </dgm:pt>
    <dgm:pt modelId="{CC6F9157-8A4E-4F7F-A5CE-59330C1A1B29}" type="pres">
      <dgm:prSet presAssocID="{4A66B00D-B9AF-4621-A7B2-A0B88CC83FFF}" presName="parTx" presStyleLbl="revTx" presStyleIdx="3" presStyleCnt="4">
        <dgm:presLayoutVars>
          <dgm:chMax val="0"/>
          <dgm:chPref val="0"/>
        </dgm:presLayoutVars>
      </dgm:prSet>
      <dgm:spPr/>
    </dgm:pt>
  </dgm:ptLst>
  <dgm:cxnLst>
    <dgm:cxn modelId="{2F73AA00-C3B0-457B-A361-6CA8C3BA44CF}" srcId="{CDACAF50-BDE9-4385-900E-A3C1262741A0}" destId="{4A66B00D-B9AF-4621-A7B2-A0B88CC83FFF}" srcOrd="3" destOrd="0" parTransId="{857FABFD-A8AB-43B3-B775-25D3D63A965B}" sibTransId="{A9129A67-2D5E-4418-8CC6-A6FBEA8C8CF6}"/>
    <dgm:cxn modelId="{9A21B811-DD9E-42E2-97FD-A869ABD8A064}" type="presOf" srcId="{40A3C17E-AC9C-47EF-9941-919EA29EF6B2}" destId="{ECA4C5FC-0B52-42B5-938F-20B9D0F12BDF}" srcOrd="0" destOrd="0" presId="urn:microsoft.com/office/officeart/2018/2/layout/IconVerticalSolidList"/>
    <dgm:cxn modelId="{9D79B91D-BE61-46B2-A4D3-4BEBEB4633D8}" srcId="{CDACAF50-BDE9-4385-900E-A3C1262741A0}" destId="{7F2CE5DA-440D-4940-AB79-59EA4D8EFEAD}" srcOrd="1" destOrd="0" parTransId="{7D1BE59D-4E8E-4DD1-B413-CEB0B1747E3A}" sibTransId="{1E8B1B73-AA34-41F7-9C1A-097DAA0CEA62}"/>
    <dgm:cxn modelId="{E742CC47-6426-4014-9F92-4C116948F54B}" srcId="{CDACAF50-BDE9-4385-900E-A3C1262741A0}" destId="{7CABB9C0-7CE3-40D2-BA5B-782F4EF0A8D5}" srcOrd="2" destOrd="0" parTransId="{73E74948-C3A0-4D30-B6F7-80A2CF131A97}" sibTransId="{0B3F91C4-F0A7-4534-A109-C32899AFEC4C}"/>
    <dgm:cxn modelId="{D501BC79-DA49-4E41-B3D1-869F86A001D5}" type="presOf" srcId="{7CABB9C0-7CE3-40D2-BA5B-782F4EF0A8D5}" destId="{0472891E-209E-4B3B-ABE6-673A6A623CE9}" srcOrd="0" destOrd="0" presId="urn:microsoft.com/office/officeart/2018/2/layout/IconVerticalSolidList"/>
    <dgm:cxn modelId="{3F747D83-6C4F-4C63-8201-D9C1A46EC4CC}" type="presOf" srcId="{CDACAF50-BDE9-4385-900E-A3C1262741A0}" destId="{9A112FFC-3BA3-4E72-8DD8-78D165999F2D}" srcOrd="0" destOrd="0" presId="urn:microsoft.com/office/officeart/2018/2/layout/IconVerticalSolidList"/>
    <dgm:cxn modelId="{CD28128F-9A4D-4C2A-AFD0-F7C82165C93F}" type="presOf" srcId="{7F2CE5DA-440D-4940-AB79-59EA4D8EFEAD}" destId="{0154744A-AA26-4198-A477-17722CD0BD12}" srcOrd="0" destOrd="0" presId="urn:microsoft.com/office/officeart/2018/2/layout/IconVerticalSolidList"/>
    <dgm:cxn modelId="{00C46FA5-16D3-4BA8-95E5-3BDBA1FE1832}" srcId="{CDACAF50-BDE9-4385-900E-A3C1262741A0}" destId="{40A3C17E-AC9C-47EF-9941-919EA29EF6B2}" srcOrd="0" destOrd="0" parTransId="{7F1B334C-373D-4AD0-B106-D72102F9737E}" sibTransId="{53F045DB-CFD6-4133-A099-8B48EA1AFB27}"/>
    <dgm:cxn modelId="{266A04F9-9BB0-404A-AB42-14BFC9FAB9AD}" type="presOf" srcId="{4A66B00D-B9AF-4621-A7B2-A0B88CC83FFF}" destId="{CC6F9157-8A4E-4F7F-A5CE-59330C1A1B29}" srcOrd="0" destOrd="0" presId="urn:microsoft.com/office/officeart/2018/2/layout/IconVerticalSolidList"/>
    <dgm:cxn modelId="{6F54E165-B1FA-433A-BC01-9EB220BC8779}" type="presParOf" srcId="{9A112FFC-3BA3-4E72-8DD8-78D165999F2D}" destId="{BBC01E62-F812-49AD-BE62-9994FD2B2C31}" srcOrd="0" destOrd="0" presId="urn:microsoft.com/office/officeart/2018/2/layout/IconVerticalSolidList"/>
    <dgm:cxn modelId="{1426B075-E662-4420-9EE8-F021758080CA}" type="presParOf" srcId="{BBC01E62-F812-49AD-BE62-9994FD2B2C31}" destId="{3D683456-DA4F-4D3C-B0F3-A27B073B6BA3}" srcOrd="0" destOrd="0" presId="urn:microsoft.com/office/officeart/2018/2/layout/IconVerticalSolidList"/>
    <dgm:cxn modelId="{92DE2189-576D-4D55-A8A0-B5D3F4D4E0C8}" type="presParOf" srcId="{BBC01E62-F812-49AD-BE62-9994FD2B2C31}" destId="{CFBEF86F-FF9A-4ABC-B575-8BF0BB5D4F34}" srcOrd="1" destOrd="0" presId="urn:microsoft.com/office/officeart/2018/2/layout/IconVerticalSolidList"/>
    <dgm:cxn modelId="{595F0EE6-81FE-439F-890B-1EB12B7B5D48}" type="presParOf" srcId="{BBC01E62-F812-49AD-BE62-9994FD2B2C31}" destId="{06347B39-27CD-406F-A118-7183744B51CC}" srcOrd="2" destOrd="0" presId="urn:microsoft.com/office/officeart/2018/2/layout/IconVerticalSolidList"/>
    <dgm:cxn modelId="{2381B1B4-45A4-4557-8AB2-BBA8E172DACF}" type="presParOf" srcId="{BBC01E62-F812-49AD-BE62-9994FD2B2C31}" destId="{ECA4C5FC-0B52-42B5-938F-20B9D0F12BDF}" srcOrd="3" destOrd="0" presId="urn:microsoft.com/office/officeart/2018/2/layout/IconVerticalSolidList"/>
    <dgm:cxn modelId="{48AEB697-F3DC-40FF-9251-B06CB8EAF257}" type="presParOf" srcId="{9A112FFC-3BA3-4E72-8DD8-78D165999F2D}" destId="{181FE100-9977-49C6-ADA2-241C0633EA10}" srcOrd="1" destOrd="0" presId="urn:microsoft.com/office/officeart/2018/2/layout/IconVerticalSolidList"/>
    <dgm:cxn modelId="{7BA6ECAE-C894-4CE4-B340-9082193134E1}" type="presParOf" srcId="{9A112FFC-3BA3-4E72-8DD8-78D165999F2D}" destId="{D0CEFD60-5F9F-4A41-B74C-3143A98D164C}" srcOrd="2" destOrd="0" presId="urn:microsoft.com/office/officeart/2018/2/layout/IconVerticalSolidList"/>
    <dgm:cxn modelId="{2953EC92-1BAD-410C-B8A7-B3D5EA4298DE}" type="presParOf" srcId="{D0CEFD60-5F9F-4A41-B74C-3143A98D164C}" destId="{B02DFD8F-2C1E-4CD6-9B8C-D74F7EB5B1F8}" srcOrd="0" destOrd="0" presId="urn:microsoft.com/office/officeart/2018/2/layout/IconVerticalSolidList"/>
    <dgm:cxn modelId="{AA8017A6-D6C9-4F6F-B7E6-73C99CF4E194}" type="presParOf" srcId="{D0CEFD60-5F9F-4A41-B74C-3143A98D164C}" destId="{D5E91438-6717-4750-836C-51D46B8083B6}" srcOrd="1" destOrd="0" presId="urn:microsoft.com/office/officeart/2018/2/layout/IconVerticalSolidList"/>
    <dgm:cxn modelId="{4ABAE78E-7986-41AF-B896-D0183457D1CF}" type="presParOf" srcId="{D0CEFD60-5F9F-4A41-B74C-3143A98D164C}" destId="{6216328E-FBBF-4076-9BEC-5D2B337CDDE3}" srcOrd="2" destOrd="0" presId="urn:microsoft.com/office/officeart/2018/2/layout/IconVerticalSolidList"/>
    <dgm:cxn modelId="{BD38C6F2-9CD4-47EF-8A0F-86DEF6041F34}" type="presParOf" srcId="{D0CEFD60-5F9F-4A41-B74C-3143A98D164C}" destId="{0154744A-AA26-4198-A477-17722CD0BD12}" srcOrd="3" destOrd="0" presId="urn:microsoft.com/office/officeart/2018/2/layout/IconVerticalSolidList"/>
    <dgm:cxn modelId="{707D0B92-5C58-40EA-B4DF-7F6AFB8E4E04}" type="presParOf" srcId="{9A112FFC-3BA3-4E72-8DD8-78D165999F2D}" destId="{8752EBEE-BF77-46B7-9167-99A588F1959D}" srcOrd="3" destOrd="0" presId="urn:microsoft.com/office/officeart/2018/2/layout/IconVerticalSolidList"/>
    <dgm:cxn modelId="{9A80CAC1-FA23-4C8F-80A8-84677236B763}" type="presParOf" srcId="{9A112FFC-3BA3-4E72-8DD8-78D165999F2D}" destId="{B476E5BC-4B04-426D-9F4C-3E6A8B3AAB2C}" srcOrd="4" destOrd="0" presId="urn:microsoft.com/office/officeart/2018/2/layout/IconVerticalSolidList"/>
    <dgm:cxn modelId="{3777130F-5F65-47E8-95F3-A2146BA91540}" type="presParOf" srcId="{B476E5BC-4B04-426D-9F4C-3E6A8B3AAB2C}" destId="{9AC0B0EC-D6F7-403A-8CA5-6A6BB5C7E90C}" srcOrd="0" destOrd="0" presId="urn:microsoft.com/office/officeart/2018/2/layout/IconVerticalSolidList"/>
    <dgm:cxn modelId="{A43B96DA-7B07-4951-B0DA-05F8C761057F}" type="presParOf" srcId="{B476E5BC-4B04-426D-9F4C-3E6A8B3AAB2C}" destId="{31AE87B0-B09A-4076-A55B-B3FB8DE841D8}" srcOrd="1" destOrd="0" presId="urn:microsoft.com/office/officeart/2018/2/layout/IconVerticalSolidList"/>
    <dgm:cxn modelId="{14E3D2CC-6F31-4782-AE0E-6797F1972857}" type="presParOf" srcId="{B476E5BC-4B04-426D-9F4C-3E6A8B3AAB2C}" destId="{4BB464AF-4CB9-421C-985D-3092666F300B}" srcOrd="2" destOrd="0" presId="urn:microsoft.com/office/officeart/2018/2/layout/IconVerticalSolidList"/>
    <dgm:cxn modelId="{46AD188A-B1D7-4ADE-8495-F75051B378C5}" type="presParOf" srcId="{B476E5BC-4B04-426D-9F4C-3E6A8B3AAB2C}" destId="{0472891E-209E-4B3B-ABE6-673A6A623CE9}" srcOrd="3" destOrd="0" presId="urn:microsoft.com/office/officeart/2018/2/layout/IconVerticalSolidList"/>
    <dgm:cxn modelId="{5786B620-9ACB-41BF-B19B-C41CC210A363}" type="presParOf" srcId="{9A112FFC-3BA3-4E72-8DD8-78D165999F2D}" destId="{F8C78126-A3F3-4424-937C-F5DC3B15D134}" srcOrd="5" destOrd="0" presId="urn:microsoft.com/office/officeart/2018/2/layout/IconVerticalSolidList"/>
    <dgm:cxn modelId="{0E6E4202-798E-4ED0-9FCB-60B775F429B0}" type="presParOf" srcId="{9A112FFC-3BA3-4E72-8DD8-78D165999F2D}" destId="{588E7695-0183-419F-90F8-88E557E44584}" srcOrd="6" destOrd="0" presId="urn:microsoft.com/office/officeart/2018/2/layout/IconVerticalSolidList"/>
    <dgm:cxn modelId="{2DF70626-0366-4838-AE36-9403EA0E8544}" type="presParOf" srcId="{588E7695-0183-419F-90F8-88E557E44584}" destId="{AF1A5EA3-C1A2-4939-9F1E-8655850C3402}" srcOrd="0" destOrd="0" presId="urn:microsoft.com/office/officeart/2018/2/layout/IconVerticalSolidList"/>
    <dgm:cxn modelId="{A6332BE6-9477-4B24-A94C-4C5883B76206}" type="presParOf" srcId="{588E7695-0183-419F-90F8-88E557E44584}" destId="{76760011-0C73-4B7E-B7DF-DBEDF2BAEC2D}" srcOrd="1" destOrd="0" presId="urn:microsoft.com/office/officeart/2018/2/layout/IconVerticalSolidList"/>
    <dgm:cxn modelId="{6ADEFE46-3832-4CD5-A2D8-8AD52216EAAA}" type="presParOf" srcId="{588E7695-0183-419F-90F8-88E557E44584}" destId="{45398763-7D48-41CE-AE39-472EF4729AE8}" srcOrd="2" destOrd="0" presId="urn:microsoft.com/office/officeart/2018/2/layout/IconVerticalSolidList"/>
    <dgm:cxn modelId="{88B5CB7C-B3A6-4E47-919E-D9138041F8E5}" type="presParOf" srcId="{588E7695-0183-419F-90F8-88E557E44584}" destId="{CC6F9157-8A4E-4F7F-A5CE-59330C1A1B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950CEC-6725-4004-AC29-BAFE8C6AE319}"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A4883514-05D2-4E84-81F0-79D9F54A1A21}">
      <dgm:prSet/>
      <dgm:spPr/>
      <dgm:t>
        <a:bodyPr/>
        <a:lstStyle/>
        <a:p>
          <a:pPr>
            <a:lnSpc>
              <a:spcPct val="100000"/>
            </a:lnSpc>
          </a:pPr>
          <a:r>
            <a:rPr lang="en-US" dirty="0" err="1"/>
            <a:t>Η</a:t>
          </a:r>
          <a:r>
            <a:rPr lang="en-US" dirty="0"/>
            <a:t> </a:t>
          </a:r>
          <a:r>
            <a:rPr lang="en-US" dirty="0" err="1"/>
            <a:t>ε</a:t>
          </a:r>
          <a:r>
            <a:rPr lang="en-US" dirty="0"/>
            <a:t>π</a:t>
          </a:r>
          <a:r>
            <a:rPr lang="en-US" dirty="0" err="1"/>
            <a:t>ιλογή</a:t>
          </a:r>
          <a:r>
            <a:rPr lang="en-US" dirty="0"/>
            <a:t> </a:t>
          </a:r>
          <a:r>
            <a:rPr lang="en-US" dirty="0" err="1"/>
            <a:t>του</a:t>
          </a:r>
          <a:r>
            <a:rPr lang="en-US" dirty="0"/>
            <a:t> </a:t>
          </a:r>
          <a:r>
            <a:rPr lang="en-US" dirty="0" err="1"/>
            <a:t>ονόμ</a:t>
          </a:r>
          <a:r>
            <a:rPr lang="en-US" dirty="0"/>
            <a:t>α</a:t>
          </a:r>
          <a:r>
            <a:rPr lang="en-US" dirty="0" err="1"/>
            <a:t>τος</a:t>
          </a:r>
          <a:r>
            <a:rPr lang="en-US" dirty="0"/>
            <a:t> </a:t>
          </a:r>
          <a:r>
            <a:rPr lang="en-US" dirty="0" err="1"/>
            <a:t>χώρου</a:t>
          </a:r>
          <a:r>
            <a:rPr lang="en-US" dirty="0"/>
            <a:t> </a:t>
          </a:r>
          <a:r>
            <a:rPr lang="en-US" dirty="0" err="1"/>
            <a:t>της</a:t>
          </a:r>
          <a:r>
            <a:rPr lang="en-US" dirty="0"/>
            <a:t> </a:t>
          </a:r>
          <a:r>
            <a:rPr lang="en-US" dirty="0" err="1"/>
            <a:t>ιστοσελίδ</a:t>
          </a:r>
          <a:r>
            <a:rPr lang="en-US" dirty="0"/>
            <a:t>α</a:t>
          </a:r>
          <a:r>
            <a:rPr lang="en-US" dirty="0" err="1"/>
            <a:t>ς</a:t>
          </a:r>
          <a:r>
            <a:rPr lang="en-US" dirty="0"/>
            <a:t> </a:t>
          </a:r>
          <a:r>
            <a:rPr lang="en-US" dirty="0" err="1"/>
            <a:t>μ</a:t>
          </a:r>
          <a:r>
            <a:rPr lang="en-US" dirty="0"/>
            <a:t>α</a:t>
          </a:r>
          <a:r>
            <a:rPr lang="en-US" dirty="0" err="1"/>
            <a:t>ς</a:t>
          </a:r>
          <a:r>
            <a:rPr lang="el-GR" dirty="0"/>
            <a:t> (</a:t>
          </a:r>
          <a:r>
            <a:rPr lang="en-US" dirty="0"/>
            <a:t>SEO domain name</a:t>
          </a:r>
          <a:r>
            <a:rPr lang="el-GR" dirty="0"/>
            <a:t>)</a:t>
          </a:r>
          <a:endParaRPr lang="en-US" dirty="0"/>
        </a:p>
      </dgm:t>
    </dgm:pt>
    <dgm:pt modelId="{51A1E902-EE26-4317-BDD6-D009A31E4F4F}" type="parTrans" cxnId="{E0E94A26-1E3F-4ADC-B4BB-B4E6E22AFB61}">
      <dgm:prSet/>
      <dgm:spPr/>
      <dgm:t>
        <a:bodyPr/>
        <a:lstStyle/>
        <a:p>
          <a:endParaRPr lang="en-US"/>
        </a:p>
      </dgm:t>
    </dgm:pt>
    <dgm:pt modelId="{CDDA9D60-8139-45F1-BF05-DA63765ED105}" type="sibTrans" cxnId="{E0E94A26-1E3F-4ADC-B4BB-B4E6E22AFB61}">
      <dgm:prSet/>
      <dgm:spPr/>
      <dgm:t>
        <a:bodyPr/>
        <a:lstStyle/>
        <a:p>
          <a:endParaRPr lang="en-US"/>
        </a:p>
      </dgm:t>
    </dgm:pt>
    <dgm:pt modelId="{C187BB76-F1DC-4138-885D-7F053CD35D2F}">
      <dgm:prSet/>
      <dgm:spPr/>
      <dgm:t>
        <a:bodyPr/>
        <a:lstStyle/>
        <a:p>
          <a:pPr>
            <a:lnSpc>
              <a:spcPct val="100000"/>
            </a:lnSpc>
          </a:pPr>
          <a:r>
            <a:rPr lang="en-US"/>
            <a:t>Επιλέγουμε ένα ελληνικό hosting</a:t>
          </a:r>
          <a:r>
            <a:rPr lang="el-GR"/>
            <a:t> (</a:t>
          </a:r>
          <a:r>
            <a:rPr lang="en-US"/>
            <a:t>Για την ελληνική αγορά θα πρέπει να έχουμε ελληνικό hosting για λόγους ταχύτητας φόρτωσης</a:t>
          </a:r>
          <a:r>
            <a:rPr lang="el-GR"/>
            <a:t>)</a:t>
          </a:r>
          <a:r>
            <a:rPr lang="en-US"/>
            <a:t> </a:t>
          </a:r>
        </a:p>
      </dgm:t>
    </dgm:pt>
    <dgm:pt modelId="{A46432F2-A29D-4EC6-8B6B-5E968E98EC65}" type="parTrans" cxnId="{B5BEA693-F959-4413-BD09-18A2BC7D2C95}">
      <dgm:prSet/>
      <dgm:spPr/>
      <dgm:t>
        <a:bodyPr/>
        <a:lstStyle/>
        <a:p>
          <a:endParaRPr lang="en-US"/>
        </a:p>
      </dgm:t>
    </dgm:pt>
    <dgm:pt modelId="{0E6132CC-064C-47A1-B05A-8710AD110B85}" type="sibTrans" cxnId="{B5BEA693-F959-4413-BD09-18A2BC7D2C95}">
      <dgm:prSet/>
      <dgm:spPr/>
      <dgm:t>
        <a:bodyPr/>
        <a:lstStyle/>
        <a:p>
          <a:endParaRPr lang="en-US"/>
        </a:p>
      </dgm:t>
    </dgm:pt>
    <dgm:pt modelId="{76507367-F193-4FC2-99DB-8ED45F5AC91C}">
      <dgm:prSet/>
      <dgm:spPr/>
      <dgm:t>
        <a:bodyPr/>
        <a:lstStyle/>
        <a:p>
          <a:pPr>
            <a:lnSpc>
              <a:spcPct val="100000"/>
            </a:lnSpc>
          </a:pPr>
          <a:r>
            <a:rPr lang="en-US"/>
            <a:t>Επιλογή των κατάλληλων Keywords για την ιστοσελίδα σας</a:t>
          </a:r>
        </a:p>
      </dgm:t>
    </dgm:pt>
    <dgm:pt modelId="{C1E16021-D26F-4AFB-AFBA-F1C2C17D944E}" type="parTrans" cxnId="{9F539339-1D9F-4B55-97BF-54C859BAFFCE}">
      <dgm:prSet/>
      <dgm:spPr/>
      <dgm:t>
        <a:bodyPr/>
        <a:lstStyle/>
        <a:p>
          <a:endParaRPr lang="en-US"/>
        </a:p>
      </dgm:t>
    </dgm:pt>
    <dgm:pt modelId="{83D38A5F-D20A-4AD3-BCD0-1392E7D0C0E8}" type="sibTrans" cxnId="{9F539339-1D9F-4B55-97BF-54C859BAFFCE}">
      <dgm:prSet/>
      <dgm:spPr/>
      <dgm:t>
        <a:bodyPr/>
        <a:lstStyle/>
        <a:p>
          <a:endParaRPr lang="en-US"/>
        </a:p>
      </dgm:t>
    </dgm:pt>
    <dgm:pt modelId="{FD4F4C3C-AFC3-48DD-9E93-9ABA3A2D5FF8}">
      <dgm:prSet/>
      <dgm:spPr/>
      <dgm:t>
        <a:bodyPr/>
        <a:lstStyle/>
        <a:p>
          <a:pPr>
            <a:lnSpc>
              <a:spcPct val="100000"/>
            </a:lnSpc>
          </a:pPr>
          <a:r>
            <a:rPr lang="en-US"/>
            <a:t>Κοινοποιούμε την ιστοσελίδα μας στα social media</a:t>
          </a:r>
        </a:p>
      </dgm:t>
    </dgm:pt>
    <dgm:pt modelId="{7A4EE825-B5FA-45E3-A39A-24ED6F459FFD}" type="parTrans" cxnId="{6A48B1DD-954B-43E1-B652-7771D5AB5E94}">
      <dgm:prSet/>
      <dgm:spPr/>
      <dgm:t>
        <a:bodyPr/>
        <a:lstStyle/>
        <a:p>
          <a:endParaRPr lang="en-US"/>
        </a:p>
      </dgm:t>
    </dgm:pt>
    <dgm:pt modelId="{C73F2F7D-4E82-48A4-93AD-1527E7AABC23}" type="sibTrans" cxnId="{6A48B1DD-954B-43E1-B652-7771D5AB5E94}">
      <dgm:prSet/>
      <dgm:spPr/>
      <dgm:t>
        <a:bodyPr/>
        <a:lstStyle/>
        <a:p>
          <a:endParaRPr lang="en-US"/>
        </a:p>
      </dgm:t>
    </dgm:pt>
    <dgm:pt modelId="{D484E80C-4AB3-4DF7-9945-05F76D1060C3}" type="pres">
      <dgm:prSet presAssocID="{D6950CEC-6725-4004-AC29-BAFE8C6AE319}" presName="root" presStyleCnt="0">
        <dgm:presLayoutVars>
          <dgm:dir/>
          <dgm:resizeHandles val="exact"/>
        </dgm:presLayoutVars>
      </dgm:prSet>
      <dgm:spPr/>
    </dgm:pt>
    <dgm:pt modelId="{8523CBA7-6831-4C4E-B964-94BEBBE1BA90}" type="pres">
      <dgm:prSet presAssocID="{A4883514-05D2-4E84-81F0-79D9F54A1A21}" presName="compNode" presStyleCnt="0"/>
      <dgm:spPr/>
    </dgm:pt>
    <dgm:pt modelId="{1B26754D-C3D1-48B9-92E2-0D2A1CB71895}" type="pres">
      <dgm:prSet presAssocID="{A4883514-05D2-4E84-81F0-79D9F54A1A21}" presName="bgRect" presStyleLbl="bgShp" presStyleIdx="0" presStyleCnt="4"/>
      <dgm:spPr/>
    </dgm:pt>
    <dgm:pt modelId="{7A7BDBA5-7E2E-4EAC-A808-0CD828B15826}" type="pres">
      <dgm:prSet presAssocID="{A4883514-05D2-4E84-81F0-79D9F54A1A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titles"/>
        </a:ext>
      </dgm:extLst>
    </dgm:pt>
    <dgm:pt modelId="{1BF588A8-B239-4885-83A9-81856DABD784}" type="pres">
      <dgm:prSet presAssocID="{A4883514-05D2-4E84-81F0-79D9F54A1A21}" presName="spaceRect" presStyleCnt="0"/>
      <dgm:spPr/>
    </dgm:pt>
    <dgm:pt modelId="{5D23B099-74E6-4A21-B2D1-8607B853CA93}" type="pres">
      <dgm:prSet presAssocID="{A4883514-05D2-4E84-81F0-79D9F54A1A21}" presName="parTx" presStyleLbl="revTx" presStyleIdx="0" presStyleCnt="4">
        <dgm:presLayoutVars>
          <dgm:chMax val="0"/>
          <dgm:chPref val="0"/>
        </dgm:presLayoutVars>
      </dgm:prSet>
      <dgm:spPr/>
    </dgm:pt>
    <dgm:pt modelId="{83BC1004-3DDF-4BFA-8305-0BE6B89EBBDE}" type="pres">
      <dgm:prSet presAssocID="{CDDA9D60-8139-45F1-BF05-DA63765ED105}" presName="sibTrans" presStyleCnt="0"/>
      <dgm:spPr/>
    </dgm:pt>
    <dgm:pt modelId="{0FB7CDEB-73D9-494D-BD59-CE0731919208}" type="pres">
      <dgm:prSet presAssocID="{C187BB76-F1DC-4138-885D-7F053CD35D2F}" presName="compNode" presStyleCnt="0"/>
      <dgm:spPr/>
    </dgm:pt>
    <dgm:pt modelId="{1EA58B5C-B5A4-4DEB-917F-4A5A39A1F11F}" type="pres">
      <dgm:prSet presAssocID="{C187BB76-F1DC-4138-885D-7F053CD35D2F}" presName="bgRect" presStyleLbl="bgShp" presStyleIdx="1" presStyleCnt="4"/>
      <dgm:spPr/>
    </dgm:pt>
    <dgm:pt modelId="{AAA94AE3-6764-453D-B206-137C16EDA7F1}" type="pres">
      <dgm:prSet presAssocID="{C187BB76-F1DC-4138-885D-7F053CD35D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498EA66D-FA2E-47E3-AAC9-F0D0E85754BE}" type="pres">
      <dgm:prSet presAssocID="{C187BB76-F1DC-4138-885D-7F053CD35D2F}" presName="spaceRect" presStyleCnt="0"/>
      <dgm:spPr/>
    </dgm:pt>
    <dgm:pt modelId="{98CBA390-F269-4252-B151-9E4AD798567E}" type="pres">
      <dgm:prSet presAssocID="{C187BB76-F1DC-4138-885D-7F053CD35D2F}" presName="parTx" presStyleLbl="revTx" presStyleIdx="1" presStyleCnt="4">
        <dgm:presLayoutVars>
          <dgm:chMax val="0"/>
          <dgm:chPref val="0"/>
        </dgm:presLayoutVars>
      </dgm:prSet>
      <dgm:spPr/>
    </dgm:pt>
    <dgm:pt modelId="{F69CB07D-8E82-4242-AC52-1B490FE21C45}" type="pres">
      <dgm:prSet presAssocID="{0E6132CC-064C-47A1-B05A-8710AD110B85}" presName="sibTrans" presStyleCnt="0"/>
      <dgm:spPr/>
    </dgm:pt>
    <dgm:pt modelId="{E242C081-4AB4-4DB3-920F-F62A546934B1}" type="pres">
      <dgm:prSet presAssocID="{76507367-F193-4FC2-99DB-8ED45F5AC91C}" presName="compNode" presStyleCnt="0"/>
      <dgm:spPr/>
    </dgm:pt>
    <dgm:pt modelId="{CE8538D0-262F-4E73-A7E9-111A63D96251}" type="pres">
      <dgm:prSet presAssocID="{76507367-F193-4FC2-99DB-8ED45F5AC91C}" presName="bgRect" presStyleLbl="bgShp" presStyleIdx="2" presStyleCnt="4"/>
      <dgm:spPr/>
    </dgm:pt>
    <dgm:pt modelId="{D057A506-278F-48E6-B2B6-52AEAD12B6B5}" type="pres">
      <dgm:prSet presAssocID="{76507367-F193-4FC2-99DB-8ED45F5AC9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ncil"/>
        </a:ext>
      </dgm:extLst>
    </dgm:pt>
    <dgm:pt modelId="{3F39F759-66ED-4679-8506-F1C148E7B86E}" type="pres">
      <dgm:prSet presAssocID="{76507367-F193-4FC2-99DB-8ED45F5AC91C}" presName="spaceRect" presStyleCnt="0"/>
      <dgm:spPr/>
    </dgm:pt>
    <dgm:pt modelId="{267C26A3-7BCA-483E-ADAF-13FD60523F34}" type="pres">
      <dgm:prSet presAssocID="{76507367-F193-4FC2-99DB-8ED45F5AC91C}" presName="parTx" presStyleLbl="revTx" presStyleIdx="2" presStyleCnt="4">
        <dgm:presLayoutVars>
          <dgm:chMax val="0"/>
          <dgm:chPref val="0"/>
        </dgm:presLayoutVars>
      </dgm:prSet>
      <dgm:spPr/>
    </dgm:pt>
    <dgm:pt modelId="{06B493A7-DDAF-4928-A737-1885BD685BAC}" type="pres">
      <dgm:prSet presAssocID="{83D38A5F-D20A-4AD3-BCD0-1392E7D0C0E8}" presName="sibTrans" presStyleCnt="0"/>
      <dgm:spPr/>
    </dgm:pt>
    <dgm:pt modelId="{9BEE1F57-553A-414C-A7CB-A4A3560432C5}" type="pres">
      <dgm:prSet presAssocID="{FD4F4C3C-AFC3-48DD-9E93-9ABA3A2D5FF8}" presName="compNode" presStyleCnt="0"/>
      <dgm:spPr/>
    </dgm:pt>
    <dgm:pt modelId="{AEAD1628-0F74-4F5A-BB36-35F53CDB744B}" type="pres">
      <dgm:prSet presAssocID="{FD4F4C3C-AFC3-48DD-9E93-9ABA3A2D5FF8}" presName="bgRect" presStyleLbl="bgShp" presStyleIdx="3" presStyleCnt="4"/>
      <dgm:spPr/>
    </dgm:pt>
    <dgm:pt modelId="{AD6F32A1-6C30-452D-B7EA-221E2B647E50}" type="pres">
      <dgm:prSet presAssocID="{FD4F4C3C-AFC3-48DD-9E93-9ABA3A2D5F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art Phone"/>
        </a:ext>
      </dgm:extLst>
    </dgm:pt>
    <dgm:pt modelId="{2C6877F9-DA82-4433-90E8-51D887CC1BFE}" type="pres">
      <dgm:prSet presAssocID="{FD4F4C3C-AFC3-48DD-9E93-9ABA3A2D5FF8}" presName="spaceRect" presStyleCnt="0"/>
      <dgm:spPr/>
    </dgm:pt>
    <dgm:pt modelId="{9745A4A1-A634-4563-A48F-A39E97CD5D3C}" type="pres">
      <dgm:prSet presAssocID="{FD4F4C3C-AFC3-48DD-9E93-9ABA3A2D5FF8}" presName="parTx" presStyleLbl="revTx" presStyleIdx="3" presStyleCnt="4">
        <dgm:presLayoutVars>
          <dgm:chMax val="0"/>
          <dgm:chPref val="0"/>
        </dgm:presLayoutVars>
      </dgm:prSet>
      <dgm:spPr/>
    </dgm:pt>
  </dgm:ptLst>
  <dgm:cxnLst>
    <dgm:cxn modelId="{E0E94A26-1E3F-4ADC-B4BB-B4E6E22AFB61}" srcId="{D6950CEC-6725-4004-AC29-BAFE8C6AE319}" destId="{A4883514-05D2-4E84-81F0-79D9F54A1A21}" srcOrd="0" destOrd="0" parTransId="{51A1E902-EE26-4317-BDD6-D009A31E4F4F}" sibTransId="{CDDA9D60-8139-45F1-BF05-DA63765ED105}"/>
    <dgm:cxn modelId="{9F539339-1D9F-4B55-97BF-54C859BAFFCE}" srcId="{D6950CEC-6725-4004-AC29-BAFE8C6AE319}" destId="{76507367-F193-4FC2-99DB-8ED45F5AC91C}" srcOrd="2" destOrd="0" parTransId="{C1E16021-D26F-4AFB-AFBA-F1C2C17D944E}" sibTransId="{83D38A5F-D20A-4AD3-BCD0-1392E7D0C0E8}"/>
    <dgm:cxn modelId="{A1E30671-13CD-415E-A37C-B5EFCA839333}" type="presOf" srcId="{C187BB76-F1DC-4138-885D-7F053CD35D2F}" destId="{98CBA390-F269-4252-B151-9E4AD798567E}" srcOrd="0" destOrd="0" presId="urn:microsoft.com/office/officeart/2018/2/layout/IconVerticalSolidList"/>
    <dgm:cxn modelId="{8BBDA780-10AA-4C5A-92CC-A7823A663E79}" type="presOf" srcId="{76507367-F193-4FC2-99DB-8ED45F5AC91C}" destId="{267C26A3-7BCA-483E-ADAF-13FD60523F34}" srcOrd="0" destOrd="0" presId="urn:microsoft.com/office/officeart/2018/2/layout/IconVerticalSolidList"/>
    <dgm:cxn modelId="{B5BEA693-F959-4413-BD09-18A2BC7D2C95}" srcId="{D6950CEC-6725-4004-AC29-BAFE8C6AE319}" destId="{C187BB76-F1DC-4138-885D-7F053CD35D2F}" srcOrd="1" destOrd="0" parTransId="{A46432F2-A29D-4EC6-8B6B-5E968E98EC65}" sibTransId="{0E6132CC-064C-47A1-B05A-8710AD110B85}"/>
    <dgm:cxn modelId="{3D29D09E-07FF-477B-A296-28C70CD08C52}" type="presOf" srcId="{A4883514-05D2-4E84-81F0-79D9F54A1A21}" destId="{5D23B099-74E6-4A21-B2D1-8607B853CA93}" srcOrd="0" destOrd="0" presId="urn:microsoft.com/office/officeart/2018/2/layout/IconVerticalSolidList"/>
    <dgm:cxn modelId="{12AE72C0-B93F-467A-B98A-34601ED2B15A}" type="presOf" srcId="{FD4F4C3C-AFC3-48DD-9E93-9ABA3A2D5FF8}" destId="{9745A4A1-A634-4563-A48F-A39E97CD5D3C}" srcOrd="0" destOrd="0" presId="urn:microsoft.com/office/officeart/2018/2/layout/IconVerticalSolidList"/>
    <dgm:cxn modelId="{C1481DD2-5D1D-4EA7-A809-0A838B999E50}" type="presOf" srcId="{D6950CEC-6725-4004-AC29-BAFE8C6AE319}" destId="{D484E80C-4AB3-4DF7-9945-05F76D1060C3}" srcOrd="0" destOrd="0" presId="urn:microsoft.com/office/officeart/2018/2/layout/IconVerticalSolidList"/>
    <dgm:cxn modelId="{6A48B1DD-954B-43E1-B652-7771D5AB5E94}" srcId="{D6950CEC-6725-4004-AC29-BAFE8C6AE319}" destId="{FD4F4C3C-AFC3-48DD-9E93-9ABA3A2D5FF8}" srcOrd="3" destOrd="0" parTransId="{7A4EE825-B5FA-45E3-A39A-24ED6F459FFD}" sibTransId="{C73F2F7D-4E82-48A4-93AD-1527E7AABC23}"/>
    <dgm:cxn modelId="{C398D8BC-040D-4EE5-9F36-673476237CA1}" type="presParOf" srcId="{D484E80C-4AB3-4DF7-9945-05F76D1060C3}" destId="{8523CBA7-6831-4C4E-B964-94BEBBE1BA90}" srcOrd="0" destOrd="0" presId="urn:microsoft.com/office/officeart/2018/2/layout/IconVerticalSolidList"/>
    <dgm:cxn modelId="{FD4DE29F-3720-4241-AC1D-5DDC546D3C07}" type="presParOf" srcId="{8523CBA7-6831-4C4E-B964-94BEBBE1BA90}" destId="{1B26754D-C3D1-48B9-92E2-0D2A1CB71895}" srcOrd="0" destOrd="0" presId="urn:microsoft.com/office/officeart/2018/2/layout/IconVerticalSolidList"/>
    <dgm:cxn modelId="{1D90BEF6-80C3-4B0F-BA7E-DECE886E6E2C}" type="presParOf" srcId="{8523CBA7-6831-4C4E-B964-94BEBBE1BA90}" destId="{7A7BDBA5-7E2E-4EAC-A808-0CD828B15826}" srcOrd="1" destOrd="0" presId="urn:microsoft.com/office/officeart/2018/2/layout/IconVerticalSolidList"/>
    <dgm:cxn modelId="{ADBB1D10-42C0-4966-859B-A630263F5266}" type="presParOf" srcId="{8523CBA7-6831-4C4E-B964-94BEBBE1BA90}" destId="{1BF588A8-B239-4885-83A9-81856DABD784}" srcOrd="2" destOrd="0" presId="urn:microsoft.com/office/officeart/2018/2/layout/IconVerticalSolidList"/>
    <dgm:cxn modelId="{489ADDF9-8397-4601-960C-9F45931BDE0B}" type="presParOf" srcId="{8523CBA7-6831-4C4E-B964-94BEBBE1BA90}" destId="{5D23B099-74E6-4A21-B2D1-8607B853CA93}" srcOrd="3" destOrd="0" presId="urn:microsoft.com/office/officeart/2018/2/layout/IconVerticalSolidList"/>
    <dgm:cxn modelId="{D271ABF9-DC91-4FF1-ABBF-74E415D19B2E}" type="presParOf" srcId="{D484E80C-4AB3-4DF7-9945-05F76D1060C3}" destId="{83BC1004-3DDF-4BFA-8305-0BE6B89EBBDE}" srcOrd="1" destOrd="0" presId="urn:microsoft.com/office/officeart/2018/2/layout/IconVerticalSolidList"/>
    <dgm:cxn modelId="{122EFAF9-D090-4FA6-AE92-9EE620C7353D}" type="presParOf" srcId="{D484E80C-4AB3-4DF7-9945-05F76D1060C3}" destId="{0FB7CDEB-73D9-494D-BD59-CE0731919208}" srcOrd="2" destOrd="0" presId="urn:microsoft.com/office/officeart/2018/2/layout/IconVerticalSolidList"/>
    <dgm:cxn modelId="{232DF4D5-11F0-4810-87EC-D6B95EDC19EF}" type="presParOf" srcId="{0FB7CDEB-73D9-494D-BD59-CE0731919208}" destId="{1EA58B5C-B5A4-4DEB-917F-4A5A39A1F11F}" srcOrd="0" destOrd="0" presId="urn:microsoft.com/office/officeart/2018/2/layout/IconVerticalSolidList"/>
    <dgm:cxn modelId="{6E6AB30A-8089-4644-9347-002A7789A5A2}" type="presParOf" srcId="{0FB7CDEB-73D9-494D-BD59-CE0731919208}" destId="{AAA94AE3-6764-453D-B206-137C16EDA7F1}" srcOrd="1" destOrd="0" presId="urn:microsoft.com/office/officeart/2018/2/layout/IconVerticalSolidList"/>
    <dgm:cxn modelId="{316EBF79-0E5E-442D-83B3-6B23B9D28D95}" type="presParOf" srcId="{0FB7CDEB-73D9-494D-BD59-CE0731919208}" destId="{498EA66D-FA2E-47E3-AAC9-F0D0E85754BE}" srcOrd="2" destOrd="0" presId="urn:microsoft.com/office/officeart/2018/2/layout/IconVerticalSolidList"/>
    <dgm:cxn modelId="{F3CDE19F-7BA9-4A03-BE1D-7B7DDF0EE035}" type="presParOf" srcId="{0FB7CDEB-73D9-494D-BD59-CE0731919208}" destId="{98CBA390-F269-4252-B151-9E4AD798567E}" srcOrd="3" destOrd="0" presId="urn:microsoft.com/office/officeart/2018/2/layout/IconVerticalSolidList"/>
    <dgm:cxn modelId="{CA1B9E0C-D57B-4F7A-ACE1-7E0E33320325}" type="presParOf" srcId="{D484E80C-4AB3-4DF7-9945-05F76D1060C3}" destId="{F69CB07D-8E82-4242-AC52-1B490FE21C45}" srcOrd="3" destOrd="0" presId="urn:microsoft.com/office/officeart/2018/2/layout/IconVerticalSolidList"/>
    <dgm:cxn modelId="{1C82B076-CAE7-4F1E-BDF8-8B4B38407C4D}" type="presParOf" srcId="{D484E80C-4AB3-4DF7-9945-05F76D1060C3}" destId="{E242C081-4AB4-4DB3-920F-F62A546934B1}" srcOrd="4" destOrd="0" presId="urn:microsoft.com/office/officeart/2018/2/layout/IconVerticalSolidList"/>
    <dgm:cxn modelId="{7F823AB1-0C32-4118-A692-D92E52902BF2}" type="presParOf" srcId="{E242C081-4AB4-4DB3-920F-F62A546934B1}" destId="{CE8538D0-262F-4E73-A7E9-111A63D96251}" srcOrd="0" destOrd="0" presId="urn:microsoft.com/office/officeart/2018/2/layout/IconVerticalSolidList"/>
    <dgm:cxn modelId="{32FA5FEA-A440-4F4C-BDE9-BF899731650D}" type="presParOf" srcId="{E242C081-4AB4-4DB3-920F-F62A546934B1}" destId="{D057A506-278F-48E6-B2B6-52AEAD12B6B5}" srcOrd="1" destOrd="0" presId="urn:microsoft.com/office/officeart/2018/2/layout/IconVerticalSolidList"/>
    <dgm:cxn modelId="{CFB047CE-AF98-4975-9ED8-4DBDDE51D888}" type="presParOf" srcId="{E242C081-4AB4-4DB3-920F-F62A546934B1}" destId="{3F39F759-66ED-4679-8506-F1C148E7B86E}" srcOrd="2" destOrd="0" presId="urn:microsoft.com/office/officeart/2018/2/layout/IconVerticalSolidList"/>
    <dgm:cxn modelId="{D040A1FF-7791-45F5-AF62-4BD9BBA8644E}" type="presParOf" srcId="{E242C081-4AB4-4DB3-920F-F62A546934B1}" destId="{267C26A3-7BCA-483E-ADAF-13FD60523F34}" srcOrd="3" destOrd="0" presId="urn:microsoft.com/office/officeart/2018/2/layout/IconVerticalSolidList"/>
    <dgm:cxn modelId="{0215DAD7-23CB-4551-9A5C-4495B0FB2D30}" type="presParOf" srcId="{D484E80C-4AB3-4DF7-9945-05F76D1060C3}" destId="{06B493A7-DDAF-4928-A737-1885BD685BAC}" srcOrd="5" destOrd="0" presId="urn:microsoft.com/office/officeart/2018/2/layout/IconVerticalSolidList"/>
    <dgm:cxn modelId="{D6D99953-32B1-4657-90CF-0B7353A68F31}" type="presParOf" srcId="{D484E80C-4AB3-4DF7-9945-05F76D1060C3}" destId="{9BEE1F57-553A-414C-A7CB-A4A3560432C5}" srcOrd="6" destOrd="0" presId="urn:microsoft.com/office/officeart/2018/2/layout/IconVerticalSolidList"/>
    <dgm:cxn modelId="{F4DC85CD-B115-4B0B-ABDE-AA8A4CC60534}" type="presParOf" srcId="{9BEE1F57-553A-414C-A7CB-A4A3560432C5}" destId="{AEAD1628-0F74-4F5A-BB36-35F53CDB744B}" srcOrd="0" destOrd="0" presId="urn:microsoft.com/office/officeart/2018/2/layout/IconVerticalSolidList"/>
    <dgm:cxn modelId="{7170E62C-2E9F-4372-B43E-3296D9424B5E}" type="presParOf" srcId="{9BEE1F57-553A-414C-A7CB-A4A3560432C5}" destId="{AD6F32A1-6C30-452D-B7EA-221E2B647E50}" srcOrd="1" destOrd="0" presId="urn:microsoft.com/office/officeart/2018/2/layout/IconVerticalSolidList"/>
    <dgm:cxn modelId="{DDE0DD28-A514-4870-B26D-ADB3911C6B7C}" type="presParOf" srcId="{9BEE1F57-553A-414C-A7CB-A4A3560432C5}" destId="{2C6877F9-DA82-4433-90E8-51D887CC1BFE}" srcOrd="2" destOrd="0" presId="urn:microsoft.com/office/officeart/2018/2/layout/IconVerticalSolidList"/>
    <dgm:cxn modelId="{813C5B2A-ECA8-49B4-8DBF-758F58FCE66C}" type="presParOf" srcId="{9BEE1F57-553A-414C-A7CB-A4A3560432C5}" destId="{9745A4A1-A634-4563-A48F-A39E97CD5D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96480-6823-294B-BC48-411295FA5369}">
      <dsp:nvSpPr>
        <dsp:cNvPr id="0" name=""/>
        <dsp:cNvSpPr/>
      </dsp:nvSpPr>
      <dsp:spPr>
        <a:xfrm>
          <a:off x="0" y="8514"/>
          <a:ext cx="6241890" cy="3706560"/>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Αν για παράδειγμα η </a:t>
          </a:r>
          <a:r>
            <a:rPr lang="el-GR" sz="3600" kern="1200"/>
            <a:t>«</a:t>
          </a:r>
          <a:r>
            <a:rPr lang="en-US" sz="3600" kern="1200"/>
            <a:t>επιχείρηση</a:t>
          </a:r>
          <a:r>
            <a:rPr lang="el-GR" sz="3600" kern="1200"/>
            <a:t>»</a:t>
          </a:r>
          <a:r>
            <a:rPr lang="en-US" sz="3600" kern="1200"/>
            <a:t> δεν ήταν δικιά σας, ποια </a:t>
          </a:r>
          <a:r>
            <a:rPr lang="en-US" sz="3600" b="1" kern="1200"/>
            <a:t>λέξη ή φράση κλειδί </a:t>
          </a:r>
          <a:r>
            <a:rPr lang="en-US" sz="3600" kern="1200"/>
            <a:t>θα πληκτρολογούσατε στη μηχανή αναζήτησης για να τη βρείτε? </a:t>
          </a:r>
        </a:p>
      </dsp:txBody>
      <dsp:txXfrm>
        <a:off x="180939" y="189453"/>
        <a:ext cx="5880012" cy="3344682"/>
      </dsp:txXfrm>
    </dsp:sp>
    <dsp:sp modelId="{D805EEF0-6EF3-954A-B70B-785D71A7FBBD}">
      <dsp:nvSpPr>
        <dsp:cNvPr id="0" name=""/>
        <dsp:cNvSpPr/>
      </dsp:nvSpPr>
      <dsp:spPr>
        <a:xfrm>
          <a:off x="0" y="3818754"/>
          <a:ext cx="6241890" cy="3706560"/>
        </a:xfrm>
        <a:prstGeom prst="round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Το πιθανότερο είναι ότι δεν θα</a:t>
          </a:r>
          <a:r>
            <a:rPr lang="el-GR" sz="3600" kern="1200"/>
            <a:t> </a:t>
          </a:r>
          <a:r>
            <a:rPr lang="en-US" sz="3600" kern="1200"/>
            <a:t>χρησιμοποιούσατε το brand name της επιχείρησης (πχ. </a:t>
          </a:r>
          <a:r>
            <a:rPr lang="el-GR" sz="3600" b="1" kern="1200"/>
            <a:t>4</a:t>
          </a:r>
          <a:r>
            <a:rPr lang="en-US" sz="3600" b="1" kern="1200"/>
            <a:t>cinema</a:t>
          </a:r>
          <a:r>
            <a:rPr lang="en-US" sz="3600" kern="1200"/>
            <a:t>), αλλά κάτι σχετικό με τα προιόντα ή τ</a:t>
          </a:r>
          <a:r>
            <a:rPr lang="el-GR" sz="3600" kern="1200"/>
            <a:t>ι</a:t>
          </a:r>
          <a:r>
            <a:rPr lang="en-US" sz="3600" kern="1200"/>
            <a:t>ς υπηρεσίες της</a:t>
          </a:r>
        </a:p>
      </dsp:txBody>
      <dsp:txXfrm>
        <a:off x="180939" y="3999693"/>
        <a:ext cx="5880012" cy="3344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83456-DA4F-4D3C-B0F3-A27B073B6BA3}">
      <dsp:nvSpPr>
        <dsp:cNvPr id="0" name=""/>
        <dsp:cNvSpPr/>
      </dsp:nvSpPr>
      <dsp:spPr>
        <a:xfrm>
          <a:off x="0" y="3126"/>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EF86F-FF9A-4ABC-B575-8BF0BB5D4F34}">
      <dsp:nvSpPr>
        <dsp:cNvPr id="0" name=""/>
        <dsp:cNvSpPr/>
      </dsp:nvSpPr>
      <dsp:spPr>
        <a:xfrm>
          <a:off x="479387" y="359696"/>
          <a:ext cx="871613" cy="87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4C5FC-0B52-42B5-938F-20B9D0F12BDF}">
      <dsp:nvSpPr>
        <dsp:cNvPr id="0" name=""/>
        <dsp:cNvSpPr/>
      </dsp:nvSpPr>
      <dsp:spPr>
        <a:xfrm>
          <a:off x="1830389" y="3126"/>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44550">
            <a:lnSpc>
              <a:spcPct val="100000"/>
            </a:lnSpc>
            <a:spcBef>
              <a:spcPct val="0"/>
            </a:spcBef>
            <a:spcAft>
              <a:spcPct val="35000"/>
            </a:spcAft>
            <a:buNone/>
          </a:pPr>
          <a:r>
            <a:rPr lang="el-GR" sz="1900" kern="1200"/>
            <a:t>Τι αποτελ</a:t>
          </a:r>
          <a:r>
            <a:rPr lang="en-US" sz="1900" kern="1200"/>
            <a:t>έ</a:t>
          </a:r>
          <a:r>
            <a:rPr lang="el-GR" sz="1900" kern="1200"/>
            <a:t>σματα πήρατε;</a:t>
          </a:r>
          <a:endParaRPr lang="en-US" sz="1900" kern="1200"/>
        </a:p>
      </dsp:txBody>
      <dsp:txXfrm>
        <a:off x="1830389" y="3126"/>
        <a:ext cx="4411501" cy="1584752"/>
      </dsp:txXfrm>
    </dsp:sp>
    <dsp:sp modelId="{B02DFD8F-2C1E-4CD6-9B8C-D74F7EB5B1F8}">
      <dsp:nvSpPr>
        <dsp:cNvPr id="0" name=""/>
        <dsp:cNvSpPr/>
      </dsp:nvSpPr>
      <dsp:spPr>
        <a:xfrm>
          <a:off x="0" y="1984067"/>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91438-6717-4750-836C-51D46B8083B6}">
      <dsp:nvSpPr>
        <dsp:cNvPr id="0" name=""/>
        <dsp:cNvSpPr/>
      </dsp:nvSpPr>
      <dsp:spPr>
        <a:xfrm>
          <a:off x="479387" y="2340636"/>
          <a:ext cx="871613" cy="87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4744A-AA26-4198-A477-17722CD0BD12}">
      <dsp:nvSpPr>
        <dsp:cNvPr id="0" name=""/>
        <dsp:cNvSpPr/>
      </dsp:nvSpPr>
      <dsp:spPr>
        <a:xfrm>
          <a:off x="1830389" y="1984067"/>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44550">
            <a:lnSpc>
              <a:spcPct val="100000"/>
            </a:lnSpc>
            <a:spcBef>
              <a:spcPct val="0"/>
            </a:spcBef>
            <a:spcAft>
              <a:spcPct val="35000"/>
            </a:spcAft>
            <a:buNone/>
          </a:pPr>
          <a:r>
            <a:rPr lang="en-US" sz="1900" kern="1200"/>
            <a:t>Βρήκατε την επιχείρησή σας στις πρώτες σελίδες των αποτελεσμάτων</a:t>
          </a:r>
          <a:r>
            <a:rPr lang="el-GR" sz="1900" kern="1200"/>
            <a:t>;</a:t>
          </a:r>
          <a:endParaRPr lang="en-US" sz="1900" kern="1200"/>
        </a:p>
      </dsp:txBody>
      <dsp:txXfrm>
        <a:off x="1830389" y="1984067"/>
        <a:ext cx="4411501" cy="1584752"/>
      </dsp:txXfrm>
    </dsp:sp>
    <dsp:sp modelId="{9AC0B0EC-D6F7-403A-8CA5-6A6BB5C7E90C}">
      <dsp:nvSpPr>
        <dsp:cNvPr id="0" name=""/>
        <dsp:cNvSpPr/>
      </dsp:nvSpPr>
      <dsp:spPr>
        <a:xfrm>
          <a:off x="0" y="3965008"/>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E87B0-B09A-4076-A55B-B3FB8DE841D8}">
      <dsp:nvSpPr>
        <dsp:cNvPr id="0" name=""/>
        <dsp:cNvSpPr/>
      </dsp:nvSpPr>
      <dsp:spPr>
        <a:xfrm>
          <a:off x="479387" y="4321577"/>
          <a:ext cx="871613" cy="87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2891E-209E-4B3B-ABE6-673A6A623CE9}">
      <dsp:nvSpPr>
        <dsp:cNvPr id="0" name=""/>
        <dsp:cNvSpPr/>
      </dsp:nvSpPr>
      <dsp:spPr>
        <a:xfrm>
          <a:off x="1830389" y="3965008"/>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44550">
            <a:lnSpc>
              <a:spcPct val="100000"/>
            </a:lnSpc>
            <a:spcBef>
              <a:spcPct val="0"/>
            </a:spcBef>
            <a:spcAft>
              <a:spcPct val="35000"/>
            </a:spcAft>
            <a:buNone/>
          </a:pPr>
          <a:r>
            <a:rPr lang="en-US" sz="1900" kern="1200"/>
            <a:t>Είναι πολύ σημαντικό να κάνετε </a:t>
          </a:r>
          <a:r>
            <a:rPr lang="el-GR" sz="1900" kern="1200"/>
            <a:t>δοκιμές </a:t>
          </a:r>
          <a:r>
            <a:rPr lang="en-US" sz="1900" kern="1200"/>
            <a:t>χρησιμοποιώντας τις λέξεις ή φράσεις κλειδιά που θα χρησιμοποιούσε ένας πιθανός πελάτης σας. </a:t>
          </a:r>
        </a:p>
      </dsp:txBody>
      <dsp:txXfrm>
        <a:off x="1830389" y="3965008"/>
        <a:ext cx="4411501" cy="1584752"/>
      </dsp:txXfrm>
    </dsp:sp>
    <dsp:sp modelId="{AF1A5EA3-C1A2-4939-9F1E-8655850C3402}">
      <dsp:nvSpPr>
        <dsp:cNvPr id="0" name=""/>
        <dsp:cNvSpPr/>
      </dsp:nvSpPr>
      <dsp:spPr>
        <a:xfrm>
          <a:off x="0" y="5945948"/>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60011-0C73-4B7E-B7DF-DBEDF2BAEC2D}">
      <dsp:nvSpPr>
        <dsp:cNvPr id="0" name=""/>
        <dsp:cNvSpPr/>
      </dsp:nvSpPr>
      <dsp:spPr>
        <a:xfrm>
          <a:off x="479387" y="6302517"/>
          <a:ext cx="871613" cy="871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F9157-8A4E-4F7F-A5CE-59330C1A1B29}">
      <dsp:nvSpPr>
        <dsp:cNvPr id="0" name=""/>
        <dsp:cNvSpPr/>
      </dsp:nvSpPr>
      <dsp:spPr>
        <a:xfrm>
          <a:off x="1830389" y="5945948"/>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44550">
            <a:lnSpc>
              <a:spcPct val="100000"/>
            </a:lnSpc>
            <a:spcBef>
              <a:spcPct val="0"/>
            </a:spcBef>
            <a:spcAft>
              <a:spcPct val="35000"/>
            </a:spcAft>
            <a:buNone/>
          </a:pPr>
          <a:r>
            <a:rPr lang="el-GR" sz="1900" kern="1200"/>
            <a:t>Ο</a:t>
          </a:r>
          <a:r>
            <a:rPr lang="en-US" sz="1900" kern="1200"/>
            <a:t>ι χρήστες των μηχανών αναζήτησης δεν ψάχνουν για την επιχείρησή σας χρησιμοποιώντας το brand name της, δεν το γνωρίζουν!</a:t>
          </a:r>
        </a:p>
      </dsp:txBody>
      <dsp:txXfrm>
        <a:off x="1830389" y="5945948"/>
        <a:ext cx="4411501" cy="1584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6754D-C3D1-48B9-92E2-0D2A1CB71895}">
      <dsp:nvSpPr>
        <dsp:cNvPr id="0" name=""/>
        <dsp:cNvSpPr/>
      </dsp:nvSpPr>
      <dsp:spPr>
        <a:xfrm>
          <a:off x="0" y="3126"/>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BDBA5-7E2E-4EAC-A808-0CD828B15826}">
      <dsp:nvSpPr>
        <dsp:cNvPr id="0" name=""/>
        <dsp:cNvSpPr/>
      </dsp:nvSpPr>
      <dsp:spPr>
        <a:xfrm>
          <a:off x="479387" y="359696"/>
          <a:ext cx="871613" cy="87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3B099-74E6-4A21-B2D1-8607B853CA93}">
      <dsp:nvSpPr>
        <dsp:cNvPr id="0" name=""/>
        <dsp:cNvSpPr/>
      </dsp:nvSpPr>
      <dsp:spPr>
        <a:xfrm>
          <a:off x="1830389" y="3126"/>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89000">
            <a:lnSpc>
              <a:spcPct val="100000"/>
            </a:lnSpc>
            <a:spcBef>
              <a:spcPct val="0"/>
            </a:spcBef>
            <a:spcAft>
              <a:spcPct val="35000"/>
            </a:spcAft>
            <a:buNone/>
          </a:pPr>
          <a:r>
            <a:rPr lang="en-US" sz="2000" kern="1200" dirty="0" err="1"/>
            <a:t>Η</a:t>
          </a:r>
          <a:r>
            <a:rPr lang="en-US" sz="2000" kern="1200" dirty="0"/>
            <a:t> </a:t>
          </a:r>
          <a:r>
            <a:rPr lang="en-US" sz="2000" kern="1200" dirty="0" err="1"/>
            <a:t>ε</a:t>
          </a:r>
          <a:r>
            <a:rPr lang="en-US" sz="2000" kern="1200" dirty="0"/>
            <a:t>π</a:t>
          </a:r>
          <a:r>
            <a:rPr lang="en-US" sz="2000" kern="1200" dirty="0" err="1"/>
            <a:t>ιλογή</a:t>
          </a:r>
          <a:r>
            <a:rPr lang="en-US" sz="2000" kern="1200" dirty="0"/>
            <a:t> </a:t>
          </a:r>
          <a:r>
            <a:rPr lang="en-US" sz="2000" kern="1200" dirty="0" err="1"/>
            <a:t>του</a:t>
          </a:r>
          <a:r>
            <a:rPr lang="en-US" sz="2000" kern="1200" dirty="0"/>
            <a:t> </a:t>
          </a:r>
          <a:r>
            <a:rPr lang="en-US" sz="2000" kern="1200" dirty="0" err="1"/>
            <a:t>ονόμ</a:t>
          </a:r>
          <a:r>
            <a:rPr lang="en-US" sz="2000" kern="1200" dirty="0"/>
            <a:t>α</a:t>
          </a:r>
          <a:r>
            <a:rPr lang="en-US" sz="2000" kern="1200" dirty="0" err="1"/>
            <a:t>τος</a:t>
          </a:r>
          <a:r>
            <a:rPr lang="en-US" sz="2000" kern="1200" dirty="0"/>
            <a:t> </a:t>
          </a:r>
          <a:r>
            <a:rPr lang="en-US" sz="2000" kern="1200" dirty="0" err="1"/>
            <a:t>χώρου</a:t>
          </a:r>
          <a:r>
            <a:rPr lang="en-US" sz="2000" kern="1200" dirty="0"/>
            <a:t> </a:t>
          </a:r>
          <a:r>
            <a:rPr lang="en-US" sz="2000" kern="1200" dirty="0" err="1"/>
            <a:t>της</a:t>
          </a:r>
          <a:r>
            <a:rPr lang="en-US" sz="2000" kern="1200" dirty="0"/>
            <a:t> </a:t>
          </a:r>
          <a:r>
            <a:rPr lang="en-US" sz="2000" kern="1200" dirty="0" err="1"/>
            <a:t>ιστοσελίδ</a:t>
          </a:r>
          <a:r>
            <a:rPr lang="en-US" sz="2000" kern="1200" dirty="0"/>
            <a:t>α</a:t>
          </a:r>
          <a:r>
            <a:rPr lang="en-US" sz="2000" kern="1200" dirty="0" err="1"/>
            <a:t>ς</a:t>
          </a:r>
          <a:r>
            <a:rPr lang="en-US" sz="2000" kern="1200" dirty="0"/>
            <a:t> </a:t>
          </a:r>
          <a:r>
            <a:rPr lang="en-US" sz="2000" kern="1200" dirty="0" err="1"/>
            <a:t>μ</a:t>
          </a:r>
          <a:r>
            <a:rPr lang="en-US" sz="2000" kern="1200" dirty="0"/>
            <a:t>α</a:t>
          </a:r>
          <a:r>
            <a:rPr lang="en-US" sz="2000" kern="1200" dirty="0" err="1"/>
            <a:t>ς</a:t>
          </a:r>
          <a:r>
            <a:rPr lang="el-GR" sz="2000" kern="1200" dirty="0"/>
            <a:t> (</a:t>
          </a:r>
          <a:r>
            <a:rPr lang="en-US" sz="2000" kern="1200" dirty="0"/>
            <a:t>SEO domain name</a:t>
          </a:r>
          <a:r>
            <a:rPr lang="el-GR" sz="2000" kern="1200" dirty="0"/>
            <a:t>)</a:t>
          </a:r>
          <a:endParaRPr lang="en-US" sz="2000" kern="1200" dirty="0"/>
        </a:p>
      </dsp:txBody>
      <dsp:txXfrm>
        <a:off x="1830389" y="3126"/>
        <a:ext cx="4411501" cy="1584752"/>
      </dsp:txXfrm>
    </dsp:sp>
    <dsp:sp modelId="{1EA58B5C-B5A4-4DEB-917F-4A5A39A1F11F}">
      <dsp:nvSpPr>
        <dsp:cNvPr id="0" name=""/>
        <dsp:cNvSpPr/>
      </dsp:nvSpPr>
      <dsp:spPr>
        <a:xfrm>
          <a:off x="0" y="1984067"/>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94AE3-6764-453D-B206-137C16EDA7F1}">
      <dsp:nvSpPr>
        <dsp:cNvPr id="0" name=""/>
        <dsp:cNvSpPr/>
      </dsp:nvSpPr>
      <dsp:spPr>
        <a:xfrm>
          <a:off x="479387" y="2340636"/>
          <a:ext cx="871613" cy="87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BA390-F269-4252-B151-9E4AD798567E}">
      <dsp:nvSpPr>
        <dsp:cNvPr id="0" name=""/>
        <dsp:cNvSpPr/>
      </dsp:nvSpPr>
      <dsp:spPr>
        <a:xfrm>
          <a:off x="1830389" y="1984067"/>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89000">
            <a:lnSpc>
              <a:spcPct val="100000"/>
            </a:lnSpc>
            <a:spcBef>
              <a:spcPct val="0"/>
            </a:spcBef>
            <a:spcAft>
              <a:spcPct val="35000"/>
            </a:spcAft>
            <a:buNone/>
          </a:pPr>
          <a:r>
            <a:rPr lang="en-US" sz="2000" kern="1200"/>
            <a:t>Επιλέγουμε ένα ελληνικό hosting</a:t>
          </a:r>
          <a:r>
            <a:rPr lang="el-GR" sz="2000" kern="1200"/>
            <a:t> (</a:t>
          </a:r>
          <a:r>
            <a:rPr lang="en-US" sz="2000" kern="1200"/>
            <a:t>Για την ελληνική αγορά θα πρέπει να έχουμε ελληνικό hosting για λόγους ταχύτητας φόρτωσης</a:t>
          </a:r>
          <a:r>
            <a:rPr lang="el-GR" sz="2000" kern="1200"/>
            <a:t>)</a:t>
          </a:r>
          <a:r>
            <a:rPr lang="en-US" sz="2000" kern="1200"/>
            <a:t> </a:t>
          </a:r>
        </a:p>
      </dsp:txBody>
      <dsp:txXfrm>
        <a:off x="1830389" y="1984067"/>
        <a:ext cx="4411501" cy="1584752"/>
      </dsp:txXfrm>
    </dsp:sp>
    <dsp:sp modelId="{CE8538D0-262F-4E73-A7E9-111A63D96251}">
      <dsp:nvSpPr>
        <dsp:cNvPr id="0" name=""/>
        <dsp:cNvSpPr/>
      </dsp:nvSpPr>
      <dsp:spPr>
        <a:xfrm>
          <a:off x="0" y="3965008"/>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7A506-278F-48E6-B2B6-52AEAD12B6B5}">
      <dsp:nvSpPr>
        <dsp:cNvPr id="0" name=""/>
        <dsp:cNvSpPr/>
      </dsp:nvSpPr>
      <dsp:spPr>
        <a:xfrm>
          <a:off x="479387" y="4321577"/>
          <a:ext cx="871613" cy="87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C26A3-7BCA-483E-ADAF-13FD60523F34}">
      <dsp:nvSpPr>
        <dsp:cNvPr id="0" name=""/>
        <dsp:cNvSpPr/>
      </dsp:nvSpPr>
      <dsp:spPr>
        <a:xfrm>
          <a:off x="1830389" y="3965008"/>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89000">
            <a:lnSpc>
              <a:spcPct val="100000"/>
            </a:lnSpc>
            <a:spcBef>
              <a:spcPct val="0"/>
            </a:spcBef>
            <a:spcAft>
              <a:spcPct val="35000"/>
            </a:spcAft>
            <a:buNone/>
          </a:pPr>
          <a:r>
            <a:rPr lang="en-US" sz="2000" kern="1200"/>
            <a:t>Επιλογή των κατάλληλων Keywords για την ιστοσελίδα σας</a:t>
          </a:r>
        </a:p>
      </dsp:txBody>
      <dsp:txXfrm>
        <a:off x="1830389" y="3965008"/>
        <a:ext cx="4411501" cy="1584752"/>
      </dsp:txXfrm>
    </dsp:sp>
    <dsp:sp modelId="{AEAD1628-0F74-4F5A-BB36-35F53CDB744B}">
      <dsp:nvSpPr>
        <dsp:cNvPr id="0" name=""/>
        <dsp:cNvSpPr/>
      </dsp:nvSpPr>
      <dsp:spPr>
        <a:xfrm>
          <a:off x="0" y="5945948"/>
          <a:ext cx="6241890" cy="15847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F32A1-6C30-452D-B7EA-221E2B647E50}">
      <dsp:nvSpPr>
        <dsp:cNvPr id="0" name=""/>
        <dsp:cNvSpPr/>
      </dsp:nvSpPr>
      <dsp:spPr>
        <a:xfrm>
          <a:off x="479387" y="6302517"/>
          <a:ext cx="871613" cy="871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5A4A1-A634-4563-A48F-A39E97CD5D3C}">
      <dsp:nvSpPr>
        <dsp:cNvPr id="0" name=""/>
        <dsp:cNvSpPr/>
      </dsp:nvSpPr>
      <dsp:spPr>
        <a:xfrm>
          <a:off x="1830389" y="5945948"/>
          <a:ext cx="4411501" cy="1584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720" tIns="167720" rIns="167720" bIns="167720" numCol="1" spcCol="1270" anchor="ctr" anchorCtr="0">
          <a:noAutofit/>
        </a:bodyPr>
        <a:lstStyle/>
        <a:p>
          <a:pPr marL="0" lvl="0" indent="0" algn="l" defTabSz="889000">
            <a:lnSpc>
              <a:spcPct val="100000"/>
            </a:lnSpc>
            <a:spcBef>
              <a:spcPct val="0"/>
            </a:spcBef>
            <a:spcAft>
              <a:spcPct val="35000"/>
            </a:spcAft>
            <a:buNone/>
          </a:pPr>
          <a:r>
            <a:rPr lang="en-US" sz="2000" kern="1200"/>
            <a:t>Κοινοποιούμε την ιστοσελίδα μας στα social media</a:t>
          </a:r>
        </a:p>
      </dsp:txBody>
      <dsp:txXfrm>
        <a:off x="1830389" y="5945948"/>
        <a:ext cx="4411501" cy="1584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31F56-66CA-6147-8B0C-C39FF39976C4}" type="datetimeFigureOut">
              <a:rPr lang="en-GR" smtClean="0"/>
              <a:t>31/05/2020</a:t>
            </a:fld>
            <a:endParaRPr lang="en-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CDADA-7C01-ED4D-9378-2BC3844118BF}" type="slidenum">
              <a:rPr lang="en-GR" smtClean="0"/>
              <a:t>‹#›</a:t>
            </a:fld>
            <a:endParaRPr lang="en-GR"/>
          </a:p>
        </p:txBody>
      </p:sp>
    </p:spTree>
    <p:extLst>
      <p:ext uri="{BB962C8B-B14F-4D97-AF65-F5344CB8AC3E}">
        <p14:creationId xmlns:p14="http://schemas.microsoft.com/office/powerpoint/2010/main" val="326535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iremycode.com/blog/se-pia-thesi-sta-apotelesmata-tis-google-vriskete-istoselida-sa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R" sz="1200" kern="1200" dirty="0">
                <a:solidFill>
                  <a:schemeClr val="tx1"/>
                </a:solidFill>
                <a:effectLst/>
                <a:latin typeface="+mn-lt"/>
                <a:ea typeface="+mn-ea"/>
                <a:cs typeface="+mn-cs"/>
              </a:rPr>
              <a:t>Τα αποτελέσματα που μας δίνουν οι μηχανές αναζήτησης ποικίλουν από μερικές χιλιάδες μέχρι πολλά εκατομμύρια ιστοσελίδες σχετικές με τη λέξη ή φράση κλειδί που χρησιμοποιήσαμε κατά την </a:t>
            </a:r>
            <a:r>
              <a:rPr lang="en-GR" sz="1200" b="1" u="none" strike="noStrike" kern="1200" dirty="0">
                <a:solidFill>
                  <a:schemeClr val="tx1"/>
                </a:solidFill>
                <a:effectLst/>
                <a:latin typeface="+mn-lt"/>
                <a:ea typeface="+mn-ea"/>
                <a:cs typeface="+mn-cs"/>
                <a:hlinkClick r:id="rId3" tooltip="Σε ποια θέση στα αποτελέσματα της Google βρίσκεται η ιστοσελίδα σας"/>
              </a:rPr>
              <a:t>αναζήτηση</a:t>
            </a:r>
            <a:r>
              <a:rPr lang="en-GR" sz="1200" kern="1200" dirty="0">
                <a:solidFill>
                  <a:schemeClr val="tx1"/>
                </a:solidFill>
                <a:effectLst/>
                <a:latin typeface="+mn-lt"/>
                <a:ea typeface="+mn-ea"/>
                <a:cs typeface="+mn-cs"/>
              </a:rPr>
              <a:t>. Στην κορυφή των αποτελεσμάτων θα διαπιστώσετε ότι εμφανίζονται οι ιστοσελίδες που έχουν μεγαλύτερη συνάφεια ως προς τη συγκεκριμένη λέξη ή φράση κλειδί.</a:t>
            </a:r>
          </a:p>
          <a:p>
            <a:endParaRPr lang="en-GR" dirty="0"/>
          </a:p>
        </p:txBody>
      </p:sp>
      <p:sp>
        <p:nvSpPr>
          <p:cNvPr id="4" name="Slide Number Placeholder 3"/>
          <p:cNvSpPr>
            <a:spLocks noGrp="1"/>
          </p:cNvSpPr>
          <p:nvPr>
            <p:ph type="sldNum" sz="quarter" idx="5"/>
          </p:nvPr>
        </p:nvSpPr>
        <p:spPr/>
        <p:txBody>
          <a:bodyPr/>
          <a:lstStyle/>
          <a:p>
            <a:fld id="{3B8CDADA-7C01-ED4D-9378-2BC3844118BF}" type="slidenum">
              <a:rPr lang="en-GR" smtClean="0"/>
              <a:t>2</a:t>
            </a:fld>
            <a:endParaRPr lang="en-GR"/>
          </a:p>
        </p:txBody>
      </p:sp>
    </p:spTree>
    <p:extLst>
      <p:ext uri="{BB962C8B-B14F-4D97-AF65-F5344CB8AC3E}">
        <p14:creationId xmlns:p14="http://schemas.microsoft.com/office/powerpoint/2010/main" val="351528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R" sz="1200" kern="1200" dirty="0">
                <a:solidFill>
                  <a:schemeClr val="tx1"/>
                </a:solidFill>
                <a:effectLst/>
                <a:latin typeface="+mn-lt"/>
                <a:ea typeface="+mn-ea"/>
                <a:cs typeface="+mn-cs"/>
              </a:rPr>
              <a:t>Πρώτον να αποκτήσει κοινό και επισκέπτες και</a:t>
            </a:r>
          </a:p>
          <a:p>
            <a:r>
              <a:rPr lang="en-GR" sz="1200" kern="1200" dirty="0">
                <a:solidFill>
                  <a:schemeClr val="tx1"/>
                </a:solidFill>
                <a:effectLst/>
                <a:latin typeface="+mn-lt"/>
                <a:ea typeface="+mn-ea"/>
                <a:cs typeface="+mn-cs"/>
              </a:rPr>
              <a:t>Δεύτερον να αποκτήσει backlinks τα οποία θα μας ανεβάσουν στις σελίδες αποτελεσμάτων της Google</a:t>
            </a:r>
            <a:r>
              <a:rPr lang="en-GR" dirty="0">
                <a:effectLst/>
              </a:rPr>
              <a:t> </a:t>
            </a:r>
            <a:endParaRPr lang="en-GR" dirty="0"/>
          </a:p>
        </p:txBody>
      </p:sp>
      <p:sp>
        <p:nvSpPr>
          <p:cNvPr id="4" name="Slide Number Placeholder 3"/>
          <p:cNvSpPr>
            <a:spLocks noGrp="1"/>
          </p:cNvSpPr>
          <p:nvPr>
            <p:ph type="sldNum" sz="quarter" idx="5"/>
          </p:nvPr>
        </p:nvSpPr>
        <p:spPr/>
        <p:txBody>
          <a:bodyPr/>
          <a:lstStyle/>
          <a:p>
            <a:fld id="{3B8CDADA-7C01-ED4D-9378-2BC3844118BF}" type="slidenum">
              <a:rPr lang="en-GR" smtClean="0"/>
              <a:t>10</a:t>
            </a:fld>
            <a:endParaRPr lang="en-GR"/>
          </a:p>
        </p:txBody>
      </p:sp>
    </p:spTree>
    <p:extLst>
      <p:ext uri="{BB962C8B-B14F-4D97-AF65-F5344CB8AC3E}">
        <p14:creationId xmlns:p14="http://schemas.microsoft.com/office/powerpoint/2010/main" val="205933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494925"/>
            <a:ext cx="10352405" cy="3180151"/>
          </a:xfrm>
        </p:spPr>
        <p:txBody>
          <a:bodyPr anchor="b"/>
          <a:lstStyle>
            <a:lvl1pPr algn="ctr">
              <a:defRPr sz="7991"/>
            </a:lvl1pPr>
          </a:lstStyle>
          <a:p>
            <a:r>
              <a:rPr lang="en-GB"/>
              <a:t>Click to edit Master title style</a:t>
            </a:r>
            <a:endParaRPr lang="en-US" dirty="0"/>
          </a:p>
        </p:txBody>
      </p:sp>
      <p:sp>
        <p:nvSpPr>
          <p:cNvPr id="3" name="Subtitle 2"/>
          <p:cNvSpPr>
            <a:spLocks noGrp="1"/>
          </p:cNvSpPr>
          <p:nvPr>
            <p:ph type="subTitle" idx="1"/>
          </p:nvPr>
        </p:nvSpPr>
        <p:spPr>
          <a:xfrm>
            <a:off x="1522413" y="4797715"/>
            <a:ext cx="9134475" cy="2205383"/>
          </a:xfrm>
        </p:spPr>
        <p:txBody>
          <a:bodyPr/>
          <a:lstStyle>
            <a:lvl1pPr marL="0" indent="0" algn="ctr">
              <a:buNone/>
              <a:defRPr sz="31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25AFD3-0598-6A4E-85E8-3682D300023B}" type="datetimeFigureOut">
              <a:rPr lang="en-GR" smtClean="0"/>
              <a:t>31/05/2020</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45160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25AFD3-0598-6A4E-85E8-3682D300023B}" type="datetimeFigureOut">
              <a:rPr lang="en-GR" smtClean="0"/>
              <a:t>31/05/2020</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245982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2" y="486326"/>
            <a:ext cx="2626162" cy="774104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7328" y="486326"/>
            <a:ext cx="7726243" cy="774104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25AFD3-0598-6A4E-85E8-3682D300023B}" type="datetimeFigureOut">
              <a:rPr lang="en-GR" smtClean="0"/>
              <a:t>31/05/2020</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37450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25AFD3-0598-6A4E-85E8-3682D300023B}" type="datetimeFigureOut">
              <a:rPr lang="en-GR" smtClean="0"/>
              <a:t>31/05/2020</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315151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2277278"/>
            <a:ext cx="10504646" cy="3799687"/>
          </a:xfrm>
        </p:spPr>
        <p:txBody>
          <a:bodyPr anchor="b"/>
          <a:lstStyle>
            <a:lvl1pPr>
              <a:defRPr sz="7991"/>
            </a:lvl1pPr>
          </a:lstStyle>
          <a:p>
            <a:r>
              <a:rPr lang="en-GB"/>
              <a:t>Click to edit Master title style</a:t>
            </a:r>
            <a:endParaRPr lang="en-US" dirty="0"/>
          </a:p>
        </p:txBody>
      </p:sp>
      <p:sp>
        <p:nvSpPr>
          <p:cNvPr id="3" name="Text Placeholder 2"/>
          <p:cNvSpPr>
            <a:spLocks noGrp="1"/>
          </p:cNvSpPr>
          <p:nvPr>
            <p:ph type="body" idx="1"/>
          </p:nvPr>
        </p:nvSpPr>
        <p:spPr>
          <a:xfrm>
            <a:off x="830984" y="6112912"/>
            <a:ext cx="10504646" cy="1998166"/>
          </a:xfrm>
        </p:spPr>
        <p:txBody>
          <a:bodyPr/>
          <a:lstStyle>
            <a:lvl1pPr marL="0" indent="0">
              <a:buNone/>
              <a:defRPr sz="3197">
                <a:solidFill>
                  <a:schemeClr val="tx1"/>
                </a:solidFill>
              </a:defRPr>
            </a:lvl1pPr>
            <a:lvl2pPr marL="608945" indent="0">
              <a:buNone/>
              <a:defRPr sz="2664">
                <a:solidFill>
                  <a:schemeClr val="tx1">
                    <a:tint val="75000"/>
                  </a:schemeClr>
                </a:solidFill>
              </a:defRPr>
            </a:lvl2pPr>
            <a:lvl3pPr marL="1217889" indent="0">
              <a:buNone/>
              <a:defRPr sz="2397">
                <a:solidFill>
                  <a:schemeClr val="tx1">
                    <a:tint val="75000"/>
                  </a:schemeClr>
                </a:solidFill>
              </a:defRPr>
            </a:lvl3pPr>
            <a:lvl4pPr marL="1826834" indent="0">
              <a:buNone/>
              <a:defRPr sz="2131">
                <a:solidFill>
                  <a:schemeClr val="tx1">
                    <a:tint val="75000"/>
                  </a:schemeClr>
                </a:solidFill>
              </a:defRPr>
            </a:lvl4pPr>
            <a:lvl5pPr marL="2435779" indent="0">
              <a:buNone/>
              <a:defRPr sz="2131">
                <a:solidFill>
                  <a:schemeClr val="tx1">
                    <a:tint val="75000"/>
                  </a:schemeClr>
                </a:solidFill>
              </a:defRPr>
            </a:lvl5pPr>
            <a:lvl6pPr marL="3044723" indent="0">
              <a:buNone/>
              <a:defRPr sz="2131">
                <a:solidFill>
                  <a:schemeClr val="tx1">
                    <a:tint val="75000"/>
                  </a:schemeClr>
                </a:solidFill>
              </a:defRPr>
            </a:lvl6pPr>
            <a:lvl7pPr marL="3653668" indent="0">
              <a:buNone/>
              <a:defRPr sz="2131">
                <a:solidFill>
                  <a:schemeClr val="tx1">
                    <a:tint val="75000"/>
                  </a:schemeClr>
                </a:solidFill>
              </a:defRPr>
            </a:lvl7pPr>
            <a:lvl8pPr marL="4262613" indent="0">
              <a:buNone/>
              <a:defRPr sz="2131">
                <a:solidFill>
                  <a:schemeClr val="tx1">
                    <a:tint val="75000"/>
                  </a:schemeClr>
                </a:solidFill>
              </a:defRPr>
            </a:lvl8pPr>
            <a:lvl9pPr marL="4871557" indent="0">
              <a:buNone/>
              <a:defRPr sz="213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25AFD3-0598-6A4E-85E8-3682D300023B}" type="datetimeFigureOut">
              <a:rPr lang="en-GR" smtClean="0"/>
              <a:t>31/05/2020</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247852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7327" y="2431631"/>
            <a:ext cx="5176203" cy="5795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65770" y="2431631"/>
            <a:ext cx="5176203" cy="5795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25AFD3-0598-6A4E-85E8-3682D300023B}" type="datetimeFigureOut">
              <a:rPr lang="en-GR" smtClean="0"/>
              <a:t>31/05/2020</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366396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486328"/>
            <a:ext cx="10504646" cy="1765576"/>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8915" y="2239216"/>
            <a:ext cx="5152414"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GB"/>
              <a:t>Click to edit Master text styles</a:t>
            </a:r>
          </a:p>
        </p:txBody>
      </p:sp>
      <p:sp>
        <p:nvSpPr>
          <p:cNvPr id="4" name="Content Placeholder 3"/>
          <p:cNvSpPr>
            <a:spLocks noGrp="1"/>
          </p:cNvSpPr>
          <p:nvPr>
            <p:ph sz="half" idx="2"/>
          </p:nvPr>
        </p:nvSpPr>
        <p:spPr>
          <a:xfrm>
            <a:off x="838915" y="3336620"/>
            <a:ext cx="5152414" cy="49076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65771" y="2239216"/>
            <a:ext cx="5177789"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GB"/>
              <a:t>Click to edit Master text styles</a:t>
            </a:r>
          </a:p>
        </p:txBody>
      </p:sp>
      <p:sp>
        <p:nvSpPr>
          <p:cNvPr id="6" name="Content Placeholder 5"/>
          <p:cNvSpPr>
            <a:spLocks noGrp="1"/>
          </p:cNvSpPr>
          <p:nvPr>
            <p:ph sz="quarter" idx="4"/>
          </p:nvPr>
        </p:nvSpPr>
        <p:spPr>
          <a:xfrm>
            <a:off x="6165771" y="3336620"/>
            <a:ext cx="5177789" cy="49076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25AFD3-0598-6A4E-85E8-3682D300023B}" type="datetimeFigureOut">
              <a:rPr lang="en-GR" smtClean="0"/>
              <a:t>31/05/2020</a:t>
            </a:fld>
            <a:endParaRPr lang="en-GR"/>
          </a:p>
        </p:txBody>
      </p:sp>
      <p:sp>
        <p:nvSpPr>
          <p:cNvPr id="8" name="Footer Placeholder 7"/>
          <p:cNvSpPr>
            <a:spLocks noGrp="1"/>
          </p:cNvSpPr>
          <p:nvPr>
            <p:ph type="ftr" sz="quarter" idx="11"/>
          </p:nvPr>
        </p:nvSpPr>
        <p:spPr/>
        <p:txBody>
          <a:bodyPr/>
          <a:lstStyle/>
          <a:p>
            <a:endParaRPr lang="en-GR"/>
          </a:p>
        </p:txBody>
      </p:sp>
      <p:sp>
        <p:nvSpPr>
          <p:cNvPr id="9" name="Slide Number Placeholder 8"/>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264825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25AFD3-0598-6A4E-85E8-3682D300023B}" type="datetimeFigureOut">
              <a:rPr lang="en-GR" smtClean="0"/>
              <a:t>31/05/2020</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332272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5AFD3-0598-6A4E-85E8-3682D300023B}" type="datetimeFigureOut">
              <a:rPr lang="en-GR" smtClean="0"/>
              <a:t>31/05/2020</a:t>
            </a:fld>
            <a:endParaRPr lang="en-GR"/>
          </a:p>
        </p:txBody>
      </p:sp>
      <p:sp>
        <p:nvSpPr>
          <p:cNvPr id="3" name="Footer Placeholder 2"/>
          <p:cNvSpPr>
            <a:spLocks noGrp="1"/>
          </p:cNvSpPr>
          <p:nvPr>
            <p:ph type="ftr" sz="quarter" idx="11"/>
          </p:nvPr>
        </p:nvSpPr>
        <p:spPr/>
        <p:txBody>
          <a:bodyPr/>
          <a:lstStyle/>
          <a:p>
            <a:endParaRPr lang="en-GR"/>
          </a:p>
        </p:txBody>
      </p:sp>
      <p:sp>
        <p:nvSpPr>
          <p:cNvPr id="4" name="Slide Number Placeholder 3"/>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368929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3" y="608965"/>
            <a:ext cx="3928141" cy="2131378"/>
          </a:xfrm>
        </p:spPr>
        <p:txBody>
          <a:bodyPr anchor="b"/>
          <a:lstStyle>
            <a:lvl1pPr>
              <a:defRPr sz="4262"/>
            </a:lvl1pPr>
          </a:lstStyle>
          <a:p>
            <a:r>
              <a:rPr lang="en-GB"/>
              <a:t>Click to edit Master title style</a:t>
            </a:r>
            <a:endParaRPr lang="en-US" dirty="0"/>
          </a:p>
        </p:txBody>
      </p:sp>
      <p:sp>
        <p:nvSpPr>
          <p:cNvPr id="3" name="Content Placeholder 2"/>
          <p:cNvSpPr>
            <a:spLocks noGrp="1"/>
          </p:cNvSpPr>
          <p:nvPr>
            <p:ph idx="1"/>
          </p:nvPr>
        </p:nvSpPr>
        <p:spPr>
          <a:xfrm>
            <a:off x="5177789" y="1315197"/>
            <a:ext cx="6165771" cy="6491398"/>
          </a:xfrm>
        </p:spPr>
        <p:txBody>
          <a:bodyPr/>
          <a:lstStyle>
            <a:lvl1pPr>
              <a:defRPr sz="4262"/>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8913" y="2740343"/>
            <a:ext cx="392814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n-GB"/>
              <a:t>Click to edit Master text styles</a:t>
            </a:r>
          </a:p>
        </p:txBody>
      </p:sp>
      <p:sp>
        <p:nvSpPr>
          <p:cNvPr id="5" name="Date Placeholder 4"/>
          <p:cNvSpPr>
            <a:spLocks noGrp="1"/>
          </p:cNvSpPr>
          <p:nvPr>
            <p:ph type="dt" sz="half" idx="10"/>
          </p:nvPr>
        </p:nvSpPr>
        <p:spPr/>
        <p:txBody>
          <a:bodyPr/>
          <a:lstStyle/>
          <a:p>
            <a:fld id="{6425AFD3-0598-6A4E-85E8-3682D300023B}" type="datetimeFigureOut">
              <a:rPr lang="en-GR" smtClean="0"/>
              <a:t>31/05/2020</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32129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3" y="608965"/>
            <a:ext cx="3928141" cy="2131378"/>
          </a:xfrm>
        </p:spPr>
        <p:txBody>
          <a:bodyPr anchor="b"/>
          <a:lstStyle>
            <a:lvl1pPr>
              <a:defRPr sz="4262"/>
            </a:lvl1pPr>
          </a:lstStyle>
          <a:p>
            <a:r>
              <a:rPr lang="en-GB"/>
              <a:t>Click to edit Master title style</a:t>
            </a:r>
            <a:endParaRPr lang="en-US" dirty="0"/>
          </a:p>
        </p:txBody>
      </p:sp>
      <p:sp>
        <p:nvSpPr>
          <p:cNvPr id="3" name="Picture Placeholder 2"/>
          <p:cNvSpPr>
            <a:spLocks noGrp="1" noChangeAspect="1"/>
          </p:cNvSpPr>
          <p:nvPr>
            <p:ph type="pic" idx="1"/>
          </p:nvPr>
        </p:nvSpPr>
        <p:spPr>
          <a:xfrm>
            <a:off x="5177789" y="1315197"/>
            <a:ext cx="6165771" cy="6491398"/>
          </a:xfrm>
        </p:spPr>
        <p:txBody>
          <a:bodyPr anchor="t"/>
          <a:lstStyle>
            <a:lvl1pPr marL="0" indent="0">
              <a:buNone/>
              <a:defRPr sz="4262"/>
            </a:lvl1pPr>
            <a:lvl2pPr marL="608945" indent="0">
              <a:buNone/>
              <a:defRPr sz="3729"/>
            </a:lvl2pPr>
            <a:lvl3pPr marL="1217889" indent="0">
              <a:buNone/>
              <a:defRPr sz="3197"/>
            </a:lvl3pPr>
            <a:lvl4pPr marL="1826834" indent="0">
              <a:buNone/>
              <a:defRPr sz="2664"/>
            </a:lvl4pPr>
            <a:lvl5pPr marL="2435779" indent="0">
              <a:buNone/>
              <a:defRPr sz="2664"/>
            </a:lvl5pPr>
            <a:lvl6pPr marL="3044723" indent="0">
              <a:buNone/>
              <a:defRPr sz="2664"/>
            </a:lvl6pPr>
            <a:lvl7pPr marL="3653668" indent="0">
              <a:buNone/>
              <a:defRPr sz="2664"/>
            </a:lvl7pPr>
            <a:lvl8pPr marL="4262613" indent="0">
              <a:buNone/>
              <a:defRPr sz="2664"/>
            </a:lvl8pPr>
            <a:lvl9pPr marL="4871557" indent="0">
              <a:buNone/>
              <a:defRPr sz="2664"/>
            </a:lvl9pPr>
          </a:lstStyle>
          <a:p>
            <a:r>
              <a:rPr lang="en-GB"/>
              <a:t>Click icon to add picture</a:t>
            </a:r>
            <a:endParaRPr lang="en-US" dirty="0"/>
          </a:p>
        </p:txBody>
      </p:sp>
      <p:sp>
        <p:nvSpPr>
          <p:cNvPr id="4" name="Text Placeholder 3"/>
          <p:cNvSpPr>
            <a:spLocks noGrp="1"/>
          </p:cNvSpPr>
          <p:nvPr>
            <p:ph type="body" sz="half" idx="2"/>
          </p:nvPr>
        </p:nvSpPr>
        <p:spPr>
          <a:xfrm>
            <a:off x="838913" y="2740343"/>
            <a:ext cx="3928141"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en-GB"/>
              <a:t>Click to edit Master text styles</a:t>
            </a:r>
          </a:p>
        </p:txBody>
      </p:sp>
      <p:sp>
        <p:nvSpPr>
          <p:cNvPr id="5" name="Date Placeholder 4"/>
          <p:cNvSpPr>
            <a:spLocks noGrp="1"/>
          </p:cNvSpPr>
          <p:nvPr>
            <p:ph type="dt" sz="half" idx="10"/>
          </p:nvPr>
        </p:nvSpPr>
        <p:spPr/>
        <p:txBody>
          <a:bodyPr/>
          <a:lstStyle/>
          <a:p>
            <a:fld id="{6425AFD3-0598-6A4E-85E8-3682D300023B}" type="datetimeFigureOut">
              <a:rPr lang="en-GR" smtClean="0"/>
              <a:t>31/05/2020</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6EED877E-61CE-1049-9E2F-D2FE6669A2A1}" type="slidenum">
              <a:rPr lang="en-GR" smtClean="0"/>
              <a:t>‹#›</a:t>
            </a:fld>
            <a:endParaRPr lang="en-GR"/>
          </a:p>
        </p:txBody>
      </p:sp>
    </p:spTree>
    <p:extLst>
      <p:ext uri="{BB962C8B-B14F-4D97-AF65-F5344CB8AC3E}">
        <p14:creationId xmlns:p14="http://schemas.microsoft.com/office/powerpoint/2010/main" val="158205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486328"/>
            <a:ext cx="10504646" cy="176557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7327" y="2431631"/>
            <a:ext cx="10504646" cy="579574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7327" y="8466307"/>
            <a:ext cx="2740343" cy="486326"/>
          </a:xfrm>
          <a:prstGeom prst="rect">
            <a:avLst/>
          </a:prstGeom>
        </p:spPr>
        <p:txBody>
          <a:bodyPr vert="horz" lIns="91440" tIns="45720" rIns="91440" bIns="45720" rtlCol="0" anchor="ctr"/>
          <a:lstStyle>
            <a:lvl1pPr algn="l">
              <a:defRPr sz="1598">
                <a:solidFill>
                  <a:schemeClr val="tx1">
                    <a:tint val="75000"/>
                  </a:schemeClr>
                </a:solidFill>
              </a:defRPr>
            </a:lvl1pPr>
          </a:lstStyle>
          <a:p>
            <a:fld id="{6425AFD3-0598-6A4E-85E8-3682D300023B}" type="datetimeFigureOut">
              <a:rPr lang="en-GR" smtClean="0"/>
              <a:t>31/05/2020</a:t>
            </a:fld>
            <a:endParaRPr lang="en-GR"/>
          </a:p>
        </p:txBody>
      </p:sp>
      <p:sp>
        <p:nvSpPr>
          <p:cNvPr id="5" name="Footer Placeholder 4"/>
          <p:cNvSpPr>
            <a:spLocks noGrp="1"/>
          </p:cNvSpPr>
          <p:nvPr>
            <p:ph type="ftr" sz="quarter" idx="3"/>
          </p:nvPr>
        </p:nvSpPr>
        <p:spPr>
          <a:xfrm>
            <a:off x="4034393" y="8466307"/>
            <a:ext cx="4110514" cy="486326"/>
          </a:xfrm>
          <a:prstGeom prst="rect">
            <a:avLst/>
          </a:prstGeom>
        </p:spPr>
        <p:txBody>
          <a:bodyPr vert="horz" lIns="91440" tIns="45720" rIns="91440" bIns="45720" rtlCol="0" anchor="ctr"/>
          <a:lstStyle>
            <a:lvl1pPr algn="ctr">
              <a:defRPr sz="1598">
                <a:solidFill>
                  <a:schemeClr val="tx1">
                    <a:tint val="75000"/>
                  </a:schemeClr>
                </a:solidFill>
              </a:defRPr>
            </a:lvl1pPr>
          </a:lstStyle>
          <a:p>
            <a:endParaRPr lang="en-GR"/>
          </a:p>
        </p:txBody>
      </p:sp>
      <p:sp>
        <p:nvSpPr>
          <p:cNvPr id="6" name="Slide Number Placeholder 5"/>
          <p:cNvSpPr>
            <a:spLocks noGrp="1"/>
          </p:cNvSpPr>
          <p:nvPr>
            <p:ph type="sldNum" sz="quarter" idx="4"/>
          </p:nvPr>
        </p:nvSpPr>
        <p:spPr>
          <a:xfrm>
            <a:off x="8601630" y="8466307"/>
            <a:ext cx="2740343" cy="486326"/>
          </a:xfrm>
          <a:prstGeom prst="rect">
            <a:avLst/>
          </a:prstGeom>
        </p:spPr>
        <p:txBody>
          <a:bodyPr vert="horz" lIns="91440" tIns="45720" rIns="91440" bIns="45720" rtlCol="0" anchor="ctr"/>
          <a:lstStyle>
            <a:lvl1pPr algn="r">
              <a:defRPr sz="1598">
                <a:solidFill>
                  <a:schemeClr val="tx1">
                    <a:tint val="75000"/>
                  </a:schemeClr>
                </a:solidFill>
              </a:defRPr>
            </a:lvl1pPr>
          </a:lstStyle>
          <a:p>
            <a:fld id="{6EED877E-61CE-1049-9E2F-D2FE6669A2A1}" type="slidenum">
              <a:rPr lang="en-GR" smtClean="0"/>
              <a:t>‹#›</a:t>
            </a:fld>
            <a:endParaRPr lang="en-GR"/>
          </a:p>
        </p:txBody>
      </p:sp>
    </p:spTree>
    <p:extLst>
      <p:ext uri="{BB962C8B-B14F-4D97-AF65-F5344CB8AC3E}">
        <p14:creationId xmlns:p14="http://schemas.microsoft.com/office/powerpoint/2010/main" val="1569261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p:titleStyle>
    <p:body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7"/>
            <a:ext cx="12179300" cy="9138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114593"/>
            <a:ext cx="12176127"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629"/>
            <a:ext cx="12185389" cy="4573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2112B-207D-6447-AC9A-12ED94313A99}"/>
              </a:ext>
            </a:extLst>
          </p:cNvPr>
          <p:cNvSpPr>
            <a:spLocks noGrp="1"/>
          </p:cNvSpPr>
          <p:nvPr>
            <p:ph type="ctrTitle"/>
          </p:nvPr>
        </p:nvSpPr>
        <p:spPr>
          <a:xfrm>
            <a:off x="4515687" y="3222493"/>
            <a:ext cx="6869104" cy="2689490"/>
          </a:xfrm>
        </p:spPr>
        <p:txBody>
          <a:bodyPr anchor="ctr">
            <a:normAutofit/>
          </a:bodyPr>
          <a:lstStyle/>
          <a:p>
            <a:pPr algn="l"/>
            <a:r>
              <a:rPr lang="el-GR" sz="6200" dirty="0">
                <a:solidFill>
                  <a:schemeClr val="bg1"/>
                </a:solidFill>
              </a:rPr>
              <a:t>Η ε</a:t>
            </a:r>
            <a:r>
              <a:rPr lang="en-GR" sz="6200" dirty="0">
                <a:solidFill>
                  <a:schemeClr val="bg1"/>
                </a:solidFill>
              </a:rPr>
              <a:t>πισκεψιμότητα της ιστοσελίδας </a:t>
            </a:r>
            <a:br>
              <a:rPr lang="en-GR" sz="6200" dirty="0">
                <a:solidFill>
                  <a:schemeClr val="bg1"/>
                </a:solidFill>
              </a:rPr>
            </a:br>
            <a:endParaRPr lang="en-GR" sz="6200" dirty="0">
              <a:solidFill>
                <a:schemeClr val="bg1"/>
              </a:solidFill>
            </a:endParaRPr>
          </a:p>
        </p:txBody>
      </p:sp>
      <p:sp>
        <p:nvSpPr>
          <p:cNvPr id="3" name="Subtitle 2">
            <a:extLst>
              <a:ext uri="{FF2B5EF4-FFF2-40B4-BE49-F238E27FC236}">
                <a16:creationId xmlns:a16="http://schemas.microsoft.com/office/drawing/2014/main" id="{ABA02278-38CF-A941-B187-4B47BFF45E01}"/>
              </a:ext>
            </a:extLst>
          </p:cNvPr>
          <p:cNvSpPr>
            <a:spLocks noGrp="1"/>
          </p:cNvSpPr>
          <p:nvPr>
            <p:ph type="subTitle" idx="1"/>
          </p:nvPr>
        </p:nvSpPr>
        <p:spPr>
          <a:xfrm>
            <a:off x="794510" y="3221424"/>
            <a:ext cx="2926666" cy="2691626"/>
          </a:xfrm>
        </p:spPr>
        <p:txBody>
          <a:bodyPr anchor="ctr">
            <a:normAutofit/>
          </a:bodyPr>
          <a:lstStyle/>
          <a:p>
            <a:pPr algn="r"/>
            <a:r>
              <a:rPr lang="en-GR">
                <a:solidFill>
                  <a:schemeClr val="bg1"/>
                </a:solidFill>
              </a:rPr>
              <a:t>Προώθηση ιστοσελίδας με τις τεχνικές SEO</a:t>
            </a:r>
          </a:p>
          <a:p>
            <a:pPr algn="r"/>
            <a:endParaRPr lang="en-GR">
              <a:solidFill>
                <a:schemeClr val="bg1"/>
              </a:solidFill>
            </a:endParaRPr>
          </a:p>
        </p:txBody>
      </p:sp>
      <p:cxnSp>
        <p:nvCxnSpPr>
          <p:cNvPr id="14" name="Straight Connector 13">
            <a:extLst>
              <a:ext uri="{FF2B5EF4-FFF2-40B4-BE49-F238E27FC236}">
                <a16:creationId xmlns:a16="http://schemas.microsoft.com/office/drawing/2014/main" id="{06AA7778-3AED-4D28-BAFA-926D05F55C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96590" y="2983928"/>
            <a:ext cx="0" cy="31666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7019882"/>
            <a:ext cx="12176127"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8E01F5-7391-7540-8F42-92EFE6D1F5AF}"/>
              </a:ext>
            </a:extLst>
          </p:cNvPr>
          <p:cNvSpPr txBox="1"/>
          <p:nvPr/>
        </p:nvSpPr>
        <p:spPr>
          <a:xfrm>
            <a:off x="3421117" y="2664372"/>
            <a:ext cx="184731" cy="369332"/>
          </a:xfrm>
          <a:prstGeom prst="rect">
            <a:avLst/>
          </a:prstGeom>
          <a:noFill/>
        </p:spPr>
        <p:txBody>
          <a:bodyPr wrap="none" rtlCol="0">
            <a:spAutoFit/>
          </a:bodyPr>
          <a:lstStyle/>
          <a:p>
            <a:endParaRPr lang="en-GR" dirty="0"/>
          </a:p>
        </p:txBody>
      </p:sp>
    </p:spTree>
    <p:extLst>
      <p:ext uri="{BB962C8B-B14F-4D97-AF65-F5344CB8AC3E}">
        <p14:creationId xmlns:p14="http://schemas.microsoft.com/office/powerpoint/2010/main" val="77818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9445" cy="9134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1EA28F-240A-6B47-8319-3056E237EF7E}"/>
              </a:ext>
            </a:extLst>
          </p:cNvPr>
          <p:cNvSpPr>
            <a:spLocks noGrp="1"/>
          </p:cNvSpPr>
          <p:nvPr>
            <p:ph type="title"/>
          </p:nvPr>
        </p:nvSpPr>
        <p:spPr>
          <a:xfrm>
            <a:off x="761206" y="745460"/>
            <a:ext cx="3564198" cy="6596444"/>
          </a:xfrm>
        </p:spPr>
        <p:txBody>
          <a:bodyPr>
            <a:normAutofit/>
          </a:bodyPr>
          <a:lstStyle/>
          <a:p>
            <a:r>
              <a:rPr lang="en-GR" sz="5000">
                <a:solidFill>
                  <a:schemeClr val="bg1"/>
                </a:solidFill>
              </a:rPr>
              <a:t>για </a:t>
            </a:r>
            <a:r>
              <a:rPr lang="el-GR" sz="5000">
                <a:solidFill>
                  <a:schemeClr val="bg1"/>
                </a:solidFill>
              </a:rPr>
              <a:t>τη </a:t>
            </a:r>
            <a:r>
              <a:rPr lang="en-GR" sz="5000">
                <a:solidFill>
                  <a:schemeClr val="bg1"/>
                </a:solidFill>
              </a:rPr>
              <a:t>σωστή η προώθηση της ιστοσελίδας</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257695"/>
            <a:ext cx="42932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9715885-2F07-458C-8CF1-A9FF96E78129}"/>
              </a:ext>
            </a:extLst>
          </p:cNvPr>
          <p:cNvGraphicFramePr>
            <a:graphicFrameLocks noGrp="1"/>
          </p:cNvGraphicFramePr>
          <p:nvPr>
            <p:ph idx="1"/>
            <p:extLst>
              <p:ext uri="{D42A27DB-BD31-4B8C-83A1-F6EECF244321}">
                <p14:modId xmlns:p14="http://schemas.microsoft.com/office/powerpoint/2010/main" val="949062981"/>
              </p:ext>
            </p:extLst>
          </p:nvPr>
        </p:nvGraphicFramePr>
        <p:xfrm>
          <a:off x="5176202" y="756977"/>
          <a:ext cx="6241891" cy="753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50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B35E0-393A-4A85-95F1-A9D74C0818B4}"/>
              </a:ext>
            </a:extLst>
          </p:cNvPr>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9439"/>
                    </a14:imgEffect>
                    <a14:imgEffect>
                      <a14:saturation sat="260000"/>
                    </a14:imgEffect>
                  </a14:imgLayer>
                </a14:imgProps>
              </a:ext>
            </a:extLst>
          </a:blip>
          <a:srcRect l="19091" r="1" b="9092"/>
          <a:stretch/>
        </p:blipFill>
        <p:spPr>
          <a:xfrm>
            <a:off x="20" y="10"/>
            <a:ext cx="12179280" cy="9134465"/>
          </a:xfrm>
          <a:prstGeom prst="rect">
            <a:avLst/>
          </a:prstGeom>
        </p:spPr>
      </p:pic>
      <p:sp>
        <p:nvSpPr>
          <p:cNvPr id="30" name="Rectangle 2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84259" y="427788"/>
            <a:ext cx="4327794" cy="7854134"/>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32F1F-8127-4B43-A46C-5B52DE864D19}"/>
              </a:ext>
            </a:extLst>
          </p:cNvPr>
          <p:cNvSpPr>
            <a:spLocks noGrp="1"/>
          </p:cNvSpPr>
          <p:nvPr>
            <p:ph type="title"/>
          </p:nvPr>
        </p:nvSpPr>
        <p:spPr>
          <a:xfrm>
            <a:off x="7741912" y="852794"/>
            <a:ext cx="3755324" cy="1791432"/>
          </a:xfrm>
        </p:spPr>
        <p:txBody>
          <a:bodyPr>
            <a:normAutofit/>
          </a:bodyPr>
          <a:lstStyle/>
          <a:p>
            <a:r>
              <a:rPr lang="el-GR" sz="4600"/>
              <a:t>Αν όλα πάνε καλά</a:t>
            </a:r>
            <a:endParaRPr lang="en-GR" sz="4600"/>
          </a:p>
        </p:txBody>
      </p:sp>
      <p:sp>
        <p:nvSpPr>
          <p:cNvPr id="3" name="Content Placeholder 2">
            <a:extLst>
              <a:ext uri="{FF2B5EF4-FFF2-40B4-BE49-F238E27FC236}">
                <a16:creationId xmlns:a16="http://schemas.microsoft.com/office/drawing/2014/main" id="{73250810-D2FF-C144-BD59-B3B5911D47AF}"/>
              </a:ext>
            </a:extLst>
          </p:cNvPr>
          <p:cNvSpPr>
            <a:spLocks noGrp="1"/>
          </p:cNvSpPr>
          <p:nvPr>
            <p:ph idx="1"/>
          </p:nvPr>
        </p:nvSpPr>
        <p:spPr>
          <a:xfrm>
            <a:off x="7741217" y="2826070"/>
            <a:ext cx="3760905" cy="5025440"/>
          </a:xfrm>
        </p:spPr>
        <p:txBody>
          <a:bodyPr>
            <a:normAutofit/>
          </a:bodyPr>
          <a:lstStyle/>
          <a:p>
            <a:pPr marL="0" indent="0">
              <a:buNone/>
            </a:pPr>
            <a:endParaRPr lang="el-GR" sz="2100" dirty="0"/>
          </a:p>
          <a:p>
            <a:pPr marL="0" indent="0">
              <a:buNone/>
            </a:pPr>
            <a:endParaRPr lang="el-GR" sz="2100" dirty="0"/>
          </a:p>
          <a:p>
            <a:pPr marL="0" indent="0">
              <a:buNone/>
            </a:pPr>
            <a:r>
              <a:rPr lang="en-GR" sz="2800" dirty="0"/>
              <a:t>Οι χρήστες δεν θα πληκτρολογήσουν την διεύθυνση της ιστοσελίδας σας, </a:t>
            </a:r>
            <a:endParaRPr lang="el-GR" sz="2800" dirty="0"/>
          </a:p>
          <a:p>
            <a:pPr marL="0" indent="0">
              <a:buNone/>
            </a:pPr>
            <a:r>
              <a:rPr lang="en-GR" sz="2800" dirty="0"/>
              <a:t>αλλά αντίθετα θα ψάξουν να την βρουν, αν υπάρχει, από τα οργανικά αποτελέσματα της Google</a:t>
            </a:r>
          </a:p>
        </p:txBody>
      </p:sp>
    </p:spTree>
    <p:extLst>
      <p:ext uri="{BB962C8B-B14F-4D97-AF65-F5344CB8AC3E}">
        <p14:creationId xmlns:p14="http://schemas.microsoft.com/office/powerpoint/2010/main" val="185513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1459" cy="91344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1459" y="0"/>
            <a:ext cx="10167841" cy="91344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8476B2-9542-3E44-9215-40E0A5401E97}"/>
              </a:ext>
            </a:extLst>
          </p:cNvPr>
          <p:cNvSpPr>
            <a:spLocks noGrp="1"/>
          </p:cNvSpPr>
          <p:nvPr>
            <p:ph type="title"/>
          </p:nvPr>
        </p:nvSpPr>
        <p:spPr>
          <a:xfrm>
            <a:off x="623137" y="2178206"/>
            <a:ext cx="3399781" cy="3605072"/>
          </a:xfrm>
          <a:prstGeom prst="ellipse">
            <a:avLst/>
          </a:prstGeom>
          <a:solidFill>
            <a:schemeClr val="bg1"/>
          </a:solidFill>
          <a:ln w="174625" cmpd="thinThick">
            <a:solidFill>
              <a:schemeClr val="bg1"/>
            </a:solidFill>
          </a:ln>
        </p:spPr>
        <p:txBody>
          <a:bodyPr>
            <a:normAutofit/>
          </a:bodyPr>
          <a:lstStyle/>
          <a:p>
            <a:pPr algn="ctr"/>
            <a:br>
              <a:rPr lang="el-GR" sz="2100" b="1" cap="all" dirty="0"/>
            </a:br>
            <a:r>
              <a:rPr lang="en-GR" sz="2400" cap="all" dirty="0"/>
              <a:t>ΤΙ ΕΙΝΑΙ ΤΟ SEO; </a:t>
            </a:r>
            <a:br>
              <a:rPr lang="el-GR" sz="2100" cap="all" dirty="0"/>
            </a:br>
            <a:br>
              <a:rPr lang="el-GR" sz="2100" cap="all" dirty="0"/>
            </a:br>
            <a:r>
              <a:rPr lang="en-GR" sz="2100" cap="all" dirty="0"/>
              <a:t>(SEARCH</a:t>
            </a:r>
            <a:r>
              <a:rPr lang="el-GR" sz="2100" cap="all" dirty="0"/>
              <a:t> </a:t>
            </a:r>
            <a:r>
              <a:rPr lang="en-GR" sz="2100" cap="all" dirty="0"/>
              <a:t>ENGINE OPTIMIZATION)</a:t>
            </a:r>
            <a:br>
              <a:rPr lang="en-GR" sz="2100" b="1" dirty="0"/>
            </a:br>
            <a:endParaRPr lang="en-GR" sz="2100" dirty="0"/>
          </a:p>
        </p:txBody>
      </p:sp>
      <p:sp>
        <p:nvSpPr>
          <p:cNvPr id="3" name="Content Placeholder 2">
            <a:extLst>
              <a:ext uri="{FF2B5EF4-FFF2-40B4-BE49-F238E27FC236}">
                <a16:creationId xmlns:a16="http://schemas.microsoft.com/office/drawing/2014/main" id="{017D0789-DEC9-AC4B-A23B-B7E0DE9AFC5F}"/>
              </a:ext>
            </a:extLst>
          </p:cNvPr>
          <p:cNvSpPr>
            <a:spLocks noGrp="1"/>
          </p:cNvSpPr>
          <p:nvPr>
            <p:ph idx="1"/>
          </p:nvPr>
        </p:nvSpPr>
        <p:spPr>
          <a:xfrm>
            <a:off x="5024765" y="2962828"/>
            <a:ext cx="6173645" cy="5062810"/>
          </a:xfrm>
        </p:spPr>
        <p:txBody>
          <a:bodyPr anchor="ctr">
            <a:normAutofit/>
          </a:bodyPr>
          <a:lstStyle/>
          <a:p>
            <a:r>
              <a:rPr lang="en-GR" sz="2300" dirty="0">
                <a:solidFill>
                  <a:schemeClr val="bg1"/>
                </a:solidFill>
              </a:rPr>
              <a:t>η διαδικασία βελτιστοποίησης μιας ιστοσελίδας με σκοπό την κατάταξη της σε υψηλότερες θέσεις, κατά την παρουσίαση αποτελεσμάτων έρευνας μέσω μηχανών αναζήτησης.</a:t>
            </a:r>
            <a:endParaRPr lang="el-GR" sz="2300" dirty="0">
              <a:solidFill>
                <a:schemeClr val="bg1"/>
              </a:solidFill>
            </a:endParaRPr>
          </a:p>
          <a:p>
            <a:pPr marL="0" indent="0">
              <a:buNone/>
            </a:pPr>
            <a:endParaRPr lang="el-GR" sz="2300" dirty="0">
              <a:solidFill>
                <a:schemeClr val="bg1"/>
              </a:solidFill>
            </a:endParaRPr>
          </a:p>
          <a:p>
            <a:r>
              <a:rPr lang="el-GR" sz="2300" dirty="0">
                <a:solidFill>
                  <a:schemeClr val="bg1"/>
                </a:solidFill>
              </a:rPr>
              <a:t>Ο </a:t>
            </a:r>
            <a:r>
              <a:rPr lang="en-GR" sz="2300" dirty="0">
                <a:solidFill>
                  <a:schemeClr val="bg1"/>
                </a:solidFill>
              </a:rPr>
              <a:t>τρόπος εύρεσης μια</a:t>
            </a:r>
            <a:r>
              <a:rPr lang="el-GR" sz="2300" dirty="0">
                <a:solidFill>
                  <a:schemeClr val="bg1"/>
                </a:solidFill>
              </a:rPr>
              <a:t>ς</a:t>
            </a:r>
            <a:r>
              <a:rPr lang="en-GR" sz="2300" dirty="0">
                <a:solidFill>
                  <a:schemeClr val="bg1"/>
                </a:solidFill>
              </a:rPr>
              <a:t> ιστοσελίδας μέσω των μηχανών αναζήτησης (πχ. Google, Bing), χρησιμοποιώντας συγκεκριμένες λέξεις ή φράσεις κλειδιά (keywords).</a:t>
            </a:r>
            <a:endParaRPr lang="el-GR" sz="2300" dirty="0">
              <a:solidFill>
                <a:schemeClr val="bg1"/>
              </a:solidFill>
            </a:endParaRPr>
          </a:p>
          <a:p>
            <a:pPr marL="0" indent="0">
              <a:buNone/>
            </a:pPr>
            <a:endParaRPr lang="el-GR" sz="2300" dirty="0">
              <a:solidFill>
                <a:schemeClr val="bg1"/>
              </a:solidFill>
            </a:endParaRPr>
          </a:p>
          <a:p>
            <a:pPr marL="0" indent="0">
              <a:buNone/>
            </a:pPr>
            <a:endParaRPr lang="en-GR" sz="2300" dirty="0">
              <a:solidFill>
                <a:schemeClr val="bg1"/>
              </a:solidFill>
            </a:endParaRPr>
          </a:p>
          <a:p>
            <a:pPr marL="0" indent="0">
              <a:buNone/>
            </a:pPr>
            <a:endParaRPr lang="el-GR" sz="2300" dirty="0">
              <a:solidFill>
                <a:schemeClr val="bg1"/>
              </a:solidFill>
            </a:endParaRPr>
          </a:p>
          <a:p>
            <a:endParaRPr lang="el-GR" sz="2300" dirty="0">
              <a:solidFill>
                <a:schemeClr val="bg1"/>
              </a:solidFill>
            </a:endParaRPr>
          </a:p>
          <a:p>
            <a:endParaRPr lang="en-GR" sz="2300" dirty="0">
              <a:solidFill>
                <a:schemeClr val="bg1"/>
              </a:solidFill>
            </a:endParaRPr>
          </a:p>
          <a:p>
            <a:endParaRPr lang="en-GR" sz="2300" dirty="0">
              <a:solidFill>
                <a:schemeClr val="bg1"/>
              </a:solidFill>
            </a:endParaRPr>
          </a:p>
        </p:txBody>
      </p:sp>
    </p:spTree>
    <p:extLst>
      <p:ext uri="{BB962C8B-B14F-4D97-AF65-F5344CB8AC3E}">
        <p14:creationId xmlns:p14="http://schemas.microsoft.com/office/powerpoint/2010/main" val="42569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9445" cy="9134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7E5042-ABD8-D34D-B37D-617A9E16E576}"/>
              </a:ext>
            </a:extLst>
          </p:cNvPr>
          <p:cNvSpPr>
            <a:spLocks noGrp="1"/>
          </p:cNvSpPr>
          <p:nvPr>
            <p:ph type="title"/>
          </p:nvPr>
        </p:nvSpPr>
        <p:spPr>
          <a:xfrm>
            <a:off x="761206" y="745460"/>
            <a:ext cx="3564198" cy="6596444"/>
          </a:xfrm>
        </p:spPr>
        <p:txBody>
          <a:bodyPr>
            <a:normAutofit/>
          </a:bodyPr>
          <a:lstStyle/>
          <a:p>
            <a:r>
              <a:rPr lang="en-GR" sz="5000" dirty="0">
                <a:solidFill>
                  <a:schemeClr val="bg1"/>
                </a:solidFill>
              </a:rPr>
              <a:t>Σκεφτείτε το βασικό προιόν ή τη βασική υπηρεσία </a:t>
            </a:r>
            <a:r>
              <a:rPr lang="el-GR" sz="5000" dirty="0">
                <a:solidFill>
                  <a:schemeClr val="bg1"/>
                </a:solidFill>
              </a:rPr>
              <a:t>που εξυπηρετεί </a:t>
            </a:r>
            <a:br>
              <a:rPr lang="el-GR" sz="5000" dirty="0">
                <a:solidFill>
                  <a:schemeClr val="bg1"/>
                </a:solidFill>
              </a:rPr>
            </a:br>
            <a:r>
              <a:rPr lang="el-GR" sz="5000" dirty="0">
                <a:solidFill>
                  <a:schemeClr val="bg1"/>
                </a:solidFill>
              </a:rPr>
              <a:t>η σελίδα σας</a:t>
            </a:r>
            <a:endParaRPr lang="en-GR" sz="5000" dirty="0">
              <a:solidFill>
                <a:schemeClr val="bg1"/>
              </a:solidFill>
            </a:endParaRP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257695"/>
            <a:ext cx="42932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A375E8D-96D6-4809-B217-C16A13F361F8}"/>
              </a:ext>
            </a:extLst>
          </p:cNvPr>
          <p:cNvGraphicFramePr>
            <a:graphicFrameLocks noGrp="1"/>
          </p:cNvGraphicFramePr>
          <p:nvPr>
            <p:ph idx="1"/>
            <p:extLst>
              <p:ext uri="{D42A27DB-BD31-4B8C-83A1-F6EECF244321}">
                <p14:modId xmlns:p14="http://schemas.microsoft.com/office/powerpoint/2010/main" val="2194005670"/>
              </p:ext>
            </p:extLst>
          </p:nvPr>
        </p:nvGraphicFramePr>
        <p:xfrm>
          <a:off x="5176202" y="756977"/>
          <a:ext cx="6241891" cy="75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05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9445" cy="9134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11A963-96D3-0245-A620-84E3EC7B7129}"/>
              </a:ext>
            </a:extLst>
          </p:cNvPr>
          <p:cNvSpPr>
            <a:spLocks noGrp="1"/>
          </p:cNvSpPr>
          <p:nvPr>
            <p:ph type="title"/>
          </p:nvPr>
        </p:nvSpPr>
        <p:spPr>
          <a:xfrm>
            <a:off x="761206" y="745460"/>
            <a:ext cx="3564198" cy="6596444"/>
          </a:xfrm>
        </p:spPr>
        <p:txBody>
          <a:bodyPr>
            <a:normAutofit/>
          </a:bodyPr>
          <a:lstStyle/>
          <a:p>
            <a:r>
              <a:rPr lang="en-GR" sz="3700">
                <a:solidFill>
                  <a:schemeClr val="bg1"/>
                </a:solidFill>
              </a:rPr>
              <a:t>Χρησιμοποιήστε αυτή τη λέξη ή φράση κλειδί στο Google</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257695"/>
            <a:ext cx="42932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DB161C2-DD53-4C57-B3AF-F47478568B28}"/>
              </a:ext>
            </a:extLst>
          </p:cNvPr>
          <p:cNvGraphicFramePr>
            <a:graphicFrameLocks noGrp="1"/>
          </p:cNvGraphicFramePr>
          <p:nvPr>
            <p:ph idx="1"/>
            <p:extLst>
              <p:ext uri="{D42A27DB-BD31-4B8C-83A1-F6EECF244321}">
                <p14:modId xmlns:p14="http://schemas.microsoft.com/office/powerpoint/2010/main" val="3313532280"/>
              </p:ext>
            </p:extLst>
          </p:nvPr>
        </p:nvGraphicFramePr>
        <p:xfrm>
          <a:off x="5176202" y="756977"/>
          <a:ext cx="6241891" cy="753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68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1459" cy="91344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1459" y="0"/>
            <a:ext cx="10167841" cy="91344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99C2DD-8B2E-1443-8004-A07E6DBDF5C7}"/>
              </a:ext>
            </a:extLst>
          </p:cNvPr>
          <p:cNvSpPr>
            <a:spLocks noGrp="1"/>
          </p:cNvSpPr>
          <p:nvPr>
            <p:ph type="title"/>
          </p:nvPr>
        </p:nvSpPr>
        <p:spPr>
          <a:xfrm>
            <a:off x="623137" y="2178206"/>
            <a:ext cx="3176353" cy="3605072"/>
          </a:xfrm>
          <a:prstGeom prst="ellipse">
            <a:avLst/>
          </a:prstGeom>
          <a:solidFill>
            <a:schemeClr val="bg1"/>
          </a:solidFill>
          <a:ln w="174625" cmpd="thinThick">
            <a:solidFill>
              <a:schemeClr val="bg1"/>
            </a:solidFill>
          </a:ln>
        </p:spPr>
        <p:txBody>
          <a:bodyPr>
            <a:normAutofit/>
          </a:bodyPr>
          <a:lstStyle/>
          <a:p>
            <a:pPr algn="ctr"/>
            <a:r>
              <a:rPr lang="el-GR" sz="2800" dirty="0"/>
              <a:t>Χρησιμότητα</a:t>
            </a:r>
            <a:endParaRPr lang="en-GR" sz="2800" dirty="0"/>
          </a:p>
        </p:txBody>
      </p:sp>
      <p:sp>
        <p:nvSpPr>
          <p:cNvPr id="3" name="Content Placeholder 2">
            <a:extLst>
              <a:ext uri="{FF2B5EF4-FFF2-40B4-BE49-F238E27FC236}">
                <a16:creationId xmlns:a16="http://schemas.microsoft.com/office/drawing/2014/main" id="{6F3D6416-8F15-8D4C-9E37-76FC7AFC5CD0}"/>
              </a:ext>
            </a:extLst>
          </p:cNvPr>
          <p:cNvSpPr>
            <a:spLocks noGrp="1"/>
          </p:cNvSpPr>
          <p:nvPr>
            <p:ph idx="1"/>
          </p:nvPr>
        </p:nvSpPr>
        <p:spPr>
          <a:xfrm>
            <a:off x="4252255" y="1449338"/>
            <a:ext cx="6173645" cy="5062810"/>
          </a:xfrm>
        </p:spPr>
        <p:txBody>
          <a:bodyPr anchor="ctr">
            <a:normAutofit/>
          </a:bodyPr>
          <a:lstStyle/>
          <a:p>
            <a:r>
              <a:rPr lang="en-GR" sz="2300" dirty="0">
                <a:solidFill>
                  <a:schemeClr val="bg1"/>
                </a:solidFill>
              </a:rPr>
              <a:t>Η βελτίωση των σελίδων</a:t>
            </a:r>
            <a:r>
              <a:rPr lang="el-GR" sz="2300" dirty="0">
                <a:solidFill>
                  <a:schemeClr val="bg1"/>
                </a:solidFill>
              </a:rPr>
              <a:t> </a:t>
            </a:r>
            <a:r>
              <a:rPr lang="en-GR" sz="2300" dirty="0">
                <a:solidFill>
                  <a:schemeClr val="bg1"/>
                </a:solidFill>
              </a:rPr>
              <a:t>είναι μια χρονοβόρα και περίπλοκη διαδικασία, που όμως έχει θεαματικά αποτελέσματα εφόσον γίνει σωστά και μεθοδικά. Με την βελτιστοποίηση των  ιστοσελίδων σας για τις μηχανές αναζήτησης (Google, Yahoo, Bing) αυξάνετε την επισκεψιμότητα </a:t>
            </a:r>
            <a:r>
              <a:rPr lang="el-GR" sz="2300" dirty="0">
                <a:solidFill>
                  <a:schemeClr val="bg1"/>
                </a:solidFill>
              </a:rPr>
              <a:t>της</a:t>
            </a:r>
            <a:r>
              <a:rPr lang="en-GR" sz="2300" dirty="0">
                <a:solidFill>
                  <a:schemeClr val="bg1"/>
                </a:solidFill>
              </a:rPr>
              <a:t>, </a:t>
            </a:r>
            <a:endParaRPr lang="el-GR" sz="2300" dirty="0">
              <a:solidFill>
                <a:schemeClr val="bg1"/>
              </a:solidFill>
            </a:endParaRPr>
          </a:p>
          <a:p>
            <a:r>
              <a:rPr lang="el-GR" sz="2300" dirty="0">
                <a:solidFill>
                  <a:schemeClr val="bg1"/>
                </a:solidFill>
              </a:rPr>
              <a:t>Β</a:t>
            </a:r>
            <a:r>
              <a:rPr lang="en-GR" sz="2300" dirty="0">
                <a:solidFill>
                  <a:schemeClr val="bg1"/>
                </a:solidFill>
              </a:rPr>
              <a:t>οηθάτε την εταιρεία σας να ξεπεράσει τα στενά όρια της ελληνικής αγοράς, να αυξήσει τις πωλήσεις της και να επεκταθεί στην ευρωπαϊκή αλλά και στη διεθνή αγορά.</a:t>
            </a:r>
          </a:p>
        </p:txBody>
      </p:sp>
    </p:spTree>
    <p:extLst>
      <p:ext uri="{BB962C8B-B14F-4D97-AF65-F5344CB8AC3E}">
        <p14:creationId xmlns:p14="http://schemas.microsoft.com/office/powerpoint/2010/main" val="82676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79300" cy="913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4490" y="910256"/>
            <a:ext cx="10550319" cy="7197966"/>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9D1873A0-6122-2643-8B3B-BEED74F98F52}"/>
              </a:ext>
            </a:extLst>
          </p:cNvPr>
          <p:cNvPicPr>
            <a:picLocks noGrp="1" noChangeAspect="1"/>
          </p:cNvPicPr>
          <p:nvPr>
            <p:ph idx="1"/>
          </p:nvPr>
        </p:nvPicPr>
        <p:blipFill rotWithShape="1">
          <a:blip r:embed="rId2"/>
          <a:srcRect t="752" b="6133"/>
          <a:stretch/>
        </p:blipFill>
        <p:spPr>
          <a:xfrm rot="21480000">
            <a:off x="1136651" y="1336283"/>
            <a:ext cx="9905998" cy="6345911"/>
          </a:xfrm>
          <a:prstGeom prst="rect">
            <a:avLst/>
          </a:prstGeom>
        </p:spPr>
      </p:pic>
      <p:sp>
        <p:nvSpPr>
          <p:cNvPr id="6" name="TextBox 5">
            <a:extLst>
              <a:ext uri="{FF2B5EF4-FFF2-40B4-BE49-F238E27FC236}">
                <a16:creationId xmlns:a16="http://schemas.microsoft.com/office/drawing/2014/main" id="{EA929285-6BE5-7E42-8A44-6E6F4AF848F8}"/>
              </a:ext>
            </a:extLst>
          </p:cNvPr>
          <p:cNvSpPr txBox="1"/>
          <p:nvPr/>
        </p:nvSpPr>
        <p:spPr>
          <a:xfrm>
            <a:off x="2254469" y="346841"/>
            <a:ext cx="4240924" cy="584775"/>
          </a:xfrm>
          <a:prstGeom prst="rect">
            <a:avLst/>
          </a:prstGeom>
          <a:noFill/>
        </p:spPr>
        <p:txBody>
          <a:bodyPr wrap="square" rtlCol="0">
            <a:spAutoFit/>
          </a:bodyPr>
          <a:lstStyle/>
          <a:p>
            <a:r>
              <a:rPr lang="el-GR" sz="3200" dirty="0"/>
              <a:t>Τα β</a:t>
            </a:r>
            <a:r>
              <a:rPr lang="en-GR" sz="3200" dirty="0"/>
              <a:t>ή</a:t>
            </a:r>
            <a:r>
              <a:rPr lang="el-GR" sz="3200" dirty="0" err="1"/>
              <a:t>ματα</a:t>
            </a:r>
            <a:endParaRPr lang="en-GR" sz="3200" dirty="0"/>
          </a:p>
        </p:txBody>
      </p:sp>
    </p:spTree>
    <p:extLst>
      <p:ext uri="{BB962C8B-B14F-4D97-AF65-F5344CB8AC3E}">
        <p14:creationId xmlns:p14="http://schemas.microsoft.com/office/powerpoint/2010/main" val="276560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DB4CA44-E74C-694D-9C6A-0172F802F0D7}"/>
              </a:ext>
            </a:extLst>
          </p:cNvPr>
          <p:cNvPicPr>
            <a:picLocks noGrp="1" noChangeAspect="1"/>
          </p:cNvPicPr>
          <p:nvPr>
            <p:ph idx="1"/>
          </p:nvPr>
        </p:nvPicPr>
        <p:blipFill rotWithShape="1">
          <a:blip r:embed="rId2"/>
          <a:srcRect r="10333"/>
          <a:stretch/>
        </p:blipFill>
        <p:spPr>
          <a:xfrm>
            <a:off x="20" y="10"/>
            <a:ext cx="12179280" cy="9134465"/>
          </a:xfrm>
          <a:prstGeom prst="rect">
            <a:avLst/>
          </a:prstGeom>
        </p:spPr>
      </p:pic>
    </p:spTree>
    <p:extLst>
      <p:ext uri="{BB962C8B-B14F-4D97-AF65-F5344CB8AC3E}">
        <p14:creationId xmlns:p14="http://schemas.microsoft.com/office/powerpoint/2010/main" val="17085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79300" cy="913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4490" y="910256"/>
            <a:ext cx="10550319" cy="7197966"/>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1506D577-CB90-CC44-B8FB-87D791441B52}"/>
              </a:ext>
            </a:extLst>
          </p:cNvPr>
          <p:cNvPicPr>
            <a:picLocks noGrp="1" noChangeAspect="1"/>
          </p:cNvPicPr>
          <p:nvPr>
            <p:ph idx="1"/>
          </p:nvPr>
        </p:nvPicPr>
        <p:blipFill rotWithShape="1">
          <a:blip r:embed="rId2"/>
          <a:srcRect r="2439" b="1"/>
          <a:stretch/>
        </p:blipFill>
        <p:spPr>
          <a:xfrm rot="21480000">
            <a:off x="1136651" y="1336283"/>
            <a:ext cx="9905998" cy="6345911"/>
          </a:xfrm>
          <a:prstGeom prst="rect">
            <a:avLst/>
          </a:prstGeom>
        </p:spPr>
      </p:pic>
    </p:spTree>
    <p:extLst>
      <p:ext uri="{BB962C8B-B14F-4D97-AF65-F5344CB8AC3E}">
        <p14:creationId xmlns:p14="http://schemas.microsoft.com/office/powerpoint/2010/main" val="183640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79300" cy="9134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4490" y="910256"/>
            <a:ext cx="10550319" cy="7197966"/>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D5CC4EA9-7194-BE47-898B-0EF92D9E02D1}"/>
              </a:ext>
            </a:extLst>
          </p:cNvPr>
          <p:cNvPicPr>
            <a:picLocks noGrp="1" noChangeAspect="1"/>
          </p:cNvPicPr>
          <p:nvPr>
            <p:ph idx="1"/>
          </p:nvPr>
        </p:nvPicPr>
        <p:blipFill rotWithShape="1">
          <a:blip r:embed="rId2"/>
          <a:srcRect t="3282" b="29638"/>
          <a:stretch/>
        </p:blipFill>
        <p:spPr>
          <a:xfrm rot="21480000">
            <a:off x="1136651" y="1336283"/>
            <a:ext cx="9905998" cy="6345911"/>
          </a:xfrm>
          <a:prstGeom prst="rect">
            <a:avLst/>
          </a:prstGeom>
        </p:spPr>
      </p:pic>
    </p:spTree>
    <p:extLst>
      <p:ext uri="{BB962C8B-B14F-4D97-AF65-F5344CB8AC3E}">
        <p14:creationId xmlns:p14="http://schemas.microsoft.com/office/powerpoint/2010/main" val="315136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454</Words>
  <Application>Microsoft Macintosh PowerPoint</Application>
  <PresentationFormat>Ledger Paper (11x17 in)</PresentationFormat>
  <Paragraphs>37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Η επισκεψιμότητα της ιστοσελίδας  </vt:lpstr>
      <vt:lpstr> ΤΙ ΕΙΝΑΙ ΤΟ SEO;   (SEARCH ENGINE OPTIMIZATION) </vt:lpstr>
      <vt:lpstr>Σκεφτείτε το βασικό προιόν ή τη βασική υπηρεσία που εξυπηρετεί  η σελίδα σας</vt:lpstr>
      <vt:lpstr>Χρησιμοποιήστε αυτή τη λέξη ή φράση κλειδί στο Google</vt:lpstr>
      <vt:lpstr>Χρησιμότητα</vt:lpstr>
      <vt:lpstr>PowerPoint Presentation</vt:lpstr>
      <vt:lpstr>PowerPoint Presentation</vt:lpstr>
      <vt:lpstr>PowerPoint Presentation</vt:lpstr>
      <vt:lpstr>PowerPoint Presentation</vt:lpstr>
      <vt:lpstr>για τη σωστή η προώθηση της ιστοσελίδας</vt:lpstr>
      <vt:lpstr>Αν όλα πάνε καλά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επισκεψιμότητα της ιστοσελίδας  </dc:title>
  <dc:creator>Antigoni Parousi</dc:creator>
  <cp:lastModifiedBy>Antigoni Parousi</cp:lastModifiedBy>
  <cp:revision>2</cp:revision>
  <dcterms:created xsi:type="dcterms:W3CDTF">2020-05-31T08:36:31Z</dcterms:created>
  <dcterms:modified xsi:type="dcterms:W3CDTF">2020-05-31T08:40:32Z</dcterms:modified>
</cp:coreProperties>
</file>