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6"/>
  </p:notesMasterIdLst>
  <p:sldIdLst>
    <p:sldId id="257" r:id="rId3"/>
    <p:sldId id="302" r:id="rId4"/>
    <p:sldId id="267" r:id="rId5"/>
    <p:sldId id="269" r:id="rId6"/>
    <p:sldId id="270" r:id="rId7"/>
    <p:sldId id="275" r:id="rId8"/>
    <p:sldId id="278" r:id="rId9"/>
    <p:sldId id="286" r:id="rId10"/>
    <p:sldId id="282" r:id="rId11"/>
    <p:sldId id="281" r:id="rId12"/>
    <p:sldId id="283" r:id="rId13"/>
    <p:sldId id="284" r:id="rId14"/>
    <p:sldId id="273" r:id="rId15"/>
    <p:sldId id="288" r:id="rId16"/>
    <p:sldId id="287" r:id="rId17"/>
    <p:sldId id="285" r:id="rId18"/>
    <p:sldId id="280" r:id="rId19"/>
    <p:sldId id="279" r:id="rId20"/>
    <p:sldId id="301" r:id="rId21"/>
    <p:sldId id="272"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3"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C9B81B-2F3F-4DEC-B54D-0CFAC6FE2529}" type="datetimeFigureOut">
              <a:rPr lang="el-GR" smtClean="0"/>
              <a:t>14/3/2020</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FD91E1-20FF-4FDF-AFDE-AEA1128F6DCE}" type="slidenum">
              <a:rPr lang="el-GR" smtClean="0"/>
              <a:t>‹#›</a:t>
            </a:fld>
            <a:endParaRPr lang="el-GR"/>
          </a:p>
        </p:txBody>
      </p:sp>
    </p:spTree>
    <p:extLst>
      <p:ext uri="{BB962C8B-B14F-4D97-AF65-F5344CB8AC3E}">
        <p14:creationId xmlns:p14="http://schemas.microsoft.com/office/powerpoint/2010/main" val="102998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14/3/2020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14/3/2020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14/3/2020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AE848B2-A832-43CD-9C5F-B0FC860417C7}" type="slidenum">
              <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8399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F693605-570C-4603-B63E-1E497F61C352}" type="slidenum">
              <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002114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C841BB2-C600-4E65-98EF-2946B19395EF}" type="slidenum">
              <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869968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36D752C-D4A2-474F-930B-D1E9CDFB1E0A}" type="slidenum">
              <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6422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7FC69B1B-05A5-4801-869B-E60C7695206B}" type="slidenum">
              <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227958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DAE8356-7764-42A7-8F92-6E4698DB296A}" type="slidenum">
              <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689423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EEF78C5-F8BE-43DD-88F3-CF37ADB8FC75}" type="slidenum">
              <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76360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82A93D9-985B-4933-8328-E59082595F8A}" type="slidenum">
              <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73273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14/3/2020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031E973-793A-42F6-8DED-A3CA3A62DC77}" type="slidenum">
              <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28111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C698F34-093B-4BBE-89E6-88C86500FC8B}" type="slidenum">
              <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292025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7D64ADEB-819E-40A8-984C-CEC5FB31E3EE}" type="slidenum">
              <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68994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14/3/2020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14/3/2020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14/3/2020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14/3/2020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14/3/2020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14/3/2020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14/3/2020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14/3/2020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Click to edit Master text styles</a:t>
            </a:r>
          </a:p>
          <a:p>
            <a:pPr lvl="1"/>
            <a:r>
              <a:rPr lang="el-GR" altLang="el-GR" smtClean="0"/>
              <a:t>Second level</a:t>
            </a:r>
          </a:p>
          <a:p>
            <a:pPr lvl="2"/>
            <a:r>
              <a:rPr lang="el-GR" altLang="el-GR" smtClean="0"/>
              <a:t>Third level</a:t>
            </a:r>
          </a:p>
          <a:p>
            <a:pPr lvl="3"/>
            <a:r>
              <a:rPr lang="el-GR" altLang="el-GR" smtClean="0"/>
              <a:t>Fourth level</a:t>
            </a:r>
          </a:p>
          <a:p>
            <a:pPr lvl="4"/>
            <a:r>
              <a:rPr lang="el-GR" altLang="el-GR"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cs typeface="Arial"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cs typeface="Arial"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l-GR" sz="1400" b="0" i="0" u="none" strike="noStrike" kern="1200" cap="none" spc="0" normalizeH="0" baseline="0" noProof="0">
              <a:ln>
                <a:noFill/>
              </a:ln>
              <a:solidFill>
                <a:srgbClr val="000000"/>
              </a:solidFill>
              <a:effectLst/>
              <a:uLnTx/>
              <a:uFillTx/>
              <a:latin typeface="Arial" charset="0"/>
              <a:ea typeface="+mn-ea"/>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12E69F6-6327-4B19-8EEA-42832DF74D78}" type="slidenum">
              <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l-GR" altLang="el-G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046422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pi-schools.gr/download/programs/depps/3deppsaps_GlossasGimnasiou.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874639"/>
          </a:xfrm>
        </p:spPr>
        <p:txBody>
          <a:bodyPr>
            <a:normAutofit fontScale="90000"/>
          </a:bodyPr>
          <a:lstStyle/>
          <a:p>
            <a:r>
              <a:rPr lang="el-GR" sz="3600" dirty="0"/>
              <a:t>Το Αναλυτικό Πρόγραμμα και η</a:t>
            </a:r>
            <a:br>
              <a:rPr lang="el-GR" sz="3600" dirty="0"/>
            </a:br>
            <a:r>
              <a:rPr lang="el-GR" sz="3600" dirty="0"/>
              <a:t>αναμόρφωσή του από τον </a:t>
            </a:r>
            <a:r>
              <a:rPr lang="el-GR" sz="3600" dirty="0" smtClean="0"/>
              <a:t>εκπαιδευτικό</a:t>
            </a:r>
            <a:br>
              <a:rPr lang="el-GR" sz="3600" dirty="0" smtClean="0"/>
            </a:br>
            <a:r>
              <a:rPr lang="el-GR" sz="3600" dirty="0" smtClean="0"/>
              <a:t>06-03-2020</a:t>
            </a:r>
            <a:br>
              <a:rPr lang="el-GR" sz="3600" dirty="0" smtClean="0"/>
            </a:br>
            <a:endParaRPr lang="el-GR" sz="3600" dirty="0"/>
          </a:p>
        </p:txBody>
      </p:sp>
      <p:sp>
        <p:nvSpPr>
          <p:cNvPr id="3" name="Υπότιτλος 2"/>
          <p:cNvSpPr>
            <a:spLocks noGrp="1"/>
          </p:cNvSpPr>
          <p:nvPr>
            <p:ph type="subTitle" idx="1"/>
          </p:nvPr>
        </p:nvSpPr>
        <p:spPr/>
        <p:txBody>
          <a:bodyPr/>
          <a:lstStyle/>
          <a:p>
            <a:r>
              <a:rPr lang="el-GR" dirty="0" smtClean="0"/>
              <a:t>Λευτέρης </a:t>
            </a:r>
            <a:r>
              <a:rPr lang="el-GR" dirty="0" err="1" smtClean="0"/>
              <a:t>Βεκρής</a:t>
            </a:r>
            <a:endParaRPr lang="en-US" dirty="0"/>
          </a:p>
          <a:p>
            <a:r>
              <a:rPr lang="el-GR" dirty="0" smtClean="0"/>
              <a:t>Δρ. Εκπαιδευτικός</a:t>
            </a:r>
            <a:endParaRPr lang="el-GR" dirty="0"/>
          </a:p>
        </p:txBody>
      </p:sp>
    </p:spTree>
    <p:extLst>
      <p:ext uri="{BB962C8B-B14F-4D97-AF65-F5344CB8AC3E}">
        <p14:creationId xmlns:p14="http://schemas.microsoft.com/office/powerpoint/2010/main" val="3852099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l-GR" sz="4000" smtClean="0"/>
              <a:t>Κλειστά Αναλυτικά Προγράμματα</a:t>
            </a:r>
          </a:p>
        </p:txBody>
      </p:sp>
      <p:sp>
        <p:nvSpPr>
          <p:cNvPr id="4099" name="Rectangle 3"/>
          <p:cNvSpPr>
            <a:spLocks noGrp="1" noChangeArrowheads="1"/>
          </p:cNvSpPr>
          <p:nvPr>
            <p:ph type="body" idx="1"/>
          </p:nvPr>
        </p:nvSpPr>
        <p:spPr/>
        <p:txBody>
          <a:bodyPr/>
          <a:lstStyle/>
          <a:p>
            <a:pPr eaLnBrk="1" hangingPunct="1"/>
            <a:r>
              <a:rPr lang="el-GR" dirty="0" smtClean="0"/>
              <a:t>Κεντρικός σχεδιασμός μακριά από τη σχολική τάξη (ομάδα ειδικών).</a:t>
            </a:r>
          </a:p>
          <a:p>
            <a:pPr eaLnBrk="1" hangingPunct="1"/>
            <a:r>
              <a:rPr lang="el-GR" dirty="0" smtClean="0"/>
              <a:t>ΑΠ: προϊόν προς κατανάλωση</a:t>
            </a:r>
          </a:p>
          <a:p>
            <a:pPr eaLnBrk="1" hangingPunct="1"/>
            <a:r>
              <a:rPr lang="el-GR" dirty="0" smtClean="0"/>
              <a:t>Εκπαιδευτικός: ακολουθεί μια προδιαγεγραμμένη πορεία </a:t>
            </a:r>
          </a:p>
          <a:p>
            <a:pPr eaLnBrk="1" hangingPunct="1"/>
            <a:r>
              <a:rPr lang="el-GR" dirty="0" smtClean="0"/>
              <a:t>Πλήρης ο έλεγχος της εκπαιδευτικής διαδικασίας</a:t>
            </a:r>
          </a:p>
          <a:p>
            <a:pPr eaLnBrk="1" hangingPunct="1"/>
            <a:r>
              <a:rPr lang="el-GR" dirty="0" smtClean="0"/>
              <a:t>Συγκεντρωτικά εκπαιδευτικά συστήματα</a:t>
            </a:r>
          </a:p>
          <a:p>
            <a:pPr eaLnBrk="1" hangingPunct="1"/>
            <a:endParaRPr lang="el-GR" dirty="0" smtClean="0"/>
          </a:p>
        </p:txBody>
      </p:sp>
    </p:spTree>
    <p:extLst>
      <p:ext uri="{BB962C8B-B14F-4D97-AF65-F5344CB8AC3E}">
        <p14:creationId xmlns:p14="http://schemas.microsoft.com/office/powerpoint/2010/main" val="32214279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l-GR" smtClean="0"/>
              <a:t>Θέση του εκπαιδευτικού </a:t>
            </a:r>
          </a:p>
        </p:txBody>
      </p:sp>
      <p:sp>
        <p:nvSpPr>
          <p:cNvPr id="6147" name="Rectangle 3"/>
          <p:cNvSpPr>
            <a:spLocks noGrp="1" noChangeArrowheads="1"/>
          </p:cNvSpPr>
          <p:nvPr>
            <p:ph type="body" idx="1"/>
          </p:nvPr>
        </p:nvSpPr>
        <p:spPr/>
        <p:txBody>
          <a:bodyPr/>
          <a:lstStyle/>
          <a:p>
            <a:pPr eaLnBrk="1" hangingPunct="1">
              <a:buFontTx/>
              <a:buNone/>
            </a:pPr>
            <a:r>
              <a:rPr lang="el-GR" dirty="0" smtClean="0"/>
              <a:t>   Ο εκπαιδευτικός: </a:t>
            </a:r>
          </a:p>
          <a:p>
            <a:pPr eaLnBrk="1" hangingPunct="1"/>
            <a:r>
              <a:rPr lang="el-GR" dirty="0" smtClean="0"/>
              <a:t>Ικανός διαχειριστής της τάξης</a:t>
            </a:r>
          </a:p>
          <a:p>
            <a:pPr eaLnBrk="1" hangingPunct="1"/>
            <a:r>
              <a:rPr lang="el-GR" dirty="0" smtClean="0"/>
              <a:t>Διεκπεραιωτής μιας προκαθορισμένης πορείας</a:t>
            </a:r>
          </a:p>
          <a:p>
            <a:pPr eaLnBrk="1" hangingPunct="1"/>
            <a:r>
              <a:rPr lang="el-GR" dirty="0" smtClean="0"/>
              <a:t>Ειδικός τεχνοκράτης  με ικανότητα:</a:t>
            </a:r>
          </a:p>
          <a:p>
            <a:pPr marL="0" indent="0" eaLnBrk="1" hangingPunct="1">
              <a:buNone/>
            </a:pPr>
            <a:r>
              <a:rPr lang="el-GR" dirty="0" smtClean="0"/>
              <a:t> α) να μεταδώσει ένα πακέτο γνώσεων και</a:t>
            </a:r>
          </a:p>
          <a:p>
            <a:pPr marL="0" indent="0" eaLnBrk="1" hangingPunct="1">
              <a:buNone/>
            </a:pPr>
            <a:r>
              <a:rPr lang="el-GR" dirty="0" smtClean="0"/>
              <a:t> β) να μετρήσει ποσοτικά την επίδοση του μαθητή </a:t>
            </a:r>
          </a:p>
        </p:txBody>
      </p:sp>
    </p:spTree>
    <p:extLst>
      <p:ext uri="{BB962C8B-B14F-4D97-AF65-F5344CB8AC3E}">
        <p14:creationId xmlns:p14="http://schemas.microsoft.com/office/powerpoint/2010/main" val="3003961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l-GR" smtClean="0"/>
              <a:t>Ρόλος εκπαιδευτικού</a:t>
            </a:r>
          </a:p>
        </p:txBody>
      </p:sp>
      <p:sp>
        <p:nvSpPr>
          <p:cNvPr id="7171" name="Rectangle 3"/>
          <p:cNvSpPr>
            <a:spLocks noGrp="1" noChangeArrowheads="1"/>
          </p:cNvSpPr>
          <p:nvPr>
            <p:ph type="body" idx="1"/>
          </p:nvPr>
        </p:nvSpPr>
        <p:spPr/>
        <p:txBody>
          <a:bodyPr/>
          <a:lstStyle/>
          <a:p>
            <a:pPr eaLnBrk="1" hangingPunct="1"/>
            <a:r>
              <a:rPr lang="el-GR" dirty="0" smtClean="0"/>
              <a:t>Ρόλος Πρακτικός </a:t>
            </a:r>
          </a:p>
          <a:p>
            <a:pPr eaLnBrk="1" hangingPunct="1"/>
            <a:r>
              <a:rPr lang="el-GR" dirty="0" smtClean="0"/>
              <a:t>Οι θεωρητικές πλευρές του ΑΠ αφήνονται στα χέρια των ειδημόνων, των ακαδημαϊκών </a:t>
            </a:r>
          </a:p>
          <a:p>
            <a:r>
              <a:rPr lang="el-GR" dirty="0" smtClean="0"/>
              <a:t>Περιορίζεται σημαντικά η επαγγελματική αυτονομία του εκπαιδευτικού και περιστέλλεται έτσι και η επαγγελματική του κρίση</a:t>
            </a:r>
          </a:p>
        </p:txBody>
      </p:sp>
    </p:spTree>
    <p:extLst>
      <p:ext uri="{BB962C8B-B14F-4D97-AF65-F5344CB8AC3E}">
        <p14:creationId xmlns:p14="http://schemas.microsoft.com/office/powerpoint/2010/main" val="18678863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smtClean="0"/>
              <a:t>Το ΔΕΠΠΣ – ΑΠΣ της Νεοελληνικής Γλώσσας Γυμνασίου</a:t>
            </a:r>
            <a:endParaRPr lang="el-GR" sz="3600" dirty="0"/>
          </a:p>
        </p:txBody>
      </p:sp>
      <p:sp>
        <p:nvSpPr>
          <p:cNvPr id="3" name="Θέση περιεχομένου 2"/>
          <p:cNvSpPr>
            <a:spLocks noGrp="1"/>
          </p:cNvSpPr>
          <p:nvPr>
            <p:ph idx="1"/>
          </p:nvPr>
        </p:nvSpPr>
        <p:spPr/>
        <p:txBody>
          <a:bodyPr/>
          <a:lstStyle/>
          <a:p>
            <a:r>
              <a:rPr lang="en-US" dirty="0">
                <a:hlinkClick r:id="rId2"/>
              </a:rPr>
              <a:t>http://</a:t>
            </a:r>
            <a:r>
              <a:rPr lang="en-US" dirty="0" smtClean="0">
                <a:hlinkClick r:id="rId2"/>
              </a:rPr>
              <a:t>www.pi-schools.gr/download/programs/depps/3deppsaps_GlossasGimnasiou.pdf</a:t>
            </a:r>
            <a:r>
              <a:rPr lang="el-GR" dirty="0" smtClean="0"/>
              <a:t>. </a:t>
            </a:r>
            <a:endParaRPr lang="el-GR" dirty="0"/>
          </a:p>
        </p:txBody>
      </p:sp>
    </p:spTree>
    <p:extLst>
      <p:ext uri="{BB962C8B-B14F-4D97-AF65-F5344CB8AC3E}">
        <p14:creationId xmlns:p14="http://schemas.microsoft.com/office/powerpoint/2010/main" val="3585766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dirty="0">
                <a:solidFill>
                  <a:prstClr val="black"/>
                </a:solidFill>
              </a:rPr>
              <a:t>Πώς νιώθουν οι εκπαιδευτικοί σε ένα τέτοιο πλαίσιο ΠΣ</a:t>
            </a:r>
            <a:r>
              <a:rPr lang="el-GR" sz="2800" dirty="0" smtClean="0">
                <a:solidFill>
                  <a:prstClr val="black"/>
                </a:solidFill>
              </a:rPr>
              <a:t>; (Βεκρής,2009: 469-480)</a:t>
            </a:r>
            <a:endParaRPr lang="el-GR" sz="2800" dirty="0"/>
          </a:p>
        </p:txBody>
      </p:sp>
      <p:sp>
        <p:nvSpPr>
          <p:cNvPr id="3" name="Θέση περιεχομένου 2"/>
          <p:cNvSpPr>
            <a:spLocks noGrp="1"/>
          </p:cNvSpPr>
          <p:nvPr>
            <p:ph idx="1"/>
          </p:nvPr>
        </p:nvSpPr>
        <p:spPr/>
        <p:txBody>
          <a:bodyPr>
            <a:normAutofit fontScale="85000" lnSpcReduction="10000"/>
          </a:bodyPr>
          <a:lstStyle/>
          <a:p>
            <a:pPr algn="just">
              <a:spcAft>
                <a:spcPts val="0"/>
              </a:spcAft>
            </a:pPr>
            <a:r>
              <a:rPr lang="el-GR" b="1" dirty="0">
                <a:latin typeface="Garamond"/>
                <a:ea typeface="Times New Roman"/>
              </a:rPr>
              <a:t>7. Από τα νέα βιβλία που θα έρθουν την επόμενη χρονιά τι θα περιμένατε;</a:t>
            </a:r>
            <a:endParaRPr lang="el-GR" sz="2800" dirty="0">
              <a:latin typeface="Times New Roman"/>
              <a:ea typeface="Times New Roman"/>
            </a:endParaRPr>
          </a:p>
          <a:p>
            <a:r>
              <a:rPr lang="el-GR" dirty="0" smtClean="0">
                <a:latin typeface="Garamond"/>
                <a:ea typeface="Times New Roman"/>
                <a:cs typeface="Times New Roman"/>
              </a:rPr>
              <a:t>2</a:t>
            </a:r>
            <a:r>
              <a:rPr lang="el-GR" dirty="0">
                <a:latin typeface="Garamond"/>
                <a:ea typeface="Times New Roman"/>
                <a:cs typeface="Times New Roman"/>
              </a:rPr>
              <a:t>. Δεν ξέρω ποιος είναι ο στόχος, ποια είναι η ματιά. Τα Αναλυτικό Πρόγραμμα τα λέει θαυμάσια, αλλά δεν έχω επιμορφωθεί. </a:t>
            </a:r>
            <a:endParaRPr lang="el-GR" dirty="0" smtClean="0">
              <a:latin typeface="Garamond"/>
              <a:ea typeface="Times New Roman"/>
              <a:cs typeface="Times New Roman"/>
            </a:endParaRPr>
          </a:p>
          <a:p>
            <a:pPr algn="just">
              <a:spcAft>
                <a:spcPts val="0"/>
              </a:spcAft>
            </a:pPr>
            <a:r>
              <a:rPr lang="el-GR" b="1" dirty="0">
                <a:latin typeface="Garamond"/>
                <a:ea typeface="Times New Roman"/>
              </a:rPr>
              <a:t>11. Ποια είναι η ανταπόκριση των μαθητών στο μάθημα;</a:t>
            </a:r>
            <a:endParaRPr lang="el-GR" sz="2800" dirty="0">
              <a:latin typeface="Times New Roman"/>
              <a:ea typeface="Times New Roman"/>
            </a:endParaRPr>
          </a:p>
          <a:p>
            <a:pPr algn="just">
              <a:spcAft>
                <a:spcPts val="0"/>
              </a:spcAft>
            </a:pPr>
            <a:r>
              <a:rPr lang="el-GR" dirty="0">
                <a:latin typeface="Garamond"/>
                <a:ea typeface="Times New Roman"/>
              </a:rPr>
              <a:t>Πολύ χλιαρή αντίδραση. Δεν τους αγγίζει. Δε φταίει το κείμενο. Πολύ ενδιαφέροντα κείμενα και δεν αντιδρούν. Βέβαια, κάποια πράγματα μπήκαν στην έκθεση. Λες να έχει να κάνει με μένα, λόγω δικού μου ενδιαφέροντος;</a:t>
            </a:r>
            <a:endParaRPr lang="el-GR" sz="2800" dirty="0">
              <a:latin typeface="Times New Roman"/>
              <a:ea typeface="Times New Roman"/>
            </a:endParaRPr>
          </a:p>
          <a:p>
            <a:endParaRPr lang="el-GR" dirty="0"/>
          </a:p>
        </p:txBody>
      </p:sp>
    </p:spTree>
    <p:extLst>
      <p:ext uri="{BB962C8B-B14F-4D97-AF65-F5344CB8AC3E}">
        <p14:creationId xmlns:p14="http://schemas.microsoft.com/office/powerpoint/2010/main" val="2931062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dirty="0">
                <a:solidFill>
                  <a:prstClr val="black"/>
                </a:solidFill>
              </a:rPr>
              <a:t>Πώς νιώθουν οι εκπαιδευτικοί σε ένα τέτοιο πλαίσιο ΠΣ; (Βεκρής,2009: 469-480)</a:t>
            </a:r>
            <a:endParaRPr lang="el-GR" dirty="0"/>
          </a:p>
        </p:txBody>
      </p:sp>
      <p:sp>
        <p:nvSpPr>
          <p:cNvPr id="3" name="Θέση περιεχομένου 2"/>
          <p:cNvSpPr>
            <a:spLocks noGrp="1"/>
          </p:cNvSpPr>
          <p:nvPr>
            <p:ph idx="1"/>
          </p:nvPr>
        </p:nvSpPr>
        <p:spPr/>
        <p:txBody>
          <a:bodyPr>
            <a:normAutofit fontScale="85000" lnSpcReduction="20000"/>
          </a:bodyPr>
          <a:lstStyle/>
          <a:p>
            <a:pPr algn="just">
              <a:spcAft>
                <a:spcPts val="0"/>
              </a:spcAft>
            </a:pPr>
            <a:r>
              <a:rPr lang="el-GR" b="1" dirty="0">
                <a:latin typeface="Garamond"/>
                <a:ea typeface="Times New Roman"/>
              </a:rPr>
              <a:t>7. Από τα νέα βιβλία που θα έρθουν την επόμενη χρονιά τι θα περιμένατε;</a:t>
            </a:r>
            <a:endParaRPr lang="el-GR" sz="2800" dirty="0">
              <a:latin typeface="Times New Roman"/>
              <a:ea typeface="Times New Roman"/>
            </a:endParaRPr>
          </a:p>
          <a:p>
            <a:pPr algn="just">
              <a:spcAft>
                <a:spcPts val="0"/>
              </a:spcAft>
            </a:pPr>
            <a:r>
              <a:rPr lang="el-GR" dirty="0">
                <a:latin typeface="Garamond"/>
                <a:ea typeface="Times New Roman"/>
              </a:rPr>
              <a:t>Περισσότερη ελευθερία, περισσότερο χρόνο διδασκαλίας. Αυτό βέβαια έχει να κάνει με το πρόγραμμα σπουδών. Πολύ περισσότερα κείμενα, σωστά! </a:t>
            </a:r>
            <a:r>
              <a:rPr lang="el-GR" dirty="0" err="1">
                <a:latin typeface="Garamond"/>
                <a:ea typeface="Times New Roman"/>
              </a:rPr>
              <a:t>Παραγραφοποιημένα</a:t>
            </a:r>
            <a:r>
              <a:rPr lang="el-GR" dirty="0">
                <a:latin typeface="Garamond"/>
                <a:ea typeface="Times New Roman"/>
              </a:rPr>
              <a:t>, όχι τέσσερις σειρές, πιο ολοκληρωμένα, μορφοποιημένα. Το παιδί να μπορεί να βγάλει κάποιες απαντήσεις. Καλύτερος τρόπος οργάνωσης Συντακτικού και Γραμματικής. Να έχουν ένα βιβλίο να ανατρέχουν χωρίς πολλές λεπτομέρειες που τους δυσκολεύουν. Ενιαία διδασκαλία της παραγράφου, με περισσότερες ασκήσεις. Πιο δομημένα τα περί αφήγησης , περιγραφής. Τα παιδιά μπερδεύονται.</a:t>
            </a:r>
            <a:endParaRPr lang="el-GR" sz="2800" dirty="0">
              <a:latin typeface="Times New Roman"/>
              <a:ea typeface="Times New Roman"/>
            </a:endParaRPr>
          </a:p>
          <a:p>
            <a:endParaRPr lang="el-GR" dirty="0"/>
          </a:p>
        </p:txBody>
      </p:sp>
    </p:spTree>
    <p:extLst>
      <p:ext uri="{BB962C8B-B14F-4D97-AF65-F5344CB8AC3E}">
        <p14:creationId xmlns:p14="http://schemas.microsoft.com/office/powerpoint/2010/main" val="20595836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dirty="0">
                <a:solidFill>
                  <a:prstClr val="black"/>
                </a:solidFill>
              </a:rPr>
              <a:t>Πώς νιώθουν οι εκπαιδευτικοί σε ένα τέτοιο πλαίσιο ΠΣ; (Βεκρής,2009: 469-480)</a:t>
            </a:r>
            <a:endParaRPr lang="el-GR" sz="3200" dirty="0"/>
          </a:p>
        </p:txBody>
      </p:sp>
      <p:sp>
        <p:nvSpPr>
          <p:cNvPr id="3" name="Θέση περιεχομένου 2"/>
          <p:cNvSpPr>
            <a:spLocks noGrp="1"/>
          </p:cNvSpPr>
          <p:nvPr>
            <p:ph idx="1"/>
          </p:nvPr>
        </p:nvSpPr>
        <p:spPr/>
        <p:txBody>
          <a:bodyPr>
            <a:normAutofit fontScale="85000" lnSpcReduction="10000"/>
          </a:bodyPr>
          <a:lstStyle/>
          <a:p>
            <a:pPr algn="just">
              <a:spcAft>
                <a:spcPts val="0"/>
              </a:spcAft>
            </a:pPr>
            <a:r>
              <a:rPr lang="el-GR" b="1" dirty="0">
                <a:latin typeface="Garamond"/>
                <a:ea typeface="Times New Roman"/>
              </a:rPr>
              <a:t>6. Γιατί δεν θα διαλέγατε τη Νεοελληνική Γλώσσα;</a:t>
            </a:r>
            <a:endParaRPr lang="el-GR" sz="2800" dirty="0">
              <a:latin typeface="Times New Roman"/>
              <a:ea typeface="Times New Roman"/>
            </a:endParaRPr>
          </a:p>
          <a:p>
            <a:pPr algn="just">
              <a:spcAft>
                <a:spcPts val="0"/>
              </a:spcAft>
            </a:pPr>
            <a:r>
              <a:rPr lang="el-GR" dirty="0">
                <a:latin typeface="Garamond"/>
                <a:ea typeface="Times New Roman"/>
              </a:rPr>
              <a:t>Στη ΝΕΓ μου φαίνεται ότι δεν υπάρχει χρόνος αρκετός για την εξάσκηση των μαθητών. Δεν επιτυγχάνεται ο στόχος του μαθήματος. Χίλια πράγματα σε κάθε ενότητα. Τα παιδάκια, ενώ θέλουν δεν υπάρχει χρόνος. </a:t>
            </a:r>
            <a:endParaRPr lang="el-GR" sz="2800" dirty="0">
              <a:latin typeface="Times New Roman"/>
              <a:ea typeface="Times New Roman"/>
            </a:endParaRPr>
          </a:p>
          <a:p>
            <a:pPr algn="just">
              <a:spcAft>
                <a:spcPts val="0"/>
              </a:spcAft>
            </a:pPr>
            <a:endParaRPr lang="el-GR" b="1" dirty="0" smtClean="0">
              <a:latin typeface="Garamond"/>
              <a:ea typeface="Times New Roman"/>
            </a:endParaRPr>
          </a:p>
          <a:p>
            <a:pPr algn="just">
              <a:spcAft>
                <a:spcPts val="0"/>
              </a:spcAft>
            </a:pPr>
            <a:r>
              <a:rPr lang="el-GR" b="1" dirty="0" smtClean="0">
                <a:latin typeface="Garamond"/>
                <a:ea typeface="Times New Roman"/>
              </a:rPr>
              <a:t>17</a:t>
            </a:r>
            <a:r>
              <a:rPr lang="el-GR" b="1" dirty="0">
                <a:latin typeface="Garamond"/>
                <a:ea typeface="Times New Roman"/>
              </a:rPr>
              <a:t>. Αν θα προτείνατε μια αλλαγή στο μάθημα, ποια θα ήταν;</a:t>
            </a:r>
            <a:endParaRPr lang="el-GR" sz="2800" dirty="0">
              <a:latin typeface="Times New Roman"/>
              <a:ea typeface="Times New Roman"/>
            </a:endParaRPr>
          </a:p>
          <a:p>
            <a:pPr algn="just">
              <a:spcAft>
                <a:spcPts val="0"/>
              </a:spcAft>
            </a:pPr>
            <a:r>
              <a:rPr lang="el-GR" dirty="0">
                <a:latin typeface="Garamond"/>
                <a:ea typeface="Times New Roman"/>
              </a:rPr>
              <a:t>Εγώ θα ήθελα σεμινάρια επιμόρφωσης για τη διδασκαλία της γλώσσας. Νιώθω ότι πελαγοδρομώ περισσότερο απ’ όλα.</a:t>
            </a:r>
            <a:endParaRPr lang="el-GR" sz="2800" dirty="0">
              <a:effectLst/>
              <a:latin typeface="Times New Roman"/>
              <a:ea typeface="Times New Roman"/>
            </a:endParaRPr>
          </a:p>
        </p:txBody>
      </p:sp>
    </p:spTree>
    <p:extLst>
      <p:ext uri="{BB962C8B-B14F-4D97-AF65-F5344CB8AC3E}">
        <p14:creationId xmlns:p14="http://schemas.microsoft.com/office/powerpoint/2010/main" val="21965893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Αλλά…</a:t>
            </a:r>
            <a:endParaRPr lang="el-GR" sz="3600" dirty="0"/>
          </a:p>
        </p:txBody>
      </p:sp>
      <p:sp>
        <p:nvSpPr>
          <p:cNvPr id="3" name="Θέση περιεχομένου 2"/>
          <p:cNvSpPr>
            <a:spLocks noGrp="1"/>
          </p:cNvSpPr>
          <p:nvPr>
            <p:ph idx="1"/>
          </p:nvPr>
        </p:nvSpPr>
        <p:spPr/>
        <p:txBody>
          <a:bodyPr>
            <a:normAutofit fontScale="77500" lnSpcReduction="20000"/>
          </a:bodyPr>
          <a:lstStyle/>
          <a:p>
            <a:r>
              <a:rPr lang="el-GR" dirty="0" smtClean="0"/>
              <a:t>«Η προετοιμασία για τη ζωή – εκείνο το αιώνιο, αμετάβλητο έργο κάθε είδους εκπαίδευσης – πρέπει να σημαίνει πάνω από όλα την καλλιέργεια της ικανότητας να ζει κάποιος καθημερινά και αρμονικά με την αβεβαιότητα και την αμφιθυμία, με μια ποικιλομορφία απόψεων και στην απουσία μιας αλάνθαστης και αξιόπιστης σιγουριάς…</a:t>
            </a:r>
          </a:p>
          <a:p>
            <a:r>
              <a:rPr lang="el-GR" dirty="0" smtClean="0"/>
              <a:t>Τέτοιες ιδιότητες δεν μπορούν να αναπτυχθούν πλήρως μέσα από εκείνη την πτυχή της εκπαιδευτικής διαδικασίας, η οποία υποβοηθά τις σχεδιασμένες και ελεγκτικές εξουσίες των θεωρητικών και επαγγελματιών της εκπαίδευσης μέσα από το ρητό περιεχόμενο του ΑΠ». (</a:t>
            </a:r>
            <a:r>
              <a:rPr lang="en-US" dirty="0" smtClean="0"/>
              <a:t>Bauman, 2001:138 </a:t>
            </a:r>
            <a:r>
              <a:rPr lang="el-GR" dirty="0" smtClean="0"/>
              <a:t>στο </a:t>
            </a:r>
            <a:r>
              <a:rPr lang="en-US" dirty="0" smtClean="0"/>
              <a:t>Goodson, 2019: 143)</a:t>
            </a:r>
            <a:endParaRPr lang="el-GR" dirty="0"/>
          </a:p>
        </p:txBody>
      </p:sp>
    </p:spTree>
    <p:extLst>
      <p:ext uri="{BB962C8B-B14F-4D97-AF65-F5344CB8AC3E}">
        <p14:creationId xmlns:p14="http://schemas.microsoft.com/office/powerpoint/2010/main" val="31743258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Το μοντέλο των ανθρωπίνων σχέσεων</a:t>
            </a:r>
            <a:endParaRPr lang="el-GR" sz="3200" dirty="0"/>
          </a:p>
        </p:txBody>
      </p:sp>
      <p:sp>
        <p:nvSpPr>
          <p:cNvPr id="3" name="Θέση περιεχομένου 2"/>
          <p:cNvSpPr>
            <a:spLocks noGrp="1"/>
          </p:cNvSpPr>
          <p:nvPr>
            <p:ph idx="1"/>
          </p:nvPr>
        </p:nvSpPr>
        <p:spPr>
          <a:xfrm>
            <a:off x="457200" y="1196752"/>
            <a:ext cx="8229600" cy="4929411"/>
          </a:xfrm>
        </p:spPr>
        <p:txBody>
          <a:bodyPr>
            <a:normAutofit fontScale="85000" lnSpcReduction="10000"/>
          </a:bodyPr>
          <a:lstStyle/>
          <a:p>
            <a:r>
              <a:rPr lang="el-GR" dirty="0" smtClean="0"/>
              <a:t>Αμφισβητεί τα προηγούμενα μοντέλα που ορίζουν και οργανώνουν με  ορθολογιστικό τρόπο την εκπαιδευτική διαδικασία: «Στηρίζονται στην υπόθεση ότι μπορεί κανείς «εκ των άνω» να εγκαθιδρύσει μια ορθολογική και τυπική τάξη, την οποία υπηρετούν ορθολογικά ανθρώπινα όντα». </a:t>
            </a:r>
          </a:p>
          <a:p>
            <a:r>
              <a:rPr lang="el-GR" dirty="0" smtClean="0"/>
              <a:t>Αντίθετα προσεγγίζουν την εκπαιδευτική διαδικασία ως« μια δραστηριότητα, στον πυρήνα της οποίας βρίσκεται η προσωπική σχέση του εκπαιδευτικού με τον μαθητή ή τη μαθήτριά του». </a:t>
            </a:r>
          </a:p>
          <a:p>
            <a:r>
              <a:rPr lang="el-GR" dirty="0" smtClean="0"/>
              <a:t>Η διδασκαλία εμπεριέχει ένα ευρύ περιθώριο απροσδιοριστίας.  </a:t>
            </a:r>
            <a:endParaRPr lang="el-GR" dirty="0"/>
          </a:p>
        </p:txBody>
      </p:sp>
    </p:spTree>
    <p:extLst>
      <p:ext uri="{BB962C8B-B14F-4D97-AF65-F5344CB8AC3E}">
        <p14:creationId xmlns:p14="http://schemas.microsoft.com/office/powerpoint/2010/main" val="16429178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l-GR" altLang="el-GR" sz="3200" dirty="0" smtClean="0"/>
              <a:t>Από το αποτέλεσμα στη διαδικασία</a:t>
            </a:r>
          </a:p>
        </p:txBody>
      </p:sp>
      <p:sp>
        <p:nvSpPr>
          <p:cNvPr id="13315" name="Rectangle 3"/>
          <p:cNvSpPr>
            <a:spLocks noGrp="1" noChangeArrowheads="1"/>
          </p:cNvSpPr>
          <p:nvPr>
            <p:ph type="body" idx="1"/>
          </p:nvPr>
        </p:nvSpPr>
        <p:spPr/>
        <p:txBody>
          <a:bodyPr/>
          <a:lstStyle/>
          <a:p>
            <a:pPr marL="0" indent="0" eaLnBrk="1" hangingPunct="1">
              <a:buNone/>
            </a:pPr>
            <a:r>
              <a:rPr lang="el-GR" altLang="el-GR" sz="2800" dirty="0" smtClean="0">
                <a:latin typeface="Calibri" panose="020F0502020204030204" pitchFamily="34" charset="0"/>
                <a:cs typeface="Calibri" panose="020F0502020204030204" pitchFamily="34" charset="0"/>
              </a:rPr>
              <a:t>«Το ΑΠ όπως αναπτύσσεται (</a:t>
            </a:r>
            <a:r>
              <a:rPr lang="en-US" altLang="el-GR" sz="2800" dirty="0" smtClean="0">
                <a:latin typeface="Calibri" panose="020F0502020204030204" pitchFamily="34" charset="0"/>
                <a:cs typeface="Calibri" panose="020F0502020204030204" pitchFamily="34" charset="0"/>
              </a:rPr>
              <a:t>experienced</a:t>
            </a:r>
            <a:r>
              <a:rPr lang="el-GR" altLang="el-GR" sz="2800" dirty="0" smtClean="0">
                <a:latin typeface="Calibri" panose="020F0502020204030204" pitchFamily="34" charset="0"/>
                <a:cs typeface="Calibri" panose="020F0502020204030204" pitchFamily="34" charset="0"/>
              </a:rPr>
              <a:t>) στο σχολείο δεν είναι μια μονοσήμαντη μετάδοση ιδεών και πληροφοριών από τον διδάσκοντα σε μια ομάδα παθητικών δεκτών αλλά μια σειρά από επικοινωνίες, αντιδράσεις, ανταλλαγές ανάμεσα στις δυο ομάδες» (</a:t>
            </a:r>
            <a:r>
              <a:rPr lang="en-US" altLang="el-GR" sz="2800" dirty="0" smtClean="0">
                <a:latin typeface="Calibri" panose="020F0502020204030204" pitchFamily="34" charset="0"/>
                <a:cs typeface="Calibri" panose="020F0502020204030204" pitchFamily="34" charset="0"/>
              </a:rPr>
              <a:t>Marsh</a:t>
            </a:r>
            <a:r>
              <a:rPr lang="el-GR" altLang="el-GR" sz="2800" dirty="0" smtClean="0">
                <a:latin typeface="Calibri" panose="020F0502020204030204" pitchFamily="34" charset="0"/>
                <a:cs typeface="Calibri" panose="020F0502020204030204" pitchFamily="34" charset="0"/>
              </a:rPr>
              <a:t> 1997: 5)</a:t>
            </a:r>
            <a:r>
              <a:rPr lang="el-GR" altLang="el-GR" sz="2800" dirty="0" smtClean="0"/>
              <a:t> </a:t>
            </a:r>
          </a:p>
        </p:txBody>
      </p:sp>
    </p:spTree>
    <p:extLst>
      <p:ext uri="{BB962C8B-B14F-4D97-AF65-F5344CB8AC3E}">
        <p14:creationId xmlns:p14="http://schemas.microsoft.com/office/powerpoint/2010/main" val="1737522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dirty="0" smtClean="0"/>
              <a:t>Περίληψη του μαθήματος</a:t>
            </a:r>
            <a:endParaRPr lang="el-GR" sz="2800" dirty="0"/>
          </a:p>
        </p:txBody>
      </p:sp>
      <p:sp>
        <p:nvSpPr>
          <p:cNvPr id="3" name="Θέση περιεχομένου 2"/>
          <p:cNvSpPr>
            <a:spLocks noGrp="1"/>
          </p:cNvSpPr>
          <p:nvPr>
            <p:ph idx="1"/>
          </p:nvPr>
        </p:nvSpPr>
        <p:spPr/>
        <p:txBody>
          <a:bodyPr>
            <a:normAutofit/>
          </a:bodyPr>
          <a:lstStyle/>
          <a:p>
            <a:r>
              <a:rPr lang="el-GR" sz="1800" dirty="0" smtClean="0"/>
              <a:t>Στο μάθημα είδαμε, όπως και στο 1</a:t>
            </a:r>
            <a:r>
              <a:rPr lang="el-GR" sz="1800" baseline="30000" dirty="0" smtClean="0"/>
              <a:t>ο</a:t>
            </a:r>
            <a:r>
              <a:rPr lang="el-GR" sz="1800" dirty="0" smtClean="0"/>
              <a:t> </a:t>
            </a:r>
            <a:r>
              <a:rPr lang="el-GR" sz="1800" dirty="0" smtClean="0"/>
              <a:t>μάθημα, </a:t>
            </a:r>
            <a:r>
              <a:rPr lang="el-GR" sz="1800" dirty="0" smtClean="0"/>
              <a:t>τα τρία οργανωτικά πρότυπα της εκπαίδευσης κατά </a:t>
            </a:r>
            <a:r>
              <a:rPr lang="en-US" sz="1800" dirty="0" err="1" smtClean="0"/>
              <a:t>Husen</a:t>
            </a:r>
            <a:r>
              <a:rPr lang="el-GR" sz="1800" dirty="0" smtClean="0"/>
              <a:t>, ώστε να μπορούμε να κατατάξουμε τα ισχύοντα ΠΣ/ΑΠ σε ποιο σημείο του φάσματος βρίσκονται, έτσι όπως διαμορφώνεται στην επόμενη διαφάνεια. </a:t>
            </a:r>
          </a:p>
          <a:p>
            <a:r>
              <a:rPr lang="el-GR" sz="1800" dirty="0" smtClean="0"/>
              <a:t>Στη συνέχεια είδαμε τα χαρακτηριστικά του ΑΠ στη νεωτερική  εκδοχή. Αξιοποιήσαμε ως παράδειγμα το ΔΕΠΠΣ – ΑΠΣ της Νεοελληνικής Γλώσσας του Γυμνασίου. </a:t>
            </a:r>
          </a:p>
          <a:p>
            <a:r>
              <a:rPr lang="el-GR" sz="1800" dirty="0" smtClean="0"/>
              <a:t>Διερευνήσαμε στάσεις εκπαιδευτικών μέσω αποσπασμάτων συνεντεύξεων εκπαιδευτικών της πράξης. </a:t>
            </a:r>
          </a:p>
          <a:p>
            <a:r>
              <a:rPr lang="el-GR" sz="1800" dirty="0" smtClean="0"/>
              <a:t>Στην παρουσίαση  που ακολουθεί γίνεται αναφορά και στη </a:t>
            </a:r>
            <a:r>
              <a:rPr lang="el-GR" sz="1800" dirty="0" err="1" smtClean="0"/>
              <a:t>μετανεωτερική</a:t>
            </a:r>
            <a:r>
              <a:rPr lang="el-GR" sz="1800" dirty="0" smtClean="0"/>
              <a:t> εκδοχή του ΑΠ, σύμφωνα με το μοντέλο των ανθρώπινων σχέσεων, στα «ανοικτά» ΠΣ και σε βασικούς παράγοντες που συνέβαλαν σε αυτή την μετατόπιση. </a:t>
            </a:r>
          </a:p>
          <a:p>
            <a:r>
              <a:rPr lang="el-GR" sz="1800" dirty="0" smtClean="0"/>
              <a:t>Για τη μελέτη των δύο τύπων ΑΠ  στη νεωτερική και </a:t>
            </a:r>
            <a:r>
              <a:rPr lang="el-GR" sz="1800" dirty="0" err="1" smtClean="0"/>
              <a:t>μετανεωτερική</a:t>
            </a:r>
            <a:r>
              <a:rPr lang="el-GR" sz="1800" dirty="0" smtClean="0"/>
              <a:t> εκδοχή  </a:t>
            </a:r>
            <a:r>
              <a:rPr lang="el-GR" sz="1800" dirty="0" smtClean="0"/>
              <a:t>βλ. </a:t>
            </a:r>
            <a:r>
              <a:rPr lang="el-GR" sz="1800" dirty="0" smtClean="0"/>
              <a:t>1</a:t>
            </a:r>
            <a:r>
              <a:rPr lang="el-GR" sz="1800" baseline="30000" dirty="0" smtClean="0"/>
              <a:t>ο</a:t>
            </a:r>
            <a:r>
              <a:rPr lang="el-GR" sz="1800" dirty="0" smtClean="0"/>
              <a:t>  κεφάλαιο  </a:t>
            </a:r>
            <a:r>
              <a:rPr lang="el-GR" sz="1800" dirty="0" smtClean="0"/>
              <a:t>(</a:t>
            </a:r>
            <a:r>
              <a:rPr lang="el-GR" sz="1800" dirty="0" err="1" smtClean="0"/>
              <a:t>Τσάφος</a:t>
            </a:r>
            <a:r>
              <a:rPr lang="el-GR" sz="1800" dirty="0" smtClean="0"/>
              <a:t>: 2014: 29-68 κα </a:t>
            </a:r>
            <a:r>
              <a:rPr lang="el-GR" sz="1800" smtClean="0"/>
              <a:t>68-85 </a:t>
            </a:r>
            <a:r>
              <a:rPr lang="el-GR" sz="1800" smtClean="0"/>
              <a:t>αντίστοιχα).</a:t>
            </a:r>
            <a:endParaRPr lang="el-GR" sz="1800" dirty="0" smtClean="0"/>
          </a:p>
          <a:p>
            <a:endParaRPr lang="el-GR" sz="1800" dirty="0"/>
          </a:p>
        </p:txBody>
      </p:sp>
    </p:spTree>
    <p:extLst>
      <p:ext uri="{BB962C8B-B14F-4D97-AF65-F5344CB8AC3E}">
        <p14:creationId xmlns:p14="http://schemas.microsoft.com/office/powerpoint/2010/main" val="1377623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smtClean="0"/>
              <a:t>Παράγοντες ανάπτυξης του μοντέλου των ανθρωπίνων σχέσεων</a:t>
            </a:r>
            <a:endParaRPr lang="el-GR" sz="3600" dirty="0"/>
          </a:p>
        </p:txBody>
      </p:sp>
      <p:sp>
        <p:nvSpPr>
          <p:cNvPr id="3" name="Θέση περιεχομένου 2"/>
          <p:cNvSpPr>
            <a:spLocks noGrp="1"/>
          </p:cNvSpPr>
          <p:nvPr>
            <p:ph idx="1"/>
          </p:nvPr>
        </p:nvSpPr>
        <p:spPr/>
        <p:txBody>
          <a:bodyPr/>
          <a:lstStyle/>
          <a:p>
            <a:r>
              <a:rPr lang="el-GR" dirty="0" smtClean="0"/>
              <a:t>Αμφισβήτηση του ορθολογισμού</a:t>
            </a:r>
          </a:p>
          <a:p>
            <a:r>
              <a:rPr lang="el-GR" dirty="0" smtClean="0"/>
              <a:t>Το αίτημα της συμμετοχικής δημοκρατίας</a:t>
            </a:r>
          </a:p>
          <a:p>
            <a:r>
              <a:rPr lang="el-GR" dirty="0" smtClean="0"/>
              <a:t>Συμπεριληπτική διαφοροποιημένη εκπαίδευση</a:t>
            </a:r>
            <a:endParaRPr lang="en-US" dirty="0" smtClean="0"/>
          </a:p>
          <a:p>
            <a:r>
              <a:rPr lang="el-GR" dirty="0" smtClean="0"/>
              <a:t>Η συγκρότηση μια νέας ατομικότητας</a:t>
            </a:r>
            <a:r>
              <a:rPr lang="en-US" dirty="0" smtClean="0"/>
              <a:t> </a:t>
            </a:r>
            <a:r>
              <a:rPr lang="el-GR" dirty="0" smtClean="0"/>
              <a:t>στο πλαίσιο του νέου τεχνολογικού περιβάλλοντος</a:t>
            </a:r>
          </a:p>
          <a:p>
            <a:pPr marL="0" indent="0">
              <a:buNone/>
            </a:pPr>
            <a:endParaRPr lang="el-GR" dirty="0"/>
          </a:p>
        </p:txBody>
      </p:sp>
    </p:spTree>
    <p:extLst>
      <p:ext uri="{BB962C8B-B14F-4D97-AF65-F5344CB8AC3E}">
        <p14:creationId xmlns:p14="http://schemas.microsoft.com/office/powerpoint/2010/main" val="20410077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Διαφοροποίηση της διδασκαλίας στη σύγχρονη εκπαίδευση </a:t>
            </a:r>
            <a:endParaRPr lang="el-GR" sz="3200" dirty="0"/>
          </a:p>
        </p:txBody>
      </p:sp>
      <p:sp>
        <p:nvSpPr>
          <p:cNvPr id="3" name="Θέση περιεχομένου 2"/>
          <p:cNvSpPr>
            <a:spLocks noGrp="1"/>
          </p:cNvSpPr>
          <p:nvPr>
            <p:ph idx="1"/>
          </p:nvPr>
        </p:nvSpPr>
        <p:spPr/>
        <p:txBody>
          <a:bodyPr>
            <a:normAutofit fontScale="70000" lnSpcReduction="20000"/>
          </a:bodyPr>
          <a:lstStyle/>
          <a:p>
            <a:r>
              <a:rPr lang="el-GR" dirty="0" smtClean="0"/>
              <a:t>Από τα κεντρικά σχεδιασμένα ΑΠ στις ανάγκες των υποκειμένων της εκπαίδευσης (μαθητές – εκπαιδευτικοί – τοπικές </a:t>
            </a:r>
            <a:r>
              <a:rPr lang="el-GR" dirty="0"/>
              <a:t>κοινωνίες) </a:t>
            </a:r>
            <a:endParaRPr lang="el-GR" dirty="0" smtClean="0"/>
          </a:p>
          <a:p>
            <a:pPr marL="36576" indent="0">
              <a:buNone/>
            </a:pPr>
            <a:endParaRPr lang="el-GR" dirty="0" smtClean="0"/>
          </a:p>
          <a:p>
            <a:r>
              <a:rPr lang="el-GR" dirty="0" smtClean="0"/>
              <a:t>Είναι </a:t>
            </a:r>
            <a:r>
              <a:rPr lang="el-GR" dirty="0"/>
              <a:t>τρόπος σκέψης για τη διδασκαλία και τη μάθηση που ξεκινά από τη θέση ότι  η διδασκαλία πρέπει να αρχίζει από το σημείο στο οποίο βρίσκονται οι μαθητές, παρά να στηρίζεται σε ένα προκαθορισμένο σχέδιο δράσης , το οποίο αγνοεί την ετοιμότητα, το ενδιαφέρον και το μαθησιακό προφίλ του μαθητή.  (</a:t>
            </a:r>
            <a:r>
              <a:rPr lang="el-GR" dirty="0" err="1"/>
              <a:t>Tomlinson</a:t>
            </a:r>
            <a:r>
              <a:rPr lang="el-GR" dirty="0"/>
              <a:t>, 2003) </a:t>
            </a:r>
          </a:p>
          <a:p>
            <a:pPr marL="36576" indent="0">
              <a:buNone/>
            </a:pPr>
            <a:endParaRPr lang="el-GR" dirty="0"/>
          </a:p>
          <a:p>
            <a:r>
              <a:rPr lang="el-GR" dirty="0"/>
              <a:t>…θα πρέπει να γίνει αντιληπτή ως μέθοδος διδασκαλίας,  η οποία βασίζεται και αντιμετωπίζει τους μαθητές ως βιογραφίες και όχι ως κόπιες της ίδιας εικόνας…  (</a:t>
            </a:r>
            <a:r>
              <a:rPr lang="el-GR" dirty="0" err="1"/>
              <a:t>Κουτσελίνη</a:t>
            </a:r>
            <a:r>
              <a:rPr lang="el-GR" dirty="0"/>
              <a:t>, 2006) </a:t>
            </a:r>
          </a:p>
          <a:p>
            <a:pPr marL="36576" indent="0">
              <a:buNone/>
            </a:pPr>
            <a:r>
              <a:rPr lang="el-GR" dirty="0" smtClean="0"/>
              <a:t> </a:t>
            </a:r>
            <a:endParaRPr lang="el-GR" dirty="0"/>
          </a:p>
          <a:p>
            <a:endParaRPr lang="el-GR" dirty="0" smtClean="0"/>
          </a:p>
          <a:p>
            <a:endParaRPr lang="el-GR" dirty="0"/>
          </a:p>
        </p:txBody>
      </p:sp>
    </p:spTree>
    <p:extLst>
      <p:ext uri="{BB962C8B-B14F-4D97-AF65-F5344CB8AC3E}">
        <p14:creationId xmlns:p14="http://schemas.microsoft.com/office/powerpoint/2010/main" val="320644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900" dirty="0"/>
              <a:t>Διαφοροποίηση της διδασκαλίας στη σύγχρονη εκπαίδευση </a:t>
            </a:r>
            <a:endParaRPr lang="el-GR" dirty="0"/>
          </a:p>
        </p:txBody>
      </p:sp>
      <p:sp>
        <p:nvSpPr>
          <p:cNvPr id="3" name="Θέση περιεχομένου 2"/>
          <p:cNvSpPr>
            <a:spLocks noGrp="1"/>
          </p:cNvSpPr>
          <p:nvPr>
            <p:ph idx="1"/>
          </p:nvPr>
        </p:nvSpPr>
        <p:spPr/>
        <p:txBody>
          <a:bodyPr/>
          <a:lstStyle/>
          <a:p>
            <a:r>
              <a:rPr lang="el-GR" dirty="0" smtClean="0"/>
              <a:t>Στροφή προς την κατανόηση της ταυτότητας </a:t>
            </a:r>
          </a:p>
          <a:p>
            <a:r>
              <a:rPr lang="el-GR" dirty="0" smtClean="0"/>
              <a:t>Στροφή προς τη διαλογικότητα</a:t>
            </a:r>
          </a:p>
          <a:p>
            <a:r>
              <a:rPr lang="el-GR" dirty="0" smtClean="0"/>
              <a:t>Στροφή προς την ευελιξία</a:t>
            </a:r>
            <a:endParaRPr lang="el-GR" dirty="0"/>
          </a:p>
        </p:txBody>
      </p:sp>
    </p:spTree>
    <p:extLst>
      <p:ext uri="{BB962C8B-B14F-4D97-AF65-F5344CB8AC3E}">
        <p14:creationId xmlns:p14="http://schemas.microsoft.com/office/powerpoint/2010/main" val="2197090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dirty="0" smtClean="0"/>
              <a:t>Βασικά χαρακτηριστικά της διαφοροποιημένης διδασκαλίας  (</a:t>
            </a:r>
            <a:r>
              <a:rPr lang="en-US" sz="2800" dirty="0" smtClean="0"/>
              <a:t>Tomlinson, 1999)</a:t>
            </a:r>
            <a:endParaRPr lang="el-GR" sz="2800" dirty="0"/>
          </a:p>
        </p:txBody>
      </p:sp>
      <p:sp>
        <p:nvSpPr>
          <p:cNvPr id="3" name="Θέση περιεχομένου 2"/>
          <p:cNvSpPr>
            <a:spLocks noGrp="1"/>
          </p:cNvSpPr>
          <p:nvPr>
            <p:ph idx="1"/>
          </p:nvPr>
        </p:nvSpPr>
        <p:spPr/>
        <p:txBody>
          <a:bodyPr>
            <a:normAutofit fontScale="77500" lnSpcReduction="20000"/>
          </a:bodyPr>
          <a:lstStyle/>
          <a:p>
            <a:r>
              <a:rPr lang="el-GR" dirty="0"/>
              <a:t> Επικέντρωση στα ουσιώδη  </a:t>
            </a:r>
            <a:endParaRPr lang="el-GR" dirty="0" smtClean="0"/>
          </a:p>
          <a:p>
            <a:r>
              <a:rPr lang="el-GR" dirty="0" smtClean="0"/>
              <a:t>Ανταπόκριση </a:t>
            </a:r>
            <a:r>
              <a:rPr lang="el-GR" dirty="0"/>
              <a:t>στη διαφορετικότητα  των μαθητών /τριών </a:t>
            </a:r>
            <a:endParaRPr lang="el-GR" dirty="0" smtClean="0"/>
          </a:p>
          <a:p>
            <a:r>
              <a:rPr lang="el-GR" dirty="0" smtClean="0"/>
              <a:t>Ευέλικτη </a:t>
            </a:r>
            <a:r>
              <a:rPr lang="el-GR" dirty="0"/>
              <a:t>εργασία στην τάξη </a:t>
            </a:r>
            <a:endParaRPr lang="el-GR" dirty="0" smtClean="0"/>
          </a:p>
          <a:p>
            <a:r>
              <a:rPr lang="el-GR" dirty="0" smtClean="0"/>
              <a:t>Συνεχής </a:t>
            </a:r>
            <a:r>
              <a:rPr lang="el-GR" dirty="0"/>
              <a:t>και αποτελεσματική αξιολόγηση των αναγκών του/της μαθητή/</a:t>
            </a:r>
            <a:r>
              <a:rPr lang="el-GR" dirty="0" err="1"/>
              <a:t>τριας</a:t>
            </a:r>
            <a:r>
              <a:rPr lang="el-GR" dirty="0"/>
              <a:t> </a:t>
            </a:r>
            <a:endParaRPr lang="el-GR" dirty="0" smtClean="0"/>
          </a:p>
          <a:p>
            <a:r>
              <a:rPr lang="el-GR" dirty="0" smtClean="0"/>
              <a:t> </a:t>
            </a:r>
            <a:r>
              <a:rPr lang="el-GR" dirty="0"/>
              <a:t>Διαφοροποίηση του περιεχομένου, της διαδικασίας και του αποτελέσματος  </a:t>
            </a:r>
            <a:endParaRPr lang="el-GR" dirty="0" smtClean="0"/>
          </a:p>
          <a:p>
            <a:r>
              <a:rPr lang="el-GR" dirty="0" smtClean="0"/>
              <a:t>Εφαρμογή </a:t>
            </a:r>
            <a:r>
              <a:rPr lang="el-GR" dirty="0"/>
              <a:t>αξιόλογων δραστηριοτήτων και μαθησιακών διευθετήσεων </a:t>
            </a:r>
            <a:endParaRPr lang="el-GR" dirty="0" smtClean="0"/>
          </a:p>
          <a:p>
            <a:r>
              <a:rPr lang="el-GR" dirty="0" smtClean="0"/>
              <a:t>Μαθητές/</a:t>
            </a:r>
            <a:r>
              <a:rPr lang="el-GR" dirty="0" err="1" smtClean="0"/>
              <a:t>τριες</a:t>
            </a:r>
            <a:r>
              <a:rPr lang="el-GR" dirty="0" smtClean="0"/>
              <a:t> </a:t>
            </a:r>
            <a:r>
              <a:rPr lang="el-GR" dirty="0"/>
              <a:t>και εκπαιδευτικοί συνέταιροι στη μάθηση </a:t>
            </a:r>
            <a:endParaRPr lang="el-GR" dirty="0" smtClean="0"/>
          </a:p>
          <a:p>
            <a:r>
              <a:rPr lang="el-GR" dirty="0" smtClean="0"/>
              <a:t>Προώθηση </a:t>
            </a:r>
            <a:r>
              <a:rPr lang="el-GR" dirty="0"/>
              <a:t>τόσο της ομαδικής όσο και της ατομικής εργασίας </a:t>
            </a:r>
          </a:p>
        </p:txBody>
      </p:sp>
    </p:spTree>
    <p:extLst>
      <p:ext uri="{BB962C8B-B14F-4D97-AF65-F5344CB8AC3E}">
        <p14:creationId xmlns:p14="http://schemas.microsoft.com/office/powerpoint/2010/main" val="38103814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Πέντε βασικές όψεις της διαφοροποιημένης διδασκαλίας (</a:t>
            </a:r>
            <a:r>
              <a:rPr lang="en-US" sz="3200" dirty="0" smtClean="0"/>
              <a:t>Tomlinson, C</a:t>
            </a:r>
            <a:r>
              <a:rPr lang="en-US" sz="3200" dirty="0"/>
              <a:t>. </a:t>
            </a:r>
            <a:r>
              <a:rPr lang="en-US" sz="3200" dirty="0" smtClean="0"/>
              <a:t>2016)</a:t>
            </a:r>
            <a:endParaRPr lang="el-GR" sz="3200" dirty="0"/>
          </a:p>
        </p:txBody>
      </p:sp>
      <p:sp>
        <p:nvSpPr>
          <p:cNvPr id="3" name="Θέση περιεχομένου 2"/>
          <p:cNvSpPr>
            <a:spLocks noGrp="1"/>
          </p:cNvSpPr>
          <p:nvPr>
            <p:ph idx="1"/>
          </p:nvPr>
        </p:nvSpPr>
        <p:spPr/>
        <p:txBody>
          <a:bodyPr>
            <a:normAutofit/>
          </a:bodyPr>
          <a:lstStyle/>
          <a:p>
            <a:r>
              <a:rPr lang="el-GR" dirty="0" smtClean="0"/>
              <a:t>Υποστηρικτικό (ελκυστικό) μαθησιακό περιβάλλον</a:t>
            </a:r>
          </a:p>
          <a:p>
            <a:r>
              <a:rPr lang="el-GR" dirty="0" smtClean="0"/>
              <a:t>Σαφείς μαθησιακοί στόχοι </a:t>
            </a:r>
          </a:p>
          <a:p>
            <a:r>
              <a:rPr lang="el-GR" dirty="0" smtClean="0"/>
              <a:t>Διαμορφωτική (περιγραφική) αξιολόγηση</a:t>
            </a:r>
          </a:p>
          <a:p>
            <a:r>
              <a:rPr lang="el-GR" dirty="0" err="1" smtClean="0"/>
              <a:t>Μαθητοκεντρική</a:t>
            </a:r>
            <a:r>
              <a:rPr lang="el-GR" dirty="0" smtClean="0"/>
              <a:t> διδασκαλία</a:t>
            </a:r>
          </a:p>
          <a:p>
            <a:r>
              <a:rPr lang="el-GR" dirty="0" smtClean="0"/>
              <a:t>Διδακτικές πρακτικές – Διαχείριση της τάξης </a:t>
            </a:r>
            <a:endParaRPr lang="el-GR" dirty="0"/>
          </a:p>
        </p:txBody>
      </p:sp>
    </p:spTree>
    <p:extLst>
      <p:ext uri="{BB962C8B-B14F-4D97-AF65-F5344CB8AC3E}">
        <p14:creationId xmlns:p14="http://schemas.microsoft.com/office/powerpoint/2010/main" val="3048513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Ο ρόλος του εκπαιδευτικού</a:t>
            </a:r>
            <a:endParaRPr lang="el-GR" sz="3600" dirty="0"/>
          </a:p>
        </p:txBody>
      </p:sp>
      <p:sp>
        <p:nvSpPr>
          <p:cNvPr id="3" name="Θέση περιεχομένου 2"/>
          <p:cNvSpPr>
            <a:spLocks noGrp="1"/>
          </p:cNvSpPr>
          <p:nvPr>
            <p:ph idx="1"/>
          </p:nvPr>
        </p:nvSpPr>
        <p:spPr/>
        <p:txBody>
          <a:bodyPr>
            <a:normAutofit fontScale="92500" lnSpcReduction="20000"/>
          </a:bodyPr>
          <a:lstStyle/>
          <a:p>
            <a:pPr marL="36576" indent="0">
              <a:buNone/>
            </a:pPr>
            <a:r>
              <a:rPr lang="el-GR" dirty="0" smtClean="0"/>
              <a:t>Διαμεσολαβητής</a:t>
            </a:r>
          </a:p>
          <a:p>
            <a:pPr marL="36576" indent="0">
              <a:buNone/>
            </a:pPr>
            <a:r>
              <a:rPr lang="el-GR" dirty="0" smtClean="0"/>
              <a:t>Εκπαιδευτικός- </a:t>
            </a:r>
            <a:r>
              <a:rPr lang="el-GR" dirty="0"/>
              <a:t>ερευνητής </a:t>
            </a:r>
          </a:p>
          <a:p>
            <a:pPr marL="36576" indent="0">
              <a:buNone/>
            </a:pPr>
            <a:r>
              <a:rPr lang="el-GR" dirty="0"/>
              <a:t>Ι</a:t>
            </a:r>
            <a:r>
              <a:rPr lang="el-GR" dirty="0" smtClean="0"/>
              <a:t>κανός </a:t>
            </a:r>
            <a:r>
              <a:rPr lang="el-GR" dirty="0"/>
              <a:t>να «ακούει» και να «βλέπει</a:t>
            </a:r>
            <a:r>
              <a:rPr lang="el-GR" dirty="0" smtClean="0"/>
              <a:t>»</a:t>
            </a:r>
            <a:endParaRPr lang="el-GR" dirty="0"/>
          </a:p>
          <a:p>
            <a:pPr marL="36576" indent="0">
              <a:buNone/>
            </a:pPr>
            <a:r>
              <a:rPr lang="el-GR" dirty="0"/>
              <a:t>Ι</a:t>
            </a:r>
            <a:r>
              <a:rPr lang="el-GR" dirty="0" smtClean="0"/>
              <a:t>κανός </a:t>
            </a:r>
            <a:r>
              <a:rPr lang="el-GR" dirty="0"/>
              <a:t>να </a:t>
            </a:r>
            <a:r>
              <a:rPr lang="el-GR" dirty="0" err="1"/>
              <a:t>αναστοχάζεται</a:t>
            </a:r>
            <a:endParaRPr lang="el-GR" dirty="0"/>
          </a:p>
          <a:p>
            <a:pPr marL="36576" indent="0">
              <a:buNone/>
            </a:pPr>
            <a:r>
              <a:rPr lang="el-GR" dirty="0"/>
              <a:t>Ε</a:t>
            </a:r>
            <a:r>
              <a:rPr lang="el-GR" dirty="0" smtClean="0"/>
              <a:t>υέλικτος </a:t>
            </a:r>
            <a:r>
              <a:rPr lang="el-GR" dirty="0"/>
              <a:t>στη διαχείριση του χρόνου</a:t>
            </a:r>
          </a:p>
          <a:p>
            <a:pPr marL="36576" indent="0">
              <a:buNone/>
            </a:pPr>
            <a:r>
              <a:rPr lang="el-GR" dirty="0"/>
              <a:t>Ε</a:t>
            </a:r>
            <a:r>
              <a:rPr lang="el-GR" dirty="0" smtClean="0"/>
              <a:t>υέλικτος </a:t>
            </a:r>
            <a:r>
              <a:rPr lang="el-GR" dirty="0"/>
              <a:t>σε σχέση με μαθησιακές επιδιώξεις</a:t>
            </a:r>
          </a:p>
          <a:p>
            <a:pPr marL="36576" indent="0">
              <a:buNone/>
            </a:pPr>
            <a:r>
              <a:rPr lang="el-GR" dirty="0"/>
              <a:t>Π</a:t>
            </a:r>
            <a:r>
              <a:rPr lang="el-GR" dirty="0" smtClean="0"/>
              <a:t>επεισμένος </a:t>
            </a:r>
            <a:r>
              <a:rPr lang="el-GR" dirty="0"/>
              <a:t>για τη διαδικασία και όχι για το </a:t>
            </a:r>
            <a:r>
              <a:rPr lang="el-GR" dirty="0" smtClean="0"/>
              <a:t>αποτέλεσμα </a:t>
            </a:r>
            <a:r>
              <a:rPr lang="el-GR" dirty="0"/>
              <a:t>μάθησης</a:t>
            </a:r>
          </a:p>
          <a:p>
            <a:pPr marL="36576" indent="0">
              <a:buNone/>
            </a:pPr>
            <a:r>
              <a:rPr lang="el-GR" dirty="0"/>
              <a:t>Ε</a:t>
            </a:r>
            <a:r>
              <a:rPr lang="el-GR" dirty="0" smtClean="0"/>
              <a:t>υέλικτος </a:t>
            </a:r>
            <a:r>
              <a:rPr lang="el-GR" dirty="0"/>
              <a:t>και ανοιχτός σε σχέση με χειρισμό του </a:t>
            </a:r>
            <a:r>
              <a:rPr lang="el-GR" dirty="0" smtClean="0"/>
              <a:t>λάθους</a:t>
            </a:r>
            <a:endParaRPr lang="el-GR" dirty="0"/>
          </a:p>
        </p:txBody>
      </p:sp>
    </p:spTree>
    <p:extLst>
      <p:ext uri="{BB962C8B-B14F-4D97-AF65-F5344CB8AC3E}">
        <p14:creationId xmlns:p14="http://schemas.microsoft.com/office/powerpoint/2010/main" val="1561287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l-GR" sz="4000" smtClean="0"/>
              <a:t>Ανοικτά Αναλυτικά Προγράμματα</a:t>
            </a:r>
          </a:p>
        </p:txBody>
      </p:sp>
      <p:sp>
        <p:nvSpPr>
          <p:cNvPr id="8195" name="Rectangle 3"/>
          <p:cNvSpPr>
            <a:spLocks noGrp="1" noChangeArrowheads="1"/>
          </p:cNvSpPr>
          <p:nvPr>
            <p:ph type="body" idx="1"/>
          </p:nvPr>
        </p:nvSpPr>
        <p:spPr/>
        <p:txBody>
          <a:bodyPr/>
          <a:lstStyle/>
          <a:p>
            <a:pPr eaLnBrk="1" hangingPunct="1"/>
            <a:r>
              <a:rPr lang="el-GR" smtClean="0"/>
              <a:t>Ορίζεται το πλαίσιο δράσης (ανοικτό)</a:t>
            </a:r>
          </a:p>
          <a:p>
            <a:pPr eaLnBrk="1" hangingPunct="1"/>
            <a:r>
              <a:rPr lang="el-GR" smtClean="0"/>
              <a:t>Ο εκπαιδευτικός κινείται με βάση τις ιδιαίτερες συνθήκες της τάξης του</a:t>
            </a:r>
          </a:p>
          <a:p>
            <a:pPr eaLnBrk="1" hangingPunct="1"/>
            <a:r>
              <a:rPr lang="el-GR" smtClean="0"/>
              <a:t>Δυνατότητα αναμόρφωσης και προσαρμογής στο συγκεκριμένο περιβάλλον</a:t>
            </a:r>
          </a:p>
          <a:p>
            <a:pPr eaLnBrk="1" hangingPunct="1"/>
            <a:r>
              <a:rPr lang="el-GR" smtClean="0"/>
              <a:t>Εστίαση στα ενδιαφέροντα και τις δυνατότητες των μαθητών</a:t>
            </a:r>
          </a:p>
        </p:txBody>
      </p:sp>
    </p:spTree>
    <p:extLst>
      <p:ext uri="{BB962C8B-B14F-4D97-AF65-F5344CB8AC3E}">
        <p14:creationId xmlns:p14="http://schemas.microsoft.com/office/powerpoint/2010/main" val="18313707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l-GR" dirty="0" smtClean="0"/>
              <a:t>«Θεωρία - Πράξη»</a:t>
            </a:r>
          </a:p>
        </p:txBody>
      </p:sp>
      <p:sp>
        <p:nvSpPr>
          <p:cNvPr id="9219" name="Rectangle 3"/>
          <p:cNvSpPr>
            <a:spLocks noGrp="1" noChangeArrowheads="1"/>
          </p:cNvSpPr>
          <p:nvPr>
            <p:ph type="body" idx="1"/>
          </p:nvPr>
        </p:nvSpPr>
        <p:spPr/>
        <p:txBody>
          <a:bodyPr/>
          <a:lstStyle/>
          <a:p>
            <a:pPr eaLnBrk="1" hangingPunct="1"/>
            <a:r>
              <a:rPr lang="el-GR" smtClean="0"/>
              <a:t>Από τον αδιαπραγμάτευτο κόσμο των θετικιστικών βεβαιοτήτων στην αμφιβολία, στο στοχασμό και τον κριτικό έλεγχο</a:t>
            </a:r>
          </a:p>
          <a:p>
            <a:pPr eaLnBrk="1" hangingPunct="1"/>
            <a:r>
              <a:rPr lang="el-GR" smtClean="0"/>
              <a:t> Από την άγνοια και τη συνήθεια στη γνώση και τη σκέψη</a:t>
            </a:r>
          </a:p>
        </p:txBody>
      </p:sp>
    </p:spTree>
    <p:extLst>
      <p:ext uri="{BB962C8B-B14F-4D97-AF65-F5344CB8AC3E}">
        <p14:creationId xmlns:p14="http://schemas.microsoft.com/office/powerpoint/2010/main" val="11758618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l-GR" dirty="0" smtClean="0"/>
              <a:t>«Θεωρία - Πράξη»</a:t>
            </a:r>
          </a:p>
        </p:txBody>
      </p:sp>
      <p:sp>
        <p:nvSpPr>
          <p:cNvPr id="10243" name="Rectangle 3"/>
          <p:cNvSpPr>
            <a:spLocks noGrp="1" noChangeArrowheads="1"/>
          </p:cNvSpPr>
          <p:nvPr>
            <p:ph type="body" idx="1"/>
          </p:nvPr>
        </p:nvSpPr>
        <p:spPr/>
        <p:txBody>
          <a:bodyPr>
            <a:normAutofit lnSpcReduction="10000"/>
          </a:bodyPr>
          <a:lstStyle/>
          <a:p>
            <a:pPr eaLnBrk="1" hangingPunct="1">
              <a:lnSpc>
                <a:spcPct val="90000"/>
              </a:lnSpc>
              <a:buFontTx/>
              <a:buNone/>
            </a:pPr>
            <a:r>
              <a:rPr lang="el-GR" sz="2800" dirty="0" smtClean="0"/>
              <a:t>Σε ένα πλαίσιο ανοικτό σε επιλογές </a:t>
            </a:r>
          </a:p>
          <a:p>
            <a:pPr eaLnBrk="1" hangingPunct="1">
              <a:lnSpc>
                <a:spcPct val="90000"/>
              </a:lnSpc>
              <a:buFontTx/>
              <a:buNone/>
            </a:pPr>
            <a:r>
              <a:rPr lang="el-GR" sz="2800" dirty="0" smtClean="0"/>
              <a:t>(σχεδιασμός και ανάπτυξη του ΑΠ: </a:t>
            </a:r>
          </a:p>
          <a:p>
            <a:pPr eaLnBrk="1" hangingPunct="1">
              <a:lnSpc>
                <a:spcPct val="90000"/>
              </a:lnSpc>
              <a:buFontTx/>
              <a:buNone/>
            </a:pPr>
            <a:r>
              <a:rPr lang="el-GR" sz="2800" dirty="0" smtClean="0"/>
              <a:t>αλληλεπιδραστική διαδικασία):</a:t>
            </a:r>
          </a:p>
          <a:p>
            <a:pPr eaLnBrk="1" hangingPunct="1">
              <a:lnSpc>
                <a:spcPct val="90000"/>
              </a:lnSpc>
              <a:buFontTx/>
              <a:buNone/>
            </a:pPr>
            <a:r>
              <a:rPr lang="el-GR" sz="2800" dirty="0" smtClean="0"/>
              <a:t>η θεωρία ούτε εφαρμόζεται στην πράξη, </a:t>
            </a:r>
          </a:p>
          <a:p>
            <a:pPr eaLnBrk="1" hangingPunct="1">
              <a:lnSpc>
                <a:spcPct val="90000"/>
              </a:lnSpc>
              <a:buFontTx/>
              <a:buNone/>
            </a:pPr>
            <a:r>
              <a:rPr lang="el-GR" sz="2800" dirty="0" smtClean="0"/>
              <a:t>               ούτε προέρχεται από αυτή</a:t>
            </a:r>
          </a:p>
          <a:p>
            <a:pPr eaLnBrk="1" hangingPunct="1">
              <a:lnSpc>
                <a:spcPct val="90000"/>
              </a:lnSpc>
              <a:buFontTx/>
              <a:buNone/>
            </a:pPr>
            <a:r>
              <a:rPr lang="el-GR" sz="2800" dirty="0" smtClean="0"/>
              <a:t>αλλά   α) </a:t>
            </a:r>
            <a:r>
              <a:rPr lang="el-GR" sz="2800" b="1" dirty="0" smtClean="0"/>
              <a:t>εμπλουτίζει και αναμορφώνει τους</a:t>
            </a:r>
          </a:p>
          <a:p>
            <a:pPr eaLnBrk="1" hangingPunct="1">
              <a:lnSpc>
                <a:spcPct val="90000"/>
              </a:lnSpc>
              <a:buFontTx/>
              <a:buNone/>
            </a:pPr>
            <a:r>
              <a:rPr lang="el-GR" sz="2800" b="1" dirty="0" smtClean="0"/>
              <a:t>               τρόπους με τους οποίους βιώνεται </a:t>
            </a:r>
          </a:p>
          <a:p>
            <a:pPr eaLnBrk="1" hangingPunct="1">
              <a:lnSpc>
                <a:spcPct val="90000"/>
              </a:lnSpc>
              <a:buFontTx/>
              <a:buNone/>
            </a:pPr>
            <a:r>
              <a:rPr lang="el-GR" sz="2800" b="1" dirty="0" smtClean="0"/>
              <a:t>               και κατανοείται η πράξη</a:t>
            </a:r>
            <a:r>
              <a:rPr lang="el-GR" sz="2800" dirty="0" smtClean="0"/>
              <a:t>,</a:t>
            </a:r>
          </a:p>
          <a:p>
            <a:pPr eaLnBrk="1" hangingPunct="1">
              <a:lnSpc>
                <a:spcPct val="90000"/>
              </a:lnSpc>
              <a:buFontTx/>
              <a:buNone/>
            </a:pPr>
            <a:r>
              <a:rPr lang="el-GR" sz="2800" dirty="0" smtClean="0"/>
              <a:t>            β) </a:t>
            </a:r>
            <a:r>
              <a:rPr lang="el-GR" sz="2800" b="1" dirty="0" smtClean="0"/>
              <a:t>εμπλουτίζεται και η ίδια από αυτή  </a:t>
            </a:r>
          </a:p>
          <a:p>
            <a:pPr eaLnBrk="1" hangingPunct="1">
              <a:lnSpc>
                <a:spcPct val="90000"/>
              </a:lnSpc>
              <a:buFontTx/>
              <a:buNone/>
            </a:pPr>
            <a:r>
              <a:rPr lang="el-GR" sz="2800" b="1" dirty="0" smtClean="0"/>
              <a:t>               την αναμόρφωση.</a:t>
            </a:r>
          </a:p>
          <a:p>
            <a:pPr eaLnBrk="1" hangingPunct="1">
              <a:lnSpc>
                <a:spcPct val="90000"/>
              </a:lnSpc>
            </a:pPr>
            <a:endParaRPr lang="el-GR" sz="2800" dirty="0" smtClean="0"/>
          </a:p>
        </p:txBody>
      </p:sp>
    </p:spTree>
    <p:extLst>
      <p:ext uri="{BB962C8B-B14F-4D97-AF65-F5344CB8AC3E}">
        <p14:creationId xmlns:p14="http://schemas.microsoft.com/office/powerpoint/2010/main" val="2382962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l-GR" smtClean="0"/>
              <a:t>Ανοιχτή οργάνωση του ΑΠ</a:t>
            </a:r>
          </a:p>
        </p:txBody>
      </p:sp>
      <p:sp>
        <p:nvSpPr>
          <p:cNvPr id="11267" name="Rectangle 3"/>
          <p:cNvSpPr>
            <a:spLocks noGrp="1" noChangeArrowheads="1"/>
          </p:cNvSpPr>
          <p:nvPr>
            <p:ph type="body" idx="1"/>
          </p:nvPr>
        </p:nvSpPr>
        <p:spPr/>
        <p:txBody>
          <a:bodyPr/>
          <a:lstStyle/>
          <a:p>
            <a:pPr eaLnBrk="1" hangingPunct="1">
              <a:lnSpc>
                <a:spcPct val="80000"/>
              </a:lnSpc>
              <a:buFontTx/>
              <a:buNone/>
            </a:pPr>
            <a:r>
              <a:rPr lang="el-GR" sz="2800" dirty="0" smtClean="0"/>
              <a:t>     Ο εκπαιδευτικός </a:t>
            </a:r>
          </a:p>
          <a:p>
            <a:pPr eaLnBrk="1" hangingPunct="1">
              <a:lnSpc>
                <a:spcPct val="80000"/>
              </a:lnSpc>
            </a:pPr>
            <a:r>
              <a:rPr lang="el-GR" sz="2800" dirty="0" smtClean="0"/>
              <a:t>Συμμετέχει στη λήψη αποφάσεων σε όλα τα επίπεδα, </a:t>
            </a:r>
          </a:p>
          <a:p>
            <a:pPr eaLnBrk="1" hangingPunct="1">
              <a:lnSpc>
                <a:spcPct val="80000"/>
              </a:lnSpc>
            </a:pPr>
            <a:r>
              <a:rPr lang="el-GR" sz="2800" dirty="0" smtClean="0"/>
              <a:t>πρέπει να έχει τη δυνατότητα να στοχάζεται και να </a:t>
            </a:r>
            <a:r>
              <a:rPr lang="el-GR" sz="2800" dirty="0" err="1" smtClean="0"/>
              <a:t>αναστοχάζεται</a:t>
            </a:r>
            <a:r>
              <a:rPr lang="el-GR" sz="2800" dirty="0" smtClean="0"/>
              <a:t>, να συνεργάζεται, να είναι ευέλικτος, να αξιοποιεί δεδομένα στην προοπτική της αναμόρφωσης του ΑΠ και της βελτίωσης της εκπαιδευτικής πράξης</a:t>
            </a:r>
          </a:p>
          <a:p>
            <a:pPr>
              <a:lnSpc>
                <a:spcPct val="80000"/>
              </a:lnSpc>
            </a:pPr>
            <a:r>
              <a:rPr lang="el-GR" sz="2800" dirty="0" smtClean="0"/>
              <a:t> Εκπαιδευτικός με διευρυμένες ικανότητες, ανοικτός σε αλλαγές. </a:t>
            </a:r>
          </a:p>
          <a:p>
            <a:pPr eaLnBrk="1" hangingPunct="1">
              <a:lnSpc>
                <a:spcPct val="80000"/>
              </a:lnSpc>
              <a:buFontTx/>
              <a:buNone/>
            </a:pPr>
            <a:endParaRPr lang="el-GR" sz="2800" dirty="0" smtClean="0"/>
          </a:p>
        </p:txBody>
      </p:sp>
    </p:spTree>
    <p:extLst>
      <p:ext uri="{BB962C8B-B14F-4D97-AF65-F5344CB8AC3E}">
        <p14:creationId xmlns:p14="http://schemas.microsoft.com/office/powerpoint/2010/main" val="1661225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8" y="-49738"/>
            <a:ext cx="9324528"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Ευθεία γραμμή σύνδεσης 4"/>
          <p:cNvCxnSpPr/>
          <p:nvPr/>
        </p:nvCxnSpPr>
        <p:spPr>
          <a:xfrm>
            <a:off x="539552" y="692696"/>
            <a:ext cx="7632848" cy="5760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 name="Ευθύγραμμο βέλος σύνδεσης 2"/>
          <p:cNvCxnSpPr/>
          <p:nvPr/>
        </p:nvCxnSpPr>
        <p:spPr>
          <a:xfrm flipV="1">
            <a:off x="1259632" y="1268760"/>
            <a:ext cx="6192688" cy="468052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graphicFrame>
        <p:nvGraphicFramePr>
          <p:cNvPr id="6" name="Πίνακας 5"/>
          <p:cNvGraphicFramePr>
            <a:graphicFrameLocks noGrp="1"/>
          </p:cNvGraphicFramePr>
          <p:nvPr>
            <p:extLst>
              <p:ext uri="{D42A27DB-BD31-4B8C-83A1-F6EECF244321}">
                <p14:modId xmlns:p14="http://schemas.microsoft.com/office/powerpoint/2010/main" val="2692333866"/>
              </p:ext>
            </p:extLst>
          </p:nvPr>
        </p:nvGraphicFramePr>
        <p:xfrm>
          <a:off x="5805055" y="5680364"/>
          <a:ext cx="1399309" cy="429491"/>
        </p:xfrm>
        <a:graphic>
          <a:graphicData uri="http://schemas.openxmlformats.org/drawingml/2006/table">
            <a:tbl>
              <a:tblPr/>
              <a:tblGrid>
                <a:gridCol w="1399309">
                  <a:extLst>
                    <a:ext uri="{9D8B030D-6E8A-4147-A177-3AD203B41FA5}">
                      <a16:colId xmlns:a16="http://schemas.microsoft.com/office/drawing/2014/main" xmlns="" val="20000"/>
                    </a:ext>
                  </a:extLst>
                </a:gridCol>
              </a:tblGrid>
              <a:tr h="429491">
                <a:tc>
                  <a:txBody>
                    <a:bodyPr/>
                    <a:lstStyle/>
                    <a:p>
                      <a:r>
                        <a:rPr lang="el-GR" sz="1400" i="1" dirty="0" err="1" smtClean="0">
                          <a:solidFill>
                            <a:srgbClr val="FF0000"/>
                          </a:solidFill>
                        </a:rPr>
                        <a:t>Νεωτερικότητα</a:t>
                      </a:r>
                      <a:endParaRPr lang="el-GR" sz="1400" i="1" dirty="0">
                        <a:solidFill>
                          <a:srgbClr val="FF0000"/>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10000"/>
                  </a:ext>
                </a:extLst>
              </a:tr>
            </a:tbl>
          </a:graphicData>
        </a:graphic>
      </p:graphicFrame>
      <p:graphicFrame>
        <p:nvGraphicFramePr>
          <p:cNvPr id="7" name="Πίνακας 6"/>
          <p:cNvGraphicFramePr>
            <a:graphicFrameLocks noGrp="1"/>
          </p:cNvGraphicFramePr>
          <p:nvPr>
            <p:extLst>
              <p:ext uri="{D42A27DB-BD31-4B8C-83A1-F6EECF244321}">
                <p14:modId xmlns:p14="http://schemas.microsoft.com/office/powerpoint/2010/main" val="3713287594"/>
              </p:ext>
            </p:extLst>
          </p:nvPr>
        </p:nvGraphicFramePr>
        <p:xfrm>
          <a:off x="7148945" y="4710545"/>
          <a:ext cx="1981200" cy="443346"/>
        </p:xfrm>
        <a:graphic>
          <a:graphicData uri="http://schemas.openxmlformats.org/drawingml/2006/table">
            <a:tbl>
              <a:tblPr/>
              <a:tblGrid>
                <a:gridCol w="1981200">
                  <a:extLst>
                    <a:ext uri="{9D8B030D-6E8A-4147-A177-3AD203B41FA5}">
                      <a16:colId xmlns:a16="http://schemas.microsoft.com/office/drawing/2014/main" xmlns="" val="20000"/>
                    </a:ext>
                  </a:extLst>
                </a:gridCol>
              </a:tblGrid>
              <a:tr h="443346">
                <a:tc>
                  <a:txBody>
                    <a:bodyPr/>
                    <a:lstStyle/>
                    <a:p>
                      <a:r>
                        <a:rPr lang="el-GR" sz="1600" i="1" dirty="0" err="1" smtClean="0">
                          <a:solidFill>
                            <a:srgbClr val="002060"/>
                          </a:solidFill>
                        </a:rPr>
                        <a:t>Μετανεωτερικότητα</a:t>
                      </a:r>
                      <a:endParaRPr lang="el-GR" sz="1600" i="1" dirty="0">
                        <a:solidFill>
                          <a:srgbClr val="002060"/>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5647160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l-GR" smtClean="0"/>
              <a:t>Βασικές δεξιότητες</a:t>
            </a:r>
          </a:p>
        </p:txBody>
      </p:sp>
      <p:sp>
        <p:nvSpPr>
          <p:cNvPr id="14339" name="Rectangle 3"/>
          <p:cNvSpPr>
            <a:spLocks noGrp="1" noChangeArrowheads="1"/>
          </p:cNvSpPr>
          <p:nvPr>
            <p:ph type="body" idx="1"/>
          </p:nvPr>
        </p:nvSpPr>
        <p:spPr/>
        <p:txBody>
          <a:bodyPr/>
          <a:lstStyle/>
          <a:p>
            <a:pPr eaLnBrk="1" hangingPunct="1"/>
            <a:r>
              <a:rPr lang="el-GR" smtClean="0"/>
              <a:t>κριτική σκέψη </a:t>
            </a:r>
          </a:p>
          <a:p>
            <a:pPr eaLnBrk="1" hangingPunct="1"/>
            <a:r>
              <a:rPr lang="el-GR" smtClean="0"/>
              <a:t>ερευνητικό πνεύμα</a:t>
            </a:r>
          </a:p>
          <a:p>
            <a:pPr eaLnBrk="1" hangingPunct="1"/>
            <a:r>
              <a:rPr lang="el-GR" smtClean="0"/>
              <a:t>συμμετοχικότητα </a:t>
            </a:r>
          </a:p>
          <a:p>
            <a:pPr eaLnBrk="1" hangingPunct="1"/>
            <a:r>
              <a:rPr lang="el-GR" smtClean="0"/>
              <a:t>δημιουργική ορμή</a:t>
            </a:r>
          </a:p>
          <a:p>
            <a:pPr eaLnBrk="1" hangingPunct="1"/>
            <a:r>
              <a:rPr lang="el-GR" smtClean="0"/>
              <a:t>επαγγελματική υπευθυνότητα </a:t>
            </a:r>
          </a:p>
          <a:p>
            <a:pPr eaLnBrk="1" hangingPunct="1"/>
            <a:r>
              <a:rPr lang="el-GR" smtClean="0"/>
              <a:t>δυνατότητα λήψης αποφάσεων. </a:t>
            </a:r>
          </a:p>
        </p:txBody>
      </p:sp>
    </p:spTree>
    <p:extLst>
      <p:ext uri="{BB962C8B-B14F-4D97-AF65-F5344CB8AC3E}">
        <p14:creationId xmlns:p14="http://schemas.microsoft.com/office/powerpoint/2010/main" val="24815612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eaLnBrk="1" hangingPunct="1"/>
            <a:r>
              <a:rPr lang="el-GR" sz="4000" smtClean="0"/>
              <a:t>Επαγγελματίας με διευρυμένες ικανότητες</a:t>
            </a:r>
          </a:p>
        </p:txBody>
      </p:sp>
      <p:sp>
        <p:nvSpPr>
          <p:cNvPr id="15363" name="Rectangle 3"/>
          <p:cNvSpPr>
            <a:spLocks noGrp="1" noChangeArrowheads="1"/>
          </p:cNvSpPr>
          <p:nvPr>
            <p:ph type="body" idx="1"/>
          </p:nvPr>
        </p:nvSpPr>
        <p:spPr>
          <a:xfrm>
            <a:off x="457200" y="1600200"/>
            <a:ext cx="8229600" cy="4572000"/>
          </a:xfrm>
        </p:spPr>
        <p:txBody>
          <a:bodyPr>
            <a:normAutofit/>
          </a:bodyPr>
          <a:lstStyle/>
          <a:p>
            <a:pPr marL="571500" indent="-571500" eaLnBrk="1" hangingPunct="1">
              <a:lnSpc>
                <a:spcPct val="90000"/>
              </a:lnSpc>
            </a:pPr>
            <a:r>
              <a:rPr lang="el-GR" sz="2600" dirty="0" smtClean="0"/>
              <a:t>Ικανότητα να διερευνά συστηματικά τη διδασκαλία του </a:t>
            </a:r>
          </a:p>
          <a:p>
            <a:pPr marL="571500" indent="-571500" eaLnBrk="1" hangingPunct="1">
              <a:lnSpc>
                <a:spcPct val="90000"/>
              </a:lnSpc>
            </a:pPr>
            <a:r>
              <a:rPr lang="el-GR" sz="2600" dirty="0"/>
              <a:t>Ε</a:t>
            </a:r>
            <a:r>
              <a:rPr lang="el-GR" sz="2600" dirty="0" smtClean="0"/>
              <a:t>νδιαφέρον να ελέγχει την πρακτική του, τις ιδέες του αλλά και την ευρύτερη εκπαιδευτική θεωρία διενεργώντας έρευνα στην τάξη του. </a:t>
            </a:r>
          </a:p>
          <a:p>
            <a:pPr marL="571500" indent="-571500" eaLnBrk="1" hangingPunct="1">
              <a:lnSpc>
                <a:spcPct val="90000"/>
              </a:lnSpc>
            </a:pPr>
            <a:r>
              <a:rPr lang="el-GR" sz="2600" dirty="0"/>
              <a:t>Ε</a:t>
            </a:r>
            <a:r>
              <a:rPr lang="el-GR" sz="2600" dirty="0" smtClean="0"/>
              <a:t>ντάσσει το έργο του μέσα στον ευρύτερο χώρο του σχολείου, της κοινότητας και της κοινωνίας,</a:t>
            </a:r>
          </a:p>
          <a:p>
            <a:pPr marL="571500" indent="-571500" eaLnBrk="1" hangingPunct="1">
              <a:lnSpc>
                <a:spcPct val="90000"/>
              </a:lnSpc>
            </a:pPr>
            <a:r>
              <a:rPr lang="el-GR" sz="2600" dirty="0"/>
              <a:t>Σ</a:t>
            </a:r>
            <a:r>
              <a:rPr lang="el-GR" sz="2600" dirty="0" smtClean="0"/>
              <a:t>υμμετέχει σε μία ευρεία γκάμα επαγγελματικών δραστηριοτήτων, π.χ. επιτροπές, κέντρα εκπαιδευτικών, διαλέξεις,</a:t>
            </a:r>
          </a:p>
          <a:p>
            <a:pPr marL="571500" indent="-571500" eaLnBrk="1" hangingPunct="1">
              <a:lnSpc>
                <a:spcPct val="90000"/>
              </a:lnSpc>
            </a:pPr>
            <a:r>
              <a:rPr lang="el-GR" sz="2600" dirty="0"/>
              <a:t>Ε</a:t>
            </a:r>
            <a:r>
              <a:rPr lang="el-GR" sz="2600" dirty="0" smtClean="0"/>
              <a:t>πιδιώκει τη σύνδεση της θεωρίας με την πράξη,</a:t>
            </a:r>
          </a:p>
          <a:p>
            <a:pPr marL="571500" indent="-571500" eaLnBrk="1" hangingPunct="1">
              <a:lnSpc>
                <a:spcPct val="90000"/>
              </a:lnSpc>
            </a:pPr>
            <a:endParaRPr lang="el-GR" sz="2600" dirty="0" smtClean="0"/>
          </a:p>
        </p:txBody>
      </p:sp>
    </p:spTree>
    <p:extLst>
      <p:ext uri="{BB962C8B-B14F-4D97-AF65-F5344CB8AC3E}">
        <p14:creationId xmlns:p14="http://schemas.microsoft.com/office/powerpoint/2010/main" val="16362088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r>
              <a:rPr lang="el-GR" sz="4000" smtClean="0"/>
              <a:t>Ανάπτυξη ΑΠ σε επίπεδο σχολικής μονάδας </a:t>
            </a:r>
          </a:p>
        </p:txBody>
      </p:sp>
      <p:sp>
        <p:nvSpPr>
          <p:cNvPr id="16387" name="Rectangle 3"/>
          <p:cNvSpPr>
            <a:spLocks noGrp="1" noChangeArrowheads="1"/>
          </p:cNvSpPr>
          <p:nvPr>
            <p:ph type="body" idx="1"/>
          </p:nvPr>
        </p:nvSpPr>
        <p:spPr/>
        <p:txBody>
          <a:bodyPr/>
          <a:lstStyle/>
          <a:p>
            <a:pPr eaLnBrk="1" hangingPunct="1">
              <a:lnSpc>
                <a:spcPct val="90000"/>
              </a:lnSpc>
            </a:pPr>
            <a:r>
              <a:rPr lang="el-GR" sz="2800" dirty="0"/>
              <a:t>Α</a:t>
            </a:r>
            <a:r>
              <a:rPr lang="el-GR" sz="2800" dirty="0" smtClean="0"/>
              <a:t>νάπτυξη ΑΠ στο σχολείο ως μια παραδειγματική μετατόπιση από την έννοια της διδασκαλίας ως μιας δραστηριότητας εφαρμογής της θεωρίας προς την έννοια της διδασκαλίας ως μιας δραστηριότητας παραγωγής θεωρίας </a:t>
            </a:r>
            <a:endParaRPr lang="en-US" sz="2800" dirty="0" smtClean="0"/>
          </a:p>
          <a:p>
            <a:pPr eaLnBrk="1" hangingPunct="1">
              <a:lnSpc>
                <a:spcPct val="90000"/>
              </a:lnSpc>
            </a:pPr>
            <a:r>
              <a:rPr lang="el-GR" sz="2800" dirty="0" smtClean="0"/>
              <a:t>Για τους εκπαιδευτικούς η ανάπτυξη ΑΠ στο σχολείο είναι ένας στίβος, όπου μαθαίνουν να στοχάζονται σχετικά με την πρακτική τους, να πειραματίζονται με νέες ιδέες και να τις μορφοποιούν σε θεωρίες διδασκαλίας.</a:t>
            </a:r>
          </a:p>
          <a:p>
            <a:pPr eaLnBrk="1" hangingPunct="1">
              <a:lnSpc>
                <a:spcPct val="90000"/>
              </a:lnSpc>
              <a:buFontTx/>
              <a:buNone/>
            </a:pPr>
            <a:r>
              <a:rPr lang="el-GR" sz="2800" dirty="0" smtClean="0"/>
              <a:t>	 </a:t>
            </a:r>
          </a:p>
        </p:txBody>
      </p:sp>
    </p:spTree>
    <p:extLst>
      <p:ext uri="{BB962C8B-B14F-4D97-AF65-F5344CB8AC3E}">
        <p14:creationId xmlns:p14="http://schemas.microsoft.com/office/powerpoint/2010/main" val="6267785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Βιβλιογραφικές αναφορές </a:t>
            </a:r>
            <a:endParaRPr lang="el-GR" sz="3200" dirty="0"/>
          </a:p>
        </p:txBody>
      </p:sp>
      <p:sp>
        <p:nvSpPr>
          <p:cNvPr id="3" name="Θέση περιεχομένου 2"/>
          <p:cNvSpPr>
            <a:spLocks noGrp="1"/>
          </p:cNvSpPr>
          <p:nvPr>
            <p:ph idx="1"/>
          </p:nvPr>
        </p:nvSpPr>
        <p:spPr/>
        <p:txBody>
          <a:bodyPr/>
          <a:lstStyle/>
          <a:p>
            <a:pPr lvl="0"/>
            <a:r>
              <a:rPr lang="el-GR" sz="2000" dirty="0" err="1">
                <a:solidFill>
                  <a:prstClr val="black"/>
                </a:solidFill>
              </a:rPr>
              <a:t>Βεκρής</a:t>
            </a:r>
            <a:r>
              <a:rPr lang="el-GR" sz="2000" dirty="0">
                <a:solidFill>
                  <a:prstClr val="black"/>
                </a:solidFill>
              </a:rPr>
              <a:t> Λευτέρης (2014). «Η εφαρμογή του προγράμματος Αξιολόγησης του Εκπαιδευτικού Έργου – </a:t>
            </a:r>
            <a:r>
              <a:rPr lang="el-GR" sz="2000" dirty="0" err="1">
                <a:solidFill>
                  <a:prstClr val="black"/>
                </a:solidFill>
              </a:rPr>
              <a:t>Αυτοαξιολόγησης</a:t>
            </a:r>
            <a:r>
              <a:rPr lang="el-GR" sz="2000" dirty="0">
                <a:solidFill>
                  <a:prstClr val="black"/>
                </a:solidFill>
              </a:rPr>
              <a:t> της σχολικής μονάδας στα Πρότυπα Πειραματικά Σχολεία: από τη «ρητορεία των στόχων» στο επίπεδο των ρυθμίσεων». </a:t>
            </a:r>
            <a:r>
              <a:rPr lang="el-GR" sz="2000" dirty="0" err="1">
                <a:solidFill>
                  <a:prstClr val="black"/>
                </a:solidFill>
              </a:rPr>
              <a:t>Action</a:t>
            </a:r>
            <a:r>
              <a:rPr lang="el-GR" sz="2000" dirty="0">
                <a:solidFill>
                  <a:prstClr val="black"/>
                </a:solidFill>
              </a:rPr>
              <a:t> </a:t>
            </a:r>
            <a:r>
              <a:rPr lang="el-GR" sz="2000" dirty="0" err="1">
                <a:solidFill>
                  <a:prstClr val="black"/>
                </a:solidFill>
              </a:rPr>
              <a:t>Researcher</a:t>
            </a:r>
            <a:r>
              <a:rPr lang="el-GR" sz="2000" dirty="0">
                <a:solidFill>
                  <a:prstClr val="black"/>
                </a:solidFill>
              </a:rPr>
              <a:t> </a:t>
            </a:r>
            <a:r>
              <a:rPr lang="el-GR" sz="2000" dirty="0" err="1">
                <a:solidFill>
                  <a:prstClr val="black"/>
                </a:solidFill>
              </a:rPr>
              <a:t>in</a:t>
            </a:r>
            <a:r>
              <a:rPr lang="el-GR" sz="2000" dirty="0">
                <a:solidFill>
                  <a:prstClr val="black"/>
                </a:solidFill>
              </a:rPr>
              <a:t> </a:t>
            </a:r>
            <a:r>
              <a:rPr lang="el-GR" sz="2000" dirty="0" err="1">
                <a:solidFill>
                  <a:prstClr val="black"/>
                </a:solidFill>
              </a:rPr>
              <a:t>Education</a:t>
            </a:r>
            <a:r>
              <a:rPr lang="el-GR" sz="2000" dirty="0">
                <a:solidFill>
                  <a:prstClr val="black"/>
                </a:solidFill>
              </a:rPr>
              <a:t>, τχ.5, 58-70</a:t>
            </a:r>
            <a:r>
              <a:rPr lang="el-GR" sz="2000" dirty="0" smtClean="0">
                <a:solidFill>
                  <a:prstClr val="black"/>
                </a:solidFill>
              </a:rPr>
              <a:t>.</a:t>
            </a:r>
          </a:p>
          <a:p>
            <a:pPr lvl="0"/>
            <a:r>
              <a:rPr lang="el-GR" sz="2000" dirty="0" err="1" smtClean="0">
                <a:solidFill>
                  <a:prstClr val="black"/>
                </a:solidFill>
              </a:rPr>
              <a:t>Βεκρής</a:t>
            </a:r>
            <a:r>
              <a:rPr lang="el-GR" sz="2000" dirty="0" smtClean="0">
                <a:solidFill>
                  <a:prstClr val="black"/>
                </a:solidFill>
              </a:rPr>
              <a:t>, Ελ. (2009). </a:t>
            </a:r>
            <a:r>
              <a:rPr lang="el-GR" sz="2000" i="1" dirty="0">
                <a:solidFill>
                  <a:prstClr val="black"/>
                </a:solidFill>
              </a:rPr>
              <a:t>Στοχεύοντας στον κριτικό </a:t>
            </a:r>
            <a:r>
              <a:rPr lang="el-GR" sz="2000" i="1" dirty="0" err="1">
                <a:solidFill>
                  <a:prstClr val="black"/>
                </a:solidFill>
              </a:rPr>
              <a:t>γραμματισμό</a:t>
            </a:r>
            <a:r>
              <a:rPr lang="el-GR" sz="2000" i="1" dirty="0">
                <a:solidFill>
                  <a:prstClr val="black"/>
                </a:solidFill>
              </a:rPr>
              <a:t>: πρακτικές ανάγνωσης στο μάθημα της νεοελληνικής γλώσσας στο </a:t>
            </a:r>
            <a:r>
              <a:rPr lang="el-GR" sz="2000" i="1" dirty="0" smtClean="0">
                <a:solidFill>
                  <a:prstClr val="black"/>
                </a:solidFill>
              </a:rPr>
              <a:t>γυμνάσιο</a:t>
            </a:r>
            <a:r>
              <a:rPr lang="el-GR" sz="2000" dirty="0" smtClean="0">
                <a:solidFill>
                  <a:prstClr val="black"/>
                </a:solidFill>
              </a:rPr>
              <a:t>. (</a:t>
            </a:r>
            <a:r>
              <a:rPr lang="el-GR" sz="2000" dirty="0" err="1" smtClean="0">
                <a:solidFill>
                  <a:prstClr val="black"/>
                </a:solidFill>
              </a:rPr>
              <a:t>Διδ.διατριβή</a:t>
            </a:r>
            <a:r>
              <a:rPr lang="el-GR" sz="2000" dirty="0" smtClean="0">
                <a:solidFill>
                  <a:prstClr val="black"/>
                </a:solidFill>
              </a:rPr>
              <a:t>). Ρέθυμνο: Παν/</a:t>
            </a:r>
            <a:r>
              <a:rPr lang="el-GR" sz="2000" dirty="0" err="1" smtClean="0">
                <a:solidFill>
                  <a:prstClr val="black"/>
                </a:solidFill>
              </a:rPr>
              <a:t>μιο</a:t>
            </a:r>
            <a:r>
              <a:rPr lang="el-GR" sz="2000" smtClean="0">
                <a:solidFill>
                  <a:prstClr val="black"/>
                </a:solidFill>
              </a:rPr>
              <a:t> Κρήτης. </a:t>
            </a:r>
          </a:p>
          <a:p>
            <a:pPr lvl="0"/>
            <a:r>
              <a:rPr lang="el-GR" sz="2000" smtClean="0">
                <a:solidFill>
                  <a:prstClr val="black"/>
                </a:solidFill>
              </a:rPr>
              <a:t>Τσάφος</a:t>
            </a:r>
            <a:r>
              <a:rPr lang="el-GR" sz="2000" dirty="0">
                <a:solidFill>
                  <a:prstClr val="black"/>
                </a:solidFill>
              </a:rPr>
              <a:t>, Β</a:t>
            </a:r>
            <a:r>
              <a:rPr lang="en-US" sz="2000" dirty="0">
                <a:solidFill>
                  <a:prstClr val="black"/>
                </a:solidFill>
              </a:rPr>
              <a:t>.</a:t>
            </a:r>
            <a:r>
              <a:rPr lang="el-GR" sz="2000" dirty="0">
                <a:solidFill>
                  <a:prstClr val="black"/>
                </a:solidFill>
              </a:rPr>
              <a:t> (2014). </a:t>
            </a:r>
            <a:r>
              <a:rPr lang="el-GR" sz="2000" i="1" dirty="0">
                <a:solidFill>
                  <a:prstClr val="black"/>
                </a:solidFill>
              </a:rPr>
              <a:t>Αναλυτικό Πρόγραμμα. Θεωρητικές προσεγγίσεις και εκπαιδευτικοί προσανατολισμοί. Αναζητώντας νέες σταθερές σε έναν αβέβαιο κόσμο. </a:t>
            </a:r>
            <a:r>
              <a:rPr lang="el-GR" sz="2000" dirty="0">
                <a:solidFill>
                  <a:prstClr val="black"/>
                </a:solidFill>
              </a:rPr>
              <a:t>Αθήνα: Μεταίχμιο. σελ. 99-130.  </a:t>
            </a:r>
          </a:p>
          <a:p>
            <a:pPr lvl="0"/>
            <a:r>
              <a:rPr lang="en-US" sz="2000" dirty="0" err="1" smtClean="0">
                <a:solidFill>
                  <a:prstClr val="black"/>
                </a:solidFill>
              </a:rPr>
              <a:t>Husen</a:t>
            </a:r>
            <a:r>
              <a:rPr lang="en-US" sz="2000" dirty="0">
                <a:solidFill>
                  <a:prstClr val="black"/>
                </a:solidFill>
              </a:rPr>
              <a:t>, T. (199</a:t>
            </a:r>
            <a:r>
              <a:rPr lang="el-GR" sz="2000" dirty="0">
                <a:solidFill>
                  <a:prstClr val="black"/>
                </a:solidFill>
              </a:rPr>
              <a:t>1</a:t>
            </a:r>
            <a:r>
              <a:rPr lang="en-US" sz="2000" dirty="0">
                <a:solidFill>
                  <a:prstClr val="black"/>
                </a:solidFill>
              </a:rPr>
              <a:t>/1979). </a:t>
            </a:r>
            <a:r>
              <a:rPr lang="en-US" sz="2000" i="1" dirty="0">
                <a:solidFill>
                  <a:prstClr val="black"/>
                </a:solidFill>
              </a:rPr>
              <a:t>H </a:t>
            </a:r>
            <a:r>
              <a:rPr lang="el-GR" sz="2000" i="1" dirty="0">
                <a:solidFill>
                  <a:prstClr val="black"/>
                </a:solidFill>
              </a:rPr>
              <a:t>Αμφισβήτηση του σχολείου. </a:t>
            </a:r>
            <a:r>
              <a:rPr lang="el-GR" sz="2000" dirty="0">
                <a:solidFill>
                  <a:prstClr val="black"/>
                </a:solidFill>
              </a:rPr>
              <a:t>(</a:t>
            </a:r>
            <a:r>
              <a:rPr lang="el-GR" sz="2000" dirty="0" err="1">
                <a:solidFill>
                  <a:prstClr val="black"/>
                </a:solidFill>
              </a:rPr>
              <a:t>μτφρ</a:t>
            </a:r>
            <a:r>
              <a:rPr lang="el-GR" sz="2000" dirty="0">
                <a:solidFill>
                  <a:prstClr val="black"/>
                </a:solidFill>
              </a:rPr>
              <a:t>. Παν. Σ. </a:t>
            </a:r>
            <a:r>
              <a:rPr lang="el-GR" sz="2000" dirty="0" err="1">
                <a:solidFill>
                  <a:prstClr val="black"/>
                </a:solidFill>
              </a:rPr>
              <a:t>Χατζηπαντελή</a:t>
            </a:r>
            <a:r>
              <a:rPr lang="el-GR" sz="2000" dirty="0">
                <a:solidFill>
                  <a:prstClr val="black"/>
                </a:solidFill>
              </a:rPr>
              <a:t>), Αθήνα: Προτάσεις.</a:t>
            </a:r>
          </a:p>
          <a:p>
            <a:endParaRPr lang="el-GR" dirty="0"/>
          </a:p>
        </p:txBody>
      </p:sp>
    </p:spTree>
    <p:extLst>
      <p:ext uri="{BB962C8B-B14F-4D97-AF65-F5344CB8AC3E}">
        <p14:creationId xmlns:p14="http://schemas.microsoft.com/office/powerpoint/2010/main" val="4010796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smtClean="0"/>
              <a:t/>
            </a:r>
            <a:br>
              <a:rPr lang="el-GR" sz="3200" dirty="0" smtClean="0"/>
            </a:br>
            <a:r>
              <a:rPr lang="el-GR" sz="3200" dirty="0"/>
              <a:t/>
            </a:r>
            <a:br>
              <a:rPr lang="el-GR" sz="3200" dirty="0"/>
            </a:br>
            <a:r>
              <a:rPr lang="el-GR" sz="3200" dirty="0" smtClean="0"/>
              <a:t>Τρία οργανωτικά πρότυπα της Εκπαίδευσης (Η</a:t>
            </a:r>
            <a:r>
              <a:rPr lang="en-US" sz="3200" dirty="0" err="1" smtClean="0"/>
              <a:t>usen</a:t>
            </a:r>
            <a:r>
              <a:rPr lang="en-US" sz="3200" dirty="0" smtClean="0"/>
              <a:t>,</a:t>
            </a:r>
            <a:r>
              <a:rPr lang="el-GR" sz="3200" dirty="0" smtClean="0"/>
              <a:t> </a:t>
            </a:r>
            <a:r>
              <a:rPr lang="en-US" sz="3200" dirty="0" smtClean="0"/>
              <a:t>T. 1991 [1979]</a:t>
            </a:r>
            <a:r>
              <a:rPr lang="el-GR" sz="3200" dirty="0" smtClean="0"/>
              <a:t>: 157-175</a:t>
            </a:r>
            <a:r>
              <a:rPr lang="en-US" sz="3200" dirty="0" smtClean="0"/>
              <a:t>)</a:t>
            </a:r>
            <a:endParaRPr lang="el-GR" sz="3200" dirty="0"/>
          </a:p>
        </p:txBody>
      </p:sp>
      <p:sp>
        <p:nvSpPr>
          <p:cNvPr id="3" name="Θέση περιεχομένου 2"/>
          <p:cNvSpPr>
            <a:spLocks noGrp="1"/>
          </p:cNvSpPr>
          <p:nvPr>
            <p:ph idx="1"/>
          </p:nvPr>
        </p:nvSpPr>
        <p:spPr>
          <a:xfrm>
            <a:off x="457200" y="2132856"/>
            <a:ext cx="8229600" cy="3993307"/>
          </a:xfrm>
        </p:spPr>
        <p:txBody>
          <a:bodyPr/>
          <a:lstStyle/>
          <a:p>
            <a:endParaRPr lang="el-GR" dirty="0" smtClean="0"/>
          </a:p>
          <a:p>
            <a:r>
              <a:rPr lang="el-GR" dirty="0" smtClean="0"/>
              <a:t>Γραφειοκρατικό μοντέλο</a:t>
            </a:r>
          </a:p>
          <a:p>
            <a:r>
              <a:rPr lang="el-GR" dirty="0" smtClean="0"/>
              <a:t>Τεχνοκρατικό μοντέλο</a:t>
            </a:r>
          </a:p>
          <a:p>
            <a:r>
              <a:rPr lang="el-GR" dirty="0" smtClean="0"/>
              <a:t>Μοντέλο των ανθρωπίνων σχέσεων </a:t>
            </a:r>
            <a:endParaRPr lang="el-GR" dirty="0"/>
          </a:p>
        </p:txBody>
      </p:sp>
    </p:spTree>
    <p:extLst>
      <p:ext uri="{BB962C8B-B14F-4D97-AF65-F5344CB8AC3E}">
        <p14:creationId xmlns:p14="http://schemas.microsoft.com/office/powerpoint/2010/main" val="40901527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Το γραφειοκρατικό μοντέλο γενικά</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Ορθολογική – νόμιμη εξουσία που κατανέμεται κατά μήκος της ιεραρχικής κλίμακας, από την κορυφή προς τη βάση. </a:t>
            </a:r>
          </a:p>
          <a:p>
            <a:r>
              <a:rPr lang="el-GR" dirty="0" smtClean="0"/>
              <a:t>Οι ενέργειες εκτελούνται με «αντικειμενικό» τρόπο, σύμφωνα με τους κανονισμούς. </a:t>
            </a:r>
          </a:p>
          <a:p>
            <a:r>
              <a:rPr lang="el-GR" dirty="0" smtClean="0"/>
              <a:t>Τυποποιημένες διοικητικές διαδικασίες</a:t>
            </a:r>
          </a:p>
          <a:p>
            <a:r>
              <a:rPr lang="el-GR" dirty="0" smtClean="0"/>
              <a:t>Συγκέντρωση της εποπτείας και του ελέγχου</a:t>
            </a:r>
          </a:p>
          <a:p>
            <a:r>
              <a:rPr lang="el-GR" dirty="0" smtClean="0"/>
              <a:t>Διαφοροποίηση λειτουργιών</a:t>
            </a:r>
          </a:p>
          <a:p>
            <a:r>
              <a:rPr lang="el-GR" dirty="0" smtClean="0"/>
              <a:t>Ειδικά προσόντα για κάθε θέση</a:t>
            </a:r>
            <a:endParaRPr lang="el-GR" dirty="0"/>
          </a:p>
        </p:txBody>
      </p:sp>
    </p:spTree>
    <p:extLst>
      <p:ext uri="{BB962C8B-B14F-4D97-AF65-F5344CB8AC3E}">
        <p14:creationId xmlns:p14="http://schemas.microsoft.com/office/powerpoint/2010/main" val="3350580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Το γραφειοκρατικό μοντέλο στην εκπαίδευση</a:t>
            </a:r>
          </a:p>
        </p:txBody>
      </p:sp>
      <p:sp>
        <p:nvSpPr>
          <p:cNvPr id="3" name="Θέση περιεχομένου 2"/>
          <p:cNvSpPr>
            <a:spLocks noGrp="1"/>
          </p:cNvSpPr>
          <p:nvPr>
            <p:ph idx="1"/>
          </p:nvPr>
        </p:nvSpPr>
        <p:spPr/>
        <p:txBody>
          <a:bodyPr>
            <a:normAutofit fontScale="77500" lnSpcReduction="20000"/>
          </a:bodyPr>
          <a:lstStyle/>
          <a:p>
            <a:r>
              <a:rPr lang="el-GR" dirty="0" smtClean="0"/>
              <a:t>Προσκόλληση στους επίσημους κανόνες που οι συντελεστές – μαθητές, εκπαιδευτικοί και διοικητικοί υπάλληλοι – δεν θέλουν, ή δεν τολμούν, να εγκαταλείψουν. </a:t>
            </a:r>
          </a:p>
          <a:p>
            <a:r>
              <a:rPr lang="el-GR" dirty="0" smtClean="0"/>
              <a:t>Μεγάλη κοινωνική απόσταση ανάμεσα στα στρώματα του συστήματος και έλλειψη ομαδικού πνεύματος.</a:t>
            </a:r>
          </a:p>
          <a:p>
            <a:r>
              <a:rPr lang="el-GR" dirty="0" smtClean="0"/>
              <a:t>Οι σχέσεις ανάμεσα στα στρώματα εκφράζονται περισσότερο ως σχέσεις εξουσίας παρά ως σχέσεις συνεργασίας για την επίτευξη κοινού σκοπού</a:t>
            </a:r>
          </a:p>
          <a:p>
            <a:r>
              <a:rPr lang="el-GR" dirty="0" smtClean="0"/>
              <a:t>Τα κίνητρα του συστήματος είναι περισσότερο οι εξωτερικές ανταμοιβές, όπως οι βαθμοί και οι μισθοί, παρά οι εσωτερικές ανταμοιβές, όπως η χαρά της εργασίας ή η επιθυμία για γνώση. </a:t>
            </a:r>
            <a:endParaRPr lang="el-GR" dirty="0"/>
          </a:p>
        </p:txBody>
      </p:sp>
    </p:spTree>
    <p:extLst>
      <p:ext uri="{BB962C8B-B14F-4D97-AF65-F5344CB8AC3E}">
        <p14:creationId xmlns:p14="http://schemas.microsoft.com/office/powerpoint/2010/main" val="35228818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Το τεχνολογικό μοντέλο στην εκπαίδευση</a:t>
            </a:r>
            <a:endParaRPr lang="el-GR" sz="3600" dirty="0"/>
          </a:p>
        </p:txBody>
      </p:sp>
      <p:sp>
        <p:nvSpPr>
          <p:cNvPr id="3" name="Θέση περιεχομένου 2"/>
          <p:cNvSpPr>
            <a:spLocks noGrp="1"/>
          </p:cNvSpPr>
          <p:nvPr>
            <p:ph idx="1"/>
          </p:nvPr>
        </p:nvSpPr>
        <p:spPr/>
        <p:txBody>
          <a:bodyPr/>
          <a:lstStyle/>
          <a:p>
            <a:r>
              <a:rPr lang="el-GR" dirty="0" smtClean="0"/>
              <a:t>«Το τεχνολογικό μοντέλο στηρίζεται στην υπόθεση ότι υπάρχει σαφής διαχωρισμός μεταξύ σκοπών και μέσων. Μόλις καθοριστούν οι σκοποί της οργάνωσης και μεταφραστούν σε λειτουργίες, έρχεται ο τεχνοκράτης και υποδεικνύει την καλύτερη μέθοδο χειρισμού του προβλήματος» (</a:t>
            </a:r>
            <a:r>
              <a:rPr lang="en-US" dirty="0" err="1" smtClean="0"/>
              <a:t>Husen</a:t>
            </a:r>
            <a:r>
              <a:rPr lang="en-US" dirty="0" smtClean="0"/>
              <a:t>, T., </a:t>
            </a:r>
            <a:r>
              <a:rPr lang="el-GR" dirty="0" err="1" smtClean="0"/>
              <a:t>ό.π</a:t>
            </a:r>
            <a:r>
              <a:rPr lang="el-GR" dirty="0" smtClean="0"/>
              <a:t>. 160) </a:t>
            </a:r>
            <a:endParaRPr lang="el-GR" dirty="0"/>
          </a:p>
        </p:txBody>
      </p:sp>
    </p:spTree>
    <p:extLst>
      <p:ext uri="{BB962C8B-B14F-4D97-AF65-F5344CB8AC3E}">
        <p14:creationId xmlns:p14="http://schemas.microsoft.com/office/powerpoint/2010/main" val="2055161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600" dirty="0" smtClean="0"/>
              <a:t>T</a:t>
            </a:r>
            <a:r>
              <a:rPr lang="el-GR" sz="3600" dirty="0" smtClean="0"/>
              <a:t>ο ΑΠ</a:t>
            </a:r>
            <a:r>
              <a:rPr lang="en-US" sz="3600" dirty="0" smtClean="0"/>
              <a:t> </a:t>
            </a:r>
            <a:r>
              <a:rPr lang="el-GR" sz="3600" dirty="0" smtClean="0"/>
              <a:t>ως προϊόν</a:t>
            </a:r>
            <a:endParaRPr lang="el-GR" sz="3600" dirty="0"/>
          </a:p>
        </p:txBody>
      </p:sp>
      <p:sp>
        <p:nvSpPr>
          <p:cNvPr id="3" name="Θέση περιεχομένου 2"/>
          <p:cNvSpPr>
            <a:spLocks noGrp="1"/>
          </p:cNvSpPr>
          <p:nvPr>
            <p:ph idx="1"/>
          </p:nvPr>
        </p:nvSpPr>
        <p:spPr/>
        <p:txBody>
          <a:bodyPr/>
          <a:lstStyle/>
          <a:p>
            <a:pPr algn="just"/>
            <a:r>
              <a:rPr lang="el-GR" dirty="0" smtClean="0"/>
              <a:t>Το ΑΠ και Πρόγραμμα διδασκαλίας αποτελείται από: α) στόχους, για τον καθορισμό των οποίων προηγείται συστηματική έρευνα, β) από εκπαιδευτικές εμπειρίες-δραστηριότητες με τις οποίες επιτυγχάνονται οι στόχοι, γ) τρόπους οργάνωσης αυτών των εμπειριών και δ) από τρόπους αξιολόγησης των αποτελεσμάτων. </a:t>
            </a:r>
            <a:r>
              <a:rPr lang="en-US" sz="2800" dirty="0" smtClean="0"/>
              <a:t>                                                                      </a:t>
            </a:r>
            <a:r>
              <a:rPr lang="en-US" sz="2800" i="1" dirty="0" smtClean="0"/>
              <a:t>Tyler, 1949: 1</a:t>
            </a:r>
            <a:endParaRPr lang="el-GR" sz="2800" i="1" dirty="0" smtClean="0"/>
          </a:p>
        </p:txBody>
      </p:sp>
    </p:spTree>
    <p:extLst>
      <p:ext uri="{BB962C8B-B14F-4D97-AF65-F5344CB8AC3E}">
        <p14:creationId xmlns:p14="http://schemas.microsoft.com/office/powerpoint/2010/main" val="3350857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l-GR" sz="4000" smtClean="0"/>
              <a:t>«Πράξη: εφαρμογή της θεωρίας»</a:t>
            </a:r>
          </a:p>
        </p:txBody>
      </p:sp>
      <p:sp>
        <p:nvSpPr>
          <p:cNvPr id="5123" name="Rectangle 3"/>
          <p:cNvSpPr>
            <a:spLocks noGrp="1" noChangeArrowheads="1"/>
          </p:cNvSpPr>
          <p:nvPr>
            <p:ph type="body" idx="1"/>
          </p:nvPr>
        </p:nvSpPr>
        <p:spPr/>
        <p:txBody>
          <a:bodyPr/>
          <a:lstStyle/>
          <a:p>
            <a:pPr eaLnBrk="1" hangingPunct="1">
              <a:lnSpc>
                <a:spcPct val="80000"/>
              </a:lnSpc>
              <a:buFontTx/>
              <a:buNone/>
            </a:pPr>
            <a:r>
              <a:rPr lang="el-GR" sz="2800" dirty="0" smtClean="0"/>
              <a:t> Θετικιστική αντίληψη για τη σχέση θεωρίας με την πράξη: </a:t>
            </a:r>
          </a:p>
          <a:p>
            <a:pPr eaLnBrk="1" hangingPunct="1">
              <a:lnSpc>
                <a:spcPct val="80000"/>
              </a:lnSpc>
            </a:pPr>
            <a:r>
              <a:rPr lang="el-GR" sz="2800" dirty="0" smtClean="0"/>
              <a:t>Η εκπαιδευτική θεωρία, που  παρουσιάζεται με τη μορφή γενικών νόμων και </a:t>
            </a:r>
            <a:r>
              <a:rPr lang="el-GR" sz="2800" dirty="0" err="1" smtClean="0"/>
              <a:t>αιτιακών</a:t>
            </a:r>
            <a:r>
              <a:rPr lang="el-GR" sz="2800" dirty="0" smtClean="0"/>
              <a:t> ερμηνειών, καθοδηγεί την πρακτική, καθώς στην προοπτική της πρόβλεψης θέτει τα θεμέλια χειρισμού των εκπαιδευτικών περιστάσεων με τρόπο που θα οδηγήσει στην επίτευξη των επιδιωκομένων εκπαιδευτικών στόχων. </a:t>
            </a:r>
          </a:p>
          <a:p>
            <a:pPr eaLnBrk="1" hangingPunct="1">
              <a:lnSpc>
                <a:spcPct val="80000"/>
              </a:lnSpc>
            </a:pPr>
            <a:r>
              <a:rPr lang="el-GR" sz="2800" dirty="0" smtClean="0"/>
              <a:t>Η γνώση που η θεωρία παρέχει στους εκπαιδευτικούς είναι αδιαμφισβήτητη και έχει κυρίως </a:t>
            </a:r>
            <a:r>
              <a:rPr lang="el-GR" sz="2800" dirty="0" err="1" smtClean="0"/>
              <a:t>εργαλειακή</a:t>
            </a:r>
            <a:r>
              <a:rPr lang="el-GR" sz="2800" dirty="0" smtClean="0"/>
              <a:t> αξία. </a:t>
            </a:r>
          </a:p>
          <a:p>
            <a:pPr eaLnBrk="1" hangingPunct="1">
              <a:lnSpc>
                <a:spcPct val="80000"/>
              </a:lnSpc>
              <a:buFontTx/>
              <a:buNone/>
            </a:pPr>
            <a:endParaRPr lang="el-GR" sz="2800" dirty="0" smtClean="0"/>
          </a:p>
          <a:p>
            <a:pPr eaLnBrk="1" hangingPunct="1">
              <a:lnSpc>
                <a:spcPct val="80000"/>
              </a:lnSpc>
            </a:pPr>
            <a:endParaRPr lang="el-GR" sz="2800" dirty="0" smtClean="0"/>
          </a:p>
        </p:txBody>
      </p:sp>
    </p:spTree>
    <p:extLst>
      <p:ext uri="{BB962C8B-B14F-4D97-AF65-F5344CB8AC3E}">
        <p14:creationId xmlns:p14="http://schemas.microsoft.com/office/powerpoint/2010/main" val="510942951"/>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929</TotalTime>
  <Words>1976</Words>
  <Application>Microsoft Office PowerPoint</Application>
  <PresentationFormat>Προβολή στην οθόνη (4:3)</PresentationFormat>
  <Paragraphs>164</Paragraphs>
  <Slides>33</Slides>
  <Notes>0</Notes>
  <HiddenSlides>0</HiddenSlides>
  <MMClips>0</MMClips>
  <ScaleCrop>false</ScaleCrop>
  <HeadingPairs>
    <vt:vector size="4" baseType="variant">
      <vt:variant>
        <vt:lpstr>Θέμα</vt:lpstr>
      </vt:variant>
      <vt:variant>
        <vt:i4>2</vt:i4>
      </vt:variant>
      <vt:variant>
        <vt:lpstr>Τίτλοι διαφανειών</vt:lpstr>
      </vt:variant>
      <vt:variant>
        <vt:i4>33</vt:i4>
      </vt:variant>
    </vt:vector>
  </HeadingPairs>
  <TitlesOfParts>
    <vt:vector size="35" baseType="lpstr">
      <vt:lpstr>Θέμα του Office</vt:lpstr>
      <vt:lpstr>Default Design</vt:lpstr>
      <vt:lpstr>Το Αναλυτικό Πρόγραμμα και η αναμόρφωσή του από τον εκπαιδευτικό 06-03-2020 </vt:lpstr>
      <vt:lpstr>Περίληψη του μαθήματος</vt:lpstr>
      <vt:lpstr>Παρουσίαση του PowerPoint</vt:lpstr>
      <vt:lpstr>  Τρία οργανωτικά πρότυπα της Εκπαίδευσης (Ηusen, T. 1991 [1979]: 157-175)</vt:lpstr>
      <vt:lpstr>Το γραφειοκρατικό μοντέλο γενικά</vt:lpstr>
      <vt:lpstr>Το γραφειοκρατικό μοντέλο στην εκπαίδευση</vt:lpstr>
      <vt:lpstr>Το τεχνολογικό μοντέλο στην εκπαίδευση</vt:lpstr>
      <vt:lpstr>Tο ΑΠ ως προϊόν</vt:lpstr>
      <vt:lpstr>«Πράξη: εφαρμογή της θεωρίας»</vt:lpstr>
      <vt:lpstr>Κλειστά Αναλυτικά Προγράμματα</vt:lpstr>
      <vt:lpstr>Θέση του εκπαιδευτικού </vt:lpstr>
      <vt:lpstr>Ρόλος εκπαιδευτικού</vt:lpstr>
      <vt:lpstr>Το ΔΕΠΠΣ – ΑΠΣ της Νεοελληνικής Γλώσσας Γυμνασίου</vt:lpstr>
      <vt:lpstr>Πώς νιώθουν οι εκπαιδευτικοί σε ένα τέτοιο πλαίσιο ΠΣ; (Βεκρής,2009: 469-480)</vt:lpstr>
      <vt:lpstr>Πώς νιώθουν οι εκπαιδευτικοί σε ένα τέτοιο πλαίσιο ΠΣ; (Βεκρής,2009: 469-480)</vt:lpstr>
      <vt:lpstr>Πώς νιώθουν οι εκπαιδευτικοί σε ένα τέτοιο πλαίσιο ΠΣ; (Βεκρής,2009: 469-480)</vt:lpstr>
      <vt:lpstr>Αλλά…</vt:lpstr>
      <vt:lpstr>Το μοντέλο των ανθρωπίνων σχέσεων</vt:lpstr>
      <vt:lpstr>Από το αποτέλεσμα στη διαδικασία</vt:lpstr>
      <vt:lpstr>Παράγοντες ανάπτυξης του μοντέλου των ανθρωπίνων σχέσεων</vt:lpstr>
      <vt:lpstr>Διαφοροποίηση της διδασκαλίας στη σύγχρονη εκπαίδευση </vt:lpstr>
      <vt:lpstr>Διαφοροποίηση της διδασκαλίας στη σύγχρονη εκπαίδευση </vt:lpstr>
      <vt:lpstr>Βασικά χαρακτηριστικά της διαφοροποιημένης διδασκαλίας  (Tomlinson, 1999)</vt:lpstr>
      <vt:lpstr>Πέντε βασικές όψεις της διαφοροποιημένης διδασκαλίας (Tomlinson, C. 2016)</vt:lpstr>
      <vt:lpstr>Ο ρόλος του εκπαιδευτικού</vt:lpstr>
      <vt:lpstr>Ανοικτά Αναλυτικά Προγράμματα</vt:lpstr>
      <vt:lpstr>«Θεωρία - Πράξη»</vt:lpstr>
      <vt:lpstr>«Θεωρία - Πράξη»</vt:lpstr>
      <vt:lpstr>Ανοιχτή οργάνωση του ΑΠ</vt:lpstr>
      <vt:lpstr>Βασικές δεξιότητες</vt:lpstr>
      <vt:lpstr>Επαγγελματίας με διευρυμένες ικανότητες</vt:lpstr>
      <vt:lpstr>Ανάπτυξη ΑΠ σε επίπεδο σχολικής μονάδας </vt:lpstr>
      <vt:lpstr>Βιβλιογραφικές αναφορές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Αναλυτικό Πρόγραμμα και η αναμόρφωσή του από τον εκπαιδευτικό 24-02-2020</dc:title>
  <dc:creator>lefteris vekris</dc:creator>
  <cp:lastModifiedBy>lefteris vekris</cp:lastModifiedBy>
  <cp:revision>45</cp:revision>
  <dcterms:created xsi:type="dcterms:W3CDTF">2020-02-22T22:43:49Z</dcterms:created>
  <dcterms:modified xsi:type="dcterms:W3CDTF">2020-03-14T21:15:04Z</dcterms:modified>
</cp:coreProperties>
</file>