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8" r:id="rId4"/>
    <p:sldId id="269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9D03B-8ABE-4F62-B068-00FCDC9B64CC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56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937B0-81B3-4E67-B9FF-326BB2A278C4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830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61122-1A8F-482D-9791-9254937B00BD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135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E7BFF-4E97-46B0-9686-81769C11226A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59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F4682-680A-4D5B-8ED1-298D6865E237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47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4CC5D-3EDB-4054-89AB-721E7B96EB60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459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AD6F8-26BC-41B0-9733-08DA440D48F7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6594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6D516-6116-427E-8FB5-32AF2D4CE403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967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00140-C061-49FD-BBE5-22C52E0FAADA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673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2CFDB-DB94-4A4D-AD61-CBDC8700CA6F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170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4585A-26E6-4FF6-8770-FFDDF5785397}" type="slidenum">
              <a:rPr lang="el-GR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43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text styles</a:t>
            </a:r>
          </a:p>
          <a:p>
            <a:pPr lvl="1"/>
            <a:r>
              <a:rPr lang="el-GR" altLang="el-GR" smtClean="0"/>
              <a:t>Second level</a:t>
            </a:r>
          </a:p>
          <a:p>
            <a:pPr lvl="2"/>
            <a:r>
              <a:rPr lang="el-GR" altLang="el-GR" smtClean="0"/>
              <a:t>Third level</a:t>
            </a:r>
          </a:p>
          <a:p>
            <a:pPr lvl="3"/>
            <a:r>
              <a:rPr lang="el-GR" altLang="el-GR" smtClean="0"/>
              <a:t>Fourth level</a:t>
            </a:r>
          </a:p>
          <a:p>
            <a:pPr lvl="4"/>
            <a:r>
              <a:rPr lang="el-GR" altLang="el-GR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AFCE6E-6E9D-49EA-8821-408F8B9FA4E1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22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403699"/>
          </a:xfrm>
        </p:spPr>
        <p:txBody>
          <a:bodyPr>
            <a:normAutofit fontScale="90000"/>
          </a:bodyPr>
          <a:lstStyle/>
          <a:p>
            <a:r>
              <a:rPr lang="el-GR" sz="3100" dirty="0" smtClean="0"/>
              <a:t>Η θεωρία της αλλαγής, ο ωκεανός και ο εκπαιδευτικός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2700" dirty="0" smtClean="0"/>
              <a:t>Από τον Εκπαιδευτικό ερευνητή και την Έρευνα – Δράση στην Έρευνα «Ιστοριών ζωής» </a:t>
            </a:r>
            <a:br>
              <a:rPr lang="el-GR" sz="2700" dirty="0" smtClean="0"/>
            </a:br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3100" dirty="0" smtClean="0"/>
              <a:t>Μάθημα 5</a:t>
            </a:r>
            <a:r>
              <a:rPr lang="el-GR" sz="3100" baseline="30000" dirty="0" smtClean="0"/>
              <a:t>ο</a:t>
            </a:r>
            <a:r>
              <a:rPr lang="el-GR" sz="3100" dirty="0" smtClean="0"/>
              <a:t>  (06-04-2020)</a:t>
            </a:r>
            <a:endParaRPr lang="el-GR" sz="31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Λευτέρης </a:t>
            </a:r>
            <a:r>
              <a:rPr lang="el-GR" sz="2800" dirty="0" err="1" smtClean="0"/>
              <a:t>Βεκρής</a:t>
            </a:r>
            <a:endParaRPr lang="el-GR" sz="2800" dirty="0" smtClean="0"/>
          </a:p>
          <a:p>
            <a:r>
              <a:rPr lang="el-GR" sz="2800" dirty="0"/>
              <a:t>Δ</a:t>
            </a:r>
            <a:r>
              <a:rPr lang="el-GR" sz="2800" dirty="0" smtClean="0"/>
              <a:t>ρ. Εκπαιδευτικός</a:t>
            </a:r>
          </a:p>
          <a:p>
            <a:r>
              <a:rPr lang="el-GR" sz="2000" dirty="0" smtClean="0"/>
              <a:t>(Διδάσκων ΠΔ 407/1980)</a:t>
            </a:r>
            <a:r>
              <a:rPr lang="el-GR" sz="2800" dirty="0" smtClean="0"/>
              <a:t>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06007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Διερευνώντας τη ζωή και το έργο των εκπαιδευτικών </a:t>
            </a:r>
            <a:r>
              <a:rPr lang="en-US" sz="2800" dirty="0" smtClean="0"/>
              <a:t>(Ivor Goodson</a:t>
            </a:r>
            <a:r>
              <a:rPr lang="el-GR" sz="2800" dirty="0" smtClean="0"/>
              <a:t>, </a:t>
            </a:r>
            <a:r>
              <a:rPr lang="el-GR" sz="2800" dirty="0" err="1" smtClean="0"/>
              <a:t>ό.π</a:t>
            </a:r>
            <a:r>
              <a:rPr lang="el-GR" sz="2800" dirty="0" smtClean="0"/>
              <a:t>, 167</a:t>
            </a:r>
            <a:r>
              <a:rPr lang="en-US" sz="2800" dirty="0" smtClean="0"/>
              <a:t>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l-GR" sz="1800" dirty="0" smtClean="0"/>
              <a:t>Βασική επιδίωξη η σύνδεση της ζωής των εκπαιδευτικών με το πολιτικό και κοινωνικό συγκείμενο. </a:t>
            </a:r>
          </a:p>
          <a:p>
            <a:r>
              <a:rPr lang="el-GR" sz="1800" dirty="0" smtClean="0"/>
              <a:t>«Η ιστορία της ζωής των εκπαιδευτικών παρέχει τη γείωση της έρευνας στο προσωπικό επίπεδο, ενώ η ανάπτυξη της ιστορικής κατανόησης επιτρέπει μια ευρύτερη συζήτηση των πολιτικών και θεωρητικών συγκειμένων της». </a:t>
            </a:r>
          </a:p>
          <a:p>
            <a:r>
              <a:rPr lang="el-GR" sz="1800" dirty="0" smtClean="0"/>
              <a:t>Επιδιώκεται μέσω της βιογραφικής έρευνας και των ιστορικών μεθόδων η ανάπτυξη μιας θεωρίας «στον ενδιάμεσο χώρο», μεταξύ της καθημερινής ζωής στην τάξη και τη διδασκαλία, της οργάνωσης και διοίκησης της εκπαίδευσης (εκπαιδευτικής πολιτικής) και των επίσημων θεωριών.  </a:t>
            </a:r>
          </a:p>
          <a:p>
            <a:r>
              <a:rPr lang="el-GR" sz="1800" dirty="0" smtClean="0"/>
              <a:t>«Σκοπός της εξέτασης της ζωής και της εργασίας των εκπαιδευτικών σε ένα πληρέστερο κοινωνικό πλαίσιο, είναι η ανάπτυξη γνώσης, συχνά με θεμελιωμένο και συλλογικό τρόπο, για την κοινωνική κατασκευή της διδασκαλίας».</a:t>
            </a:r>
          </a:p>
          <a:p>
            <a:r>
              <a:rPr lang="el-GR" sz="1800" dirty="0" smtClean="0"/>
              <a:t>Η παραπάνω γνώση προϋπόθεση για την αναδόμηση και μεταρρύθμιση της σχολικής εκπαίδευσης. </a:t>
            </a:r>
            <a:r>
              <a:rPr lang="el-GR" sz="2000" dirty="0" smtClean="0"/>
              <a:t>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064264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Τι μελετάμε στη ζωή και τη σταδιοδρομία των εκπαιδευτικών (</a:t>
            </a:r>
            <a:r>
              <a:rPr lang="el-GR" sz="3200" dirty="0" err="1" smtClean="0"/>
              <a:t>ό.π</a:t>
            </a:r>
            <a:r>
              <a:rPr lang="el-GR" sz="3200" dirty="0" smtClean="0"/>
              <a:t>. 173-179)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000" dirty="0" smtClean="0"/>
              <a:t>Συνοπτικά, αντικείμενο της ιστορικής διερεύνησης της ζωής των εκπαιδευτικών είναι: </a:t>
            </a:r>
          </a:p>
          <a:p>
            <a:pPr marL="0" indent="0">
              <a:buNone/>
            </a:pPr>
            <a:r>
              <a:rPr lang="el-GR" sz="2000" i="1" dirty="0" smtClean="0"/>
              <a:t>Ο εκπαιδευτικός ως πρόσωπο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Ο </a:t>
            </a:r>
            <a:r>
              <a:rPr lang="el-GR" sz="2000" b="1" dirty="0" smtClean="0"/>
              <a:t>τρόπος ζωής </a:t>
            </a:r>
            <a:r>
              <a:rPr lang="el-GR" sz="2000" dirty="0" smtClean="0"/>
              <a:t>των εκπαιδευτικών, εντός και εκτός σχολείου, οι λανθάνουσες ταυτότητες και κουλτούρες τους.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Ο </a:t>
            </a:r>
            <a:r>
              <a:rPr lang="el-GR" sz="2000" b="1" dirty="0" smtClean="0"/>
              <a:t>κύκλος ζωής </a:t>
            </a:r>
            <a:r>
              <a:rPr lang="el-GR" sz="2000" dirty="0" smtClean="0"/>
              <a:t>τους, όπως εξελίσσεται και συνδέεται με επαγγελματικές επιλογές</a:t>
            </a:r>
          </a:p>
          <a:p>
            <a:pPr marL="0" indent="0">
              <a:buNone/>
            </a:pPr>
            <a:r>
              <a:rPr lang="el-GR" sz="2000" i="1" dirty="0" smtClean="0"/>
              <a:t>Ο εκπαιδευτικός ως επαγγελματίας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Τα </a:t>
            </a:r>
            <a:r>
              <a:rPr lang="el-GR" sz="2000" b="1" dirty="0" smtClean="0"/>
              <a:t>στάδια σταδιοδρομίας και οι αποφάσεις για τη σταδιοδρομία. </a:t>
            </a:r>
          </a:p>
          <a:p>
            <a:pPr marL="0" indent="0">
              <a:buNone/>
            </a:pPr>
            <a:r>
              <a:rPr lang="el-GR" sz="2000" dirty="0" smtClean="0"/>
              <a:t>4</a:t>
            </a:r>
            <a:r>
              <a:rPr lang="el-GR" sz="2000" b="1" dirty="0" smtClean="0"/>
              <a:t>.  Κρίσιμα περιστατικά </a:t>
            </a:r>
            <a:r>
              <a:rPr lang="el-GR" sz="2000" dirty="0" smtClean="0"/>
              <a:t>στη ζωή των εκπαιδευτικών.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18022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dirty="0" smtClean="0"/>
              <a:t>Οι παραδοχές της βιογραφικής έρευνας (</a:t>
            </a:r>
            <a:r>
              <a:rPr lang="el-GR" sz="2400" dirty="0" err="1" smtClean="0"/>
              <a:t>ό.π</a:t>
            </a:r>
            <a:r>
              <a:rPr lang="el-GR" sz="2400" dirty="0" smtClean="0"/>
              <a:t>: 193-194)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Η προηγούμενη σταδιοδρομία και εμπειρία ζωής του εκπαιδευτικού, η επαγγελματική του εξέλιξη και σταδιοδρομία διαμορφώνουν τις  απόψεις του για τη διδασκαλία και τον τρόπο που την εξασκεί.</a:t>
            </a:r>
          </a:p>
          <a:p>
            <a:r>
              <a:rPr lang="el-GR" sz="2400" dirty="0" smtClean="0"/>
              <a:t>Επιπλέον, αυτές οι ατομικές ιστορίες εντός της ιστορικού και κοινωνικού συγκειμένου, επιτρέπουν τη διερεύνηση «ιστοριών ζωής» συλλογικοτήτων (σχολικών μονάδων, μαθημάτων, επαγγελμάτων). </a:t>
            </a:r>
          </a:p>
        </p:txBody>
      </p:sp>
    </p:spTree>
    <p:extLst>
      <p:ext uri="{BB962C8B-B14F-4D97-AF65-F5344CB8AC3E}">
        <p14:creationId xmlns:p14="http://schemas.microsoft.com/office/powerpoint/2010/main" val="3638312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Συμπερασματικά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Από την υπεροχή της Θεωρίας. Ο ειδικός έχει τον πρώτο λόγο.</a:t>
            </a:r>
          </a:p>
          <a:p>
            <a:r>
              <a:rPr lang="el-GR" sz="2400" dirty="0" smtClean="0"/>
              <a:t>Στην ισότιμη σχέση Θεωρίας και Πράξης. Ο ειδικός συνεργάζεται με τον εκπαιδευτικό της πράξης</a:t>
            </a:r>
          </a:p>
          <a:p>
            <a:r>
              <a:rPr lang="el-GR" sz="2400" dirty="0" smtClean="0"/>
              <a:t>Από εκεί στην </a:t>
            </a:r>
            <a:r>
              <a:rPr lang="el-GR" sz="2400" dirty="0" err="1" smtClean="0"/>
              <a:t>αναστοχαστική</a:t>
            </a:r>
            <a:r>
              <a:rPr lang="el-GR" sz="2400" dirty="0"/>
              <a:t> </a:t>
            </a:r>
            <a:r>
              <a:rPr lang="el-GR" sz="2400" dirty="0" smtClean="0"/>
              <a:t>προσέγγιση της θεωρίας και πράξης μέσω των ιστοριών ζωής των εκπαιδευτικών. Ο ειδικός έχει τον πρώτο λόγο διαλεγόμενος ισότιμα με τους εκπαιδευτικούς της πράξης και σεβόμενος την ιστορία τους. </a:t>
            </a:r>
          </a:p>
        </p:txBody>
      </p:sp>
    </p:spTree>
    <p:extLst>
      <p:ext uri="{BB962C8B-B14F-4D97-AF65-F5344CB8AC3E}">
        <p14:creationId xmlns:p14="http://schemas.microsoft.com/office/powerpoint/2010/main" val="299153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Για τη διερεύνηση της ζωής και του έργου των εκπαιδευτικών 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smtClean="0"/>
          </a:p>
          <a:p>
            <a:pPr marL="0" indent="0">
              <a:buNone/>
            </a:pPr>
            <a:r>
              <a:rPr lang="el-GR" sz="2400" smtClean="0"/>
              <a:t>Βιβλίο </a:t>
            </a:r>
            <a:r>
              <a:rPr lang="el-GR" sz="2400" dirty="0" smtClean="0"/>
              <a:t>αναφοράς: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Goodson, Ivor. 2019. </a:t>
            </a:r>
            <a:r>
              <a:rPr lang="el-GR" sz="2000" i="1" dirty="0" smtClean="0"/>
              <a:t>Η πολιτική του Αναλυτικού Προγράμματος και της Εκπαίδευσης. Διερευνώντας τη ζωή και το έργο των εκπαιδευτικών</a:t>
            </a:r>
            <a:r>
              <a:rPr lang="en-US" sz="2000" i="1" dirty="0" smtClean="0"/>
              <a:t>. </a:t>
            </a:r>
            <a:r>
              <a:rPr lang="el-GR" sz="2000" dirty="0" smtClean="0"/>
              <a:t>(</a:t>
            </a:r>
            <a:r>
              <a:rPr lang="el-GR" sz="2000" dirty="0" err="1" smtClean="0"/>
              <a:t>Επιμ</a:t>
            </a:r>
            <a:r>
              <a:rPr lang="el-GR" sz="2000" dirty="0" smtClean="0"/>
              <a:t>.-</a:t>
            </a:r>
            <a:r>
              <a:rPr lang="el-GR" sz="2000" dirty="0" err="1" smtClean="0"/>
              <a:t>μετφρ</a:t>
            </a:r>
            <a:r>
              <a:rPr lang="el-GR" sz="2000" dirty="0" smtClean="0"/>
              <a:t>. Μαίρη </a:t>
            </a:r>
            <a:r>
              <a:rPr lang="el-GR" sz="2000" dirty="0" err="1" smtClean="0"/>
              <a:t>Ιωαννίδου</a:t>
            </a:r>
            <a:r>
              <a:rPr lang="el-GR" sz="2000" dirty="0" smtClean="0"/>
              <a:t>-</a:t>
            </a:r>
            <a:r>
              <a:rPr lang="el-GR" sz="2000" dirty="0" err="1" smtClean="0"/>
              <a:t>Κουτσελίνη</a:t>
            </a:r>
            <a:r>
              <a:rPr lang="el-GR" sz="2000" dirty="0" smtClean="0"/>
              <a:t>, Σταυρούλα Φιλίππου, Λευτέρης Κληρίδης). Αθήνα: </a:t>
            </a:r>
            <a:r>
              <a:rPr lang="el-GR" sz="2000" dirty="0" err="1" smtClean="0"/>
              <a:t>Εκδ</a:t>
            </a:r>
            <a:r>
              <a:rPr lang="el-GR" sz="2000" dirty="0" smtClean="0"/>
              <a:t>. </a:t>
            </a:r>
            <a:r>
              <a:rPr lang="en-US" sz="2000" dirty="0" smtClean="0"/>
              <a:t>Gutenberg.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09284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Τα κύματα της εκπαιδευτικής αλλαγής (</a:t>
            </a:r>
            <a:r>
              <a:rPr lang="en-US" sz="3200" dirty="0" smtClean="0"/>
              <a:t>Goodson, 2019:82-118)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800" dirty="0" smtClean="0"/>
              <a:t>Οι αλλαγές συμβαίνουν σε τρία χρονικά επίπεδα: </a:t>
            </a:r>
            <a:r>
              <a:rPr lang="el-GR" sz="2800" dirty="0" err="1" smtClean="0"/>
              <a:t>μακρο</a:t>
            </a:r>
            <a:r>
              <a:rPr lang="el-GR" sz="2800" dirty="0" smtClean="0"/>
              <a:t>- μέσο-, βραχυπρόθεσμα. </a:t>
            </a:r>
          </a:p>
          <a:p>
            <a:r>
              <a:rPr lang="el-GR" sz="2800" dirty="0" smtClean="0"/>
              <a:t>Οι </a:t>
            </a:r>
            <a:r>
              <a:rPr lang="el-GR" sz="2800" b="1" dirty="0" smtClean="0"/>
              <a:t>μακροπρόθεσμες </a:t>
            </a:r>
            <a:r>
              <a:rPr lang="el-GR" sz="2800" dirty="0" smtClean="0"/>
              <a:t>αλλαγές δεν είναι άμεσα αισθητές, είναι τα βαθιά ρεύματα του ωκεανού που βρίσκονται σε συνεχή κίνηση( π.χ. κοσμοθεωρίες, κυρίαρχες αντιλήψεις, όπως προ-νεωτερικές, νεωτερικές, </a:t>
            </a:r>
            <a:r>
              <a:rPr lang="el-GR" sz="2800" dirty="0" err="1" smtClean="0"/>
              <a:t>μετα</a:t>
            </a:r>
            <a:r>
              <a:rPr lang="el-GR" sz="2800" dirty="0" smtClean="0"/>
              <a:t>-νεωτερικές προσεγγίσεις) και </a:t>
            </a:r>
          </a:p>
          <a:p>
            <a:r>
              <a:rPr lang="el-GR" sz="2800" dirty="0" smtClean="0"/>
              <a:t>προκαλούν τα «επιφαινόμενα» κύματα, σε </a:t>
            </a:r>
            <a:r>
              <a:rPr lang="el-GR" sz="2800" b="1" dirty="0" smtClean="0"/>
              <a:t>μεσοπρόθεσμο</a:t>
            </a:r>
            <a:r>
              <a:rPr lang="el-GR" sz="2800" dirty="0" smtClean="0"/>
              <a:t> επίπεδο, μια περίοδο ταλαντώσεων που καλύπτει μια περίοδο πενήντα χρόνων ή και λιγότερο στη ραγδαία εξελισσόμενη σύγχρονη πραγματικότητα</a:t>
            </a:r>
            <a:r>
              <a:rPr lang="en-US" sz="2800" dirty="0" smtClean="0"/>
              <a:t> (</a:t>
            </a:r>
            <a:r>
              <a:rPr lang="el-GR" sz="2800" dirty="0" smtClean="0"/>
              <a:t>π.χ. η </a:t>
            </a:r>
            <a:r>
              <a:rPr lang="el-GR" sz="2800" dirty="0" err="1" smtClean="0"/>
              <a:t>μαθητοκεντρική</a:t>
            </a:r>
            <a:r>
              <a:rPr lang="el-GR" sz="2800" dirty="0" smtClean="0"/>
              <a:t> προσέγγιση από το 2000 μέχρι σήμερα στο ελληνικό εκπαιδευτικό σύστημα) 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18249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Τα κύματα της εκπαιδευτικής αλλαγής (</a:t>
            </a:r>
            <a:r>
              <a:rPr lang="el-GR" sz="3200" dirty="0" err="1"/>
              <a:t>Goodson</a:t>
            </a:r>
            <a:r>
              <a:rPr lang="el-GR" sz="3200" dirty="0"/>
              <a:t>, 2019:82-118)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επίγνωση του των εξελίξεων σε μεσοπρόθεσμο επίπεδο προϋπόθεση για αποτελεσματικές εκπαιδευτικές μεταρρυθμίσεις («η γραμματική της εκπαίδευσης»). </a:t>
            </a:r>
          </a:p>
          <a:p>
            <a:r>
              <a:rPr lang="el-GR" sz="2400" dirty="0" smtClean="0"/>
              <a:t>Τέλος, στην επιφάνεια του ωκεανού, στον αφρό των κυμάτων, συντελούνται τα γεγονότα της καθημερινότητας, οι βραχυπρόθεσμες μεταβολές. </a:t>
            </a:r>
          </a:p>
          <a:p>
            <a:pPr marL="0" indent="0">
              <a:buNone/>
            </a:pPr>
            <a:r>
              <a:rPr lang="el-GR" sz="2400" dirty="0" smtClean="0"/>
              <a:t>Όλες οι παραπάνω θεωρήσεις δεν είναι ανταγωνιστικές, αλλά συμβάλλουν σε μια συνολικότερη θεώρηση της εκπαιδευτικής πραγματικότητας. 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84579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Μοντέλο διαδικασίας</a:t>
            </a:r>
            <a:br>
              <a:rPr lang="el-GR" altLang="el-GR" sz="2800" smtClean="0"/>
            </a:br>
            <a:r>
              <a:rPr lang="en-US" altLang="el-GR" sz="2800" smtClean="0"/>
              <a:t>Humanities Curriculum Project</a:t>
            </a:r>
            <a:r>
              <a:rPr lang="el-GR" altLang="el-GR" sz="2800" smtClean="0"/>
              <a:t> (</a:t>
            </a:r>
            <a:r>
              <a:rPr lang="en-US" altLang="el-GR" sz="2800" smtClean="0"/>
              <a:t>HCP)</a:t>
            </a:r>
            <a:endParaRPr lang="el-GR" altLang="el-GR" sz="28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000" dirty="0" smtClean="0"/>
              <a:t>Ορίζονται αρχικά οι </a:t>
            </a:r>
            <a:r>
              <a:rPr lang="el-GR" altLang="el-GR" sz="2000" b="1" dirty="0" smtClean="0"/>
              <a:t>γενικοί σκοποί</a:t>
            </a:r>
            <a:r>
              <a:rPr lang="el-GR" altLang="el-GR" sz="2000" dirty="0" smtClean="0"/>
              <a:t> που δεν μεταφράζονται σε συγκεκριμένες συμπεριφορές αλλά αναφέρονται περισσότερο στη διαδικασία εμβάθυνσης και κριτικής σκέψης.</a:t>
            </a:r>
            <a:r>
              <a:rPr lang="en-US" altLang="el-GR" sz="2000" dirty="0" smtClean="0"/>
              <a:t> (</a:t>
            </a:r>
            <a:r>
              <a:rPr lang="el-GR" altLang="el-GR" sz="2000" dirty="0" smtClean="0"/>
              <a:t>“</a:t>
            </a:r>
            <a:r>
              <a:rPr lang="el-GR" altLang="el-GR" sz="2000" i="1" dirty="0" smtClean="0"/>
              <a:t>Να αναπτύσσουν οι μαθητές κατανόηση των κοινωνικών καταστάσεων, των ανθρώπινων δράσεων και της αντιφατικότητας των ζητημάτων, που αυτές προκαλούν, και σχετίζονται με τις αξίες μας</a:t>
            </a:r>
            <a:r>
              <a:rPr lang="el-GR" altLang="el-GR" sz="2000" dirty="0" smtClean="0"/>
              <a:t>”</a:t>
            </a:r>
            <a:r>
              <a:rPr lang="en-US" altLang="el-GR" sz="2000" dirty="0" smtClean="0"/>
              <a:t>).</a:t>
            </a:r>
            <a:endParaRPr lang="el-GR" altLang="el-GR" sz="20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 smtClean="0"/>
              <a:t>«Ο εκπαιδευτικός δίνει το ερέθισμα της συζήτησης και στη συνέχεια συντονίζει τηρώντας ουδέτερη στάση.</a:t>
            </a:r>
          </a:p>
          <a:p>
            <a:pPr eaLnBrk="1" hangingPunct="1">
              <a:lnSpc>
                <a:spcPct val="90000"/>
              </a:lnSpc>
            </a:pPr>
            <a:endParaRPr lang="el-GR" altLang="el-GR" sz="20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 smtClean="0"/>
              <a:t>Η πειραματική εφαρμογή του Η</a:t>
            </a:r>
            <a:r>
              <a:rPr lang="en-US" altLang="el-GR" sz="2000" dirty="0" smtClean="0"/>
              <a:t>CP </a:t>
            </a:r>
            <a:r>
              <a:rPr lang="el-GR" altLang="el-GR" sz="2000" dirty="0" smtClean="0"/>
              <a:t>απέδειξε ότι το ΑΠ μπορεί να είναι μια πρόταση την οποία οι εκπαιδευτικοί ελέγχουν και, καθώς, την εφαρμόζουν, συνειδητοποιούν τις αδυναμίες της και την αναμορφώνουν (</a:t>
            </a:r>
            <a:r>
              <a:rPr lang="en-US" altLang="el-GR" sz="2000" dirty="0" err="1" smtClean="0"/>
              <a:t>Stenhouse</a:t>
            </a:r>
            <a:r>
              <a:rPr lang="en-US" altLang="el-GR" sz="2000" dirty="0" smtClean="0"/>
              <a:t>, 178/</a:t>
            </a:r>
            <a:r>
              <a:rPr lang="el-GR" altLang="el-GR" sz="2000" dirty="0" err="1" smtClean="0"/>
              <a:t>Τσάφος</a:t>
            </a:r>
            <a:r>
              <a:rPr lang="el-GR" altLang="el-GR" sz="2000" dirty="0" smtClean="0"/>
              <a:t>, 231)  </a:t>
            </a:r>
          </a:p>
        </p:txBody>
      </p:sp>
    </p:spTree>
    <p:extLst>
      <p:ext uri="{BB962C8B-B14F-4D97-AF65-F5344CB8AC3E}">
        <p14:creationId xmlns:p14="http://schemas.microsoft.com/office/powerpoint/2010/main" val="2486450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Έρευνα – δράση</a:t>
            </a:r>
            <a:br>
              <a:rPr lang="el-GR" sz="2800" dirty="0" smtClean="0"/>
            </a:br>
            <a:r>
              <a:rPr lang="en-US" sz="2800" dirty="0" smtClean="0"/>
              <a:t>Ford Teaching Project (1972-1974</a:t>
            </a:r>
            <a:r>
              <a:rPr lang="el-GR" sz="2800" dirty="0" smtClean="0"/>
              <a:t>)</a:t>
            </a:r>
          </a:p>
        </p:txBody>
      </p:sp>
      <p:sp>
        <p:nvSpPr>
          <p:cNvPr id="27651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l-GR" sz="2000" dirty="0" smtClean="0"/>
              <a:t>«Ο </a:t>
            </a:r>
            <a:r>
              <a:rPr lang="en-US" sz="2000" dirty="0" smtClean="0"/>
              <a:t>L. </a:t>
            </a:r>
            <a:r>
              <a:rPr lang="en-US" sz="2000" dirty="0" err="1" smtClean="0"/>
              <a:t>Stenhouse</a:t>
            </a:r>
            <a:r>
              <a:rPr lang="en-US" sz="2000" dirty="0" smtClean="0"/>
              <a:t> </a:t>
            </a:r>
            <a:r>
              <a:rPr lang="el-GR" sz="2000" dirty="0" smtClean="0"/>
              <a:t>και</a:t>
            </a:r>
            <a:r>
              <a:rPr lang="en-US" sz="2000" dirty="0" smtClean="0"/>
              <a:t> o John Elliott</a:t>
            </a:r>
            <a:r>
              <a:rPr lang="el-GR" sz="2000" dirty="0" smtClean="0"/>
              <a:t> βλέπουν το ΑΠ ως πρακτική έκφραση μιας εκπαιδευτικής θεωρίας διαμορφωμένης με τρόπο που επιτρέπει στους εκπαιδευτικούς να εμπλακούν κριτικά σε πρακτική διερεύνησή </a:t>
            </a:r>
            <a:r>
              <a:rPr lang="el-GR" sz="2000" dirty="0" err="1" smtClean="0"/>
              <a:t>της…Η</a:t>
            </a:r>
            <a:r>
              <a:rPr lang="el-GR" sz="2000" dirty="0" smtClean="0"/>
              <a:t> έρευνα θεωρείται βάση για τη διδασκαλία που εστιάζεται στον προσεκτικό </a:t>
            </a:r>
            <a:r>
              <a:rPr lang="el-GR" sz="2000" dirty="0" err="1" smtClean="0"/>
              <a:t>αναστοχασμό</a:t>
            </a:r>
            <a:r>
              <a:rPr lang="el-GR" sz="2000" dirty="0" smtClean="0"/>
              <a:t> του εκπαιδευτικού πάνω στην πρακτική του ως βάση για μεταγενέστερες θεωρητικοποιήσεις και </a:t>
            </a:r>
            <a:r>
              <a:rPr lang="el-GR" sz="2000" dirty="0" err="1" smtClean="0"/>
              <a:t>δράσεις…Οι</a:t>
            </a:r>
            <a:r>
              <a:rPr lang="el-GR" sz="2000" dirty="0" smtClean="0"/>
              <a:t> εκπαιδευτικοί που έχουν πολλή δουλειά στο σχολείο χρειάζονται τους πανεπιστημιακούς ερευνητές ως πηγή νέων ιδεών και οι πανεπιστημιακοί ερευνητές τους εκπαιδευτικούς για να τις δοκιμάζουν και να τις αναπτύσσουν περαιτέρω. Η γέφυρα που θα ενώσει τους δύο κόσμους είναι το ΑΠ, που δίνει τη δυνατότητα στους εκπαιδευτικούς να </a:t>
            </a:r>
            <a:r>
              <a:rPr lang="el-GR" sz="2000" dirty="0" err="1" smtClean="0"/>
              <a:t>αναθεωρητικοποιήσουν</a:t>
            </a:r>
            <a:r>
              <a:rPr lang="el-GR" sz="2000" dirty="0" smtClean="0"/>
              <a:t> την πρακτική τους και στους πανεπιστημιακούς να </a:t>
            </a:r>
            <a:r>
              <a:rPr lang="el-GR" sz="2000" dirty="0" err="1" smtClean="0"/>
              <a:t>πρακτικοποιήσουν</a:t>
            </a:r>
            <a:r>
              <a:rPr lang="el-GR" sz="2000" dirty="0" smtClean="0"/>
              <a:t> τις θεωρίες τους. (Κατσαρού, 2016:63)  </a:t>
            </a:r>
          </a:p>
        </p:txBody>
      </p:sp>
    </p:spTree>
    <p:extLst>
      <p:ext uri="{BB962C8B-B14F-4D97-AF65-F5344CB8AC3E}">
        <p14:creationId xmlns:p14="http://schemas.microsoft.com/office/powerpoint/2010/main" val="202236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smtClean="0"/>
              <a:t>Τα βασικά χαρακτηριστικά της Έρευνας- Δράσης </a:t>
            </a:r>
          </a:p>
        </p:txBody>
      </p:sp>
      <p:sp>
        <p:nvSpPr>
          <p:cNvPr id="2867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 smtClean="0"/>
              <a:t>Η ΕΔ κατευθύνεται προς την πραγμάτωση ενός εκπαιδευτικού ιδανικού, το οποίο αντιπροσωπεύει έναν παιδαγωγικό σκοπό</a:t>
            </a:r>
          </a:p>
          <a:p>
            <a:r>
              <a:rPr lang="el-GR" sz="2000" dirty="0" smtClean="0"/>
              <a:t>Επικεντρώνεται στην αλλαγή της πρακτικής ώστε να την κάνει πιο συναφή με το ιδανικό</a:t>
            </a:r>
          </a:p>
          <a:p>
            <a:r>
              <a:rPr lang="el-GR" sz="2000" dirty="0" smtClean="0"/>
              <a:t>Συλλέγει δεδομένα σχετικά με τον βαθμό στον οποίο η πρακτική ευθυγραμμίζεται ή αποκλίνει από το ιδανικό</a:t>
            </a:r>
          </a:p>
          <a:p>
            <a:r>
              <a:rPr lang="el-GR" sz="2000" dirty="0" smtClean="0"/>
              <a:t>Αναζητά ερμηνείες για τις αποκλίσεις …</a:t>
            </a:r>
          </a:p>
          <a:p>
            <a:r>
              <a:rPr lang="el-GR" sz="2000" dirty="0" err="1" smtClean="0"/>
              <a:t>Προβληματοποιεί</a:t>
            </a:r>
            <a:r>
              <a:rPr lang="el-GR" sz="2000" dirty="0" smtClean="0"/>
              <a:t> κάποιες από τις άρρητες θεωρίες που υποστηρίζουν και διαμορφώνουν την πρακτική (αυτονόητες αλήθειες και πεποιθήσεις των εκπαιδευτικών)</a:t>
            </a:r>
          </a:p>
          <a:p>
            <a:r>
              <a:rPr lang="el-GR" sz="2000" dirty="0" smtClean="0"/>
              <a:t>Εμπλέκει τους εκπαιδευτικούς στη διαμόρφωση και δοκιμή υποθέσεων δράσης σχετικών με τρόπους υλοποίησης αξιόλογης εκπαιδευτικής αλλαγής (</a:t>
            </a:r>
            <a:r>
              <a:rPr lang="en-US" sz="2000" dirty="0" smtClean="0"/>
              <a:t>Elliot,1991:25, </a:t>
            </a:r>
            <a:r>
              <a:rPr lang="el-GR" sz="2000" dirty="0" smtClean="0"/>
              <a:t>όπως στο Κατσαρού, 2016:62)</a:t>
            </a:r>
          </a:p>
        </p:txBody>
      </p:sp>
    </p:spTree>
    <p:extLst>
      <p:ext uri="{BB962C8B-B14F-4D97-AF65-F5344CB8AC3E}">
        <p14:creationId xmlns:p14="http://schemas.microsoft.com/office/powerpoint/2010/main" val="1910075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Κύρια χαρακτηριστικά της μεθόδου </a:t>
            </a:r>
            <a:r>
              <a:rPr lang="el-GR" sz="2800" dirty="0" smtClean="0"/>
              <a:t>(Κατσαρού &amp; </a:t>
            </a:r>
            <a:r>
              <a:rPr lang="el-GR" sz="2800" dirty="0" err="1" smtClean="0"/>
              <a:t>Τσάφος</a:t>
            </a:r>
            <a:r>
              <a:rPr lang="el-GR" sz="2800" dirty="0" smtClean="0"/>
              <a:t>, 2003:14-27)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Ο συμμετοχικός και συνεργατικός χαρακτήρας</a:t>
            </a:r>
          </a:p>
          <a:p>
            <a:r>
              <a:rPr lang="el-GR" sz="2800" dirty="0" smtClean="0"/>
              <a:t>Η διαπλοκή έρευνας και δράσης, θεωρίας και πράξης</a:t>
            </a:r>
          </a:p>
          <a:p>
            <a:r>
              <a:rPr lang="el-GR" sz="2800" dirty="0" smtClean="0"/>
              <a:t>Η σπειροειδής διάσταση της</a:t>
            </a:r>
          </a:p>
          <a:p>
            <a:r>
              <a:rPr lang="el-GR" sz="2800" dirty="0" smtClean="0"/>
              <a:t>Ο </a:t>
            </a:r>
            <a:r>
              <a:rPr lang="el-GR" sz="2800" dirty="0" err="1" smtClean="0"/>
              <a:t>στοχαστικο</a:t>
            </a:r>
            <a:r>
              <a:rPr lang="el-GR" sz="2800" dirty="0" smtClean="0"/>
              <a:t>-κριτικός χαρακτήρας της</a:t>
            </a:r>
          </a:p>
          <a:p>
            <a:r>
              <a:rPr lang="el-GR" sz="2800" dirty="0" smtClean="0"/>
              <a:t>Η σχέση με την επαγγελματική ανάπτυξη</a:t>
            </a:r>
          </a:p>
          <a:p>
            <a:r>
              <a:rPr lang="el-GR" sz="2800" dirty="0" smtClean="0"/>
              <a:t>Η ποιοτική ερευνητική διάσταση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2250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Για περισσότερη μελέτη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1600" dirty="0" smtClean="0"/>
              <a:t>Κατσαρού Ελένη &amp; Βασίλης </a:t>
            </a:r>
            <a:r>
              <a:rPr lang="el-GR" sz="1600" dirty="0" err="1" smtClean="0"/>
              <a:t>Τσάφος</a:t>
            </a:r>
            <a:r>
              <a:rPr lang="el-GR" sz="1600" dirty="0" smtClean="0"/>
              <a:t>. 2003. </a:t>
            </a:r>
            <a:r>
              <a:rPr lang="el-GR" sz="1600" i="1" dirty="0" smtClean="0"/>
              <a:t>Από την Έρευνα στη Διδασκαλία. Η εκπαιδευτική έρευνα δράσης. </a:t>
            </a:r>
            <a:r>
              <a:rPr lang="el-GR" sz="1600" dirty="0" smtClean="0"/>
              <a:t>Αθήνα: Σαββάλας. </a:t>
            </a:r>
          </a:p>
          <a:p>
            <a:r>
              <a:rPr lang="el-GR" sz="1600" dirty="0" smtClean="0"/>
              <a:t>Κατσαρού</a:t>
            </a:r>
            <a:r>
              <a:rPr lang="en-US" sz="1600" dirty="0"/>
              <a:t> </a:t>
            </a:r>
            <a:r>
              <a:rPr lang="el-GR" sz="1600" dirty="0" smtClean="0"/>
              <a:t>Ελένη. 2016. </a:t>
            </a:r>
            <a:r>
              <a:rPr lang="el-GR" sz="1600" i="1" dirty="0" smtClean="0"/>
              <a:t>Εκπαιδευτική έρευνα-δράση. </a:t>
            </a:r>
            <a:r>
              <a:rPr lang="el-GR" sz="1600" i="1" dirty="0" err="1" smtClean="0"/>
              <a:t>Πολυπαραδειγματική</a:t>
            </a:r>
            <a:r>
              <a:rPr lang="el-GR" sz="1600" i="1" dirty="0" smtClean="0"/>
              <a:t> διερεύνηση για την αναμόρφωση της εκπαιδευτικής πράξης.  </a:t>
            </a:r>
            <a:r>
              <a:rPr lang="el-GR" sz="1600" dirty="0" smtClean="0"/>
              <a:t>Αθήνα: Εκδόσεις Κριτική</a:t>
            </a:r>
          </a:p>
          <a:p>
            <a:pPr marL="0" indent="0">
              <a:buNone/>
            </a:pPr>
            <a:r>
              <a:rPr lang="el-GR" sz="1600" dirty="0" smtClean="0"/>
              <a:t>----------------------------------------------------------------------------</a:t>
            </a:r>
          </a:p>
          <a:p>
            <a:r>
              <a:rPr lang="en-US" sz="1600" dirty="0" err="1" smtClean="0"/>
              <a:t>Stenhouse</a:t>
            </a:r>
            <a:r>
              <a:rPr lang="en-US" sz="1600" dirty="0" smtClean="0"/>
              <a:t>, L. 2000/1975. </a:t>
            </a:r>
            <a:r>
              <a:rPr lang="el-GR" sz="1600" i="1" dirty="0" smtClean="0"/>
              <a:t>Εισαγωγή στην έρευνα και την ανάπτυξη του Αναλυτικού Προγράμματος. </a:t>
            </a:r>
            <a:r>
              <a:rPr lang="el-GR" sz="1600" dirty="0" smtClean="0"/>
              <a:t>(</a:t>
            </a:r>
            <a:r>
              <a:rPr lang="el-GR" sz="1600" dirty="0" err="1" smtClean="0"/>
              <a:t>μτφρ</a:t>
            </a:r>
            <a:r>
              <a:rPr lang="el-GR" sz="1600" dirty="0" smtClean="0"/>
              <a:t>. </a:t>
            </a:r>
            <a:r>
              <a:rPr lang="el-GR" sz="1600" dirty="0" err="1" smtClean="0"/>
              <a:t>Αθ</a:t>
            </a:r>
            <a:r>
              <a:rPr lang="el-GR" sz="1600" dirty="0" smtClean="0"/>
              <a:t>. Σ. </a:t>
            </a:r>
            <a:r>
              <a:rPr lang="el-GR" sz="1600" dirty="0" err="1"/>
              <a:t>Τ</a:t>
            </a:r>
            <a:r>
              <a:rPr lang="el-GR" sz="1600" dirty="0" err="1" smtClean="0"/>
              <a:t>σαπέλης)Αθήνα</a:t>
            </a:r>
            <a:r>
              <a:rPr lang="el-GR" sz="1600" dirty="0" smtClean="0"/>
              <a:t>: Εκδόσεις Σαββάλα. </a:t>
            </a:r>
          </a:p>
          <a:p>
            <a:r>
              <a:rPr lang="el-GR" sz="1600" dirty="0" err="1"/>
              <a:t>Carr</a:t>
            </a:r>
            <a:r>
              <a:rPr lang="el-GR" sz="1600" dirty="0"/>
              <a:t>, </a:t>
            </a:r>
            <a:r>
              <a:rPr lang="el-GR" sz="1600" dirty="0" smtClean="0"/>
              <a:t>W. </a:t>
            </a:r>
            <a:r>
              <a:rPr lang="el-GR" sz="1600" dirty="0"/>
              <a:t>&amp; </a:t>
            </a:r>
            <a:r>
              <a:rPr lang="el-GR" sz="1600" dirty="0" err="1"/>
              <a:t>Kemmis</a:t>
            </a:r>
            <a:r>
              <a:rPr lang="el-GR" sz="1600" dirty="0"/>
              <a:t> </a:t>
            </a:r>
            <a:r>
              <a:rPr lang="el-GR" sz="1600" dirty="0" err="1" smtClean="0"/>
              <a:t>St</a:t>
            </a:r>
            <a:r>
              <a:rPr lang="el-GR" sz="1600" dirty="0" smtClean="0"/>
              <a:t>. 1997. </a:t>
            </a:r>
            <a:r>
              <a:rPr lang="el-GR" sz="1600" i="1" dirty="0"/>
              <a:t>Για μια κριτική εκπαιδευτική θεωρία. Εκπαίδευση, γνώση και έρευνα δράσης</a:t>
            </a:r>
            <a:r>
              <a:rPr lang="el-GR" sz="1600" dirty="0"/>
              <a:t>. Αθήνα: Κώδικας. </a:t>
            </a:r>
            <a:endParaRPr lang="el-GR" sz="1600" dirty="0" smtClean="0"/>
          </a:p>
          <a:p>
            <a:r>
              <a:rPr lang="el-GR" sz="1600" dirty="0" err="1"/>
              <a:t>Βεκρής</a:t>
            </a:r>
            <a:r>
              <a:rPr lang="el-GR" sz="1600" dirty="0"/>
              <a:t> Ελευθέριος.2011. «Από την Κριτική Εθνογραφία στην Κριτική Έρευνα Δράσης: Ένα συνεχές στο σχεδιασμό της εκπαιδευτικής καινοτομίας». (2011). </a:t>
            </a:r>
            <a:r>
              <a:rPr lang="el-GR" sz="1600" dirty="0" err="1"/>
              <a:t>Action</a:t>
            </a:r>
            <a:r>
              <a:rPr lang="el-GR" sz="1600" dirty="0"/>
              <a:t> </a:t>
            </a:r>
            <a:r>
              <a:rPr lang="el-GR" sz="1600" dirty="0" err="1"/>
              <a:t>Researcher</a:t>
            </a:r>
            <a:r>
              <a:rPr lang="el-GR" sz="1600" dirty="0"/>
              <a:t> </a:t>
            </a:r>
            <a:r>
              <a:rPr lang="el-GR" sz="1600" dirty="0" err="1"/>
              <a:t>in</a:t>
            </a:r>
            <a:r>
              <a:rPr lang="el-GR" sz="1600" dirty="0"/>
              <a:t> </a:t>
            </a:r>
            <a:r>
              <a:rPr lang="el-GR" sz="1600" dirty="0" err="1"/>
              <a:t>Education</a:t>
            </a:r>
            <a:r>
              <a:rPr lang="el-GR" sz="1600" dirty="0"/>
              <a:t> τχ.1, 53-65 ISSN: 1792-6041.  http://www.actionresearch.gr/el/t1p7. [</a:t>
            </a:r>
            <a:r>
              <a:rPr lang="el-GR" sz="1600" dirty="0" smtClean="0"/>
              <a:t>03.04.2020].</a:t>
            </a:r>
          </a:p>
          <a:p>
            <a:r>
              <a:rPr lang="el-GR" sz="1600" dirty="0" err="1" smtClean="0"/>
              <a:t>Βεκρής</a:t>
            </a:r>
            <a:r>
              <a:rPr lang="el-GR" sz="1600" dirty="0" smtClean="0"/>
              <a:t>, Ελ. 2009. </a:t>
            </a:r>
            <a:r>
              <a:rPr lang="el-GR" sz="1600" i="1" dirty="0" smtClean="0"/>
              <a:t>Στοχεύοντας </a:t>
            </a:r>
            <a:r>
              <a:rPr lang="el-GR" sz="1600" i="1" dirty="0"/>
              <a:t>στον κριτικό </a:t>
            </a:r>
            <a:r>
              <a:rPr lang="el-GR" sz="1600" i="1" dirty="0" err="1"/>
              <a:t>γραμματισμό</a:t>
            </a:r>
            <a:r>
              <a:rPr lang="el-GR" sz="1600" i="1" dirty="0"/>
              <a:t>: πρακτικές ανάγνωσης στο μάθημα της νεοελληνικής γλώσσας στο γυμνάσιο </a:t>
            </a:r>
            <a:r>
              <a:rPr lang="el-GR" sz="1600" i="1" dirty="0" smtClean="0"/>
              <a:t>. </a:t>
            </a:r>
            <a:r>
              <a:rPr lang="el-GR" sz="1600" dirty="0" err="1" smtClean="0"/>
              <a:t>Διδ</a:t>
            </a:r>
            <a:r>
              <a:rPr lang="el-GR" sz="1600" dirty="0" smtClean="0"/>
              <a:t>. Διατριβή. Ρ/</a:t>
            </a:r>
            <a:r>
              <a:rPr lang="el-GR" sz="1600" dirty="0" err="1" smtClean="0"/>
              <a:t>εθυμνο</a:t>
            </a:r>
            <a:r>
              <a:rPr lang="el-GR" sz="1600" dirty="0" smtClean="0"/>
              <a:t>: Παν/</a:t>
            </a:r>
            <a:r>
              <a:rPr lang="el-GR" sz="1600" dirty="0" err="1" smtClean="0"/>
              <a:t>μιο</a:t>
            </a:r>
            <a:r>
              <a:rPr lang="el-GR" sz="1600" dirty="0" smtClean="0"/>
              <a:t> Κρήτης. 77-99. </a:t>
            </a:r>
            <a:endParaRPr lang="el-GR" sz="1600" i="1" dirty="0" smtClean="0"/>
          </a:p>
          <a:p>
            <a:r>
              <a:rPr lang="el-GR" sz="1600" dirty="0"/>
              <a:t>http://</a:t>
            </a:r>
            <a:r>
              <a:rPr lang="el-GR" sz="1600" dirty="0" smtClean="0"/>
              <a:t>thesis.ekt.gr/thesisBookReader/id/18042#page/108/mode/2up. </a:t>
            </a:r>
            <a:endParaRPr lang="el-GR" sz="1600" dirty="0"/>
          </a:p>
          <a:p>
            <a:endParaRPr lang="el-GR" sz="1600" dirty="0"/>
          </a:p>
          <a:p>
            <a:endParaRPr lang="el-GR" sz="1600" dirty="0"/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39419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Κριτική (</a:t>
            </a:r>
            <a:r>
              <a:rPr lang="en-US" sz="3200" dirty="0" smtClean="0"/>
              <a:t>Goodson, 2019:157-159)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 smtClean="0"/>
              <a:t>Η «</a:t>
            </a:r>
            <a:r>
              <a:rPr lang="el-GR" sz="2000" dirty="0" err="1" smtClean="0"/>
              <a:t>αναστοχαστική</a:t>
            </a:r>
            <a:r>
              <a:rPr lang="el-GR" sz="2000" dirty="0" smtClean="0"/>
              <a:t> πρακτική» και έρευνα δράση δίνουν έμφαση στην πράξη απομακρύνει την έρευνα από το ιστορικό πλαίσιο της πρακτικής και από το θεωρητικό – επιστημονικό πλαίσιο </a:t>
            </a:r>
            <a:endParaRPr lang="en-US" sz="2000" dirty="0" smtClean="0"/>
          </a:p>
          <a:p>
            <a:r>
              <a:rPr lang="el-GR" sz="2000" dirty="0" smtClean="0"/>
              <a:t>«Η επικέντρωση της προσοχής στο τέλος της διδακτικής διαδικασίας, στη δράση και την πράξη, εγκαταλείφθηκε η προσπάθεια κατανόησης του τρόπου με τον οποίο τόσο οι δράσεις όσο και η πράξη αλλάζουν ιστορικά και ότι είναι κοινωνικά και πολιτικά κατασκευασμένες, με διαφορετικούς τρόπους σε διαφορετικές εποχές». </a:t>
            </a:r>
          </a:p>
          <a:p>
            <a:r>
              <a:rPr lang="el-GR" sz="2000" dirty="0" smtClean="0"/>
              <a:t>Οι </a:t>
            </a:r>
            <a:r>
              <a:rPr lang="en-US" sz="2000" dirty="0" smtClean="0"/>
              <a:t>Carr &amp; </a:t>
            </a:r>
            <a:r>
              <a:rPr lang="en-US" sz="2000" dirty="0" err="1" smtClean="0"/>
              <a:t>Kemmis</a:t>
            </a:r>
            <a:r>
              <a:rPr lang="en-US" sz="2000" dirty="0" smtClean="0"/>
              <a:t> </a:t>
            </a:r>
            <a:r>
              <a:rPr lang="el-GR" sz="2000" dirty="0" smtClean="0"/>
              <a:t>για τους ίδιους λόγους άσκησαν κριτική στην «τεχνική έρευνα δράσης» και έδωσαν έμφαση στην «κριτική έρευνα </a:t>
            </a:r>
            <a:r>
              <a:rPr lang="el-GR" sz="2000" dirty="0"/>
              <a:t>δ</a:t>
            </a:r>
            <a:r>
              <a:rPr lang="el-GR" sz="2000" dirty="0" smtClean="0"/>
              <a:t>ράσης» (</a:t>
            </a:r>
            <a:r>
              <a:rPr lang="el-GR" sz="2000" dirty="0" err="1" smtClean="0"/>
              <a:t>Βεκρής</a:t>
            </a:r>
            <a:r>
              <a:rPr lang="el-GR" sz="2000" dirty="0" smtClean="0"/>
              <a:t>, 2009: 77-99).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89913430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1303</Words>
  <Application>Microsoft Office PowerPoint</Application>
  <PresentationFormat>Προβολή στην οθόνη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16" baseType="lpstr">
      <vt:lpstr>Θέμα του Office</vt:lpstr>
      <vt:lpstr>Default Design</vt:lpstr>
      <vt:lpstr>Η θεωρία της αλλαγής, ο ωκεανός και ο εκπαιδευτικός Από τον Εκπαιδευτικό ερευνητή και την Έρευνα – Δράση στην Έρευνα «Ιστοριών ζωής»   Μάθημα 5ο  (06-04-2020)</vt:lpstr>
      <vt:lpstr>Τα κύματα της εκπαιδευτικής αλλαγής (Goodson, 2019:82-118)</vt:lpstr>
      <vt:lpstr>Τα κύματα της εκπαιδευτικής αλλαγής (Goodson, 2019:82-118)</vt:lpstr>
      <vt:lpstr>Μοντέλο διαδικασίας Humanities Curriculum Project (HCP)</vt:lpstr>
      <vt:lpstr>Έρευνα – δράση Ford Teaching Project (1972-1974)</vt:lpstr>
      <vt:lpstr>Τα βασικά χαρακτηριστικά της Έρευνας- Δράσης </vt:lpstr>
      <vt:lpstr>Κύρια χαρακτηριστικά της μεθόδου (Κατσαρού &amp; Τσάφος, 2003:14-27)</vt:lpstr>
      <vt:lpstr>Για περισσότερη μελέτη</vt:lpstr>
      <vt:lpstr>Κριτική (Goodson, 2019:157-159)</vt:lpstr>
      <vt:lpstr>Διερευνώντας τη ζωή και το έργο των εκπαιδευτικών (Ivor Goodson, ό.π, 167)</vt:lpstr>
      <vt:lpstr>Τι μελετάμε στη ζωή και τη σταδιοδρομία των εκπαιδευτικών (ό.π. 173-179)</vt:lpstr>
      <vt:lpstr>Οι παραδοχές της βιογραφικής έρευνας (ό.π: 193-194)</vt:lpstr>
      <vt:lpstr>Συμπερασματικά</vt:lpstr>
      <vt:lpstr>Για τη διερεύνηση της ζωής και του έργου των εκπαιδευτικών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Μάθημα 5ο  (06-04-2020)</dc:title>
  <cp:lastModifiedBy>lefteris vekris</cp:lastModifiedBy>
  <cp:revision>34</cp:revision>
  <dcterms:modified xsi:type="dcterms:W3CDTF">2020-04-10T07:42:46Z</dcterms:modified>
</cp:coreProperties>
</file>