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7" r:id="rId3"/>
    <p:sldId id="269" r:id="rId4"/>
    <p:sldId id="270" r:id="rId5"/>
    <p:sldId id="271" r:id="rId6"/>
    <p:sldId id="272" r:id="rId7"/>
    <p:sldId id="273" r:id="rId8"/>
    <p:sldId id="274" r:id="rId9"/>
    <p:sldId id="258" r:id="rId10"/>
    <p:sldId id="275" r:id="rId11"/>
    <p:sldId id="276" r:id="rId12"/>
    <p:sldId id="256" r:id="rId13"/>
    <p:sldId id="257" r:id="rId14"/>
    <p:sldId id="259" r:id="rId15"/>
    <p:sldId id="260" r:id="rId16"/>
    <p:sldId id="261" r:id="rId17"/>
    <p:sldId id="262" r:id="rId18"/>
    <p:sldId id="263" r:id="rId19"/>
    <p:sldId id="264" r:id="rId20"/>
    <p:sldId id="265" r:id="rId21"/>
    <p:sldId id="266" r:id="rId22"/>
    <p:sldId id="277"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18/5/2020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18/5/2020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18/5/2020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18/5/2020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18/5/2020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18/5/2020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18/5/2020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18/5/2020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sz="4000" dirty="0" smtClean="0"/>
              <a:t>Ο </a:t>
            </a:r>
            <a:r>
              <a:rPr lang="en-US" sz="4000" dirty="0" smtClean="0"/>
              <a:t>P. </a:t>
            </a:r>
            <a:r>
              <a:rPr lang="en-US" sz="4000" dirty="0" err="1" smtClean="0"/>
              <a:t>Freire</a:t>
            </a:r>
            <a:r>
              <a:rPr lang="en-US" sz="4000" dirty="0" smtClean="0"/>
              <a:t> </a:t>
            </a:r>
            <a:r>
              <a:rPr lang="el-GR" sz="4000" dirty="0" smtClean="0"/>
              <a:t>και το Αναλυτικό Πρόγραμμα (Η αγωγή του καταπιεζόμενου)</a:t>
            </a:r>
            <a:endParaRPr lang="el-GR" sz="4000" dirty="0"/>
          </a:p>
        </p:txBody>
      </p:sp>
      <p:sp>
        <p:nvSpPr>
          <p:cNvPr id="3" name="Υπότιτλος 2"/>
          <p:cNvSpPr>
            <a:spLocks noGrp="1"/>
          </p:cNvSpPr>
          <p:nvPr>
            <p:ph type="subTitle" idx="1"/>
          </p:nvPr>
        </p:nvSpPr>
        <p:spPr/>
        <p:txBody>
          <a:bodyPr/>
          <a:lstStyle/>
          <a:p>
            <a:r>
              <a:rPr lang="el-GR" dirty="0" smtClean="0"/>
              <a:t>Λ. </a:t>
            </a:r>
            <a:r>
              <a:rPr lang="el-GR" dirty="0" err="1" smtClean="0"/>
              <a:t>Βεκρής</a:t>
            </a:r>
            <a:endParaRPr lang="el-GR" dirty="0" smtClean="0"/>
          </a:p>
          <a:p>
            <a:r>
              <a:rPr lang="el-GR" sz="2800" dirty="0" smtClean="0"/>
              <a:t>Δρ. Εκπαιδευτικός </a:t>
            </a:r>
            <a:endParaRPr lang="el-GR" sz="2800" dirty="0"/>
          </a:p>
        </p:txBody>
      </p:sp>
    </p:spTree>
    <p:extLst>
      <p:ext uri="{BB962C8B-B14F-4D97-AF65-F5344CB8AC3E}">
        <p14:creationId xmlns:p14="http://schemas.microsoft.com/office/powerpoint/2010/main" val="3876564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Ο διάλογος και ο </a:t>
            </a:r>
            <a:r>
              <a:rPr lang="el-GR" sz="3600" dirty="0" err="1" smtClean="0"/>
              <a:t>αντιδιάλογος</a:t>
            </a:r>
            <a:r>
              <a:rPr lang="el-GR" sz="3600" dirty="0" smtClean="0"/>
              <a:t> </a:t>
            </a:r>
            <a:endParaRPr lang="el-GR" sz="3600" dirty="0"/>
          </a:p>
        </p:txBody>
      </p:sp>
      <p:sp>
        <p:nvSpPr>
          <p:cNvPr id="3" name="Θέση περιεχομένου 2"/>
          <p:cNvSpPr>
            <a:spLocks noGrp="1"/>
          </p:cNvSpPr>
          <p:nvPr>
            <p:ph idx="1"/>
          </p:nvPr>
        </p:nvSpPr>
        <p:spPr/>
        <p:txBody>
          <a:bodyPr>
            <a:normAutofit lnSpcReduction="10000"/>
          </a:bodyPr>
          <a:lstStyle/>
          <a:p>
            <a:r>
              <a:rPr lang="el-GR" dirty="0" smtClean="0"/>
              <a:t>«Μια αυθεντική παιδεία δεν ασκείται από τον Α για τον Β ή από τον Α περί του Β, αλλά μάλλον από τον Α μαζί με τον Β». </a:t>
            </a:r>
          </a:p>
          <a:p>
            <a:r>
              <a:rPr lang="el-GR" dirty="0" smtClean="0"/>
              <a:t>«Αν με τον λόγο τους οι άνθρωποι αλλάζουν την πραγματικότητα ονοματίζοντάς την, τότε ο διάλογος επιβάλλεται ως μέσο με το οποίο οι άνθρωποι αποκτούν νόημα ως άνθρωποι. Επομένως ο διάλογος είναι μια υπαρξιακή αναγκαιότητα». </a:t>
            </a:r>
            <a:endParaRPr lang="el-GR" dirty="0"/>
          </a:p>
        </p:txBody>
      </p:sp>
    </p:spTree>
    <p:extLst>
      <p:ext uri="{BB962C8B-B14F-4D97-AF65-F5344CB8AC3E}">
        <p14:creationId xmlns:p14="http://schemas.microsoft.com/office/powerpoint/2010/main" val="1116624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Βασικές προϋποθέσεις</a:t>
            </a:r>
            <a:endParaRPr lang="el-GR" sz="3600" dirty="0"/>
          </a:p>
        </p:txBody>
      </p:sp>
      <p:sp>
        <p:nvSpPr>
          <p:cNvPr id="3" name="Θέση περιεχομένου 2"/>
          <p:cNvSpPr>
            <a:spLocks noGrp="1"/>
          </p:cNvSpPr>
          <p:nvPr>
            <p:ph idx="1"/>
          </p:nvPr>
        </p:nvSpPr>
        <p:spPr/>
        <p:txBody>
          <a:bodyPr>
            <a:normAutofit fontScale="92500" lnSpcReduction="20000"/>
          </a:bodyPr>
          <a:lstStyle/>
          <a:p>
            <a:r>
              <a:rPr lang="el-GR" dirty="0" smtClean="0"/>
              <a:t>Η βαθιά </a:t>
            </a:r>
            <a:r>
              <a:rPr lang="el-GR" b="1" dirty="0" smtClean="0"/>
              <a:t>αγάπη </a:t>
            </a:r>
            <a:r>
              <a:rPr lang="el-GR" dirty="0" smtClean="0"/>
              <a:t>για τον κόσμο και τους ανθρώπους.</a:t>
            </a:r>
          </a:p>
          <a:p>
            <a:r>
              <a:rPr lang="el-GR" dirty="0" smtClean="0"/>
              <a:t>Ο διάλογος χωρίς </a:t>
            </a:r>
            <a:r>
              <a:rPr lang="el-GR" b="1" dirty="0" smtClean="0"/>
              <a:t>ταπεινοφροσύνη</a:t>
            </a:r>
            <a:r>
              <a:rPr lang="el-GR" dirty="0" smtClean="0"/>
              <a:t> είναι ανύπαρκτος. </a:t>
            </a:r>
          </a:p>
          <a:p>
            <a:r>
              <a:rPr lang="el-GR" dirty="0" smtClean="0"/>
              <a:t>Ο διάλογος απαιτεί </a:t>
            </a:r>
            <a:r>
              <a:rPr lang="el-GR" b="1" dirty="0" smtClean="0"/>
              <a:t>πίστη</a:t>
            </a:r>
            <a:r>
              <a:rPr lang="el-GR" dirty="0" smtClean="0"/>
              <a:t> στον άνθρωπο και στη δύναμή του να δημιουργεί και να αναδημιουργεί.</a:t>
            </a:r>
          </a:p>
          <a:p>
            <a:r>
              <a:rPr lang="el-GR" dirty="0" smtClean="0"/>
              <a:t>Ούτε μπορεί να υπάρξει διάλογος χωρίς </a:t>
            </a:r>
            <a:r>
              <a:rPr lang="el-GR" b="1" dirty="0" smtClean="0"/>
              <a:t>ελπίδα.</a:t>
            </a:r>
          </a:p>
          <a:p>
            <a:r>
              <a:rPr lang="el-GR" dirty="0" smtClean="0"/>
              <a:t>Τέλος, δεν μπορεί να υπάρξει πραγματικός διάλογος, αν δεν περιέχει </a:t>
            </a:r>
            <a:r>
              <a:rPr lang="el-GR" b="1" dirty="0" smtClean="0"/>
              <a:t>κριτικό στοχασμό</a:t>
            </a:r>
            <a:r>
              <a:rPr lang="el-GR" dirty="0" smtClean="0"/>
              <a:t>. </a:t>
            </a:r>
          </a:p>
          <a:p>
            <a:endParaRPr lang="el-GR" dirty="0"/>
          </a:p>
        </p:txBody>
      </p:sp>
    </p:spTree>
    <p:extLst>
      <p:ext uri="{BB962C8B-B14F-4D97-AF65-F5344CB8AC3E}">
        <p14:creationId xmlns:p14="http://schemas.microsoft.com/office/powerpoint/2010/main" val="3963581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eaLnBrk="1" hangingPunct="1"/>
            <a:r>
              <a:rPr lang="el-GR" sz="3600" dirty="0" smtClean="0"/>
              <a:t>Συμπερασματικά</a:t>
            </a:r>
          </a:p>
        </p:txBody>
      </p:sp>
      <p:sp>
        <p:nvSpPr>
          <p:cNvPr id="21507" name="Rectangle 3"/>
          <p:cNvSpPr>
            <a:spLocks noGrp="1" noChangeArrowheads="1"/>
          </p:cNvSpPr>
          <p:nvPr>
            <p:ph type="body" idx="1"/>
          </p:nvPr>
        </p:nvSpPr>
        <p:spPr/>
        <p:txBody>
          <a:bodyPr>
            <a:normAutofit/>
          </a:bodyPr>
          <a:lstStyle/>
          <a:p>
            <a:pPr algn="just" eaLnBrk="1" hangingPunct="1">
              <a:lnSpc>
                <a:spcPct val="80000"/>
              </a:lnSpc>
            </a:pPr>
            <a:r>
              <a:rPr lang="el-GR" sz="2800" dirty="0" smtClean="0"/>
              <a:t>Σε μια προοπτική χειραφέτησης και δραστικής παρέμβασης με στόχο την κοινωνική αλλαγή το σχολείο πρέπει να διαμορφώσει εκείνες τις συνθήκες που θα επιτρέψουν σε διδάσκοντες και μαθητές να </a:t>
            </a:r>
            <a:r>
              <a:rPr lang="el-GR" sz="2800" dirty="0" err="1" smtClean="0"/>
              <a:t>διαλεχθούν</a:t>
            </a:r>
            <a:r>
              <a:rPr lang="el-GR" sz="2800" dirty="0" smtClean="0"/>
              <a:t> με τη γνώση, να τη μετασχηματίσουν, να την αναπαραστήσουν και να επενεργήσουν σε αυτή. </a:t>
            </a:r>
            <a:endParaRPr lang="en-US" sz="2800" dirty="0" smtClean="0"/>
          </a:p>
          <a:p>
            <a:pPr algn="just" eaLnBrk="1" hangingPunct="1">
              <a:lnSpc>
                <a:spcPct val="80000"/>
              </a:lnSpc>
            </a:pPr>
            <a:r>
              <a:rPr lang="el-GR" sz="2800" dirty="0" smtClean="0"/>
              <a:t>Διαμορφώνεται έτσι μια Παιδαγωγική προσανατολισμένη στο στοχασμό και τη δράση, δηλαδή στην πράξη – παρέμβαση στα κοινωνικά δρώμενο με στόχο το μετασχηματισμό της κοινωνίας. </a:t>
            </a:r>
          </a:p>
        </p:txBody>
      </p:sp>
    </p:spTree>
    <p:extLst>
      <p:ext uri="{BB962C8B-B14F-4D97-AF65-F5344CB8AC3E}">
        <p14:creationId xmlns:p14="http://schemas.microsoft.com/office/powerpoint/2010/main" val="503459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l-GR" sz="4000" smtClean="0"/>
              <a:t>Κεντρικός εκπαιδευτικός σκοπός του ΑΠ</a:t>
            </a:r>
          </a:p>
        </p:txBody>
      </p:sp>
      <p:sp>
        <p:nvSpPr>
          <p:cNvPr id="22531" name="Rectangle 3"/>
          <p:cNvSpPr>
            <a:spLocks noGrp="1" noChangeArrowheads="1"/>
          </p:cNvSpPr>
          <p:nvPr>
            <p:ph type="body" idx="1"/>
          </p:nvPr>
        </p:nvSpPr>
        <p:spPr/>
        <p:txBody>
          <a:bodyPr/>
          <a:lstStyle/>
          <a:p>
            <a:pPr eaLnBrk="1" hangingPunct="1">
              <a:buFontTx/>
              <a:buNone/>
            </a:pPr>
            <a:r>
              <a:rPr lang="el-GR" smtClean="0"/>
              <a:t>   Η διαμόρφωση </a:t>
            </a:r>
            <a:r>
              <a:rPr lang="el-GR" b="1" smtClean="0"/>
              <a:t>κριτικής συνείδησης</a:t>
            </a:r>
            <a:r>
              <a:rPr lang="el-GR" smtClean="0"/>
              <a:t>, </a:t>
            </a:r>
            <a:endParaRPr lang="en-US" smtClean="0"/>
          </a:p>
          <a:p>
            <a:pPr eaLnBrk="1" hangingPunct="1">
              <a:buFontTx/>
              <a:buNone/>
            </a:pPr>
            <a:r>
              <a:rPr lang="en-US" smtClean="0"/>
              <a:t>   </a:t>
            </a:r>
            <a:r>
              <a:rPr lang="el-GR" smtClean="0"/>
              <a:t>που υπηρετεί αρχικά τον κεντρικό πολιτικό στόχο της </a:t>
            </a:r>
            <a:r>
              <a:rPr lang="el-GR" b="1" smtClean="0"/>
              <a:t>πραγμάτωσης της μαχόμενης δημοκρατίας</a:t>
            </a:r>
            <a:r>
              <a:rPr lang="el-GR" smtClean="0"/>
              <a:t> </a:t>
            </a:r>
            <a:endParaRPr lang="en-US" smtClean="0"/>
          </a:p>
          <a:p>
            <a:pPr eaLnBrk="1" hangingPunct="1">
              <a:buFontTx/>
              <a:buNone/>
            </a:pPr>
            <a:r>
              <a:rPr lang="en-US" smtClean="0"/>
              <a:t>   </a:t>
            </a:r>
            <a:r>
              <a:rPr lang="el-GR" smtClean="0"/>
              <a:t>και στη συνέχεια τον </a:t>
            </a:r>
            <a:r>
              <a:rPr lang="el-GR" b="1" smtClean="0"/>
              <a:t>ριζικό κοινωνικό ανασχηματισμό με σοσιαλιστική κατεύθυνση</a:t>
            </a:r>
            <a:r>
              <a:rPr lang="el-GR" smtClean="0"/>
              <a:t> </a:t>
            </a:r>
          </a:p>
        </p:txBody>
      </p:sp>
    </p:spTree>
    <p:extLst>
      <p:ext uri="{BB962C8B-B14F-4D97-AF65-F5344CB8AC3E}">
        <p14:creationId xmlns:p14="http://schemas.microsoft.com/office/powerpoint/2010/main" val="1671931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l-GR" smtClean="0"/>
              <a:t>Σχεδιασμός ΑΠ</a:t>
            </a:r>
          </a:p>
        </p:txBody>
      </p:sp>
      <p:sp>
        <p:nvSpPr>
          <p:cNvPr id="24579" name="Rectangle 3"/>
          <p:cNvSpPr>
            <a:spLocks noGrp="1" noChangeArrowheads="1"/>
          </p:cNvSpPr>
          <p:nvPr>
            <p:ph type="body" idx="1"/>
          </p:nvPr>
        </p:nvSpPr>
        <p:spPr/>
        <p:txBody>
          <a:bodyPr/>
          <a:lstStyle/>
          <a:p>
            <a:pPr eaLnBrk="1" hangingPunct="1"/>
            <a:r>
              <a:rPr lang="el-GR" dirty="0" smtClean="0"/>
              <a:t>Αφετηρία για την οργάνωση του Αναλυτικού Προγράμματος είναι το παρόν, το οποίο αποδεικνύεται προβληματικό μέσα από τις αντιφάσεις που προκύπτουν από τη διερεύνηση του θεματικού σύμπαντος των μαθητών. </a:t>
            </a:r>
          </a:p>
        </p:txBody>
      </p:sp>
    </p:spTree>
    <p:extLst>
      <p:ext uri="{BB962C8B-B14F-4D97-AF65-F5344CB8AC3E}">
        <p14:creationId xmlns:p14="http://schemas.microsoft.com/office/powerpoint/2010/main" val="3936942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l-GR" smtClean="0"/>
              <a:t>Σχεδιασμός ΑΠ</a:t>
            </a:r>
          </a:p>
        </p:txBody>
      </p:sp>
      <p:sp>
        <p:nvSpPr>
          <p:cNvPr id="25603" name="Rectangle 3"/>
          <p:cNvSpPr>
            <a:spLocks noGrp="1" noChangeArrowheads="1"/>
          </p:cNvSpPr>
          <p:nvPr>
            <p:ph type="body" idx="1"/>
          </p:nvPr>
        </p:nvSpPr>
        <p:spPr/>
        <p:txBody>
          <a:bodyPr/>
          <a:lstStyle/>
          <a:p>
            <a:pPr eaLnBrk="1" hangingPunct="1"/>
            <a:r>
              <a:rPr lang="el-GR" smtClean="0"/>
              <a:t>Ο εκπαιδευτικός σε συνεργασία με τους μαθητές όριζαν τα </a:t>
            </a:r>
            <a:r>
              <a:rPr lang="el-GR" b="1" smtClean="0"/>
              <a:t>παραγωγικά θέματα</a:t>
            </a:r>
            <a:r>
              <a:rPr lang="el-GR" smtClean="0"/>
              <a:t> (εργασία και ελεύθερος χρόνος, μια ζωή χωρίς βία, τρόποι για την κατάκτηση και τη διατήρηση της ιδιότητας του πολίτη, σχέσεις των ομάδων στο σχολείο, δημόσιες συγκοινωνίες, μόλυνση του περιβάλλοντος στις βιομηχανικές πόλεις...) </a:t>
            </a:r>
          </a:p>
        </p:txBody>
      </p:sp>
    </p:spTree>
    <p:extLst>
      <p:ext uri="{BB962C8B-B14F-4D97-AF65-F5344CB8AC3E}">
        <p14:creationId xmlns:p14="http://schemas.microsoft.com/office/powerpoint/2010/main" val="1614584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l-GR" smtClean="0"/>
              <a:t>Παραγωγικά θέματα</a:t>
            </a:r>
          </a:p>
        </p:txBody>
      </p:sp>
      <p:sp>
        <p:nvSpPr>
          <p:cNvPr id="26627" name="Rectangle 3"/>
          <p:cNvSpPr>
            <a:spLocks noGrp="1" noChangeArrowheads="1"/>
          </p:cNvSpPr>
          <p:nvPr>
            <p:ph type="body" idx="1"/>
          </p:nvPr>
        </p:nvSpPr>
        <p:spPr/>
        <p:txBody>
          <a:bodyPr/>
          <a:lstStyle/>
          <a:p>
            <a:pPr eaLnBrk="1" hangingPunct="1">
              <a:lnSpc>
                <a:spcPct val="90000"/>
              </a:lnSpc>
            </a:pPr>
            <a:r>
              <a:rPr lang="el-GR" sz="2400" smtClean="0"/>
              <a:t>Για παράδειγμα από το θέμα «εργασία και ελεύθερος χρόνος» μπορεί να προκύψουν τα θέματα της ανεργίας, των ενδιαφερόντων, αλλά και της εκμετάλλευσης και του επαγγελματικού προσανατολισμού στην υπηρεσία των προκαθορισμένων κοινωνικών αναγκών… </a:t>
            </a:r>
          </a:p>
          <a:p>
            <a:pPr eaLnBrk="1" hangingPunct="1">
              <a:lnSpc>
                <a:spcPct val="90000"/>
              </a:lnSpc>
            </a:pPr>
            <a:r>
              <a:rPr lang="el-GR" sz="2400" smtClean="0"/>
              <a:t>παραγωγικά θέματα ↔  κοινωνική πραγματικότητα και τρόπος που αυτή προσλαμβάνεται ή κατασκευάζεται από τους μαθητές – εκπαιδευομένους. </a:t>
            </a:r>
          </a:p>
          <a:p>
            <a:pPr eaLnBrk="1" hangingPunct="1">
              <a:lnSpc>
                <a:spcPct val="90000"/>
              </a:lnSpc>
            </a:pPr>
            <a:r>
              <a:rPr lang="el-GR" sz="2400" smtClean="0"/>
              <a:t>Για τον </a:t>
            </a:r>
            <a:r>
              <a:rPr lang="en-US" sz="2400" smtClean="0"/>
              <a:t>Freire</a:t>
            </a:r>
            <a:r>
              <a:rPr lang="el-GR" sz="2400" smtClean="0"/>
              <a:t> η πρόσληψη της γνώσης είναι μια ενεργητική δύναμη που χρησιμοποιεί εκείνος που μαθαίνει για να δώσει νόημα στο δικό του βιωμένο κόσμο (Γρόλιος 2005: 138).</a:t>
            </a:r>
          </a:p>
          <a:p>
            <a:pPr eaLnBrk="1" hangingPunct="1">
              <a:lnSpc>
                <a:spcPct val="90000"/>
              </a:lnSpc>
            </a:pPr>
            <a:endParaRPr lang="el-GR" sz="2400" smtClean="0"/>
          </a:p>
        </p:txBody>
      </p:sp>
    </p:spTree>
    <p:extLst>
      <p:ext uri="{BB962C8B-B14F-4D97-AF65-F5344CB8AC3E}">
        <p14:creationId xmlns:p14="http://schemas.microsoft.com/office/powerpoint/2010/main" val="1900094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l-GR" smtClean="0"/>
              <a:t>Θεματική βεντάλια</a:t>
            </a:r>
          </a:p>
        </p:txBody>
      </p:sp>
      <p:sp>
        <p:nvSpPr>
          <p:cNvPr id="27651" name="Rectangle 3"/>
          <p:cNvSpPr>
            <a:spLocks noGrp="1" noChangeArrowheads="1"/>
          </p:cNvSpPr>
          <p:nvPr>
            <p:ph type="body" idx="1"/>
          </p:nvPr>
        </p:nvSpPr>
        <p:spPr/>
        <p:txBody>
          <a:bodyPr/>
          <a:lstStyle/>
          <a:p>
            <a:pPr eaLnBrk="1" hangingPunct="1"/>
            <a:r>
              <a:rPr lang="el-GR" sz="2800" smtClean="0"/>
              <a:t>Σε συνεργασία με τους ειδικούς οι εκπαιδευτικοί κωδικοποιούσαν τα θέματα σε μορφή «θεματικής βεντάλιας» με στόχο να δίνεται η δυνατότητα στους μαθητές </a:t>
            </a:r>
            <a:r>
              <a:rPr lang="el-GR" sz="2800" b="1" smtClean="0"/>
              <a:t>να συσχετίσουν τα θέματα και να τα προσεγγίσουν ως όλο</a:t>
            </a:r>
            <a:r>
              <a:rPr lang="el-GR" sz="2800" smtClean="0"/>
              <a:t>. </a:t>
            </a:r>
          </a:p>
          <a:p>
            <a:pPr eaLnBrk="1" hangingPunct="1"/>
            <a:r>
              <a:rPr lang="el-GR" sz="2800" smtClean="0"/>
              <a:t>Στη συνέχεια μετά από δοκιμή σε ερευνητικούς κύκλους, στους οποίους συμμετέχουν και οι μαθητές, συνέδεαν τα παραγωγικά θέματα με τα </a:t>
            </a:r>
            <a:r>
              <a:rPr lang="el-GR" sz="2800" b="1" smtClean="0"/>
              <a:t>επιστημονικά πεδία και τα ταξινομούσαν με βάση τις διάφορες επιστήμες </a:t>
            </a:r>
          </a:p>
        </p:txBody>
      </p:sp>
    </p:spTree>
    <p:extLst>
      <p:ext uri="{BB962C8B-B14F-4D97-AF65-F5344CB8AC3E}">
        <p14:creationId xmlns:p14="http://schemas.microsoft.com/office/powerpoint/2010/main" val="29938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Autofit/>
          </a:bodyPr>
          <a:lstStyle/>
          <a:p>
            <a:pPr eaLnBrk="1" hangingPunct="1"/>
            <a:r>
              <a:rPr lang="el-GR" sz="2800" dirty="0" smtClean="0"/>
              <a:t>Διεπιστημονικό Σχέδιο Εργασίας, Σάο Πάολο. </a:t>
            </a:r>
            <a:br>
              <a:rPr lang="el-GR" sz="2800" dirty="0" smtClean="0"/>
            </a:br>
            <a:r>
              <a:rPr lang="el-GR" sz="2400" dirty="0" smtClean="0"/>
              <a:t>(</a:t>
            </a:r>
            <a:r>
              <a:rPr lang="el-GR" sz="2400" dirty="0" err="1" smtClean="0"/>
              <a:t>Τσάφος</a:t>
            </a:r>
            <a:r>
              <a:rPr lang="el-GR" sz="2400" dirty="0" smtClean="0"/>
              <a:t>, 273-275, </a:t>
            </a:r>
            <a:r>
              <a:rPr lang="el-GR" sz="2400" dirty="0" err="1" smtClean="0"/>
              <a:t>Γρόλιος</a:t>
            </a:r>
            <a:r>
              <a:rPr lang="el-GR" sz="2400" dirty="0" smtClean="0"/>
              <a:t>, 202-218)</a:t>
            </a:r>
          </a:p>
        </p:txBody>
      </p:sp>
      <p:sp>
        <p:nvSpPr>
          <p:cNvPr id="28675" name="Rectangle 3"/>
          <p:cNvSpPr>
            <a:spLocks noGrp="1" noChangeArrowheads="1"/>
          </p:cNvSpPr>
          <p:nvPr>
            <p:ph type="body" idx="1"/>
          </p:nvPr>
        </p:nvSpPr>
        <p:spPr/>
        <p:txBody>
          <a:bodyPr/>
          <a:lstStyle/>
          <a:p>
            <a:pPr eaLnBrk="1" hangingPunct="1">
              <a:lnSpc>
                <a:spcPct val="90000"/>
              </a:lnSpc>
            </a:pPr>
            <a:r>
              <a:rPr lang="el-GR" sz="2800" dirty="0" smtClean="0"/>
              <a:t>Το Σχέδιο αυτό Εργασίας βασιζόταν </a:t>
            </a:r>
          </a:p>
          <a:p>
            <a:pPr eaLnBrk="1" hangingPunct="1">
              <a:lnSpc>
                <a:spcPct val="90000"/>
              </a:lnSpc>
              <a:buFontTx/>
              <a:buNone/>
            </a:pPr>
            <a:r>
              <a:rPr lang="el-GR" sz="2800" dirty="0" smtClean="0"/>
              <a:t>   α) στη συλλογική συμμετοχική και συνεργατική κατασκευή του ΑΠ, </a:t>
            </a:r>
          </a:p>
          <a:p>
            <a:pPr eaLnBrk="1" hangingPunct="1">
              <a:lnSpc>
                <a:spcPct val="90000"/>
              </a:lnSpc>
              <a:buFontTx/>
              <a:buNone/>
            </a:pPr>
            <a:r>
              <a:rPr lang="el-GR" sz="2800" dirty="0" smtClean="0"/>
              <a:t>   β) στο σεβασμό της αυτονομίας κάθε σχολείου </a:t>
            </a:r>
          </a:p>
          <a:p>
            <a:pPr eaLnBrk="1" hangingPunct="1">
              <a:lnSpc>
                <a:spcPct val="90000"/>
              </a:lnSpc>
              <a:buFontTx/>
              <a:buNone/>
            </a:pPr>
            <a:r>
              <a:rPr lang="el-GR" sz="2800" dirty="0" smtClean="0"/>
              <a:t>   γ) στη διασύνδεση της θεωρίας με την πράξη μέσα από μια στοχαστική διαδικασία δράσης-αξιολόγησης-νέας δράσης και </a:t>
            </a:r>
          </a:p>
          <a:p>
            <a:pPr eaLnBrk="1" hangingPunct="1">
              <a:lnSpc>
                <a:spcPct val="90000"/>
              </a:lnSpc>
              <a:buFontTx/>
              <a:buNone/>
            </a:pPr>
            <a:r>
              <a:rPr lang="el-GR" sz="2800" dirty="0"/>
              <a:t> </a:t>
            </a:r>
            <a:r>
              <a:rPr lang="el-GR" sz="2800" dirty="0" smtClean="0"/>
              <a:t>   δ) στη συνεχή εκπαίδευση των εκπαιδευτικών στο πλαίσιο της κριτικής ανάλυσης της εφαρμογής του ΑΠ στο σχολείο </a:t>
            </a:r>
          </a:p>
        </p:txBody>
      </p:sp>
    </p:spTree>
    <p:extLst>
      <p:ext uri="{BB962C8B-B14F-4D97-AF65-F5344CB8AC3E}">
        <p14:creationId xmlns:p14="http://schemas.microsoft.com/office/powerpoint/2010/main" val="2287589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eaLnBrk="1" hangingPunct="1"/>
            <a:r>
              <a:rPr lang="el-GR" sz="3600" smtClean="0"/>
              <a:t>Παραγωγικό θέμα «η εξέλιξη της εργασίας και οι σύγχρονες όψεις της»</a:t>
            </a:r>
          </a:p>
        </p:txBody>
      </p:sp>
      <p:sp>
        <p:nvSpPr>
          <p:cNvPr id="29699" name="Rectangle 3"/>
          <p:cNvSpPr>
            <a:spLocks noGrp="1" noChangeArrowheads="1"/>
          </p:cNvSpPr>
          <p:nvPr>
            <p:ph type="body" idx="1"/>
          </p:nvPr>
        </p:nvSpPr>
        <p:spPr/>
        <p:txBody>
          <a:bodyPr/>
          <a:lstStyle/>
          <a:p>
            <a:pPr eaLnBrk="1" hangingPunct="1">
              <a:lnSpc>
                <a:spcPct val="80000"/>
              </a:lnSpc>
              <a:buFontTx/>
              <a:buNone/>
            </a:pPr>
            <a:r>
              <a:rPr lang="el-GR" sz="2400" smtClean="0"/>
              <a:t>     Παραγωγικά ερωτήματα:</a:t>
            </a:r>
          </a:p>
          <a:p>
            <a:pPr eaLnBrk="1" hangingPunct="1">
              <a:lnSpc>
                <a:spcPct val="80000"/>
              </a:lnSpc>
            </a:pPr>
            <a:r>
              <a:rPr lang="el-GR" sz="2400" smtClean="0"/>
              <a:t>Ποιος ο ρόλος της εργασίας στο μετασχηματισμό της κοινωνίας ή στη βελτίωση του βιοτικού επιπέδου; </a:t>
            </a:r>
          </a:p>
          <a:p>
            <a:pPr eaLnBrk="1" hangingPunct="1">
              <a:lnSpc>
                <a:spcPct val="80000"/>
              </a:lnSpc>
            </a:pPr>
            <a:r>
              <a:rPr lang="el-GR" sz="2400" smtClean="0"/>
              <a:t>Ποικίλα επιστημονικά πεδία: </a:t>
            </a:r>
          </a:p>
          <a:p>
            <a:pPr eaLnBrk="1" hangingPunct="1">
              <a:lnSpc>
                <a:spcPct val="80000"/>
              </a:lnSpc>
              <a:buFontTx/>
              <a:buNone/>
            </a:pPr>
            <a:r>
              <a:rPr lang="el-GR" sz="2400" smtClean="0"/>
              <a:t>    Στην Ιστορία διερεύνησαν θέματα που αφορούσαν την εξέλιξη της εργασίας αλλά και των σχέσεων εξουσίας, τους ιστορικούς ταξικούς αγώνες και την συγκρότηση και εξέλιξη του συνδικαλιστικού κινήματος. </a:t>
            </a:r>
          </a:p>
          <a:p>
            <a:pPr eaLnBrk="1" hangingPunct="1">
              <a:lnSpc>
                <a:spcPct val="80000"/>
              </a:lnSpc>
              <a:buFontTx/>
              <a:buNone/>
            </a:pPr>
            <a:r>
              <a:rPr lang="el-GR" sz="2400" smtClean="0"/>
              <a:t>    Στη Γεωγραφία συζήτησαν θέματα που αφορούσαν την διανομή της γης, την αποικιοκρατία, τη μετανάστευση, τις ανισότητες στην κατοχή του γεωγραφικού χώρου… </a:t>
            </a:r>
          </a:p>
          <a:p>
            <a:pPr eaLnBrk="1" hangingPunct="1">
              <a:lnSpc>
                <a:spcPct val="80000"/>
              </a:lnSpc>
              <a:buFontTx/>
              <a:buNone/>
            </a:pPr>
            <a:r>
              <a:rPr lang="el-GR" sz="2400" smtClean="0"/>
              <a:t>    Στα Μαθηματικά το παραγωγικό θέμα συσχετίστηκε με το κόστος ζωής, τα νομισματικά συστήματα… </a:t>
            </a:r>
          </a:p>
        </p:txBody>
      </p:sp>
    </p:spTree>
    <p:extLst>
      <p:ext uri="{BB962C8B-B14F-4D97-AF65-F5344CB8AC3E}">
        <p14:creationId xmlns:p14="http://schemas.microsoft.com/office/powerpoint/2010/main" val="3066017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smtClean="0"/>
              <a:t>Από τον «φόβο της ελευθερίας» στην κριτική συνειδητοποίηση</a:t>
            </a:r>
            <a:endParaRPr lang="el-GR" sz="3600" dirty="0"/>
          </a:p>
        </p:txBody>
      </p:sp>
      <p:sp>
        <p:nvSpPr>
          <p:cNvPr id="3" name="Θέση περιεχομένου 2"/>
          <p:cNvSpPr>
            <a:spLocks noGrp="1"/>
          </p:cNvSpPr>
          <p:nvPr>
            <p:ph idx="1"/>
          </p:nvPr>
        </p:nvSpPr>
        <p:spPr/>
        <p:txBody>
          <a:bodyPr/>
          <a:lstStyle/>
          <a:p>
            <a:r>
              <a:rPr lang="el-GR" dirty="0" smtClean="0"/>
              <a:t>«Η κριτική συνειδητοποίηση οδηγεί στην ανωμαλία. Μερικοί όμως ομολογούν: Γιατί το αρνιέμαι; Φοβόμαστε την ελευθερία, την απελευθέρωσή μου. Τώρα δε φοβάμαι πια!».</a:t>
            </a:r>
          </a:p>
          <a:p>
            <a:r>
              <a:rPr lang="el-GR" dirty="0" smtClean="0"/>
              <a:t>Βασική προϋπόθεση η «</a:t>
            </a:r>
            <a:r>
              <a:rPr lang="el-GR" dirty="0" err="1" smtClean="0"/>
              <a:t>εξανθρώπιση</a:t>
            </a:r>
            <a:r>
              <a:rPr lang="el-GR" dirty="0" smtClean="0"/>
              <a:t>». </a:t>
            </a:r>
          </a:p>
          <a:p>
            <a:r>
              <a:rPr lang="el-GR" dirty="0" smtClean="0"/>
              <a:t>Η παραδοχή και ο συμβιβασμός με την «</a:t>
            </a:r>
            <a:r>
              <a:rPr lang="el-GR" dirty="0" err="1" smtClean="0"/>
              <a:t>απανθρώπιση</a:t>
            </a:r>
            <a:r>
              <a:rPr lang="el-GR" dirty="0" smtClean="0"/>
              <a:t>» μας οδηγεί στον κυνισμό ή στην άκρα απελπισία. </a:t>
            </a:r>
          </a:p>
        </p:txBody>
      </p:sp>
    </p:spTree>
    <p:extLst>
      <p:ext uri="{BB962C8B-B14F-4D97-AF65-F5344CB8AC3E}">
        <p14:creationId xmlns:p14="http://schemas.microsoft.com/office/powerpoint/2010/main" val="971689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l-GR" sz="3200" smtClean="0"/>
              <a:t>Θεμελίωση του περιεχομένου του ΑΠ στο θεματικό σύμπαν των εκπαιδευομένων</a:t>
            </a:r>
          </a:p>
        </p:txBody>
      </p:sp>
      <p:sp>
        <p:nvSpPr>
          <p:cNvPr id="30723" name="Rectangle 3"/>
          <p:cNvSpPr>
            <a:spLocks noGrp="1" noChangeArrowheads="1"/>
          </p:cNvSpPr>
          <p:nvPr>
            <p:ph type="body" idx="1"/>
          </p:nvPr>
        </p:nvSpPr>
        <p:spPr/>
        <p:txBody>
          <a:bodyPr/>
          <a:lstStyle/>
          <a:p>
            <a:pPr eaLnBrk="1" hangingPunct="1">
              <a:lnSpc>
                <a:spcPct val="80000"/>
              </a:lnSpc>
            </a:pPr>
            <a:r>
              <a:rPr lang="el-GR" sz="2400" smtClean="0"/>
              <a:t>Αντιτίθεται στην ιδεαλιστική συντηρητική παράδοση, που ήθελε τις αδιαμφισβήτητες γνώσεις των προηγούμενων γενιών βάση για το σχεδιασμό του ΑΠ. </a:t>
            </a:r>
          </a:p>
          <a:p>
            <a:pPr eaLnBrk="1" hangingPunct="1">
              <a:lnSpc>
                <a:spcPct val="80000"/>
              </a:lnSpc>
            </a:pPr>
            <a:r>
              <a:rPr lang="el-GR" sz="2400" smtClean="0"/>
              <a:t>Αποκαλύπτει την βαθειά πολιτική τεχνοκρατική πρόταση να ορίζεται το περιεχόμενο του ΑΠ με βάση τις γνώσεις και τις δεξιότητες που θεωρούνται αναγκαίες για την εξυπηρέτηση των λειτουργικών αναγκών της δεδομένης κοινωνικο-οικονομικής ανάπτυξης.     </a:t>
            </a:r>
          </a:p>
          <a:p>
            <a:pPr eaLnBrk="1" hangingPunct="1">
              <a:lnSpc>
                <a:spcPct val="80000"/>
              </a:lnSpc>
            </a:pPr>
            <a:r>
              <a:rPr lang="el-GR" sz="2400" smtClean="0"/>
              <a:t>Ανέδειξε ότι ο σχεδιασμός των ΑΠ δεν μπορεί να είναι υπόθεση μόνο των ειδικών. </a:t>
            </a:r>
          </a:p>
          <a:p>
            <a:pPr eaLnBrk="1" hangingPunct="1">
              <a:lnSpc>
                <a:spcPct val="80000"/>
              </a:lnSpc>
            </a:pPr>
            <a:r>
              <a:rPr lang="el-GR" sz="2400" smtClean="0"/>
              <a:t>Τασσόταν υπέρ μιας συλλογικής διαδικασίας σχεδιασμού του ΑΠ (συνεργάτες, ειδικούς, εκπαιδευτικούς και εκπαιδευομένους αλλά και γονείς και μέλη της κοινότητας). </a:t>
            </a:r>
          </a:p>
        </p:txBody>
      </p:sp>
    </p:spTree>
    <p:extLst>
      <p:ext uri="{BB962C8B-B14F-4D97-AF65-F5344CB8AC3E}">
        <p14:creationId xmlns:p14="http://schemas.microsoft.com/office/powerpoint/2010/main" val="856760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a:bodyPr>
          <a:lstStyle/>
          <a:p>
            <a:pPr eaLnBrk="1" hangingPunct="1"/>
            <a:r>
              <a:rPr lang="el-GR" sz="3600" dirty="0" smtClean="0"/>
              <a:t>Κριτικός προσανατολισμός</a:t>
            </a:r>
          </a:p>
        </p:txBody>
      </p:sp>
      <p:sp>
        <p:nvSpPr>
          <p:cNvPr id="31747" name="Rectangle 3"/>
          <p:cNvSpPr>
            <a:spLocks noGrp="1" noChangeArrowheads="1"/>
          </p:cNvSpPr>
          <p:nvPr>
            <p:ph type="body" idx="1"/>
          </p:nvPr>
        </p:nvSpPr>
        <p:spPr>
          <a:xfrm>
            <a:off x="457200" y="1484784"/>
            <a:ext cx="8229600" cy="4641379"/>
          </a:xfrm>
        </p:spPr>
        <p:txBody>
          <a:bodyPr>
            <a:noAutofit/>
          </a:bodyPr>
          <a:lstStyle/>
          <a:p>
            <a:pPr eaLnBrk="1" hangingPunct="1">
              <a:lnSpc>
                <a:spcPct val="80000"/>
              </a:lnSpc>
            </a:pPr>
            <a:r>
              <a:rPr lang="el-GR" sz="2000" dirty="0" smtClean="0"/>
              <a:t>Δεν αρκεί οι εμπειρίες των μαθητών να αποτελούν την αφετηρία της ανάπτυξής του. </a:t>
            </a:r>
          </a:p>
          <a:p>
            <a:pPr eaLnBrk="1" hangingPunct="1">
              <a:lnSpc>
                <a:spcPct val="80000"/>
              </a:lnSpc>
            </a:pPr>
            <a:r>
              <a:rPr lang="el-GR" sz="2000" dirty="0" smtClean="0"/>
              <a:t>Με παιδαγωγικά μέσα πρέπει να αναγνωρισθούν και να </a:t>
            </a:r>
            <a:r>
              <a:rPr lang="el-GR" sz="2000" b="1" dirty="0" smtClean="0"/>
              <a:t>αμφισβητηθούν συμβατικές μορφές κατανόησης</a:t>
            </a:r>
            <a:r>
              <a:rPr lang="el-GR" sz="2000" dirty="0" smtClean="0"/>
              <a:t> που απηχούν αλλά και αναπαράγουν συγκεκριμένες κοινωνικές σχέσεις. </a:t>
            </a:r>
          </a:p>
          <a:p>
            <a:pPr eaLnBrk="1" hangingPunct="1">
              <a:lnSpc>
                <a:spcPct val="80000"/>
              </a:lnSpc>
            </a:pPr>
            <a:r>
              <a:rPr lang="el-GR" sz="2000" dirty="0" smtClean="0"/>
              <a:t>Έτσι οι εμπειρίες πρέπει να αναγνωρισθούν ως προβληματικές, αποτέλεσμα ίσως </a:t>
            </a:r>
            <a:r>
              <a:rPr lang="el-GR" sz="2000" b="1" dirty="0" smtClean="0"/>
              <a:t>διαστρέβλωσης και επιβολής ενός συγκεκριμένου νοήματος</a:t>
            </a:r>
            <a:r>
              <a:rPr lang="el-GR" sz="2000" dirty="0" smtClean="0"/>
              <a:t>. </a:t>
            </a:r>
          </a:p>
          <a:p>
            <a:pPr eaLnBrk="1" hangingPunct="1">
              <a:lnSpc>
                <a:spcPct val="80000"/>
              </a:lnSpc>
            </a:pPr>
            <a:r>
              <a:rPr lang="el-GR" sz="2000" dirty="0" smtClean="0"/>
              <a:t>Αναγνωρίζοντας δηλαδή το </a:t>
            </a:r>
            <a:r>
              <a:rPr lang="el-GR" sz="2000" b="1" dirty="0" smtClean="0"/>
              <a:t>νόημα ως κοινωνική κατασκευή</a:t>
            </a:r>
            <a:r>
              <a:rPr lang="el-GR" sz="2000" dirty="0" smtClean="0"/>
              <a:t> οι μαθητές ενθαρρύνονται να </a:t>
            </a:r>
            <a:r>
              <a:rPr lang="el-GR" sz="2000" b="1" dirty="0" smtClean="0"/>
              <a:t>προσεγγίσουν κριτικά</a:t>
            </a:r>
            <a:r>
              <a:rPr lang="el-GR" sz="2000" dirty="0" smtClean="0"/>
              <a:t> όσους τρόπους ερμηνείας της κοινωνίας και των προβλημάτων της προβάλλονται ως φυσικοί.</a:t>
            </a:r>
          </a:p>
          <a:p>
            <a:pPr eaLnBrk="1" hangingPunct="1">
              <a:lnSpc>
                <a:spcPct val="80000"/>
              </a:lnSpc>
            </a:pPr>
            <a:r>
              <a:rPr lang="el-GR" sz="2000" b="1" dirty="0" smtClean="0"/>
              <a:t>Συνειδητοποιούν</a:t>
            </a:r>
            <a:r>
              <a:rPr lang="el-GR" sz="2000" dirty="0" smtClean="0"/>
              <a:t> έτσι τους </a:t>
            </a:r>
            <a:r>
              <a:rPr lang="el-GR" sz="2000" b="1" dirty="0" smtClean="0"/>
              <a:t>μηχανισμούς αναπαραγωγής της πραγματικότητας</a:t>
            </a:r>
            <a:r>
              <a:rPr lang="el-GR" sz="2000" dirty="0" smtClean="0"/>
              <a:t>, οπότε και την </a:t>
            </a:r>
            <a:r>
              <a:rPr lang="el-GR" sz="2000" b="1" dirty="0" smtClean="0"/>
              <a:t>καταπίεσή</a:t>
            </a:r>
            <a:r>
              <a:rPr lang="el-GR" sz="2000" dirty="0" smtClean="0"/>
              <a:t> τους, οπότε απελευθερώνονται από την ψευδή συνείδηση, την υιοθέτηση δηλαδή τρόπων σκέψης και αξιών της κυρίαρχης τάξης και αναζητούν και τη φωνή τους, τις εναλλακτικές δηλαδή πραγματώσεις της πραγματικότητας μέσα από την κατασκευή διαφορετικών νοημάτων (</a:t>
            </a:r>
            <a:r>
              <a:rPr lang="en-US" sz="2000" dirty="0" err="1" smtClean="0"/>
              <a:t>Freire</a:t>
            </a:r>
            <a:r>
              <a:rPr lang="el-GR" sz="2000" dirty="0" smtClean="0"/>
              <a:t> </a:t>
            </a:r>
            <a:r>
              <a:rPr lang="el-GR" sz="2000" dirty="0" smtClean="0"/>
              <a:t>1974). </a:t>
            </a:r>
            <a:endParaRPr lang="el-GR" sz="2000" dirty="0" smtClean="0"/>
          </a:p>
        </p:txBody>
      </p:sp>
    </p:spTree>
    <p:extLst>
      <p:ext uri="{BB962C8B-B14F-4D97-AF65-F5344CB8AC3E}">
        <p14:creationId xmlns:p14="http://schemas.microsoft.com/office/powerpoint/2010/main" val="4039821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Πηγές</a:t>
            </a:r>
            <a:endParaRPr lang="el-GR" sz="3200" dirty="0"/>
          </a:p>
        </p:txBody>
      </p:sp>
      <p:sp>
        <p:nvSpPr>
          <p:cNvPr id="3" name="Θέση περιεχομένου 2"/>
          <p:cNvSpPr>
            <a:spLocks noGrp="1"/>
          </p:cNvSpPr>
          <p:nvPr>
            <p:ph idx="1"/>
          </p:nvPr>
        </p:nvSpPr>
        <p:spPr/>
        <p:txBody>
          <a:bodyPr>
            <a:normAutofit/>
          </a:bodyPr>
          <a:lstStyle/>
          <a:p>
            <a:r>
              <a:rPr lang="el-GR" sz="2400" dirty="0" err="1" smtClean="0"/>
              <a:t>Φρέιρε</a:t>
            </a:r>
            <a:r>
              <a:rPr lang="el-GR" sz="2400" dirty="0" smtClean="0"/>
              <a:t>, </a:t>
            </a:r>
            <a:r>
              <a:rPr lang="el-GR" sz="2400" dirty="0" err="1" smtClean="0"/>
              <a:t>Πάουλο</a:t>
            </a:r>
            <a:r>
              <a:rPr lang="el-GR" sz="2400" dirty="0" smtClean="0"/>
              <a:t>. 1974. </a:t>
            </a:r>
            <a:r>
              <a:rPr lang="el-GR" sz="2400" i="1" dirty="0" smtClean="0"/>
              <a:t>Η Αγωγή του καταπιεζόμενου. </a:t>
            </a:r>
            <a:r>
              <a:rPr lang="el-GR" sz="2400" dirty="0" smtClean="0"/>
              <a:t>(</a:t>
            </a:r>
            <a:r>
              <a:rPr lang="el-GR" sz="2400" dirty="0" err="1" smtClean="0"/>
              <a:t>μτφρ</a:t>
            </a:r>
            <a:r>
              <a:rPr lang="el-GR" sz="2400" dirty="0" smtClean="0"/>
              <a:t>. Γιάννης Κρητικός). Αθήνα: Κέδρος. </a:t>
            </a:r>
          </a:p>
          <a:p>
            <a:r>
              <a:rPr lang="el-GR" sz="2400" dirty="0" err="1" smtClean="0"/>
              <a:t>Γρόλιος</a:t>
            </a:r>
            <a:r>
              <a:rPr lang="el-GR" sz="2400" dirty="0" smtClean="0"/>
              <a:t>, Γιώργος. 2005. </a:t>
            </a:r>
            <a:r>
              <a:rPr lang="el-GR" sz="2400" i="1" dirty="0" smtClean="0"/>
              <a:t>Ο </a:t>
            </a:r>
            <a:r>
              <a:rPr lang="en-US" sz="2400" i="1" dirty="0" smtClean="0"/>
              <a:t>Paulo </a:t>
            </a:r>
            <a:r>
              <a:rPr lang="en-US" sz="2400" i="1" dirty="0" err="1" smtClean="0"/>
              <a:t>Freire</a:t>
            </a:r>
            <a:r>
              <a:rPr lang="el-GR" sz="2400" i="1" dirty="0" smtClean="0"/>
              <a:t> και το αναλυτικό πρόγραμμα. </a:t>
            </a:r>
            <a:r>
              <a:rPr lang="el-GR" sz="2400" dirty="0" smtClean="0"/>
              <a:t>Θεσσαλονίκη: Εκδόσεις </a:t>
            </a:r>
            <a:r>
              <a:rPr lang="el-GR" sz="2400" dirty="0" err="1" smtClean="0"/>
              <a:t>Βάνιας</a:t>
            </a:r>
            <a:r>
              <a:rPr lang="el-GR" sz="2400" dirty="0" smtClean="0"/>
              <a:t>. </a:t>
            </a:r>
          </a:p>
          <a:p>
            <a:r>
              <a:rPr lang="el-GR" sz="2400" dirty="0" err="1" smtClean="0"/>
              <a:t>Τσάφος</a:t>
            </a:r>
            <a:r>
              <a:rPr lang="el-GR" sz="2400" dirty="0" smtClean="0"/>
              <a:t>, Βασίλης. 2014. </a:t>
            </a:r>
            <a:r>
              <a:rPr lang="el-GR" sz="2400" i="1" dirty="0" smtClean="0"/>
              <a:t>Αναλυτικό πρόγραμμα. Θεωρητικές προσεγγίσεις και εκπαιδευτικοί προσανατολισμοί. Αναζητώντας νέες σταθερές σε έναν αβέβαιο κόσμο. </a:t>
            </a:r>
            <a:r>
              <a:rPr lang="el-GR" sz="2400" dirty="0" smtClean="0"/>
              <a:t>Αθήνα: Μεταίχμιο. </a:t>
            </a:r>
            <a:r>
              <a:rPr lang="el-GR" sz="2400" dirty="0" err="1" smtClean="0"/>
              <a:t>σσ</a:t>
            </a:r>
            <a:r>
              <a:rPr lang="el-GR" sz="2400" dirty="0" smtClean="0"/>
              <a:t>. 265-277. </a:t>
            </a:r>
            <a:endParaRPr lang="el-GR" sz="2400" dirty="0"/>
          </a:p>
        </p:txBody>
      </p:sp>
    </p:spTree>
    <p:extLst>
      <p:ext uri="{BB962C8B-B14F-4D97-AF65-F5344CB8AC3E}">
        <p14:creationId xmlns:p14="http://schemas.microsoft.com/office/powerpoint/2010/main" val="1874615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smtClean="0"/>
              <a:t>Η αγωγή του καταπιεζόμενου</a:t>
            </a:r>
            <a:endParaRPr lang="el-GR" sz="3600" dirty="0"/>
          </a:p>
        </p:txBody>
      </p:sp>
      <p:sp>
        <p:nvSpPr>
          <p:cNvPr id="3" name="Θέση περιεχομένου 2"/>
          <p:cNvSpPr>
            <a:spLocks noGrp="1"/>
          </p:cNvSpPr>
          <p:nvPr>
            <p:ph idx="1"/>
          </p:nvPr>
        </p:nvSpPr>
        <p:spPr/>
        <p:txBody>
          <a:bodyPr/>
          <a:lstStyle/>
          <a:p>
            <a:r>
              <a:rPr lang="el-GR" dirty="0" smtClean="0"/>
              <a:t>Στο πρώτο στάδιο της πάλης τους αντί να αγωνίζονται για απελευθέρωση, τείνουν να μεταβληθούν οι ίδιοι σε καταπιεστές ή «</a:t>
            </a:r>
            <a:r>
              <a:rPr lang="el-GR" dirty="0" err="1" smtClean="0"/>
              <a:t>υπο</a:t>
            </a:r>
            <a:r>
              <a:rPr lang="el-GR" dirty="0" smtClean="0"/>
              <a:t> – καταπιεστές». </a:t>
            </a:r>
          </a:p>
          <a:p>
            <a:r>
              <a:rPr lang="el-GR" dirty="0" smtClean="0"/>
              <a:t>Ατομικισμός</a:t>
            </a:r>
          </a:p>
          <a:p>
            <a:r>
              <a:rPr lang="el-GR" dirty="0" smtClean="0"/>
              <a:t>Οι καταπιεζόμενοι ταυτίζονται με τους καταπιεστές και θέλουν να γίνουν κι αυτοί καταπιεστές </a:t>
            </a:r>
            <a:endParaRPr lang="el-GR" dirty="0"/>
          </a:p>
        </p:txBody>
      </p:sp>
    </p:spTree>
    <p:extLst>
      <p:ext uri="{BB962C8B-B14F-4D97-AF65-F5344CB8AC3E}">
        <p14:creationId xmlns:p14="http://schemas.microsoft.com/office/powerpoint/2010/main" val="2871824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Η αγωγή του καταπιεζόμενου</a:t>
            </a:r>
          </a:p>
        </p:txBody>
      </p:sp>
      <p:sp>
        <p:nvSpPr>
          <p:cNvPr id="3" name="Θέση περιεχομένου 2"/>
          <p:cNvSpPr>
            <a:spLocks noGrp="1"/>
          </p:cNvSpPr>
          <p:nvPr>
            <p:ph idx="1"/>
          </p:nvPr>
        </p:nvSpPr>
        <p:spPr/>
        <p:txBody>
          <a:bodyPr>
            <a:normAutofit fontScale="77500" lnSpcReduction="20000"/>
          </a:bodyPr>
          <a:lstStyle/>
          <a:p>
            <a:r>
              <a:rPr lang="el-GR" dirty="0" smtClean="0"/>
              <a:t>«Για να υπερνικήσουν την κατάσταση καταπίεσης οφείλουν πριν απ’ όλα να ανακαλύψουν με κριτικό πνεύμα τις αιτίες που την προκαλούν».</a:t>
            </a:r>
          </a:p>
          <a:p>
            <a:r>
              <a:rPr lang="el-GR" dirty="0" smtClean="0"/>
              <a:t>«Το κεντρικό πρόβλημα είναι τούτο: πώς οι καταπιεζόμενοι σαν διχασμένες και μη αυθεντικές υπάρξεις μπορούν να συμμετέχουν στην ανάπτυξη της αγωγής για την απελευθέρωσή τους. Μόνο όταν </a:t>
            </a:r>
            <a:r>
              <a:rPr lang="en-US" dirty="0" smtClean="0"/>
              <a:t> </a:t>
            </a:r>
            <a:r>
              <a:rPr lang="el-GR" dirty="0" smtClean="0"/>
              <a:t>ανακαλύψουν ότι είναι «στρατός» των δυνατών μόνο τότε θα συμβάλλουν στο ξεγέννημα της λυτρωτικής τους αγωγής… Η αγωγή του καταπιεζόμενου είναι ένα εργαλείο που το χρησιμοποιούν οι καταπιεζόμενοι για να ανακαλύψουν κριτικά ότι τόσο οι ίδιοι όσο και οι δυνάστες τους είναι εκδηλώσεις της </a:t>
            </a:r>
            <a:r>
              <a:rPr lang="el-GR" dirty="0" err="1" smtClean="0"/>
              <a:t>απανθρώπισης</a:t>
            </a:r>
            <a:r>
              <a:rPr lang="el-GR" dirty="0" smtClean="0"/>
              <a:t>».</a:t>
            </a:r>
            <a:br>
              <a:rPr lang="el-GR" dirty="0" smtClean="0"/>
            </a:br>
            <a:r>
              <a:rPr lang="el-GR" dirty="0" smtClean="0"/>
              <a:t> </a:t>
            </a:r>
            <a:endParaRPr lang="el-GR" dirty="0"/>
          </a:p>
        </p:txBody>
      </p:sp>
    </p:spTree>
    <p:extLst>
      <p:ext uri="{BB962C8B-B14F-4D97-AF65-F5344CB8AC3E}">
        <p14:creationId xmlns:p14="http://schemas.microsoft.com/office/powerpoint/2010/main" val="3292368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dirty="0"/>
              <a:t>Η αγωγή του καταπιεζόμενου</a:t>
            </a:r>
          </a:p>
        </p:txBody>
      </p:sp>
      <p:sp>
        <p:nvSpPr>
          <p:cNvPr id="3" name="Θέση περιεχομένου 2"/>
          <p:cNvSpPr>
            <a:spLocks noGrp="1"/>
          </p:cNvSpPr>
          <p:nvPr>
            <p:ph idx="1"/>
          </p:nvPr>
        </p:nvSpPr>
        <p:spPr/>
        <p:txBody>
          <a:bodyPr/>
          <a:lstStyle/>
          <a:p>
            <a:pPr marL="0" indent="0">
              <a:buNone/>
            </a:pPr>
            <a:r>
              <a:rPr lang="el-GR" dirty="0" smtClean="0"/>
              <a:t>Τα δύο στάδια: </a:t>
            </a:r>
          </a:p>
          <a:p>
            <a:pPr marL="514350" indent="-514350">
              <a:buAutoNum type="arabicPeriod"/>
            </a:pPr>
            <a:r>
              <a:rPr lang="el-GR" dirty="0" smtClean="0"/>
              <a:t>Οι καταπιεζόμενοι ξεσκεπάζουν τον κόσμο της καταπίεσης και με τη δράση τους αναλαμβάνουν να τον αλλάξουν. </a:t>
            </a:r>
          </a:p>
          <a:p>
            <a:pPr marL="514350" indent="-514350">
              <a:buAutoNum type="arabicPeriod"/>
            </a:pPr>
            <a:r>
              <a:rPr lang="el-GR" dirty="0" smtClean="0"/>
              <a:t>Η αγωγή παίρνει καθολική διάσταση στην πορεία μιας διαρκούς απελευθέρωσης. </a:t>
            </a:r>
            <a:endParaRPr lang="el-GR" dirty="0"/>
          </a:p>
        </p:txBody>
      </p:sp>
    </p:spTree>
    <p:extLst>
      <p:ext uri="{BB962C8B-B14F-4D97-AF65-F5344CB8AC3E}">
        <p14:creationId xmlns:p14="http://schemas.microsoft.com/office/powerpoint/2010/main" val="30295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smtClean="0"/>
              <a:t>Η «τραπεζική» και η «</a:t>
            </a:r>
            <a:r>
              <a:rPr lang="el-GR" sz="3600" dirty="0" err="1" smtClean="0"/>
              <a:t>προβληματίζουσα</a:t>
            </a:r>
            <a:r>
              <a:rPr lang="el-GR" sz="3600" dirty="0" smtClean="0"/>
              <a:t>» αντίληψη της εκπαίδευσης</a:t>
            </a:r>
            <a:endParaRPr lang="el-GR" sz="3600" dirty="0"/>
          </a:p>
        </p:txBody>
      </p:sp>
      <p:sp>
        <p:nvSpPr>
          <p:cNvPr id="3" name="Θέση περιεχομένου 2"/>
          <p:cNvSpPr>
            <a:spLocks noGrp="1"/>
          </p:cNvSpPr>
          <p:nvPr>
            <p:ph idx="1"/>
          </p:nvPr>
        </p:nvSpPr>
        <p:spPr/>
        <p:txBody>
          <a:bodyPr>
            <a:normAutofit fontScale="85000" lnSpcReduction="20000"/>
          </a:bodyPr>
          <a:lstStyle/>
          <a:p>
            <a:r>
              <a:rPr lang="el-GR" dirty="0" smtClean="0"/>
              <a:t>Ο δάσκαλος διδάσκει και οι μαθητές διδάσκονται</a:t>
            </a:r>
          </a:p>
          <a:p>
            <a:r>
              <a:rPr lang="el-GR" dirty="0" smtClean="0"/>
              <a:t>Ο δάσκαλος τα ξέρει όλα και οι μαθητές δεν ξέρουν τίποτα</a:t>
            </a:r>
          </a:p>
          <a:p>
            <a:r>
              <a:rPr lang="el-GR" dirty="0" smtClean="0"/>
              <a:t>Ο δάσκαλος σκέφτεται και οι μαθητές είναι αντικείμενα της σκέψης του δασκάλου</a:t>
            </a:r>
          </a:p>
          <a:p>
            <a:r>
              <a:rPr lang="el-GR" dirty="0" smtClean="0"/>
              <a:t>Ο δάσκαλος ομιλεί και οι μαθητές ακούν πειθήνια τον δάσκαλο.</a:t>
            </a:r>
          </a:p>
          <a:p>
            <a:r>
              <a:rPr lang="el-GR" dirty="0" smtClean="0"/>
              <a:t>Ο δάσκαλος εφαρμόζει πειθαρχικά μέτρα και οι μαθητές υφίστανται τα μέτρα.</a:t>
            </a:r>
          </a:p>
          <a:p>
            <a:r>
              <a:rPr lang="el-GR" dirty="0" smtClean="0"/>
              <a:t>Ο δ. προτείνει και επιβάλλει την κρίση του και οι μαθητές συμμορφώνονται σ’ αυτήν</a:t>
            </a:r>
          </a:p>
        </p:txBody>
      </p:sp>
    </p:spTree>
    <p:extLst>
      <p:ext uri="{BB962C8B-B14F-4D97-AF65-F5344CB8AC3E}">
        <p14:creationId xmlns:p14="http://schemas.microsoft.com/office/powerpoint/2010/main" val="220081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t>Η «τραπεζική» </a:t>
            </a:r>
            <a:r>
              <a:rPr lang="el-GR" sz="3600" dirty="0" smtClean="0"/>
              <a:t>αντίληψη </a:t>
            </a:r>
            <a:r>
              <a:rPr lang="el-GR" sz="3600" dirty="0"/>
              <a:t>της εκπαίδευσης</a:t>
            </a:r>
          </a:p>
        </p:txBody>
      </p:sp>
      <p:sp>
        <p:nvSpPr>
          <p:cNvPr id="3" name="Θέση περιεχομένου 2"/>
          <p:cNvSpPr>
            <a:spLocks noGrp="1"/>
          </p:cNvSpPr>
          <p:nvPr>
            <p:ph idx="1"/>
          </p:nvPr>
        </p:nvSpPr>
        <p:spPr/>
        <p:txBody>
          <a:bodyPr>
            <a:normAutofit fontScale="92500" lnSpcReduction="20000"/>
          </a:bodyPr>
          <a:lstStyle/>
          <a:p>
            <a:r>
              <a:rPr lang="el-GR" dirty="0"/>
              <a:t>Ο δ. δρα και οι μαθητές έχουν την ψευδαίσθηση πως δρουν μέσα από τη δράση του δασκάλου. </a:t>
            </a:r>
          </a:p>
          <a:p>
            <a:r>
              <a:rPr lang="el-GR" dirty="0"/>
              <a:t>Ο δ. καθορίζει το πρόγραμμα διδακτέας ύλης και οι μαθητές (που ούτε καν ρωτήθηκαν) προσαρμόζονται σ’ αυτό. </a:t>
            </a:r>
          </a:p>
          <a:p>
            <a:r>
              <a:rPr lang="el-GR" dirty="0"/>
              <a:t>Ο δ. συγχέει την αυθεντία της γνώσης με τη δική του επαγγελματική αυθεντία, που την αντιπαραθέτει στην ελευθερία των μαθητών</a:t>
            </a:r>
          </a:p>
          <a:p>
            <a:r>
              <a:rPr lang="el-GR" dirty="0" smtClean="0"/>
              <a:t>Ο δ</a:t>
            </a:r>
            <a:r>
              <a:rPr lang="el-GR" dirty="0"/>
              <a:t>. </a:t>
            </a:r>
            <a:r>
              <a:rPr lang="el-GR" dirty="0" smtClean="0"/>
              <a:t> </a:t>
            </a:r>
            <a:r>
              <a:rPr lang="el-GR" dirty="0"/>
              <a:t>ε</a:t>
            </a:r>
            <a:r>
              <a:rPr lang="el-GR" dirty="0" smtClean="0"/>
              <a:t>ίναι </a:t>
            </a:r>
            <a:r>
              <a:rPr lang="el-GR" dirty="0"/>
              <a:t>το υποκείμενο της διαδικασίας της μάθησης, ενώ οι μαθητές είναι απλά αντικείμενα. </a:t>
            </a:r>
          </a:p>
        </p:txBody>
      </p:sp>
    </p:spTree>
    <p:extLst>
      <p:ext uri="{BB962C8B-B14F-4D97-AF65-F5344CB8AC3E}">
        <p14:creationId xmlns:p14="http://schemas.microsoft.com/office/powerpoint/2010/main" val="879000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smtClean="0"/>
              <a:t>Η «</a:t>
            </a:r>
            <a:r>
              <a:rPr lang="el-GR" sz="3600" dirty="0" err="1" smtClean="0"/>
              <a:t>προβληματίζουσα</a:t>
            </a:r>
            <a:r>
              <a:rPr lang="el-GR" sz="3600" dirty="0" smtClean="0"/>
              <a:t>» αντίληψη της εκπαίδευσης</a:t>
            </a:r>
            <a:endParaRPr lang="el-GR" sz="3600" dirty="0"/>
          </a:p>
        </p:txBody>
      </p:sp>
      <p:sp>
        <p:nvSpPr>
          <p:cNvPr id="3" name="Θέση περιεχομένου 2"/>
          <p:cNvSpPr>
            <a:spLocks noGrp="1"/>
          </p:cNvSpPr>
          <p:nvPr>
            <p:ph idx="1"/>
          </p:nvPr>
        </p:nvSpPr>
        <p:spPr/>
        <p:txBody>
          <a:bodyPr/>
          <a:lstStyle/>
          <a:p>
            <a:r>
              <a:rPr lang="el-GR" dirty="0" smtClean="0"/>
              <a:t>«Ενώ η τραπεζική εκπαίδευση ναρκώνει και παραλύει τη δημιουργική δύναμη, η </a:t>
            </a:r>
            <a:r>
              <a:rPr lang="el-GR" dirty="0" err="1" smtClean="0"/>
              <a:t>προβληματίζουσα</a:t>
            </a:r>
            <a:r>
              <a:rPr lang="el-GR" dirty="0" smtClean="0"/>
              <a:t> συνεπάγεται μια συνεχή αποκάλυψη της πραγματικότητας. Η πρώτη προσπαθεί να διατηρήσει το βούλιαγμα της συνείδησης, ενώ η δεύτερη αγωνίζεται για την ανάδυση της συνείδησης και για μια κριτική επέμβαση στην πραγματικότητα»</a:t>
            </a:r>
            <a:endParaRPr lang="el-GR" dirty="0"/>
          </a:p>
        </p:txBody>
      </p:sp>
    </p:spTree>
    <p:extLst>
      <p:ext uri="{BB962C8B-B14F-4D97-AF65-F5344CB8AC3E}">
        <p14:creationId xmlns:p14="http://schemas.microsoft.com/office/powerpoint/2010/main" val="4141785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eaLnBrk="1" hangingPunct="1"/>
            <a:r>
              <a:rPr lang="el-GR" sz="3600" dirty="0" smtClean="0"/>
              <a:t>Κριτική συνείδηση</a:t>
            </a:r>
          </a:p>
        </p:txBody>
      </p:sp>
      <p:sp>
        <p:nvSpPr>
          <p:cNvPr id="23555" name="Rectangle 3"/>
          <p:cNvSpPr>
            <a:spLocks noGrp="1" noChangeArrowheads="1"/>
          </p:cNvSpPr>
          <p:nvPr>
            <p:ph type="body" idx="1"/>
          </p:nvPr>
        </p:nvSpPr>
        <p:spPr/>
        <p:txBody>
          <a:bodyPr>
            <a:normAutofit/>
          </a:bodyPr>
          <a:lstStyle/>
          <a:p>
            <a:pPr algn="just" eaLnBrk="1" hangingPunct="1">
              <a:lnSpc>
                <a:spcPct val="90000"/>
              </a:lnSpc>
            </a:pPr>
            <a:r>
              <a:rPr lang="el-GR" sz="2800" dirty="0" smtClean="0"/>
              <a:t>Η κριτική συνείδηση προϋποθέτει τη μετάβαση από την ψευδή συνείδηση στην κριτική προσέγγιση της απομυθοποιητικής </a:t>
            </a:r>
            <a:r>
              <a:rPr lang="el-GR" sz="2800" dirty="0" smtClean="0"/>
              <a:t>πραγματικότητας. </a:t>
            </a:r>
            <a:r>
              <a:rPr lang="el-GR" sz="2800" dirty="0" smtClean="0"/>
              <a:t>Πρόκειται για μια στοχαστική διαδικασία που θα οδηγήσει σε δράση, όχι όμως γραμμικά, εφόσον «</a:t>
            </a:r>
            <a:r>
              <a:rPr lang="el-GR" sz="2800" i="1" dirty="0" smtClean="0"/>
              <a:t>η πράξη της γνώσης περιλαμβάνει μια διαλεκτική μετακίνηση από τη δράση στο συλλογισμό και από το συλλογισμό για τη δράση σε νέα δράση</a:t>
            </a:r>
            <a:r>
              <a:rPr lang="el-GR" sz="2800" dirty="0" smtClean="0"/>
              <a:t>» </a:t>
            </a:r>
          </a:p>
        </p:txBody>
      </p:sp>
    </p:spTree>
    <p:extLst>
      <p:ext uri="{BB962C8B-B14F-4D97-AF65-F5344CB8AC3E}">
        <p14:creationId xmlns:p14="http://schemas.microsoft.com/office/powerpoint/2010/main" val="51029590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TotalTime>
  <Words>1522</Words>
  <Application>Microsoft Office PowerPoint</Application>
  <PresentationFormat>Προβολή στην οθόνη (4:3)</PresentationFormat>
  <Paragraphs>89</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Ο P. Freire και το Αναλυτικό Πρόγραμμα (Η αγωγή του καταπιεζόμενου)</vt:lpstr>
      <vt:lpstr>Από τον «φόβο της ελευθερίας» στην κριτική συνειδητοποίηση</vt:lpstr>
      <vt:lpstr>Η αγωγή του καταπιεζόμενου</vt:lpstr>
      <vt:lpstr>Η αγωγή του καταπιεζόμενου</vt:lpstr>
      <vt:lpstr>Η αγωγή του καταπιεζόμενου</vt:lpstr>
      <vt:lpstr>Η «τραπεζική» και η «προβληματίζουσα» αντίληψη της εκπαίδευσης</vt:lpstr>
      <vt:lpstr>Η «τραπεζική» αντίληψη της εκπαίδευσης</vt:lpstr>
      <vt:lpstr>Η «προβληματίζουσα» αντίληψη της εκπαίδευσης</vt:lpstr>
      <vt:lpstr>Κριτική συνείδηση</vt:lpstr>
      <vt:lpstr>Ο διάλογος και ο αντιδιάλογος </vt:lpstr>
      <vt:lpstr>Βασικές προϋποθέσεις</vt:lpstr>
      <vt:lpstr>Συμπερασματικά</vt:lpstr>
      <vt:lpstr>Κεντρικός εκπαιδευτικός σκοπός του ΑΠ</vt:lpstr>
      <vt:lpstr>Σχεδιασμός ΑΠ</vt:lpstr>
      <vt:lpstr>Σχεδιασμός ΑΠ</vt:lpstr>
      <vt:lpstr>Παραγωγικά θέματα</vt:lpstr>
      <vt:lpstr>Θεματική βεντάλια</vt:lpstr>
      <vt:lpstr>Διεπιστημονικό Σχέδιο Εργασίας, Σάο Πάολο.  (Τσάφος, 273-275, Γρόλιος, 202-218)</vt:lpstr>
      <vt:lpstr>Παραγωγικό θέμα «η εξέλιξη της εργασίας και οι σύγχρονες όψεις της»</vt:lpstr>
      <vt:lpstr>Θεμελίωση του περιεχομένου του ΑΠ στο θεματικό σύμπαν των εκπαιδευομένων</vt:lpstr>
      <vt:lpstr>Κριτικός προσανατολισμός</vt:lpstr>
      <vt:lpstr>Πηγές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Freire</dc:title>
  <cp:lastModifiedBy>lefteris vekris</cp:lastModifiedBy>
  <cp:revision>22</cp:revision>
  <dcterms:modified xsi:type="dcterms:W3CDTF">2020-05-18T07:33:51Z</dcterms:modified>
</cp:coreProperties>
</file>