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2" r:id="rId3"/>
    <p:sldId id="273" r:id="rId4"/>
    <p:sldId id="274" r:id="rId5"/>
    <p:sldId id="257" r:id="rId6"/>
    <p:sldId id="261" r:id="rId7"/>
    <p:sldId id="262" r:id="rId8"/>
    <p:sldId id="260" r:id="rId9"/>
    <p:sldId id="259" r:id="rId10"/>
    <p:sldId id="263" r:id="rId11"/>
    <p:sldId id="264" r:id="rId12"/>
    <p:sldId id="275" r:id="rId13"/>
    <p:sldId id="268" r:id="rId14"/>
    <p:sldId id="269" r:id="rId15"/>
    <p:sldId id="271" r:id="rId16"/>
    <p:sldId id="270" r:id="rId17"/>
    <p:sldId id="266" r:id="rId18"/>
    <p:sldId id="258" r:id="rId19"/>
    <p:sldId id="276"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660"/>
  </p:normalViewPr>
  <p:slideViewPr>
    <p:cSldViewPr>
      <p:cViewPr>
        <p:scale>
          <a:sx n="70" d="100"/>
          <a:sy n="70" d="100"/>
        </p:scale>
        <p:origin x="-13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60B630-9799-4E95-B314-E06D62D8EA02}" type="datetimeFigureOut">
              <a:rPr lang="el-GR" smtClean="0"/>
              <a:t>2/3/2020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6EF362-55EC-4D90-9B4E-0462F175BF54}" type="slidenum">
              <a:rPr lang="el-GR" smtClean="0"/>
              <a:t>‹#›</a:t>
            </a:fld>
            <a:endParaRPr lang="el-GR"/>
          </a:p>
        </p:txBody>
      </p:sp>
    </p:spTree>
    <p:extLst>
      <p:ext uri="{BB962C8B-B14F-4D97-AF65-F5344CB8AC3E}">
        <p14:creationId xmlns:p14="http://schemas.microsoft.com/office/powerpoint/2010/main" val="2033791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r>
              <a:rPr kumimoji="0" lang="el-GR" sz="2000" b="0" i="0" u="none" strike="noStrike" kern="1200" cap="none" spc="0" normalizeH="0" baseline="0" noProof="0" dirty="0" smtClean="0">
                <a:ln>
                  <a:noFill/>
                </a:ln>
                <a:solidFill>
                  <a:prstClr val="black"/>
                </a:solidFill>
                <a:effectLst/>
                <a:uLnTx/>
                <a:uFillTx/>
                <a:latin typeface="+mn-lt"/>
                <a:ea typeface="+mn-ea"/>
                <a:cs typeface="+mn-cs"/>
              </a:rPr>
              <a:t>Μεταβίβαση (</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Transmission) </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o</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εκπαιδευτικός χρησιμοποιεί κυρίως τη διδακτική πρακτική της εισήγησης ( αφηγήσεις, αναλύσεις, οδηγίες, προτροπές, ασκήσεις, μεταβιβάζει πληροφορίες, δίνει κατευθύνσεις στους μαθητές). Η ροή του λόγου είναι μονής κατεύθυνσης, από τον εκπαιδευτικό στο μαθητή και όχι αντίστροφα.</a:t>
            </a:r>
          </a:p>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endParaRPr kumimoji="0" lang="el-GR"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r>
              <a:rPr kumimoji="0" lang="el-GR" sz="2000" b="0" i="0" u="none" strike="noStrike" kern="1200" cap="none" spc="0" normalizeH="0" baseline="0" noProof="0" dirty="0" smtClean="0">
                <a:ln>
                  <a:noFill/>
                </a:ln>
                <a:solidFill>
                  <a:prstClr val="black"/>
                </a:solidFill>
                <a:effectLst/>
                <a:uLnTx/>
                <a:uFillTx/>
                <a:latin typeface="+mn-lt"/>
                <a:ea typeface="+mn-ea"/>
                <a:cs typeface="+mn-cs"/>
              </a:rPr>
              <a:t>Ερώτηση – Απάντηση – Ανατροφοδότηση</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 (IRF questioning)</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ο εκπαιδευτικός ερωτά και οι μαθητές απαντούν. Μέσω της διαδικασίας επιδεικνύονται και αξιολογούνται γνώσεις, δεξιότητες, στάσεις των μαθητών, ελέγχεται η συμμόρφωση των μαθητών προς τους επιδιωκόμενους στόχους του ΑΠ και προκαλείται η συμμετοχή τους στη διαδικασία</a:t>
            </a:r>
          </a:p>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r>
              <a:rPr kumimoji="0" lang="el-GR" sz="2000" b="0" i="0" u="none" strike="noStrike" kern="1200" cap="none" spc="0" normalizeH="0" baseline="0" noProof="0" dirty="0" smtClean="0">
                <a:ln>
                  <a:noFill/>
                </a:ln>
                <a:solidFill>
                  <a:prstClr val="black"/>
                </a:solidFill>
                <a:effectLst/>
                <a:uLnTx/>
                <a:uFillTx/>
                <a:latin typeface="+mn-lt"/>
                <a:ea typeface="+mn-ea"/>
                <a:cs typeface="+mn-cs"/>
              </a:rPr>
              <a:t>Μεταβίβαση (</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Transmission) </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o</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εκπαιδευτικός χρησιμοποιεί κυρίως τη διδακτική πρακτική της εισήγησης ( αφηγήσεις, αναλύσεις, οδηγίες, προτροπές, ασκήσεις, μεταβιβάζει πληροφορίες, δίνει κατευθύνσεις στους μαθητές). Η ροή του λόγου είναι μονής κατεύθυνσης, από τον εκπαιδευτικό στο μαθητή και όχι αντίστροφα.</a:t>
            </a:r>
          </a:p>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endParaRPr kumimoji="0" lang="el-GR"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700"/>
              </a:spcBef>
              <a:spcAft>
                <a:spcPts val="0"/>
              </a:spcAft>
              <a:buClr>
                <a:srgbClr val="DD8047"/>
              </a:buClr>
              <a:buSzPct val="60000"/>
              <a:buFont typeface="Wingdings"/>
              <a:buNone/>
              <a:tabLst/>
              <a:defRPr/>
            </a:pPr>
            <a:r>
              <a:rPr kumimoji="0" lang="el-GR" sz="2000" b="0" i="0" u="none" strike="noStrike" kern="1200" cap="none" spc="0" normalizeH="0" baseline="0" noProof="0" dirty="0" smtClean="0">
                <a:ln>
                  <a:noFill/>
                </a:ln>
                <a:solidFill>
                  <a:prstClr val="black"/>
                </a:solidFill>
                <a:effectLst/>
                <a:uLnTx/>
                <a:uFillTx/>
                <a:latin typeface="+mn-lt"/>
                <a:ea typeface="+mn-ea"/>
                <a:cs typeface="+mn-cs"/>
              </a:rPr>
              <a:t>Ερώτηση – Απάντηση – Ανατροφοδότηση</a:t>
            </a:r>
            <a:r>
              <a:rPr kumimoji="0" lang="en-US" sz="2000" b="0" i="0" u="none" strike="noStrike" kern="1200" cap="none" spc="0" normalizeH="0" baseline="0" noProof="0" dirty="0" smtClean="0">
                <a:ln>
                  <a:noFill/>
                </a:ln>
                <a:solidFill>
                  <a:prstClr val="black"/>
                </a:solidFill>
                <a:effectLst/>
                <a:uLnTx/>
                <a:uFillTx/>
                <a:latin typeface="Tw Cen MT"/>
                <a:ea typeface="+mn-ea"/>
                <a:cs typeface="+mn-cs"/>
              </a:rPr>
              <a:t> (IRF questioning)</a:t>
            </a:r>
            <a:r>
              <a:rPr kumimoji="0" lang="el-GR" sz="2000" b="0" i="0" u="none" strike="noStrike" kern="1200" cap="none" spc="0" normalizeH="0" baseline="0" noProof="0" dirty="0" smtClean="0">
                <a:ln>
                  <a:noFill/>
                </a:ln>
                <a:solidFill>
                  <a:prstClr val="black"/>
                </a:solidFill>
                <a:effectLst/>
                <a:uLnTx/>
                <a:uFillTx/>
                <a:latin typeface="+mn-lt"/>
                <a:ea typeface="+mn-ea"/>
                <a:cs typeface="+mn-cs"/>
              </a:rPr>
              <a:t>:  ο εκπαιδευτικός ερωτά και οι μαθητές απαντούν. Μέσω της διαδικασίας επιδεικνύονται και αξιολογούνται γνώσεις, δεξιότητες, στάσεις των μαθητών, ελέγχεται η συμμόρφωση των μαθητών προς τους επιδιωκόμενους στόχους του ΑΠ και προκαλείται η συμμετοχή τους στη διαδικασία. </a:t>
            </a:r>
          </a:p>
          <a:p>
            <a:endParaRPr lang="el-GR" dirty="0"/>
          </a:p>
        </p:txBody>
      </p:sp>
      <p:sp>
        <p:nvSpPr>
          <p:cNvPr id="4" name="Θέση αριθμού διαφάνειας 3"/>
          <p:cNvSpPr>
            <a:spLocks noGrp="1"/>
          </p:cNvSpPr>
          <p:nvPr>
            <p:ph type="sldNum" sz="quarter" idx="10"/>
          </p:nvPr>
        </p:nvSpPr>
        <p:spPr/>
        <p:txBody>
          <a:bodyPr/>
          <a:lstStyle/>
          <a:p>
            <a:fld id="{FB52172F-9807-4527-82E1-085F285D964E}" type="slidenum">
              <a:rPr lang="el-GR" smtClean="0"/>
              <a:t>13</a:t>
            </a:fld>
            <a:endParaRPr lang="el-GR"/>
          </a:p>
        </p:txBody>
      </p:sp>
    </p:spTree>
    <p:extLst>
      <p:ext uri="{BB962C8B-B14F-4D97-AF65-F5344CB8AC3E}">
        <p14:creationId xmlns:p14="http://schemas.microsoft.com/office/powerpoint/2010/main" val="2227277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B52172F-9807-4527-82E1-085F285D964E}" type="slidenum">
              <a:rPr lang="el-GR" smtClean="0"/>
              <a:t>14</a:t>
            </a:fld>
            <a:endParaRPr lang="el-GR"/>
          </a:p>
        </p:txBody>
      </p:sp>
    </p:spTree>
    <p:extLst>
      <p:ext uri="{BB962C8B-B14F-4D97-AF65-F5344CB8AC3E}">
        <p14:creationId xmlns:p14="http://schemas.microsoft.com/office/powerpoint/2010/main" val="215638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2/3/2020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avellopoulou/posts/1258055361056861" TargetMode="External"/><Relationship Id="rId2" Type="http://schemas.openxmlformats.org/officeDocument/2006/relationships/hyperlink" Target="https://www.esos.gr/arthra/66177/pilotika-neo-programma-spoydon-sta-nipiagogeia-apo-septemvrio-me-thematikes-rompotiki" TargetMode="External"/><Relationship Id="rId1" Type="http://schemas.openxmlformats.org/officeDocument/2006/relationships/slideLayout" Target="../slideLayouts/slideLayout4.xml"/><Relationship Id="rId4" Type="http://schemas.openxmlformats.org/officeDocument/2006/relationships/hyperlink" Target="https://www.esos.gr/arthra/66216/symfonoyn-oi-kathigites-eidikotiton-pe-me-tin-exaggelia-gia-eisagogi-agglikon-fysik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874639"/>
          </a:xfrm>
        </p:spPr>
        <p:txBody>
          <a:bodyPr>
            <a:normAutofit fontScale="90000"/>
          </a:bodyPr>
          <a:lstStyle/>
          <a:p>
            <a:r>
              <a:rPr lang="el-GR" sz="3600" dirty="0"/>
              <a:t>Το Αναλυτικό Πρόγραμμα και η</a:t>
            </a:r>
            <a:br>
              <a:rPr lang="el-GR" sz="3600" dirty="0"/>
            </a:br>
            <a:r>
              <a:rPr lang="el-GR" sz="3600" dirty="0"/>
              <a:t>αναμόρφωσή του από </a:t>
            </a:r>
            <a:r>
              <a:rPr lang="el-GR" sz="3600"/>
              <a:t>τον </a:t>
            </a:r>
            <a:r>
              <a:rPr lang="el-GR" sz="3600" smtClean="0"/>
              <a:t>εκπαιδευτικό</a:t>
            </a:r>
            <a:br>
              <a:rPr lang="el-GR" sz="3600" smtClean="0"/>
            </a:br>
            <a:r>
              <a:rPr lang="el-GR" sz="3600" smtClean="0"/>
              <a:t>17-02-2020</a:t>
            </a:r>
            <a:br>
              <a:rPr lang="el-GR" sz="3600" smtClean="0"/>
            </a:br>
            <a:endParaRPr lang="el-GR" sz="3600" dirty="0"/>
          </a:p>
        </p:txBody>
      </p:sp>
      <p:sp>
        <p:nvSpPr>
          <p:cNvPr id="3" name="Υπότιτλος 2"/>
          <p:cNvSpPr>
            <a:spLocks noGrp="1"/>
          </p:cNvSpPr>
          <p:nvPr>
            <p:ph type="subTitle" idx="1"/>
          </p:nvPr>
        </p:nvSpPr>
        <p:spPr/>
        <p:txBody>
          <a:bodyPr/>
          <a:lstStyle/>
          <a:p>
            <a:r>
              <a:rPr lang="el-GR" dirty="0" smtClean="0"/>
              <a:t>Λευτέρης </a:t>
            </a:r>
            <a:r>
              <a:rPr lang="el-GR" dirty="0" err="1" smtClean="0"/>
              <a:t>Βεκρής</a:t>
            </a:r>
            <a:endParaRPr lang="en-US" dirty="0"/>
          </a:p>
          <a:p>
            <a:r>
              <a:rPr lang="el-GR" dirty="0" smtClean="0"/>
              <a:t>Δρ. Εκπαιδευτικός</a:t>
            </a:r>
            <a:endParaRPr lang="el-GR" dirty="0"/>
          </a:p>
        </p:txBody>
      </p:sp>
    </p:spTree>
    <p:extLst>
      <p:ext uri="{BB962C8B-B14F-4D97-AF65-F5344CB8AC3E}">
        <p14:creationId xmlns:p14="http://schemas.microsoft.com/office/powerpoint/2010/main" val="22624074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lstStyle/>
          <a:p>
            <a:r>
              <a:rPr lang="en-US" dirty="0" smtClean="0"/>
              <a:t>"To </a:t>
            </a:r>
            <a:r>
              <a:rPr lang="el-GR" dirty="0" smtClean="0"/>
              <a:t>ΑΠ, όπως αναπτύσσεται στο σχολείο, δεν είναι μονοσήμαντη μετάδοση ιδεών και πληροφοριών από τον διδάσκοντα σε μια ομάδα παθητικών δεκτών αλλά μια σειρά από επικοινωνίες, αντιδράσεις, ανταλλαγές ανάμεσα σε δύο ομάδες" (</a:t>
            </a:r>
            <a:r>
              <a:rPr lang="en-US" dirty="0" smtClean="0"/>
              <a:t>Marsh,1997:5).</a:t>
            </a:r>
            <a:endParaRPr lang="el-GR" dirty="0"/>
          </a:p>
        </p:txBody>
      </p:sp>
    </p:spTree>
    <p:extLst>
      <p:ext uri="{BB962C8B-B14F-4D97-AF65-F5344CB8AC3E}">
        <p14:creationId xmlns:p14="http://schemas.microsoft.com/office/powerpoint/2010/main" val="3148896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lstStyle/>
          <a:p>
            <a:r>
              <a:rPr lang="el-GR" dirty="0" smtClean="0"/>
              <a:t>«Μια ιστορικά κατασκευασμένη αφήγηση, που παράγει και οργανώνει τις εμπειρίες των μαθητών στο πλαίσιο των κοινωνικών μορφών, όπως είναι η χρήση της γλώσσας, η οργάνωση της γνώσης σε κατηγορίες υψηλού ή χαμηλού κύρους και η επικύρωση συγκεκριμένων και διδακτικ</a:t>
            </a:r>
            <a:r>
              <a:rPr lang="el-GR" dirty="0"/>
              <a:t>ώ</a:t>
            </a:r>
            <a:r>
              <a:rPr lang="el-GR" dirty="0" smtClean="0"/>
              <a:t>ν στρατηγικών» </a:t>
            </a:r>
            <a:r>
              <a:rPr lang="el-GR" sz="2800" i="1" dirty="0" smtClean="0"/>
              <a:t>(</a:t>
            </a:r>
            <a:r>
              <a:rPr lang="en-US" sz="2800" i="1" dirty="0" smtClean="0"/>
              <a:t>McLaren,2010/2007:289)</a:t>
            </a:r>
            <a:r>
              <a:rPr lang="el-GR" sz="2800" i="1" dirty="0" smtClean="0"/>
              <a:t>. </a:t>
            </a:r>
            <a:endParaRPr lang="el-GR" sz="2800" i="1" dirty="0"/>
          </a:p>
        </p:txBody>
      </p:sp>
    </p:spTree>
    <p:extLst>
      <p:ext uri="{BB962C8B-B14F-4D97-AF65-F5344CB8AC3E}">
        <p14:creationId xmlns:p14="http://schemas.microsoft.com/office/powerpoint/2010/main" val="3783802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Η τοποθέτηση των ΑΠ </a:t>
            </a:r>
            <a:endParaRPr lang="el-GR" sz="3600" dirty="0"/>
          </a:p>
        </p:txBody>
      </p:sp>
      <p:sp>
        <p:nvSpPr>
          <p:cNvPr id="3" name="Θέση περιεχομένου 2"/>
          <p:cNvSpPr>
            <a:spLocks noGrp="1"/>
          </p:cNvSpPr>
          <p:nvPr>
            <p:ph idx="1"/>
          </p:nvPr>
        </p:nvSpPr>
        <p:spPr/>
        <p:txBody>
          <a:bodyPr/>
          <a:lstStyle/>
          <a:p>
            <a:r>
              <a:rPr lang="el-GR" dirty="0" smtClean="0"/>
              <a:t>Στη συνέχεια προσπαθήσαμε να τοποθετήσουμε τα ΑΠ σε σχέση με την ιστορική εμφάνιση βασικών αρχών – θεωριών για τη μάθηση και βασικών μοντέλων οργάνωσης της εκπαίδευσης. </a:t>
            </a:r>
          </a:p>
          <a:p>
            <a:r>
              <a:rPr lang="el-GR" dirty="0" smtClean="0"/>
              <a:t>Τον οριζόντιο άξονα τον δανειζόμαστε από τον </a:t>
            </a:r>
            <a:r>
              <a:rPr lang="en-US" dirty="0" smtClean="0"/>
              <a:t>Leo van </a:t>
            </a:r>
            <a:r>
              <a:rPr lang="en-US" dirty="0" err="1" smtClean="0"/>
              <a:t>Lier</a:t>
            </a:r>
            <a:r>
              <a:rPr lang="en-US" dirty="0" smtClean="0"/>
              <a:t> </a:t>
            </a:r>
            <a:r>
              <a:rPr lang="el-GR" dirty="0" smtClean="0"/>
              <a:t> και τον κάθετο από τον </a:t>
            </a:r>
            <a:r>
              <a:rPr lang="en-US" dirty="0" err="1" smtClean="0"/>
              <a:t>Husen</a:t>
            </a:r>
            <a:r>
              <a:rPr lang="en-US" dirty="0"/>
              <a:t> </a:t>
            </a:r>
            <a:r>
              <a:rPr lang="el-GR" dirty="0" smtClean="0"/>
              <a:t>ως εξής:  </a:t>
            </a:r>
            <a:endParaRPr lang="el-GR" dirty="0"/>
          </a:p>
        </p:txBody>
      </p:sp>
    </p:spTree>
    <p:extLst>
      <p:ext uri="{BB962C8B-B14F-4D97-AF65-F5344CB8AC3E}">
        <p14:creationId xmlns:p14="http://schemas.microsoft.com/office/powerpoint/2010/main" val="814683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000" dirty="0">
                <a:solidFill>
                  <a:srgbClr val="775F55"/>
                </a:solidFill>
              </a:rPr>
              <a:t>Διδακτικές </a:t>
            </a:r>
            <a:r>
              <a:rPr lang="el-GR" sz="2000" dirty="0" smtClean="0">
                <a:solidFill>
                  <a:srgbClr val="775F55"/>
                </a:solidFill>
              </a:rPr>
              <a:t>πρακτικές: </a:t>
            </a:r>
            <a:r>
              <a:rPr lang="el-GR" sz="2000" dirty="0">
                <a:solidFill>
                  <a:srgbClr val="775F55"/>
                </a:solidFill>
              </a:rPr>
              <a:t>Από τη μεταβίβαση στον </a:t>
            </a:r>
            <a:r>
              <a:rPr lang="el-GR" sz="2000" dirty="0" smtClean="0">
                <a:solidFill>
                  <a:srgbClr val="775F55"/>
                </a:solidFill>
              </a:rPr>
              <a:t>μετασχηματισμό (</a:t>
            </a:r>
            <a:r>
              <a:rPr lang="en-US" sz="2000" dirty="0" smtClean="0">
                <a:solidFill>
                  <a:srgbClr val="775F55"/>
                </a:solidFill>
              </a:rPr>
              <a:t>Leo van </a:t>
            </a:r>
            <a:r>
              <a:rPr lang="en-US" sz="2000" dirty="0" err="1" smtClean="0">
                <a:solidFill>
                  <a:srgbClr val="775F55"/>
                </a:solidFill>
              </a:rPr>
              <a:t>Lier</a:t>
            </a:r>
            <a:r>
              <a:rPr lang="en-US" sz="2000" dirty="0" smtClean="0">
                <a:solidFill>
                  <a:srgbClr val="775F55"/>
                </a:solidFill>
              </a:rPr>
              <a:t>, 1996:171-187)  </a:t>
            </a:r>
            <a:endParaRPr lang="el-GR" dirty="0"/>
          </a:p>
        </p:txBody>
      </p:sp>
      <p:sp>
        <p:nvSpPr>
          <p:cNvPr id="3" name="Θέση περιεχομένου 2"/>
          <p:cNvSpPr>
            <a:spLocks noGrp="1"/>
          </p:cNvSpPr>
          <p:nvPr>
            <p:ph sz="quarter" idx="1"/>
          </p:nvPr>
        </p:nvSpPr>
        <p:spPr>
          <a:xfrm>
            <a:off x="611560" y="1556792"/>
            <a:ext cx="8153400" cy="4495800"/>
          </a:xfrm>
        </p:spPr>
        <p:txBody>
          <a:bodyPr>
            <a:normAutofit/>
          </a:bodyPr>
          <a:lstStyle/>
          <a:p>
            <a:pPr marL="0" lvl="0" indent="0">
              <a:buClr>
                <a:srgbClr val="DD8047"/>
              </a:buClr>
              <a:buNone/>
            </a:pPr>
            <a:endParaRPr lang="el-GR" sz="2000" dirty="0" smtClean="0">
              <a:solidFill>
                <a:prstClr val="black"/>
              </a:solidFill>
            </a:endParaRPr>
          </a:p>
          <a:p>
            <a:pPr marL="0" lvl="0" indent="0">
              <a:buClr>
                <a:srgbClr val="DD8047"/>
              </a:buClr>
              <a:buNone/>
            </a:pPr>
            <a:r>
              <a:rPr lang="el-GR" sz="2000" dirty="0" smtClean="0">
                <a:solidFill>
                  <a:prstClr val="black"/>
                </a:solidFill>
              </a:rPr>
              <a:t>Μεταβίβαση (</a:t>
            </a:r>
            <a:r>
              <a:rPr lang="en-US" sz="2000" dirty="0" smtClean="0">
                <a:solidFill>
                  <a:prstClr val="black"/>
                </a:solidFill>
              </a:rPr>
              <a:t>Transmission) </a:t>
            </a:r>
            <a:r>
              <a:rPr lang="el-GR" sz="2000" dirty="0" smtClean="0">
                <a:solidFill>
                  <a:prstClr val="black"/>
                </a:solidFill>
              </a:rPr>
              <a:t>: </a:t>
            </a:r>
            <a:r>
              <a:rPr lang="en-US" sz="2000" dirty="0" smtClean="0">
                <a:solidFill>
                  <a:prstClr val="black"/>
                </a:solidFill>
              </a:rPr>
              <a:t>o</a:t>
            </a:r>
            <a:r>
              <a:rPr lang="el-GR" sz="2000" dirty="0" smtClean="0">
                <a:solidFill>
                  <a:prstClr val="black"/>
                </a:solidFill>
              </a:rPr>
              <a:t> </a:t>
            </a:r>
            <a:r>
              <a:rPr lang="el-GR" sz="2000" dirty="0">
                <a:solidFill>
                  <a:prstClr val="black"/>
                </a:solidFill>
              </a:rPr>
              <a:t>εκπαιδευτικός χρησιμοποιεί κυρίως τη διδακτική πρακτική της </a:t>
            </a:r>
            <a:r>
              <a:rPr lang="el-GR" sz="2000" dirty="0" smtClean="0">
                <a:solidFill>
                  <a:prstClr val="black"/>
                </a:solidFill>
              </a:rPr>
              <a:t>εισήγησης ( αφηγήσεις</a:t>
            </a:r>
            <a:r>
              <a:rPr lang="el-GR" sz="2000" dirty="0">
                <a:solidFill>
                  <a:prstClr val="black"/>
                </a:solidFill>
              </a:rPr>
              <a:t>, αναλύσεις, οδηγίες, προτροπές, ασκήσεις, μεταβιβάζει πληροφορίες, δίνει κατευθύνσεις στους μαθητές). Η ροή του λόγου είναι μονής κατεύθυνσης, από τον εκπαιδευτικό στο μαθητή και όχι αντίστροφα.</a:t>
            </a:r>
          </a:p>
          <a:p>
            <a:pPr marL="0" indent="0">
              <a:buNone/>
            </a:pPr>
            <a:endParaRPr lang="el-GR" sz="2000" dirty="0" smtClean="0"/>
          </a:p>
          <a:p>
            <a:pPr marL="0" indent="0">
              <a:buNone/>
            </a:pPr>
            <a:r>
              <a:rPr lang="el-GR" sz="2000" dirty="0" smtClean="0"/>
              <a:t>Ερώτηση – Απάντηση – Ανατροφοδότηση</a:t>
            </a:r>
            <a:r>
              <a:rPr lang="en-US" sz="2000" dirty="0" smtClean="0"/>
              <a:t> (IRF questioning)</a:t>
            </a:r>
            <a:r>
              <a:rPr lang="el-GR" sz="2000" dirty="0" smtClean="0"/>
              <a:t>:  ο </a:t>
            </a:r>
            <a:r>
              <a:rPr lang="el-GR" sz="2000" dirty="0"/>
              <a:t>εκπαιδευτικός ερωτά και οι μαθητές απαντούν. Μέσω της διαδικασίας επιδεικνύονται και αξιολογούνται γνώσεις, δεξιότητες, στάσεις των μαθητών, ελέγχεται η συμμόρφωση των μαθητών προς τους επιδιωκόμενους στόχους του ΑΠ και </a:t>
            </a:r>
            <a:r>
              <a:rPr lang="el-GR" sz="2000" dirty="0" smtClean="0"/>
              <a:t>προκαλείται η </a:t>
            </a:r>
            <a:r>
              <a:rPr lang="el-GR" sz="2000" dirty="0"/>
              <a:t>συμμετοχή τους στη διαδικασία. </a:t>
            </a:r>
          </a:p>
        </p:txBody>
      </p:sp>
    </p:spTree>
    <p:extLst>
      <p:ext uri="{BB962C8B-B14F-4D97-AF65-F5344CB8AC3E}">
        <p14:creationId xmlns:p14="http://schemas.microsoft.com/office/powerpoint/2010/main" val="1571701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000" dirty="0">
                <a:solidFill>
                  <a:srgbClr val="775F55"/>
                </a:solidFill>
              </a:rPr>
              <a:t>Διδακτικές </a:t>
            </a:r>
            <a:r>
              <a:rPr lang="el-GR" sz="2000" dirty="0" smtClean="0">
                <a:solidFill>
                  <a:srgbClr val="775F55"/>
                </a:solidFill>
              </a:rPr>
              <a:t>πρακτικές: </a:t>
            </a:r>
            <a:r>
              <a:rPr lang="el-GR" sz="2000" dirty="0">
                <a:solidFill>
                  <a:srgbClr val="775F55"/>
                </a:solidFill>
              </a:rPr>
              <a:t>Από τη μεταβίβαση στον μετασχηματισμό</a:t>
            </a:r>
            <a:endParaRPr lang="el-GR" dirty="0"/>
          </a:p>
        </p:txBody>
      </p:sp>
      <p:sp>
        <p:nvSpPr>
          <p:cNvPr id="3" name="Θέση περιεχομένου 2"/>
          <p:cNvSpPr>
            <a:spLocks noGrp="1"/>
          </p:cNvSpPr>
          <p:nvPr>
            <p:ph sz="quarter" idx="1"/>
          </p:nvPr>
        </p:nvSpPr>
        <p:spPr/>
        <p:txBody>
          <a:bodyPr>
            <a:normAutofit/>
          </a:bodyPr>
          <a:lstStyle/>
          <a:p>
            <a:pPr marL="0" indent="0">
              <a:buNone/>
            </a:pPr>
            <a:r>
              <a:rPr lang="el-GR" sz="2000" dirty="0" smtClean="0"/>
              <a:t>Αλληλεπίδραση </a:t>
            </a:r>
            <a:r>
              <a:rPr lang="el-GR" sz="2000" dirty="0"/>
              <a:t>(</a:t>
            </a:r>
            <a:r>
              <a:rPr lang="el-GR" sz="2000" dirty="0" err="1"/>
              <a:t>transaction</a:t>
            </a:r>
            <a:r>
              <a:rPr lang="el-GR" sz="2000" dirty="0" smtClean="0"/>
              <a:t>): όλοι </a:t>
            </a:r>
            <a:r>
              <a:rPr lang="el-GR" sz="2000" dirty="0"/>
              <a:t>οι συμμετέχοντες στη διαδικασία, εκπαιδευτικοί και μαθητές, έχουν δεσμευθεί επί της διαδικασίας κατόπιν συμφωνιών και παιδαγωγικών συμβολαίων. </a:t>
            </a:r>
            <a:r>
              <a:rPr lang="el-GR" sz="2000" dirty="0" smtClean="0"/>
              <a:t>Κυριαρχεί </a:t>
            </a:r>
            <a:r>
              <a:rPr lang="el-GR" sz="2000" dirty="0"/>
              <a:t>συνεργατική σχέση μεταξύ εκπαιδευτικού και μαθητών, </a:t>
            </a:r>
            <a:r>
              <a:rPr lang="el-GR" sz="2000" dirty="0" smtClean="0"/>
              <a:t>οι οποίοι </a:t>
            </a:r>
            <a:r>
              <a:rPr lang="el-GR" sz="2000" dirty="0"/>
              <a:t>καλούνται να διεκπεραιώσουν το δεδομένο </a:t>
            </a:r>
            <a:r>
              <a:rPr lang="el-GR" sz="2000" dirty="0" smtClean="0"/>
              <a:t>πρόγραμμα </a:t>
            </a:r>
            <a:r>
              <a:rPr lang="el-GR" sz="2000" dirty="0"/>
              <a:t>σε πλαίσιο συνεργασίας και ομαδικότητας</a:t>
            </a:r>
            <a:r>
              <a:rPr lang="el-GR" sz="2000" dirty="0" smtClean="0"/>
              <a:t>.</a:t>
            </a:r>
          </a:p>
          <a:p>
            <a:pPr marL="0" indent="0">
              <a:buNone/>
            </a:pPr>
            <a:endParaRPr lang="el-GR" sz="2000" dirty="0"/>
          </a:p>
          <a:p>
            <a:pPr marL="0" indent="0">
              <a:buNone/>
            </a:pPr>
            <a:r>
              <a:rPr lang="el-GR" sz="2000" dirty="0" smtClean="0"/>
              <a:t>Μ</a:t>
            </a:r>
            <a:r>
              <a:rPr lang="el-GR" sz="2000" dirty="0"/>
              <a:t>ε</a:t>
            </a:r>
            <a:r>
              <a:rPr lang="el-GR" sz="2000" dirty="0" smtClean="0"/>
              <a:t>τασχηματισμός </a:t>
            </a:r>
            <a:r>
              <a:rPr lang="el-GR" sz="2000" dirty="0"/>
              <a:t>(</a:t>
            </a:r>
            <a:r>
              <a:rPr lang="el-GR" sz="2000" dirty="0" err="1"/>
              <a:t>transformation</a:t>
            </a:r>
            <a:r>
              <a:rPr lang="el-GR" sz="2000" dirty="0" smtClean="0"/>
              <a:t>): με </a:t>
            </a:r>
            <a:r>
              <a:rPr lang="el-GR" sz="2000" dirty="0"/>
              <a:t>την αλληλεπίδραση οι συμμετέχοντες μπορούν να αλλάξουν ρόλους, στόχους και διαδικασίες, να διαμορφώσουν νέες καταστάσεις μάθησης. Εκπαιδευτικοί και μαθητές </a:t>
            </a:r>
            <a:r>
              <a:rPr lang="el-GR" sz="2000" dirty="0" err="1"/>
              <a:t>συνδιαμορφώνουν</a:t>
            </a:r>
            <a:r>
              <a:rPr lang="el-GR" sz="2000" dirty="0"/>
              <a:t> γεγονότα </a:t>
            </a:r>
            <a:r>
              <a:rPr lang="el-GR" sz="2000" dirty="0" err="1"/>
              <a:t>γραμματισμού</a:t>
            </a:r>
            <a:r>
              <a:rPr lang="el-GR" sz="2000" dirty="0"/>
              <a:t> και νοήματα. </a:t>
            </a:r>
            <a:r>
              <a:rPr lang="el-GR" sz="2000" dirty="0" smtClean="0"/>
              <a:t>Δίνεται </a:t>
            </a:r>
            <a:r>
              <a:rPr lang="el-GR" sz="2000" dirty="0"/>
              <a:t>έμφαση </a:t>
            </a:r>
            <a:r>
              <a:rPr lang="el-GR" sz="2000" dirty="0" smtClean="0"/>
              <a:t>στις </a:t>
            </a:r>
            <a:r>
              <a:rPr lang="el-GR" sz="2000" dirty="0"/>
              <a:t>διαδικασίες και τις </a:t>
            </a:r>
            <a:r>
              <a:rPr lang="el-GR" sz="2000" dirty="0" smtClean="0"/>
              <a:t>στρατηγικές.</a:t>
            </a:r>
            <a:endParaRPr lang="el-GR" sz="2000" dirty="0"/>
          </a:p>
        </p:txBody>
      </p:sp>
    </p:spTree>
    <p:extLst>
      <p:ext uri="{BB962C8B-B14F-4D97-AF65-F5344CB8AC3E}">
        <p14:creationId xmlns:p14="http://schemas.microsoft.com/office/powerpoint/2010/main" val="3257684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dirty="0">
                <a:solidFill>
                  <a:prstClr val="black"/>
                </a:solidFill>
              </a:rPr>
              <a:t>Τα τρία οργανωτικά πρότυπα της Εκπαίδευσης (+ 1 ) κατά τον </a:t>
            </a:r>
            <a:r>
              <a:rPr lang="en-US" sz="2800" dirty="0" err="1">
                <a:solidFill>
                  <a:prstClr val="black"/>
                </a:solidFill>
              </a:rPr>
              <a:t>Torsten</a:t>
            </a:r>
            <a:r>
              <a:rPr lang="en-US" sz="2800" dirty="0">
                <a:solidFill>
                  <a:prstClr val="black"/>
                </a:solidFill>
              </a:rPr>
              <a:t> </a:t>
            </a:r>
            <a:r>
              <a:rPr lang="en-US" sz="2800" dirty="0" err="1">
                <a:solidFill>
                  <a:prstClr val="black"/>
                </a:solidFill>
              </a:rPr>
              <a:t>Husen</a:t>
            </a:r>
            <a:r>
              <a:rPr lang="en-US" sz="2800" dirty="0">
                <a:solidFill>
                  <a:prstClr val="black"/>
                </a:solidFill>
              </a:rPr>
              <a:t> (1992/1979: 157-161)</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στο </a:t>
            </a:r>
            <a:r>
              <a:rPr lang="el-GR" dirty="0" err="1"/>
              <a:t>διαδραστικό</a:t>
            </a:r>
            <a:r>
              <a:rPr lang="el-GR" dirty="0"/>
              <a:t> μοντέλο, στο οποίο </a:t>
            </a:r>
            <a:r>
              <a:rPr lang="el-GR" dirty="0" smtClean="0"/>
              <a:t>οι</a:t>
            </a:r>
            <a:r>
              <a:rPr lang="en-US" dirty="0" smtClean="0"/>
              <a:t> </a:t>
            </a:r>
            <a:r>
              <a:rPr lang="el-GR" dirty="0" smtClean="0"/>
              <a:t>ανθρώπινες </a:t>
            </a:r>
            <a:r>
              <a:rPr lang="el-GR" dirty="0"/>
              <a:t>σχέσεις και η επικοινωνία, η ασφάλεια και η αξιοπρέπεια καθώς και </a:t>
            </a:r>
            <a:r>
              <a:rPr lang="el-GR" dirty="0" smtClean="0"/>
              <a:t>η</a:t>
            </a:r>
            <a:r>
              <a:rPr lang="en-US" dirty="0" smtClean="0"/>
              <a:t> </a:t>
            </a:r>
            <a:r>
              <a:rPr lang="el-GR" dirty="0" smtClean="0"/>
              <a:t>υπευθυνότητα </a:t>
            </a:r>
            <a:r>
              <a:rPr lang="el-GR" dirty="0"/>
              <a:t>είναι σημαντικές παράμετροι για την αποτελεσματικότητα </a:t>
            </a:r>
            <a:r>
              <a:rPr lang="el-GR" dirty="0" smtClean="0"/>
              <a:t>– εδώ</a:t>
            </a:r>
            <a:r>
              <a:rPr lang="en-US" dirty="0" smtClean="0"/>
              <a:t> </a:t>
            </a:r>
            <a:r>
              <a:rPr lang="el-GR" dirty="0" smtClean="0"/>
              <a:t>δίνεται </a:t>
            </a:r>
            <a:r>
              <a:rPr lang="el-GR" dirty="0"/>
              <a:t>περισσότερος χώρος στη δυναμική των ανθρωπίνων σχέσεων και </a:t>
            </a:r>
            <a:r>
              <a:rPr lang="el-GR" dirty="0" smtClean="0"/>
              <a:t>το</a:t>
            </a:r>
            <a:r>
              <a:rPr lang="en-US" dirty="0" smtClean="0"/>
              <a:t> </a:t>
            </a:r>
            <a:r>
              <a:rPr lang="el-GR" dirty="0" smtClean="0"/>
              <a:t>κανονιστικό </a:t>
            </a:r>
            <a:r>
              <a:rPr lang="el-GR" dirty="0"/>
              <a:t>πλαίσιο είναι πιο χαλαρό</a:t>
            </a:r>
            <a:r>
              <a:rPr lang="el-GR" dirty="0" smtClean="0"/>
              <a:t>·</a:t>
            </a:r>
            <a:endParaRPr lang="en-US" dirty="0" smtClean="0"/>
          </a:p>
          <a:p>
            <a:r>
              <a:rPr lang="el-GR" dirty="0" smtClean="0"/>
              <a:t> </a:t>
            </a:r>
            <a:r>
              <a:rPr lang="el-GR" dirty="0"/>
              <a:t>και τέλος, προσθέτω την αυτονομία, όπου </a:t>
            </a:r>
            <a:r>
              <a:rPr lang="el-GR" dirty="0" smtClean="0"/>
              <a:t>η</a:t>
            </a:r>
            <a:r>
              <a:rPr lang="en-US" dirty="0" smtClean="0"/>
              <a:t> </a:t>
            </a:r>
            <a:r>
              <a:rPr lang="el-GR" dirty="0" smtClean="0"/>
              <a:t>σχολική </a:t>
            </a:r>
            <a:r>
              <a:rPr lang="el-GR" dirty="0"/>
              <a:t>μονάδα ως μονάδα διοίκησης είναι φορέας εκπαιδευτικής πολιτικής </a:t>
            </a:r>
            <a:r>
              <a:rPr lang="el-GR" dirty="0" smtClean="0"/>
              <a:t>με</a:t>
            </a:r>
            <a:r>
              <a:rPr lang="en-US" dirty="0" smtClean="0"/>
              <a:t> </a:t>
            </a:r>
            <a:r>
              <a:rPr lang="el-GR" dirty="0" smtClean="0"/>
              <a:t>αρκετές </a:t>
            </a:r>
            <a:r>
              <a:rPr lang="el-GR" dirty="0"/>
              <a:t>αρμοδιότητες στη διαμόρφωση </a:t>
            </a:r>
            <a:r>
              <a:rPr lang="el-GR" dirty="0" smtClean="0"/>
              <a:t>του </a:t>
            </a:r>
            <a:r>
              <a:rPr lang="el-GR" dirty="0"/>
              <a:t>εκπαιδευτικού προγράμματος </a:t>
            </a:r>
            <a:r>
              <a:rPr lang="el-GR" dirty="0" smtClean="0"/>
              <a:t>και</a:t>
            </a:r>
            <a:r>
              <a:rPr lang="en-US" dirty="0" smtClean="0"/>
              <a:t> </a:t>
            </a:r>
            <a:r>
              <a:rPr lang="el-GR" dirty="0" smtClean="0"/>
              <a:t>στόχων </a:t>
            </a:r>
            <a:r>
              <a:rPr lang="el-GR" dirty="0"/>
              <a:t>και γίνεται μ’ αυτό σημαντικό μέσο κοινωνικής αλλαγής εντός </a:t>
            </a:r>
            <a:r>
              <a:rPr lang="el-GR" dirty="0" smtClean="0"/>
              <a:t>ενός</a:t>
            </a:r>
            <a:r>
              <a:rPr lang="en-US" dirty="0" smtClean="0"/>
              <a:t> </a:t>
            </a:r>
            <a:r>
              <a:rPr lang="el-GR" dirty="0" smtClean="0"/>
              <a:t>διαμορφωμένου </a:t>
            </a:r>
            <a:r>
              <a:rPr lang="el-GR" dirty="0"/>
              <a:t>δημοκρατικού πλαισίου (</a:t>
            </a:r>
            <a:r>
              <a:rPr lang="el-GR" dirty="0" err="1"/>
              <a:t>Μαυρογιώργος</a:t>
            </a:r>
            <a:r>
              <a:rPr lang="el-GR" dirty="0"/>
              <a:t>, 1999:127-151).</a:t>
            </a:r>
          </a:p>
        </p:txBody>
      </p:sp>
    </p:spTree>
    <p:extLst>
      <p:ext uri="{BB962C8B-B14F-4D97-AF65-F5344CB8AC3E}">
        <p14:creationId xmlns:p14="http://schemas.microsoft.com/office/powerpoint/2010/main" val="1391058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Τα τρία οργανωτικά πρότυπα της Εκπαίδευσης (+ 1 ) κατά τον </a:t>
            </a:r>
            <a:r>
              <a:rPr lang="en-US" sz="2800" dirty="0" err="1" smtClean="0"/>
              <a:t>Torsten</a:t>
            </a:r>
            <a:r>
              <a:rPr lang="en-US" sz="2800" dirty="0" smtClean="0"/>
              <a:t> </a:t>
            </a:r>
            <a:r>
              <a:rPr lang="en-US" sz="2800" dirty="0" err="1" smtClean="0"/>
              <a:t>Husen</a:t>
            </a:r>
            <a:r>
              <a:rPr lang="en-US" sz="2800" dirty="0" smtClean="0"/>
              <a:t> (1992/1979: 157-161)</a:t>
            </a:r>
            <a:endParaRPr lang="el-GR" sz="2800" dirty="0"/>
          </a:p>
        </p:txBody>
      </p:sp>
      <p:sp>
        <p:nvSpPr>
          <p:cNvPr id="3" name="Θέση περιεχομένου 2"/>
          <p:cNvSpPr>
            <a:spLocks noGrp="1"/>
          </p:cNvSpPr>
          <p:nvPr>
            <p:ph idx="1"/>
          </p:nvPr>
        </p:nvSpPr>
        <p:spPr/>
        <p:txBody>
          <a:bodyPr>
            <a:normAutofit fontScale="85000" lnSpcReduction="10000"/>
          </a:bodyPr>
          <a:lstStyle/>
          <a:p>
            <a:r>
              <a:rPr lang="el-GR" dirty="0" smtClean="0"/>
              <a:t>Στο </a:t>
            </a:r>
            <a:r>
              <a:rPr lang="el-GR" dirty="0"/>
              <a:t>ένα άκρο υπάρχει το γραφειοκρατικό – συγκεντρωτικό </a:t>
            </a:r>
            <a:r>
              <a:rPr lang="el-GR" dirty="0" smtClean="0"/>
              <a:t>μοντέλο</a:t>
            </a:r>
            <a:r>
              <a:rPr lang="en-US" dirty="0" smtClean="0"/>
              <a:t> </a:t>
            </a:r>
            <a:r>
              <a:rPr lang="el-GR" dirty="0" smtClean="0"/>
              <a:t>διοίκησης</a:t>
            </a:r>
            <a:r>
              <a:rPr lang="el-GR" dirty="0"/>
              <a:t>, όπου οι σχέσεις μεταξύ των υποκειμένων είναι ιεραρχικές· </a:t>
            </a:r>
            <a:endParaRPr lang="en-US" dirty="0" smtClean="0"/>
          </a:p>
          <a:p>
            <a:r>
              <a:rPr lang="el-GR" dirty="0" smtClean="0"/>
              <a:t>πιο </a:t>
            </a:r>
            <a:r>
              <a:rPr lang="el-GR" dirty="0"/>
              <a:t>δεξιά, </a:t>
            </a:r>
            <a:r>
              <a:rPr lang="el-GR" dirty="0" smtClean="0"/>
              <a:t>το</a:t>
            </a:r>
            <a:r>
              <a:rPr lang="en-US" dirty="0" smtClean="0"/>
              <a:t> </a:t>
            </a:r>
            <a:r>
              <a:rPr lang="el-GR" dirty="0" smtClean="0"/>
              <a:t>τεχνοκρατικό </a:t>
            </a:r>
            <a:r>
              <a:rPr lang="el-GR" dirty="0"/>
              <a:t>μοντέλο, σύμφωνα με το οποίο ο στόχος μεταφράζεται σε </a:t>
            </a:r>
            <a:r>
              <a:rPr lang="el-GR" dirty="0" smtClean="0"/>
              <a:t>λειτουργίες</a:t>
            </a:r>
            <a:r>
              <a:rPr lang="en-US" dirty="0" smtClean="0"/>
              <a:t> </a:t>
            </a:r>
            <a:r>
              <a:rPr lang="el-GR" dirty="0" smtClean="0"/>
              <a:t>και </a:t>
            </a:r>
            <a:r>
              <a:rPr lang="el-GR" dirty="0"/>
              <a:t>συγκεκριμένα μέσα (προγράμματα και εκπαιδευτικά υλικά) - εδώ ο </a:t>
            </a:r>
            <a:r>
              <a:rPr lang="el-GR" dirty="0" smtClean="0"/>
              <a:t>εκπαιδευτικός</a:t>
            </a:r>
            <a:r>
              <a:rPr lang="en-US" dirty="0" smtClean="0"/>
              <a:t> </a:t>
            </a:r>
            <a:r>
              <a:rPr lang="el-GR" dirty="0" smtClean="0"/>
              <a:t>λειτουργεί </a:t>
            </a:r>
            <a:r>
              <a:rPr lang="el-GR" dirty="0"/>
              <a:t>πάλι </a:t>
            </a:r>
            <a:r>
              <a:rPr lang="el-GR" dirty="0" err="1"/>
              <a:t>διεκπεραιωτικά</a:t>
            </a:r>
            <a:r>
              <a:rPr lang="el-GR" dirty="0"/>
              <a:t> ή, στην καλύτερη περίπτωση, ως τεχνοκράτης </a:t>
            </a:r>
            <a:r>
              <a:rPr lang="el-GR" dirty="0" err="1" smtClean="0"/>
              <a:t>πουαναλαμβάνει</a:t>
            </a:r>
            <a:r>
              <a:rPr lang="el-GR" dirty="0" smtClean="0"/>
              <a:t> </a:t>
            </a:r>
            <a:r>
              <a:rPr lang="el-GR" dirty="0"/>
              <a:t>να διαμορφώσει πρόγραμμα και εκπαιδευτικά υλικά με βάση </a:t>
            </a:r>
            <a:r>
              <a:rPr lang="el-GR" dirty="0" smtClean="0"/>
              <a:t>τους</a:t>
            </a:r>
            <a:r>
              <a:rPr lang="en-US" dirty="0" smtClean="0"/>
              <a:t>   </a:t>
            </a:r>
            <a:r>
              <a:rPr lang="el-GR" dirty="0" smtClean="0"/>
              <a:t>προκαθορισμένους στόχους·</a:t>
            </a:r>
            <a:endParaRPr lang="el-GR" dirty="0"/>
          </a:p>
        </p:txBody>
      </p:sp>
    </p:spTree>
    <p:extLst>
      <p:ext uri="{BB962C8B-B14F-4D97-AF65-F5344CB8AC3E}">
        <p14:creationId xmlns:p14="http://schemas.microsoft.com/office/powerpoint/2010/main" val="1995311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2452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4135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Καταλήξαμε στο συμπέρασμα: </a:t>
            </a:r>
            <a:endParaRPr lang="el-GR" sz="3600" dirty="0"/>
          </a:p>
        </p:txBody>
      </p:sp>
      <p:sp>
        <p:nvSpPr>
          <p:cNvPr id="3" name="Θέση περιεχομένου 2"/>
          <p:cNvSpPr>
            <a:spLocks noGrp="1"/>
          </p:cNvSpPr>
          <p:nvPr>
            <p:ph idx="1"/>
          </p:nvPr>
        </p:nvSpPr>
        <p:spPr>
          <a:xfrm>
            <a:off x="457200" y="1268760"/>
            <a:ext cx="8229600" cy="4857403"/>
          </a:xfrm>
        </p:spPr>
        <p:txBody>
          <a:bodyPr>
            <a:normAutofit/>
          </a:bodyPr>
          <a:lstStyle/>
          <a:p>
            <a:pPr marL="0" indent="0" algn="just">
              <a:buNone/>
            </a:pPr>
            <a:r>
              <a:rPr lang="el-GR" dirty="0" smtClean="0"/>
              <a:t>«Το να προσπαθήσει κανείς να ορίσει το ΑΠ, είτε το προσεγγίζει στη σχολική του εκδοχή, δηλαδή ως σύνθετο όρο για το </a:t>
            </a:r>
            <a:r>
              <a:rPr lang="el-GR" b="1" dirty="0" smtClean="0"/>
              <a:t>περιεχόμενο, </a:t>
            </a:r>
            <a:r>
              <a:rPr lang="el-GR" dirty="0" smtClean="0"/>
              <a:t>τα </a:t>
            </a:r>
            <a:r>
              <a:rPr lang="el-GR" b="1" dirty="0" smtClean="0"/>
              <a:t>διδακτικά αντικείμενα </a:t>
            </a:r>
            <a:r>
              <a:rPr lang="el-GR" dirty="0" smtClean="0"/>
              <a:t>και τις </a:t>
            </a:r>
            <a:r>
              <a:rPr lang="el-GR" b="1" dirty="0" smtClean="0"/>
              <a:t>μεθόδους προσέγγισης και αξιολόγησης</a:t>
            </a:r>
            <a:r>
              <a:rPr lang="el-GR" dirty="0" smtClean="0"/>
              <a:t>, είτε ως ξεχωριστό πεδίο μελέτης με ιδιαίτερη ταυτότητα, πρακτικές και ένα σώμα θεμελιωμένης γνώσης, είναι σύνθετη διαδικασία</a:t>
            </a:r>
            <a:r>
              <a:rPr lang="el-GR" dirty="0" smtClean="0"/>
              <a:t>»</a:t>
            </a:r>
            <a:r>
              <a:rPr lang="en-US" dirty="0" smtClean="0"/>
              <a:t>.</a:t>
            </a:r>
            <a:r>
              <a:rPr lang="el-GR" dirty="0" smtClean="0"/>
              <a:t>                              </a:t>
            </a:r>
            <a:r>
              <a:rPr lang="el-GR" sz="2800" i="1" dirty="0" err="1" smtClean="0"/>
              <a:t>Τσάφος</a:t>
            </a:r>
            <a:r>
              <a:rPr lang="el-GR" sz="2800" i="1" dirty="0" smtClean="0"/>
              <a:t> (2014:99)</a:t>
            </a:r>
            <a:endParaRPr lang="el-GR" sz="2800" i="1" dirty="0"/>
          </a:p>
        </p:txBody>
      </p:sp>
    </p:spTree>
    <p:extLst>
      <p:ext uri="{BB962C8B-B14F-4D97-AF65-F5344CB8AC3E}">
        <p14:creationId xmlns:p14="http://schemas.microsoft.com/office/powerpoint/2010/main" val="3331077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Βιβλιογραφία</a:t>
            </a:r>
            <a:endParaRPr lang="el-GR" sz="3600" dirty="0"/>
          </a:p>
        </p:txBody>
      </p:sp>
      <p:sp>
        <p:nvSpPr>
          <p:cNvPr id="3" name="Θέση περιεχομένου 2"/>
          <p:cNvSpPr>
            <a:spLocks noGrp="1"/>
          </p:cNvSpPr>
          <p:nvPr>
            <p:ph idx="1"/>
          </p:nvPr>
        </p:nvSpPr>
        <p:spPr/>
        <p:txBody>
          <a:bodyPr>
            <a:normAutofit fontScale="77500" lnSpcReduction="20000"/>
          </a:bodyPr>
          <a:lstStyle/>
          <a:p>
            <a:pPr algn="just">
              <a:tabLst>
                <a:tab pos="5715000" algn="l"/>
              </a:tabLst>
            </a:pPr>
            <a:r>
              <a:rPr lang="el-GR" sz="2800" dirty="0" err="1">
                <a:ea typeface="Times New Roman"/>
              </a:rPr>
              <a:t>Γρόλλιος</a:t>
            </a:r>
            <a:r>
              <a:rPr lang="el-GR" sz="2800" dirty="0">
                <a:ea typeface="Times New Roman"/>
              </a:rPr>
              <a:t>, Γιώργος (2005). </a:t>
            </a:r>
            <a:r>
              <a:rPr lang="el-GR" sz="2800" i="1" dirty="0">
                <a:ea typeface="Times New Roman"/>
              </a:rPr>
              <a:t>Ο </a:t>
            </a:r>
            <a:r>
              <a:rPr lang="en-US" sz="2800" i="1" dirty="0">
                <a:ea typeface="Times New Roman"/>
              </a:rPr>
              <a:t>Paulo </a:t>
            </a:r>
            <a:r>
              <a:rPr lang="en-US" sz="2800" i="1" dirty="0" err="1">
                <a:ea typeface="Times New Roman"/>
              </a:rPr>
              <a:t>Freire</a:t>
            </a:r>
            <a:r>
              <a:rPr lang="el-GR" sz="2800" i="1" dirty="0">
                <a:ea typeface="Times New Roman"/>
              </a:rPr>
              <a:t> και το αναλυτικό πρόγραμμα. </a:t>
            </a:r>
            <a:r>
              <a:rPr lang="el-GR" sz="2800" dirty="0">
                <a:ea typeface="Times New Roman"/>
              </a:rPr>
              <a:t>Θεσσαλονίκη: Εκδόσεις </a:t>
            </a:r>
            <a:r>
              <a:rPr lang="el-GR" sz="2800" dirty="0" err="1">
                <a:ea typeface="Times New Roman"/>
              </a:rPr>
              <a:t>Βάνιας</a:t>
            </a:r>
            <a:r>
              <a:rPr lang="el-GR" sz="2800" dirty="0">
                <a:ea typeface="Times New Roman"/>
              </a:rPr>
              <a:t>.</a:t>
            </a:r>
            <a:endParaRPr lang="el-GR" sz="2400" dirty="0">
              <a:ea typeface="Times New Roman"/>
            </a:endParaRPr>
          </a:p>
          <a:p>
            <a:pPr lvl="0"/>
            <a:r>
              <a:rPr lang="el-GR" sz="2600" dirty="0" err="1" smtClean="0">
                <a:solidFill>
                  <a:prstClr val="black"/>
                </a:solidFill>
                <a:latin typeface="+mj-lt"/>
              </a:rPr>
              <a:t>Τσάφος</a:t>
            </a:r>
            <a:r>
              <a:rPr lang="el-GR" sz="2600" dirty="0">
                <a:solidFill>
                  <a:prstClr val="black"/>
                </a:solidFill>
                <a:latin typeface="+mj-lt"/>
              </a:rPr>
              <a:t>, Β</a:t>
            </a:r>
            <a:r>
              <a:rPr lang="en-US" sz="2600" dirty="0">
                <a:solidFill>
                  <a:prstClr val="black"/>
                </a:solidFill>
                <a:latin typeface="+mj-lt"/>
              </a:rPr>
              <a:t>.</a:t>
            </a:r>
            <a:r>
              <a:rPr lang="el-GR" sz="2600" dirty="0">
                <a:solidFill>
                  <a:prstClr val="black"/>
                </a:solidFill>
                <a:latin typeface="+mj-lt"/>
              </a:rPr>
              <a:t> (2014). </a:t>
            </a:r>
            <a:r>
              <a:rPr lang="el-GR" sz="2600" i="1" dirty="0">
                <a:solidFill>
                  <a:prstClr val="black"/>
                </a:solidFill>
                <a:latin typeface="+mj-lt"/>
              </a:rPr>
              <a:t>Αναλυτικό Πρόγραμμα. Θεωρητικές προσεγγίσεις και εκπαιδευτικοί προσανατολισμοί. Αναζητώντας νέες σταθερές σε έναν αβέβαιο κόσμο. </a:t>
            </a:r>
            <a:r>
              <a:rPr lang="el-GR" sz="2600" dirty="0">
                <a:solidFill>
                  <a:prstClr val="black"/>
                </a:solidFill>
                <a:latin typeface="+mj-lt"/>
              </a:rPr>
              <a:t>Αθήνα: Μεταίχμιο. σελ. 99-130.  </a:t>
            </a:r>
          </a:p>
          <a:p>
            <a:pPr lvl="0"/>
            <a:r>
              <a:rPr lang="en-US" sz="2600" dirty="0" err="1">
                <a:solidFill>
                  <a:prstClr val="black"/>
                </a:solidFill>
                <a:latin typeface="+mj-lt"/>
              </a:rPr>
              <a:t>Barlett,St</a:t>
            </a:r>
            <a:r>
              <a:rPr lang="en-US" sz="2600" dirty="0">
                <a:solidFill>
                  <a:prstClr val="black"/>
                </a:solidFill>
                <a:latin typeface="+mj-lt"/>
              </a:rPr>
              <a:t> &amp; D. Burton (2019/2016). </a:t>
            </a:r>
            <a:r>
              <a:rPr lang="el-GR" sz="2600" i="1" dirty="0">
                <a:solidFill>
                  <a:prstClr val="black"/>
                </a:solidFill>
                <a:latin typeface="+mj-lt"/>
              </a:rPr>
              <a:t>Εισαγωγή στις Επιστήμες της Εκπαίδευσης. </a:t>
            </a:r>
            <a:r>
              <a:rPr lang="el-GR" sz="2600" dirty="0">
                <a:solidFill>
                  <a:prstClr val="black"/>
                </a:solidFill>
                <a:latin typeface="+mj-lt"/>
              </a:rPr>
              <a:t>(</a:t>
            </a:r>
            <a:r>
              <a:rPr lang="el-GR" sz="2600" dirty="0" err="1">
                <a:solidFill>
                  <a:prstClr val="black"/>
                </a:solidFill>
                <a:latin typeface="+mj-lt"/>
              </a:rPr>
              <a:t>μτφρ</a:t>
            </a:r>
            <a:r>
              <a:rPr lang="el-GR" sz="2600" dirty="0">
                <a:solidFill>
                  <a:prstClr val="black"/>
                </a:solidFill>
                <a:latin typeface="+mj-lt"/>
              </a:rPr>
              <a:t>. Έφη </a:t>
            </a:r>
            <a:r>
              <a:rPr lang="el-GR" sz="2600" dirty="0" err="1">
                <a:solidFill>
                  <a:prstClr val="black"/>
                </a:solidFill>
                <a:latin typeface="+mj-lt"/>
              </a:rPr>
              <a:t>Αυγήτα</a:t>
            </a:r>
            <a:r>
              <a:rPr lang="el-GR" sz="2600" dirty="0">
                <a:solidFill>
                  <a:prstClr val="black"/>
                </a:solidFill>
                <a:latin typeface="+mj-lt"/>
              </a:rPr>
              <a:t>). Αθήνα: </a:t>
            </a:r>
            <a:r>
              <a:rPr lang="en-US" sz="2600" dirty="0">
                <a:solidFill>
                  <a:prstClr val="black"/>
                </a:solidFill>
                <a:latin typeface="+mj-lt"/>
              </a:rPr>
              <a:t>Gutenberg</a:t>
            </a:r>
            <a:r>
              <a:rPr lang="el-GR" sz="2600" dirty="0">
                <a:solidFill>
                  <a:prstClr val="black"/>
                </a:solidFill>
                <a:latin typeface="+mj-lt"/>
              </a:rPr>
              <a:t>. σελ</a:t>
            </a:r>
            <a:r>
              <a:rPr lang="en-US" sz="2600" dirty="0">
                <a:solidFill>
                  <a:prstClr val="black"/>
                </a:solidFill>
                <a:latin typeface="+mj-lt"/>
              </a:rPr>
              <a:t>. 148-200</a:t>
            </a:r>
            <a:r>
              <a:rPr lang="en-US" sz="2600" dirty="0" smtClean="0">
                <a:solidFill>
                  <a:prstClr val="black"/>
                </a:solidFill>
                <a:latin typeface="+mj-lt"/>
              </a:rPr>
              <a:t>.</a:t>
            </a:r>
            <a:endParaRPr lang="el-GR" sz="2600" dirty="0" smtClean="0">
              <a:solidFill>
                <a:prstClr val="black"/>
              </a:solidFill>
              <a:latin typeface="+mj-lt"/>
            </a:endParaRPr>
          </a:p>
          <a:p>
            <a:pPr lvl="0"/>
            <a:r>
              <a:rPr lang="en-US" sz="2600" dirty="0" err="1" smtClean="0">
                <a:solidFill>
                  <a:prstClr val="black"/>
                </a:solidFill>
                <a:latin typeface="+mj-lt"/>
              </a:rPr>
              <a:t>Husen</a:t>
            </a:r>
            <a:r>
              <a:rPr lang="en-US" sz="2600" dirty="0" smtClean="0">
                <a:solidFill>
                  <a:prstClr val="black"/>
                </a:solidFill>
                <a:latin typeface="+mj-lt"/>
              </a:rPr>
              <a:t>, T. (199</a:t>
            </a:r>
            <a:r>
              <a:rPr lang="el-GR" sz="2600" dirty="0" smtClean="0">
                <a:solidFill>
                  <a:prstClr val="black"/>
                </a:solidFill>
                <a:latin typeface="+mj-lt"/>
              </a:rPr>
              <a:t>1</a:t>
            </a:r>
            <a:r>
              <a:rPr lang="en-US" sz="2600" dirty="0" smtClean="0">
                <a:solidFill>
                  <a:prstClr val="black"/>
                </a:solidFill>
                <a:latin typeface="+mj-lt"/>
              </a:rPr>
              <a:t>/1979). </a:t>
            </a:r>
            <a:r>
              <a:rPr lang="en-US" sz="2600" i="1" dirty="0" smtClean="0">
                <a:solidFill>
                  <a:prstClr val="black"/>
                </a:solidFill>
                <a:latin typeface="+mj-lt"/>
              </a:rPr>
              <a:t>H </a:t>
            </a:r>
            <a:r>
              <a:rPr lang="el-GR" sz="2600" i="1" dirty="0" smtClean="0">
                <a:solidFill>
                  <a:prstClr val="black"/>
                </a:solidFill>
                <a:latin typeface="+mj-lt"/>
              </a:rPr>
              <a:t>Αμφισβήτηση του σχολείου. </a:t>
            </a:r>
            <a:r>
              <a:rPr lang="el-GR" sz="2600" dirty="0" smtClean="0">
                <a:solidFill>
                  <a:prstClr val="black"/>
                </a:solidFill>
                <a:latin typeface="+mj-lt"/>
              </a:rPr>
              <a:t>(</a:t>
            </a:r>
            <a:r>
              <a:rPr lang="el-GR" sz="2600" dirty="0" err="1" smtClean="0">
                <a:solidFill>
                  <a:prstClr val="black"/>
                </a:solidFill>
                <a:latin typeface="+mj-lt"/>
              </a:rPr>
              <a:t>μτφρ</a:t>
            </a:r>
            <a:r>
              <a:rPr lang="el-GR" sz="2600" dirty="0" smtClean="0">
                <a:solidFill>
                  <a:prstClr val="black"/>
                </a:solidFill>
                <a:latin typeface="+mj-lt"/>
              </a:rPr>
              <a:t>. Παν. Σ. </a:t>
            </a:r>
            <a:r>
              <a:rPr lang="el-GR" sz="2600" dirty="0" err="1" smtClean="0">
                <a:solidFill>
                  <a:prstClr val="black"/>
                </a:solidFill>
                <a:latin typeface="+mj-lt"/>
              </a:rPr>
              <a:t>Χατζηπαντελή</a:t>
            </a:r>
            <a:r>
              <a:rPr lang="el-GR" sz="2600" dirty="0" smtClean="0">
                <a:solidFill>
                  <a:prstClr val="black"/>
                </a:solidFill>
                <a:latin typeface="+mj-lt"/>
              </a:rPr>
              <a:t>), Αθήνα: Προτάσεις.</a:t>
            </a:r>
            <a:endParaRPr lang="el-GR" sz="2600" dirty="0">
              <a:solidFill>
                <a:prstClr val="black"/>
              </a:solidFill>
              <a:latin typeface="+mj-lt"/>
            </a:endParaRPr>
          </a:p>
          <a:p>
            <a:pPr lvl="0"/>
            <a:r>
              <a:rPr lang="en-US" sz="2600" dirty="0" err="1">
                <a:solidFill>
                  <a:prstClr val="black"/>
                </a:solidFill>
                <a:latin typeface="+mj-lt"/>
              </a:rPr>
              <a:t>Stenhouse</a:t>
            </a:r>
            <a:r>
              <a:rPr lang="en-US" sz="2600" dirty="0">
                <a:solidFill>
                  <a:prstClr val="black"/>
                </a:solidFill>
                <a:latin typeface="+mj-lt"/>
              </a:rPr>
              <a:t>, L. (2003/1975). </a:t>
            </a:r>
            <a:r>
              <a:rPr lang="el-GR" sz="2600" i="1" dirty="0">
                <a:solidFill>
                  <a:prstClr val="black"/>
                </a:solidFill>
                <a:latin typeface="+mj-lt"/>
              </a:rPr>
              <a:t>Εισαγωγή στην Έρευνα και την Ανάπτυξη του Αναλυτικού Προγράμματος. </a:t>
            </a:r>
            <a:r>
              <a:rPr lang="el-GR" sz="2600" dirty="0">
                <a:solidFill>
                  <a:prstClr val="black"/>
                </a:solidFill>
                <a:latin typeface="+mj-lt"/>
              </a:rPr>
              <a:t>(</a:t>
            </a:r>
            <a:r>
              <a:rPr lang="el-GR" sz="2600" dirty="0" err="1">
                <a:solidFill>
                  <a:prstClr val="black"/>
                </a:solidFill>
                <a:latin typeface="+mj-lt"/>
              </a:rPr>
              <a:t>μτφρ</a:t>
            </a:r>
            <a:r>
              <a:rPr lang="el-GR" sz="2600" dirty="0">
                <a:solidFill>
                  <a:prstClr val="black"/>
                </a:solidFill>
                <a:latin typeface="+mj-lt"/>
              </a:rPr>
              <a:t>. </a:t>
            </a:r>
            <a:r>
              <a:rPr lang="el-GR" sz="2600" dirty="0" err="1">
                <a:solidFill>
                  <a:prstClr val="black"/>
                </a:solidFill>
                <a:latin typeface="+mj-lt"/>
              </a:rPr>
              <a:t>Αθ</a:t>
            </a:r>
            <a:r>
              <a:rPr lang="el-GR" sz="2600" dirty="0">
                <a:solidFill>
                  <a:prstClr val="black"/>
                </a:solidFill>
                <a:latin typeface="+mj-lt"/>
              </a:rPr>
              <a:t>. Σ. </a:t>
            </a:r>
            <a:r>
              <a:rPr lang="el-GR" sz="2600" dirty="0" err="1">
                <a:solidFill>
                  <a:prstClr val="black"/>
                </a:solidFill>
                <a:latin typeface="+mj-lt"/>
              </a:rPr>
              <a:t>Τσάπελης</a:t>
            </a:r>
            <a:r>
              <a:rPr lang="el-GR" sz="2600" dirty="0">
                <a:solidFill>
                  <a:prstClr val="black"/>
                </a:solidFill>
                <a:latin typeface="+mj-lt"/>
              </a:rPr>
              <a:t>). Αθήνα : Σαββάλας. Σελ. 11-39. </a:t>
            </a:r>
            <a:endParaRPr lang="el-GR" sz="2600" dirty="0" smtClean="0">
              <a:solidFill>
                <a:prstClr val="black"/>
              </a:solidFill>
              <a:latin typeface="+mj-lt"/>
            </a:endParaRPr>
          </a:p>
          <a:p>
            <a:pPr algn="just"/>
            <a:r>
              <a:rPr lang="en-US" sz="2800" dirty="0">
                <a:latin typeface="+mj-lt"/>
                <a:ea typeface="Times New Roman"/>
              </a:rPr>
              <a:t>Van </a:t>
            </a:r>
            <a:r>
              <a:rPr lang="en-US" sz="2800" dirty="0" err="1">
                <a:latin typeface="+mj-lt"/>
                <a:ea typeface="Times New Roman"/>
              </a:rPr>
              <a:t>Lier</a:t>
            </a:r>
            <a:r>
              <a:rPr lang="en-GB" sz="2800" dirty="0">
                <a:latin typeface="+mj-lt"/>
                <a:ea typeface="Times New Roman"/>
              </a:rPr>
              <a:t>, </a:t>
            </a:r>
            <a:r>
              <a:rPr lang="en-US" sz="2800" dirty="0">
                <a:latin typeface="+mj-lt"/>
                <a:ea typeface="Times New Roman"/>
              </a:rPr>
              <a:t>Leo</a:t>
            </a:r>
            <a:r>
              <a:rPr lang="en-GB" sz="2800" dirty="0">
                <a:latin typeface="+mj-lt"/>
                <a:ea typeface="Times New Roman"/>
              </a:rPr>
              <a:t> (1996). </a:t>
            </a:r>
            <a:r>
              <a:rPr lang="en-US" sz="2800" i="1" dirty="0">
                <a:latin typeface="+mj-lt"/>
                <a:ea typeface="Times New Roman"/>
              </a:rPr>
              <a:t>Interaction in the Language Curriculum</a:t>
            </a:r>
            <a:r>
              <a:rPr lang="en-GB" sz="2800" i="1" dirty="0">
                <a:latin typeface="+mj-lt"/>
                <a:ea typeface="Times New Roman"/>
              </a:rPr>
              <a:t>. </a:t>
            </a:r>
            <a:r>
              <a:rPr lang="en-US" sz="2800" i="1" dirty="0">
                <a:latin typeface="+mj-lt"/>
                <a:ea typeface="Times New Roman"/>
              </a:rPr>
              <a:t>Awareness, Autonomy &amp; Authenticity.</a:t>
            </a:r>
            <a:r>
              <a:rPr lang="en-US" sz="2800" dirty="0">
                <a:latin typeface="+mj-lt"/>
                <a:ea typeface="Times New Roman"/>
              </a:rPr>
              <a:t> London/N. York</a:t>
            </a:r>
            <a:r>
              <a:rPr lang="en-GB" sz="2800" dirty="0">
                <a:latin typeface="+mj-lt"/>
                <a:ea typeface="Times New Roman"/>
              </a:rPr>
              <a:t>:</a:t>
            </a:r>
            <a:r>
              <a:rPr lang="en-US" sz="2800" dirty="0">
                <a:latin typeface="+mj-lt"/>
                <a:ea typeface="Times New Roman"/>
              </a:rPr>
              <a:t> Longman.</a:t>
            </a:r>
            <a:endParaRPr lang="el-GR" sz="2400" dirty="0">
              <a:latin typeface="+mj-lt"/>
              <a:ea typeface="Times New Roman"/>
            </a:endParaRPr>
          </a:p>
          <a:p>
            <a:pPr lvl="0"/>
            <a:endParaRPr lang="el-GR" sz="2600" dirty="0">
              <a:solidFill>
                <a:prstClr val="black"/>
              </a:solidFill>
              <a:latin typeface="+mj-lt"/>
            </a:endParaRPr>
          </a:p>
          <a:p>
            <a:pPr lvl="0"/>
            <a:endParaRPr lang="el-GR" sz="2600" dirty="0">
              <a:solidFill>
                <a:prstClr val="black"/>
              </a:solidFill>
            </a:endParaRPr>
          </a:p>
          <a:p>
            <a:endParaRPr lang="el-GR" dirty="0"/>
          </a:p>
        </p:txBody>
      </p:sp>
    </p:spTree>
    <p:extLst>
      <p:ext uri="{BB962C8B-B14F-4D97-AF65-F5344CB8AC3E}">
        <p14:creationId xmlns:p14="http://schemas.microsoft.com/office/powerpoint/2010/main" val="3121598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Γιατί να ασχολούμαστε με τα ΑΠ; </a:t>
            </a:r>
            <a:endParaRPr lang="el-GR" sz="3600" dirty="0"/>
          </a:p>
        </p:txBody>
      </p:sp>
      <p:sp>
        <p:nvSpPr>
          <p:cNvPr id="3" name="Θέση περιεχομένου 2"/>
          <p:cNvSpPr>
            <a:spLocks noGrp="1"/>
          </p:cNvSpPr>
          <p:nvPr>
            <p:ph sz="half" idx="1"/>
          </p:nvPr>
        </p:nvSpPr>
        <p:spPr/>
        <p:txBody>
          <a:bodyPr>
            <a:normAutofit fontScale="70000" lnSpcReduction="20000"/>
          </a:bodyPr>
          <a:lstStyle/>
          <a:p>
            <a:endParaRPr lang="el-GR" dirty="0">
              <a:solidFill>
                <a:schemeClr val="tx1">
                  <a:lumMod val="95000"/>
                  <a:lumOff val="5000"/>
                </a:schemeClr>
              </a:solidFill>
              <a:hlinkClick r:id="rId2"/>
            </a:endParaRPr>
          </a:p>
          <a:p>
            <a:endParaRPr lang="el-GR" dirty="0">
              <a:hlinkClick r:id="rId2"/>
            </a:endParaRPr>
          </a:p>
          <a:p>
            <a:r>
              <a:rPr lang="en-US" dirty="0" smtClean="0">
                <a:hlinkClick r:id="rId2"/>
              </a:rPr>
              <a:t>https</a:t>
            </a:r>
            <a:r>
              <a:rPr lang="en-US" dirty="0">
                <a:hlinkClick r:id="rId2"/>
              </a:rPr>
              <a:t>://</a:t>
            </a:r>
            <a:r>
              <a:rPr lang="en-US" dirty="0" smtClean="0">
                <a:hlinkClick r:id="rId2"/>
              </a:rPr>
              <a:t>www.esos.gr/arthra/66177/pilotika-neo-programma-spoydon-sta-nipiagogeia-apo-septemvrio-me-thematikes-rompotiki</a:t>
            </a:r>
            <a:r>
              <a:rPr lang="el-GR" dirty="0" smtClean="0">
                <a:hlinkClick r:id="rId3"/>
              </a:rPr>
              <a:t>. </a:t>
            </a:r>
            <a:endParaRPr lang="en-US" dirty="0" smtClean="0">
              <a:hlinkClick r:id="rId3"/>
            </a:endParaRPr>
          </a:p>
          <a:p>
            <a:r>
              <a:rPr lang="en-US" dirty="0" smtClean="0">
                <a:hlinkClick r:id="rId4"/>
              </a:rPr>
              <a:t>https</a:t>
            </a:r>
            <a:r>
              <a:rPr lang="en-US" dirty="0">
                <a:hlinkClick r:id="rId4"/>
              </a:rPr>
              <a:t>://</a:t>
            </a:r>
            <a:r>
              <a:rPr lang="en-US" dirty="0" smtClean="0">
                <a:hlinkClick r:id="rId4"/>
              </a:rPr>
              <a:t>www.esos.gr/arthra/66216/symfonoyn-oi-kathigites-eidikotiton-pe-me-tin-exaggelia-gia-eisagogi-agglikon-fysikis</a:t>
            </a:r>
            <a:r>
              <a:rPr lang="el-GR" dirty="0" smtClean="0">
                <a:hlinkClick r:id="rId3"/>
              </a:rPr>
              <a:t>. </a:t>
            </a:r>
          </a:p>
          <a:p>
            <a:r>
              <a:rPr lang="en-US" dirty="0" smtClean="0">
                <a:hlinkClick r:id="rId3"/>
              </a:rPr>
              <a:t>https</a:t>
            </a:r>
            <a:r>
              <a:rPr lang="en-US" dirty="0">
                <a:hlinkClick r:id="rId3"/>
              </a:rPr>
              <a:t>://</a:t>
            </a:r>
            <a:r>
              <a:rPr lang="en-US" dirty="0" smtClean="0">
                <a:hlinkClick r:id="rId3"/>
              </a:rPr>
              <a:t>www.facebook.com/avellopoulou/posts/1258055361056861</a:t>
            </a:r>
            <a:r>
              <a:rPr lang="en-US" dirty="0" smtClean="0"/>
              <a:t>. </a:t>
            </a:r>
            <a:endParaRPr lang="el-GR" dirty="0"/>
          </a:p>
        </p:txBody>
      </p:sp>
      <p:sp>
        <p:nvSpPr>
          <p:cNvPr id="4" name="Θέση περιεχομένου 3"/>
          <p:cNvSpPr>
            <a:spLocks noGrp="1"/>
          </p:cNvSpPr>
          <p:nvPr>
            <p:ph sz="half" idx="2"/>
          </p:nvPr>
        </p:nvSpPr>
        <p:spPr/>
        <p:txBody>
          <a:bodyPr>
            <a:normAutofit fontScale="70000" lnSpcReduction="20000"/>
          </a:bodyPr>
          <a:lstStyle/>
          <a:p>
            <a:r>
              <a:rPr lang="el-GR" dirty="0" smtClean="0"/>
              <a:t>Σχολιάσαμε την πρόταση του Ινστιτούτου Εκπαιδευτικής Πολιτικής (ΙΕΠ) να εισαχθούν στο ΠΣ του Νηπιαγωγείου τα μαθήματα Αγγλικών, φυσικής Αγωγής και Ρομποτικής. </a:t>
            </a:r>
          </a:p>
          <a:p>
            <a:endParaRPr lang="el-GR" dirty="0"/>
          </a:p>
          <a:p>
            <a:r>
              <a:rPr lang="el-GR" dirty="0" smtClean="0"/>
              <a:t>Στη συνέχεια σχολιάσαμε τις αντιδράσεις επαγγελματικών ομάδων που σχετίζονται με την παραπάνω πρόταση:  α) της Ομοσπονδίας Καθηγητών Πρωτοβάθμιας Εκπαίδευσης  (Ο.Κ.Π.Ε.) και  β) του Δικτύου Πρακτικών Ασκήσεων Τμημάτων Προσχολικής Αγωγής. </a:t>
            </a:r>
          </a:p>
        </p:txBody>
      </p:sp>
    </p:spTree>
    <p:extLst>
      <p:ext uri="{BB962C8B-B14F-4D97-AF65-F5344CB8AC3E}">
        <p14:creationId xmlns:p14="http://schemas.microsoft.com/office/powerpoint/2010/main" val="854964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a:bodyPr>
          <a:lstStyle/>
          <a:p>
            <a:r>
              <a:rPr lang="el-GR" sz="3600" dirty="0" smtClean="0"/>
              <a:t>Για να καταλήξουμε στο συμπέρασμα: </a:t>
            </a:r>
            <a:endParaRPr lang="el-GR" sz="3600" dirty="0"/>
          </a:p>
        </p:txBody>
      </p:sp>
      <p:sp>
        <p:nvSpPr>
          <p:cNvPr id="6" name="Θέση περιεχομένου 5"/>
          <p:cNvSpPr>
            <a:spLocks noGrp="1"/>
          </p:cNvSpPr>
          <p:nvPr>
            <p:ph idx="1"/>
          </p:nvPr>
        </p:nvSpPr>
        <p:spPr/>
        <p:txBody>
          <a:bodyPr>
            <a:normAutofit lnSpcReduction="10000"/>
          </a:bodyPr>
          <a:lstStyle/>
          <a:p>
            <a:r>
              <a:rPr lang="el-GR" dirty="0"/>
              <a:t>«…καμιά απόφαση για </a:t>
            </a:r>
            <a:r>
              <a:rPr lang="el-GR" dirty="0" smtClean="0"/>
              <a:t>το </a:t>
            </a:r>
            <a:r>
              <a:rPr lang="el-GR" dirty="0"/>
              <a:t>ΑΠ δεν μπορεί να είναι εντελώς τεχνικού χαρακτήρα, εντελώς ανεξάρτητη από αξίες, από τη στιγμή που αναπόφευκτα αφορά μια επέμβαση στη ζωή των ανθρώπων… Πάντα συνδέονται με ερωτήματα σχετικά με το γιατί και το ποιος πρέπει να κάνει κάτι. … Οι αποφάσεις για το ΑΠ εμπλέκονται με ιστορικά, κοινωνικά, πολιτικά, ηθικά, πολιτισμικά και οικονομικά </a:t>
            </a:r>
            <a:r>
              <a:rPr lang="el-GR" dirty="0" smtClean="0"/>
              <a:t>ζητήματα.                              </a:t>
            </a:r>
            <a:r>
              <a:rPr lang="el-GR" dirty="0"/>
              <a:t>(</a:t>
            </a:r>
            <a:r>
              <a:rPr lang="el-GR" dirty="0" err="1"/>
              <a:t>Γρόλιος</a:t>
            </a:r>
            <a:r>
              <a:rPr lang="el-GR" dirty="0"/>
              <a:t>, 2005:37)</a:t>
            </a:r>
          </a:p>
          <a:p>
            <a:endParaRPr lang="el-GR" dirty="0"/>
          </a:p>
        </p:txBody>
      </p:sp>
    </p:spTree>
    <p:extLst>
      <p:ext uri="{BB962C8B-B14F-4D97-AF65-F5344CB8AC3E}">
        <p14:creationId xmlns:p14="http://schemas.microsoft.com/office/powerpoint/2010/main" val="93909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t>Διερευνώντας ποικίλους ορισμούς του ΑΠ…</a:t>
            </a:r>
            <a:endParaRPr lang="el-GR" sz="36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 </a:t>
            </a:r>
            <a:r>
              <a:rPr lang="el-GR" dirty="0" smtClean="0"/>
              <a:t>που ερανιστήκαμε</a:t>
            </a:r>
            <a:r>
              <a:rPr lang="en-US" dirty="0" smtClean="0"/>
              <a:t> </a:t>
            </a:r>
            <a:r>
              <a:rPr lang="el-GR" dirty="0" smtClean="0"/>
              <a:t>κυρίως από : </a:t>
            </a:r>
          </a:p>
          <a:p>
            <a:r>
              <a:rPr lang="el-GR" sz="2800" dirty="0" err="1" smtClean="0"/>
              <a:t>Τσάφος</a:t>
            </a:r>
            <a:r>
              <a:rPr lang="el-GR" sz="2800" dirty="0" smtClean="0"/>
              <a:t>, Β</a:t>
            </a:r>
            <a:r>
              <a:rPr lang="en-US" sz="2800" dirty="0" smtClean="0"/>
              <a:t>.</a:t>
            </a:r>
            <a:r>
              <a:rPr lang="el-GR" sz="2800" dirty="0" smtClean="0"/>
              <a:t> (2014). </a:t>
            </a:r>
            <a:r>
              <a:rPr lang="el-GR" sz="2800" i="1" dirty="0" smtClean="0"/>
              <a:t>Αναλυτικό Πρόγραμμα. Θεωρητικές προσεγγ</a:t>
            </a:r>
            <a:r>
              <a:rPr lang="el-GR" sz="2800" i="1" dirty="0"/>
              <a:t>ί</a:t>
            </a:r>
            <a:r>
              <a:rPr lang="el-GR" sz="2800" i="1" dirty="0" smtClean="0"/>
              <a:t>σεις και εκπαιδευτικοί προσανατολισμοί. Αναζητώντας νέες σταθερές σε έναν αβέβαιο κόσμο. </a:t>
            </a:r>
            <a:r>
              <a:rPr lang="el-GR" sz="2800" dirty="0" smtClean="0"/>
              <a:t>Αθήνα: Μεταίχμιο. σελ. 99-130.  </a:t>
            </a:r>
          </a:p>
          <a:p>
            <a:r>
              <a:rPr lang="en-US" sz="2800" dirty="0" err="1" smtClean="0"/>
              <a:t>Barlett,St</a:t>
            </a:r>
            <a:r>
              <a:rPr lang="en-US" sz="2800" dirty="0" smtClean="0"/>
              <a:t> &amp; D. Burton (2019/2016). </a:t>
            </a:r>
            <a:r>
              <a:rPr lang="el-GR" sz="2800" i="1" dirty="0" smtClean="0"/>
              <a:t>Εισαγωγή στις Επιστήμες της Εκπαίδευσης. </a:t>
            </a:r>
            <a:r>
              <a:rPr lang="el-GR" sz="2800" dirty="0" smtClean="0"/>
              <a:t>(</a:t>
            </a:r>
            <a:r>
              <a:rPr lang="el-GR" sz="2800" dirty="0" err="1" smtClean="0"/>
              <a:t>μτφρ</a:t>
            </a:r>
            <a:r>
              <a:rPr lang="el-GR" sz="2800" dirty="0" smtClean="0"/>
              <a:t>. Έφη </a:t>
            </a:r>
            <a:r>
              <a:rPr lang="el-GR" sz="2800" dirty="0" err="1" smtClean="0"/>
              <a:t>Αυγήτα</a:t>
            </a:r>
            <a:r>
              <a:rPr lang="el-GR" sz="2800" dirty="0" smtClean="0"/>
              <a:t>). Αθήνα: </a:t>
            </a:r>
            <a:r>
              <a:rPr lang="en-US" sz="2800" dirty="0" smtClean="0"/>
              <a:t>Gutenberg</a:t>
            </a:r>
            <a:r>
              <a:rPr lang="el-GR" sz="2800" dirty="0" smtClean="0"/>
              <a:t>. σελ</a:t>
            </a:r>
            <a:r>
              <a:rPr lang="en-US" sz="2800" dirty="0" smtClean="0"/>
              <a:t>. 148-200.</a:t>
            </a:r>
            <a:endParaRPr lang="el-GR" sz="2800" dirty="0" smtClean="0"/>
          </a:p>
          <a:p>
            <a:r>
              <a:rPr lang="en-US" sz="2800" dirty="0" err="1" smtClean="0"/>
              <a:t>Stenhouse</a:t>
            </a:r>
            <a:r>
              <a:rPr lang="en-US" sz="2800" dirty="0" smtClean="0"/>
              <a:t>, L. (2003/1975). </a:t>
            </a:r>
            <a:r>
              <a:rPr lang="el-GR" sz="2800" i="1" dirty="0" smtClean="0"/>
              <a:t>Εισαγωγή στην Έρευνα και την Ανάπτυξη του Αναλυτικού Προγράμματος. </a:t>
            </a:r>
            <a:r>
              <a:rPr lang="el-GR" sz="2800" dirty="0" smtClean="0"/>
              <a:t>(</a:t>
            </a:r>
            <a:r>
              <a:rPr lang="el-GR" sz="2800" dirty="0" err="1" smtClean="0"/>
              <a:t>μτφρ</a:t>
            </a:r>
            <a:r>
              <a:rPr lang="el-GR" sz="2800" dirty="0" smtClean="0"/>
              <a:t>. </a:t>
            </a:r>
            <a:r>
              <a:rPr lang="el-GR" sz="2800" dirty="0" err="1" smtClean="0"/>
              <a:t>Αθ</a:t>
            </a:r>
            <a:r>
              <a:rPr lang="el-GR" sz="2800" dirty="0" smtClean="0"/>
              <a:t>. Σ. </a:t>
            </a:r>
            <a:r>
              <a:rPr lang="el-GR" sz="2800" dirty="0" err="1" smtClean="0"/>
              <a:t>Τσάπελης</a:t>
            </a:r>
            <a:r>
              <a:rPr lang="el-GR" sz="2800" dirty="0" smtClean="0"/>
              <a:t>). Αθήνα : Σαββάλας. Σελ. 11-39. </a:t>
            </a:r>
          </a:p>
          <a:p>
            <a:endParaRPr lang="el-GR" sz="2800" dirty="0"/>
          </a:p>
        </p:txBody>
      </p:sp>
    </p:spTree>
    <p:extLst>
      <p:ext uri="{BB962C8B-B14F-4D97-AF65-F5344CB8AC3E}">
        <p14:creationId xmlns:p14="http://schemas.microsoft.com/office/powerpoint/2010/main" val="2361037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Τι είναι Αναλυτικό Πρόγραμμα (ΑΠ);</a:t>
            </a:r>
            <a:endParaRPr lang="el-GR" sz="3600" dirty="0"/>
          </a:p>
        </p:txBody>
      </p:sp>
      <p:sp>
        <p:nvSpPr>
          <p:cNvPr id="3" name="Θέση περιεχομένου 2"/>
          <p:cNvSpPr>
            <a:spLocks noGrp="1"/>
          </p:cNvSpPr>
          <p:nvPr>
            <p:ph idx="1"/>
          </p:nvPr>
        </p:nvSpPr>
        <p:spPr>
          <a:xfrm>
            <a:off x="457200" y="1268760"/>
            <a:ext cx="8229600" cy="5472608"/>
          </a:xfrm>
        </p:spPr>
        <p:txBody>
          <a:bodyPr>
            <a:normAutofit fontScale="70000" lnSpcReduction="20000"/>
          </a:bodyPr>
          <a:lstStyle/>
          <a:p>
            <a:pPr marL="0" indent="0" algn="just">
              <a:buNone/>
            </a:pPr>
            <a:r>
              <a:rPr lang="el-GR" dirty="0" smtClean="0"/>
              <a:t>«</a:t>
            </a:r>
            <a:r>
              <a:rPr lang="el-GR" dirty="0" err="1" smtClean="0"/>
              <a:t>Yπάρχουν</a:t>
            </a:r>
            <a:r>
              <a:rPr lang="el-GR" dirty="0" smtClean="0"/>
              <a:t> </a:t>
            </a:r>
            <a:r>
              <a:rPr lang="el-GR" dirty="0"/>
              <a:t>στη βιβλιογραφία πολλοί ορισμοί γι’ αυτό που ονομάζουμε </a:t>
            </a:r>
            <a:r>
              <a:rPr lang="el-GR" b="1" dirty="0"/>
              <a:t>πρόγραμμα σπουδών</a:t>
            </a:r>
            <a:r>
              <a:rPr lang="el-GR" dirty="0"/>
              <a:t>, </a:t>
            </a:r>
            <a:r>
              <a:rPr lang="el-GR" b="1" dirty="0"/>
              <a:t>εκπαιδευτικό πρόγραμμα</a:t>
            </a:r>
            <a:r>
              <a:rPr lang="el-GR" dirty="0"/>
              <a:t>, </a:t>
            </a:r>
            <a:r>
              <a:rPr lang="el-GR" b="1" dirty="0"/>
              <a:t>πρόγραμμα </a:t>
            </a:r>
            <a:r>
              <a:rPr lang="el-GR" b="1" dirty="0" smtClean="0"/>
              <a:t>διδασκαλίας ή αναλυτικό πρόγραμμα [ή αναλυτικό πρόγραμμα σπουδών (ΑΠΣ) ή </a:t>
            </a:r>
            <a:r>
              <a:rPr lang="el-GR" b="1" dirty="0" err="1" smtClean="0"/>
              <a:t>Διαθεματικό</a:t>
            </a:r>
            <a:r>
              <a:rPr lang="el-GR" b="1" dirty="0" smtClean="0"/>
              <a:t> Ενιαίο Πλαίσιο ΠΣ (ΔΕΠΠΣ) ή Ενιαίο Πλαίσιο ΠΣ (ΕΠΠΣ)]</a:t>
            </a:r>
            <a:r>
              <a:rPr lang="el-GR" dirty="0" smtClean="0"/>
              <a:t>. </a:t>
            </a:r>
            <a:r>
              <a:rPr lang="el-GR" dirty="0"/>
              <a:t>Όλοι αυτοί οι όροι χρησιμοποιούνται για να περιγράψουν ένα διάγραμμα ή έναν κατάλογο από επιδιώξεις (σκοπούς) της διδασκαλίας της διδακτέας ύλης κατά εκπαιδευτική βαθμίδα ή σχολικό τύπο, τάξη και γνωστικό αντικείμενο (μάθημα). </a:t>
            </a:r>
            <a:endParaRPr lang="el-GR" dirty="0" smtClean="0"/>
          </a:p>
          <a:p>
            <a:pPr marL="0" indent="0" algn="just">
              <a:buNone/>
            </a:pPr>
            <a:endParaRPr lang="el-GR" dirty="0"/>
          </a:p>
          <a:p>
            <a:pPr marL="0" indent="0" algn="just">
              <a:buNone/>
            </a:pPr>
            <a:r>
              <a:rPr lang="el-GR" dirty="0" smtClean="0"/>
              <a:t>Δηλαδή </a:t>
            </a:r>
            <a:r>
              <a:rPr lang="el-GR" dirty="0"/>
              <a:t>το εκπαιδευτικό πρόγραμμα δίνει τις κατευθυντήριες γραμμές και γενικά ορίζει έμμεσα ή άμεσα αφενός το περιεχόμενο της διδακτικής διαδικασίας (διδασκαλίας και μάθησης) και αφετέρου τις </a:t>
            </a:r>
            <a:r>
              <a:rPr lang="el-GR" dirty="0" err="1"/>
              <a:t>ανατροφοδοτικές</a:t>
            </a:r>
            <a:r>
              <a:rPr lang="el-GR" dirty="0"/>
              <a:t> διαδικασίες (αξιολόγηση του αποτελέσματος διδασκαλίας και μάθησης</a:t>
            </a:r>
            <a:r>
              <a:rPr lang="el-GR" dirty="0" smtClean="0"/>
              <a:t>)».</a:t>
            </a:r>
          </a:p>
          <a:p>
            <a:pPr marL="0" indent="0" algn="r">
              <a:buNone/>
            </a:pPr>
            <a:r>
              <a:rPr lang="el-GR" dirty="0" smtClean="0"/>
              <a:t>(</a:t>
            </a:r>
            <a:r>
              <a:rPr lang="el-GR" i="1" dirty="0" err="1" smtClean="0"/>
              <a:t>Δενδρινού</a:t>
            </a:r>
            <a:r>
              <a:rPr lang="el-GR" i="1" dirty="0" smtClean="0"/>
              <a:t>, Β.  &amp; </a:t>
            </a:r>
            <a:r>
              <a:rPr lang="el-GR" i="1" dirty="0" err="1" smtClean="0"/>
              <a:t>Ξωχέλλης,Π</a:t>
            </a:r>
            <a:r>
              <a:rPr lang="el-GR" i="1" dirty="0" smtClean="0"/>
              <a:t>. 2000) </a:t>
            </a:r>
            <a:endParaRPr lang="el-GR" i="1" dirty="0"/>
          </a:p>
        </p:txBody>
      </p:sp>
    </p:spTree>
    <p:extLst>
      <p:ext uri="{BB962C8B-B14F-4D97-AF65-F5344CB8AC3E}">
        <p14:creationId xmlns:p14="http://schemas.microsoft.com/office/powerpoint/2010/main" val="2655551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normAutofit/>
          </a:bodyPr>
          <a:lstStyle/>
          <a:p>
            <a:r>
              <a:rPr lang="el-GR" dirty="0" smtClean="0"/>
              <a:t>"...μια ακολουθία από ενότητες περιεχομένου που τοποθετούνται με τέτοιο τρόπο, ώστε η κατάκτηση κάθε ενότητας να προϋποθέτει ότι έχουν κατακτηθεί από τους μαθητές οι γνώσεις και οι δεξιότητες που περιγράφονται στις προηγούμενες ενότητες" </a:t>
            </a:r>
            <a:r>
              <a:rPr lang="en-US" dirty="0" smtClean="0"/>
              <a:t>                                                             </a:t>
            </a:r>
            <a:r>
              <a:rPr lang="el-GR" dirty="0" smtClean="0"/>
              <a:t>(</a:t>
            </a:r>
            <a:r>
              <a:rPr lang="en-US" sz="2800" i="1" dirty="0" smtClean="0"/>
              <a:t>Gagne, 1967:23</a:t>
            </a:r>
            <a:r>
              <a:rPr lang="en-US" dirty="0" smtClean="0"/>
              <a:t>)</a:t>
            </a:r>
          </a:p>
          <a:p>
            <a:r>
              <a:rPr lang="el-GR" dirty="0" smtClean="0"/>
              <a:t>ΑΠ ως περιεχόμενα και διδακτικά αντικείμενα</a:t>
            </a:r>
            <a:r>
              <a:rPr lang="en-US" dirty="0" smtClean="0"/>
              <a:t>    </a:t>
            </a:r>
            <a:r>
              <a:rPr lang="el-GR" sz="2800" dirty="0" smtClean="0"/>
              <a:t>(</a:t>
            </a:r>
            <a:r>
              <a:rPr lang="en-US" sz="2800" dirty="0" err="1" smtClean="0"/>
              <a:t>Phenix</a:t>
            </a:r>
            <a:r>
              <a:rPr lang="en-US" sz="2800" dirty="0" smtClean="0"/>
              <a:t>, 1962:228)</a:t>
            </a:r>
            <a:endParaRPr lang="el-GR" sz="2800" dirty="0" smtClean="0"/>
          </a:p>
        </p:txBody>
      </p:sp>
    </p:spTree>
    <p:extLst>
      <p:ext uri="{BB962C8B-B14F-4D97-AF65-F5344CB8AC3E}">
        <p14:creationId xmlns:p14="http://schemas.microsoft.com/office/powerpoint/2010/main" val="1227379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lstStyle/>
          <a:p>
            <a:pPr algn="just"/>
            <a:r>
              <a:rPr lang="el-GR" dirty="0" smtClean="0"/>
              <a:t>Το ΑΠ και Πρόγραμμα διδασκαλίας αποτελείται από: α) στόχους, για τον καθορισμό των οποίων προηγείται συστηματική έρευνα, β) από εκπαιδευτικές εμπειρίες-δραστηριότητες με τις οποίες επιτυγχάνονται οι στόχοι, γ) τρόπους οργάνωσης αυτών των εμπειριών και δ) από τρόπους αξιολόγησης των αποτελεσμάτων. </a:t>
            </a:r>
            <a:r>
              <a:rPr lang="en-US" sz="2800" dirty="0" smtClean="0"/>
              <a:t>                                                                      </a:t>
            </a:r>
            <a:r>
              <a:rPr lang="en-US" sz="2800" i="1" dirty="0" smtClean="0"/>
              <a:t>Tyler, 1949: 1</a:t>
            </a:r>
            <a:endParaRPr lang="el-GR" sz="2800" i="1" dirty="0" smtClean="0"/>
          </a:p>
        </p:txBody>
      </p:sp>
    </p:spTree>
    <p:extLst>
      <p:ext uri="{BB962C8B-B14F-4D97-AF65-F5344CB8AC3E}">
        <p14:creationId xmlns:p14="http://schemas.microsoft.com/office/powerpoint/2010/main" val="1830203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lstStyle/>
          <a:p>
            <a:pPr algn="just"/>
            <a:r>
              <a:rPr lang="el-GR" dirty="0" smtClean="0"/>
              <a:t>"Αναλυτικό πρόγραμμα είναι η διαμόρφωση και η εφαρμογή μιας εκπαιδευτικής πρότασης με σκοπό τη διδασκαλία και τη μάθησή της στο σχολείο ή σε άλλο ίδρυμα, για την οποία αυτό το ίδρυμα αναλαμβάνει ευθύνη σε τρία επίπεδα: το σκεπτικό της, την ίδια την εφαρμογή της και τα αποτελέσματά της."                    </a:t>
            </a:r>
            <a:r>
              <a:rPr lang="en-US" dirty="0" smtClean="0"/>
              <a:t>(</a:t>
            </a:r>
            <a:r>
              <a:rPr lang="en-US" sz="2800" i="1" dirty="0" err="1" smtClean="0"/>
              <a:t>Jenkins&amp;Shipman</a:t>
            </a:r>
            <a:r>
              <a:rPr lang="en-US" sz="2800" i="1" dirty="0" smtClean="0"/>
              <a:t> , 1976:26</a:t>
            </a:r>
            <a:r>
              <a:rPr lang="el-GR" sz="2800" i="1" dirty="0" smtClean="0"/>
              <a:t>) </a:t>
            </a:r>
            <a:endParaRPr lang="el-GR" sz="2800" i="1" dirty="0"/>
          </a:p>
        </p:txBody>
      </p:sp>
    </p:spTree>
    <p:extLst>
      <p:ext uri="{BB962C8B-B14F-4D97-AF65-F5344CB8AC3E}">
        <p14:creationId xmlns:p14="http://schemas.microsoft.com/office/powerpoint/2010/main" val="1599050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Ορισμοί για το ΑΠ</a:t>
            </a:r>
            <a:endParaRPr lang="el-GR" sz="3600" dirty="0"/>
          </a:p>
        </p:txBody>
      </p:sp>
      <p:sp>
        <p:nvSpPr>
          <p:cNvPr id="3" name="Θέση περιεχομένου 2"/>
          <p:cNvSpPr>
            <a:spLocks noGrp="1"/>
          </p:cNvSpPr>
          <p:nvPr>
            <p:ph idx="1"/>
          </p:nvPr>
        </p:nvSpPr>
        <p:spPr/>
        <p:txBody>
          <a:bodyPr/>
          <a:lstStyle/>
          <a:p>
            <a:r>
              <a:rPr lang="el-GR" dirty="0"/>
              <a:t>"</a:t>
            </a:r>
            <a:r>
              <a:rPr lang="el-GR" dirty="0" smtClean="0"/>
              <a:t>Το ΑΠ αποτελεί μια προσπάθεια μετάδοσης των απαραίτητων αρχών και στοιχείων μιας εκπαιδευτικής πρότασης σε τέτοια μορφή που να είναι ανοιχτή σε εξονυχιστική κριτική και ικανή να μετατρέπει τη θεωρία σε πρακτική εφαρμογή".     </a:t>
            </a:r>
            <a:r>
              <a:rPr lang="en-US" dirty="0" smtClean="0"/>
              <a:t>                                                     </a:t>
            </a:r>
            <a:r>
              <a:rPr lang="en-US" sz="2800" i="1" dirty="0" err="1" smtClean="0"/>
              <a:t>Stenhouse</a:t>
            </a:r>
            <a:r>
              <a:rPr lang="en-US" sz="2800" i="1" dirty="0" smtClean="0"/>
              <a:t>, L. 2000 (1975): 15</a:t>
            </a:r>
            <a:endParaRPr lang="el-GR" sz="2800" dirty="0"/>
          </a:p>
        </p:txBody>
      </p:sp>
    </p:spTree>
    <p:extLst>
      <p:ext uri="{BB962C8B-B14F-4D97-AF65-F5344CB8AC3E}">
        <p14:creationId xmlns:p14="http://schemas.microsoft.com/office/powerpoint/2010/main" val="35683174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TotalTime>
  <Words>1633</Words>
  <Application>Microsoft Office PowerPoint</Application>
  <PresentationFormat>Προβολή στην οθόνη (4:3)</PresentationFormat>
  <Paragraphs>73</Paragraphs>
  <Slides>19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Το Αναλυτικό Πρόγραμμα και η αναμόρφωσή του από τον εκπαιδευτικό 17-02-2020 </vt:lpstr>
      <vt:lpstr>Γιατί να ασχολούμαστε με τα ΑΠ; </vt:lpstr>
      <vt:lpstr>Για να καταλήξουμε στο συμπέρασμα: </vt:lpstr>
      <vt:lpstr>Διερευνώντας ποικίλους ορισμούς του ΑΠ…</vt:lpstr>
      <vt:lpstr>Τι είναι Αναλυτικό Πρόγραμμα (ΑΠ);</vt:lpstr>
      <vt:lpstr>Ορισμοί για το ΑΠ</vt:lpstr>
      <vt:lpstr>Ορισμοί για το ΑΠ</vt:lpstr>
      <vt:lpstr>Ορισμοί για το ΑΠ</vt:lpstr>
      <vt:lpstr>Ορισμοί για το ΑΠ</vt:lpstr>
      <vt:lpstr>Ορισμοί για το ΑΠ</vt:lpstr>
      <vt:lpstr>Ορισμοί για το ΑΠ</vt:lpstr>
      <vt:lpstr>Η τοποθέτηση των ΑΠ </vt:lpstr>
      <vt:lpstr>Διδακτικές πρακτικές: Από τη μεταβίβαση στον μετασχηματισμό (Leo van Lier, 1996:171-187)  </vt:lpstr>
      <vt:lpstr>Διδακτικές πρακτικές: Από τη μεταβίβαση στον μετασχηματισμό</vt:lpstr>
      <vt:lpstr>Τα τρία οργανωτικά πρότυπα της Εκπαίδευσης (+ 1 ) κατά τον Torsten Husen (1992/1979: 157-161)</vt:lpstr>
      <vt:lpstr>Τα τρία οργανωτικά πρότυπα της Εκπαίδευσης (+ 1 ) κατά τον Torsten Husen (1992/1979: 157-161)</vt:lpstr>
      <vt:lpstr>Παρουσίαση του PowerPoint</vt:lpstr>
      <vt:lpstr>Καταλήξαμε στο συμπέρασμα: </vt:lpstr>
      <vt:lpstr>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Αναλυτικό Πρόγραμμα και η αναμόρφωσή του από τον εκπαιδευτικό</dc:title>
  <dc:creator>lefteris vekris</dc:creator>
  <cp:lastModifiedBy>lefteris vekris</cp:lastModifiedBy>
  <cp:revision>40</cp:revision>
  <dcterms:created xsi:type="dcterms:W3CDTF">2020-02-09T16:40:09Z</dcterms:created>
  <dcterms:modified xsi:type="dcterms:W3CDTF">2020-03-02T12:42:52Z</dcterms:modified>
</cp:coreProperties>
</file>