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11/25/20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11/25/20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11/25/20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11/25/20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11/25/20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11/25/20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11/25/20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11/25/20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11/25/20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11/25/20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86E3A2-8822-4AD2-B046-84242E08CC78}"/>
              </a:ext>
            </a:extLst>
          </p:cNvPr>
          <p:cNvPicPr>
            <a:picLocks noChangeAspect="1"/>
          </p:cNvPicPr>
          <p:nvPr/>
        </p:nvPicPr>
        <p:blipFill rotWithShape="1">
          <a:blip r:embed="rId2"/>
          <a:srcRect r="20" b="1"/>
          <a:stretch/>
        </p:blipFill>
        <p:spPr>
          <a:xfrm>
            <a:off x="-258" y="99400"/>
            <a:ext cx="12191980" cy="6859300"/>
          </a:xfrm>
          <a:prstGeom prst="rect">
            <a:avLst/>
          </a:prstGeom>
        </p:spPr>
      </p:pic>
      <p:sp>
        <p:nvSpPr>
          <p:cNvPr id="10" name="Rectangle 9">
            <a:extLst>
              <a:ext uri="{FF2B5EF4-FFF2-40B4-BE49-F238E27FC236}">
                <a16:creationId xmlns:a16="http://schemas.microsoft.com/office/drawing/2014/main" id="{310B1DD0-264A-47E3-A16A-C87AFA51E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69C1BB7B-F21E-41A2-B30C-D8507B960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bg2"/>
          </a:solidFill>
          <a:ln w="0">
            <a:noFill/>
            <a:prstDash val="solid"/>
            <a:round/>
            <a:headEnd/>
            <a:tailEnd/>
          </a:ln>
        </p:spPr>
      </p:sp>
      <p:sp>
        <p:nvSpPr>
          <p:cNvPr id="14" name="Freeform 6">
            <a:extLst>
              <a:ext uri="{FF2B5EF4-FFF2-40B4-BE49-F238E27FC236}">
                <a16:creationId xmlns:a16="http://schemas.microsoft.com/office/drawing/2014/main" id="{DF6D7DDE-F8A1-4105-9729-F9EB5F81A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bg2"/>
          </a:solidFill>
          <a:ln w="0">
            <a:noFill/>
            <a:prstDash val="solid"/>
            <a:round/>
            <a:headEnd/>
            <a:tailEnd/>
          </a:ln>
        </p:spPr>
      </p:sp>
      <p:sp>
        <p:nvSpPr>
          <p:cNvPr id="2" name="Title 1">
            <a:extLst>
              <a:ext uri="{FF2B5EF4-FFF2-40B4-BE49-F238E27FC236}">
                <a16:creationId xmlns:a16="http://schemas.microsoft.com/office/drawing/2014/main" id="{7F2A5D47-7D0A-4F9E-A47E-7863D9EDF1ED}"/>
              </a:ext>
            </a:extLst>
          </p:cNvPr>
          <p:cNvSpPr>
            <a:spLocks noGrp="1"/>
          </p:cNvSpPr>
          <p:nvPr>
            <p:ph type="ctrTitle"/>
          </p:nvPr>
        </p:nvSpPr>
        <p:spPr>
          <a:xfrm>
            <a:off x="1915128" y="1788454"/>
            <a:ext cx="8361229" cy="2098226"/>
          </a:xfrm>
        </p:spPr>
        <p:txBody>
          <a:bodyPr>
            <a:normAutofit/>
          </a:bodyPr>
          <a:lstStyle/>
          <a:p>
            <a:r>
              <a:rPr kumimoji="0" lang="el-GR" sz="5600" b="0" i="0" u="none" strike="noStrike" kern="1200" cap="none" spc="0" normalizeH="0" baseline="0" noProof="0" dirty="0">
                <a:ln>
                  <a:noFill/>
                </a:ln>
                <a:solidFill>
                  <a:schemeClr val="bg2"/>
                </a:solidFill>
                <a:effectLst/>
                <a:uLnTx/>
                <a:uFillTx/>
                <a:latin typeface="Calibri Light" panose="020F0302020204030204"/>
                <a:ea typeface="+mj-ea"/>
                <a:cs typeface="+mj-cs"/>
              </a:rPr>
              <a:t>Μαριονέτες και μη λεκτική επικοινωνία</a:t>
            </a:r>
            <a:endParaRPr lang="el-GR" sz="5600" dirty="0">
              <a:solidFill>
                <a:schemeClr val="bg2"/>
              </a:solidFill>
            </a:endParaRPr>
          </a:p>
        </p:txBody>
      </p:sp>
      <p:sp>
        <p:nvSpPr>
          <p:cNvPr id="3" name="Subtitle 2">
            <a:extLst>
              <a:ext uri="{FF2B5EF4-FFF2-40B4-BE49-F238E27FC236}">
                <a16:creationId xmlns:a16="http://schemas.microsoft.com/office/drawing/2014/main" id="{8C842016-A352-4178-9F14-4771E212C66C}"/>
              </a:ext>
            </a:extLst>
          </p:cNvPr>
          <p:cNvSpPr>
            <a:spLocks noGrp="1"/>
          </p:cNvSpPr>
          <p:nvPr>
            <p:ph type="subTitle" idx="1"/>
          </p:nvPr>
        </p:nvSpPr>
        <p:spPr>
          <a:xfrm>
            <a:off x="2679906" y="3956279"/>
            <a:ext cx="6831673" cy="1086237"/>
          </a:xfrm>
        </p:spPr>
        <p:txBody>
          <a:bodyPr>
            <a:normAutofit/>
          </a:bodyPr>
          <a:lstStyle/>
          <a:p>
            <a:r>
              <a:rPr lang="en-US" dirty="0">
                <a:solidFill>
                  <a:schemeClr val="bg2"/>
                </a:solidFill>
              </a:rPr>
              <a:t>Helena </a:t>
            </a:r>
            <a:r>
              <a:rPr lang="en-US" dirty="0" err="1">
                <a:solidFill>
                  <a:schemeClr val="bg2"/>
                </a:solidFill>
              </a:rPr>
              <a:t>Korošec</a:t>
            </a:r>
            <a:r>
              <a:rPr lang="en-US" dirty="0">
                <a:solidFill>
                  <a:schemeClr val="bg2"/>
                </a:solidFill>
              </a:rPr>
              <a:t> </a:t>
            </a:r>
            <a:endParaRPr lang="el-GR" dirty="0">
              <a:solidFill>
                <a:schemeClr val="bg2"/>
              </a:solidFill>
            </a:endParaRPr>
          </a:p>
        </p:txBody>
      </p:sp>
      <p:sp>
        <p:nvSpPr>
          <p:cNvPr id="4" name="TextBox 3">
            <a:extLst>
              <a:ext uri="{FF2B5EF4-FFF2-40B4-BE49-F238E27FC236}">
                <a16:creationId xmlns:a16="http://schemas.microsoft.com/office/drawing/2014/main" id="{52FDA39F-95A8-C946-95D9-EEC5EF513900}"/>
              </a:ext>
            </a:extLst>
          </p:cNvPr>
          <p:cNvSpPr txBox="1"/>
          <p:nvPr/>
        </p:nvSpPr>
        <p:spPr>
          <a:xfrm>
            <a:off x="8631559" y="4980761"/>
            <a:ext cx="2315817" cy="646331"/>
          </a:xfrm>
          <a:prstGeom prst="rect">
            <a:avLst/>
          </a:prstGeom>
          <a:noFill/>
        </p:spPr>
        <p:txBody>
          <a:bodyPr wrap="square" rtlCol="0">
            <a:spAutoFit/>
          </a:bodyPr>
          <a:lstStyle/>
          <a:p>
            <a:r>
              <a:rPr lang="el-GR" dirty="0">
                <a:solidFill>
                  <a:schemeClr val="bg1">
                    <a:lumMod val="85000"/>
                  </a:schemeClr>
                </a:solidFill>
              </a:rPr>
              <a:t>Παρουσίαση  άρθρου</a:t>
            </a:r>
          </a:p>
          <a:p>
            <a:r>
              <a:rPr lang="el-GR" dirty="0">
                <a:solidFill>
                  <a:schemeClr val="bg1">
                    <a:lumMod val="85000"/>
                  </a:schemeClr>
                </a:solidFill>
              </a:rPr>
              <a:t>Βασιλική </a:t>
            </a:r>
            <a:r>
              <a:rPr lang="el-GR" dirty="0" err="1">
                <a:solidFill>
                  <a:schemeClr val="bg1">
                    <a:lumMod val="85000"/>
                  </a:schemeClr>
                </a:solidFill>
              </a:rPr>
              <a:t>Μουρίκη</a:t>
            </a:r>
            <a:r>
              <a:rPr lang="el-GR" dirty="0">
                <a:solidFill>
                  <a:schemeClr val="bg1">
                    <a:lumMod val="85000"/>
                  </a:schemeClr>
                </a:solidFill>
              </a:rPr>
              <a:t> </a:t>
            </a:r>
            <a:endParaRPr lang="en-GR" dirty="0">
              <a:solidFill>
                <a:schemeClr val="bg1">
                  <a:lumMod val="85000"/>
                </a:schemeClr>
              </a:solidFill>
            </a:endParaRPr>
          </a:p>
        </p:txBody>
      </p:sp>
    </p:spTree>
    <p:extLst>
      <p:ext uri="{BB962C8B-B14F-4D97-AF65-F5344CB8AC3E}">
        <p14:creationId xmlns:p14="http://schemas.microsoft.com/office/powerpoint/2010/main" val="1561112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1652594-C483-44FB-9FE5-36DC6F917C4B}"/>
              </a:ext>
            </a:extLst>
          </p:cNvPr>
          <p:cNvSpPr>
            <a:spLocks noGrp="1"/>
          </p:cNvSpPr>
          <p:nvPr>
            <p:ph type="title"/>
          </p:nvPr>
        </p:nvSpPr>
        <p:spPr/>
        <p:txBody>
          <a:bodyPr/>
          <a:lstStyle/>
          <a:p>
            <a:r>
              <a:rPr lang="el-GR" dirty="0"/>
              <a:t>Η μαριονέτα και η επικοινωνία μέσω μεσάζοντα</a:t>
            </a:r>
          </a:p>
        </p:txBody>
      </p:sp>
      <p:pic>
        <p:nvPicPr>
          <p:cNvPr id="7" name="Content Placeholder 6" descr="A picture containing outdoor&#10;&#10;Description automatically generated">
            <a:extLst>
              <a:ext uri="{FF2B5EF4-FFF2-40B4-BE49-F238E27FC236}">
                <a16:creationId xmlns:a16="http://schemas.microsoft.com/office/drawing/2014/main" id="{95657BA4-81CC-450D-8258-EF130635CEDD}"/>
              </a:ext>
            </a:extLst>
          </p:cNvPr>
          <p:cNvPicPr>
            <a:picLocks noGrp="1" noChangeAspect="1"/>
          </p:cNvPicPr>
          <p:nvPr>
            <p:ph sz="half" idx="1"/>
          </p:nvPr>
        </p:nvPicPr>
        <p:blipFill>
          <a:blip r:embed="rId2"/>
          <a:stretch>
            <a:fillRect/>
          </a:stretch>
        </p:blipFill>
        <p:spPr>
          <a:xfrm>
            <a:off x="1371600" y="2434756"/>
            <a:ext cx="4448175" cy="2964291"/>
          </a:xfrm>
        </p:spPr>
      </p:pic>
      <p:sp>
        <p:nvSpPr>
          <p:cNvPr id="13" name="Content Placeholder 12">
            <a:extLst>
              <a:ext uri="{FF2B5EF4-FFF2-40B4-BE49-F238E27FC236}">
                <a16:creationId xmlns:a16="http://schemas.microsoft.com/office/drawing/2014/main" id="{76F64EC5-62DB-4B95-994B-497411FE9D03}"/>
              </a:ext>
            </a:extLst>
          </p:cNvPr>
          <p:cNvSpPr>
            <a:spLocks noGrp="1"/>
          </p:cNvSpPr>
          <p:nvPr>
            <p:ph sz="half" idx="2"/>
          </p:nvPr>
        </p:nvSpPr>
        <p:spPr>
          <a:xfrm>
            <a:off x="5956917" y="1322773"/>
            <a:ext cx="5016272" cy="5397624"/>
          </a:xfrm>
        </p:spPr>
        <p:txBody>
          <a:bodyPr>
            <a:normAutofit fontScale="77500" lnSpcReduction="20000"/>
          </a:bodyPr>
          <a:lstStyle/>
          <a:p>
            <a:r>
              <a:rPr lang="el-GR" dirty="0"/>
              <a:t>Το κουκλοθέατρο προερχόμενο από αρχαίες τελετουργίες, συσχετίζεται με την ενέργεια που ανταλλάζεται μεταξύ των ανθρώπων, με τη βοήθεια μεσάζοντα.  </a:t>
            </a:r>
          </a:p>
          <a:p>
            <a:r>
              <a:rPr lang="el-GR" dirty="0"/>
              <a:t>Όταν ο δάσκαλος χειρίζεται τη μαριονέτα, γνωρίζουμε πως επιτυγχάνεται ευκολότερα η επικοινωνία του με τους μαθητές, ακριβώς επειδή τον διευκολύνει σε αυτό η μαριονέτα, μπροστά στην οποία το παιδί δεν νιώθει αμηχανία.</a:t>
            </a:r>
          </a:p>
          <a:p>
            <a:r>
              <a:rPr lang="el-GR" dirty="0"/>
              <a:t>Όταν η μαριονέτα βρίσκεται στα χέρια του παιδιού, του δίνει τη δυνατότητα να εκφραστεί χωρίς φίλτρο στη σκέψη του, ενώ όταν το ίδιο δημιουργεί την δική του, απλή μαριονέτα, καλλιεργεί ολοένα και περισσότερο την δημιουργική του πλευρά.</a:t>
            </a:r>
          </a:p>
          <a:p>
            <a:r>
              <a:rPr lang="el-GR" dirty="0"/>
              <a:t>Μέσα από τις μαριονέτες που έχουν σώμα με χέρια και πόδια, τα παιδιά μαθαίνουν πόσο υπέροχο μέσο έκφρασης μπορούν να αποτελέσουν τα μέλη του σώματός μας.</a:t>
            </a:r>
          </a:p>
          <a:p>
            <a:r>
              <a:rPr lang="el-GR" dirty="0"/>
              <a:t>Οι μαριονέτες που έχουν μεγάλο μέγεθος (παιδιού), μπορούν να ενωθούν με το λαιμό του παιδιού, με τα χέρια του και τα πόδια του, αφού δεθούν με σκοινάκια και να ακολουθήσουν την κίνηση που τους δίνει ο μαθητής. Κάτι τέτοιο βοηθά ώστε το παιδί να νιώσει λιγότερο εκτεθειμένο μιας και κρύβεται πίσω από την κούκλα του,  ενώ δίνεται έμφαση στην έκφραση του προσώπου.</a:t>
            </a:r>
          </a:p>
        </p:txBody>
      </p:sp>
    </p:spTree>
    <p:extLst>
      <p:ext uri="{BB962C8B-B14F-4D97-AF65-F5344CB8AC3E}">
        <p14:creationId xmlns:p14="http://schemas.microsoft.com/office/powerpoint/2010/main" val="3561398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51DE7-C8F6-4A91-9B33-121679358CAA}"/>
              </a:ext>
            </a:extLst>
          </p:cNvPr>
          <p:cNvSpPr>
            <a:spLocks noGrp="1"/>
          </p:cNvSpPr>
          <p:nvPr>
            <p:ph type="title"/>
          </p:nvPr>
        </p:nvSpPr>
        <p:spPr/>
        <p:txBody>
          <a:bodyPr/>
          <a:lstStyle/>
          <a:p>
            <a:r>
              <a:rPr lang="el-GR" dirty="0"/>
              <a:t>Συναισθηματική ωρίμανση και κοινωνικοποίηση</a:t>
            </a:r>
          </a:p>
        </p:txBody>
      </p:sp>
      <p:pic>
        <p:nvPicPr>
          <p:cNvPr id="6" name="Content Placeholder 5" descr="A picture containing colorful, doll, toy, decorated&#10;&#10;Description automatically generated">
            <a:extLst>
              <a:ext uri="{FF2B5EF4-FFF2-40B4-BE49-F238E27FC236}">
                <a16:creationId xmlns:a16="http://schemas.microsoft.com/office/drawing/2014/main" id="{60117CCF-7EB9-4B25-9517-C756886E3B68}"/>
              </a:ext>
            </a:extLst>
          </p:cNvPr>
          <p:cNvPicPr>
            <a:picLocks noGrp="1" noChangeAspect="1"/>
          </p:cNvPicPr>
          <p:nvPr>
            <p:ph sz="half" idx="1"/>
          </p:nvPr>
        </p:nvPicPr>
        <p:blipFill>
          <a:blip r:embed="rId2"/>
          <a:stretch>
            <a:fillRect/>
          </a:stretch>
        </p:blipFill>
        <p:spPr>
          <a:xfrm>
            <a:off x="1351661" y="2583402"/>
            <a:ext cx="4658521" cy="3100034"/>
          </a:xfrm>
        </p:spPr>
      </p:pic>
      <p:sp>
        <p:nvSpPr>
          <p:cNvPr id="4" name="Content Placeholder 3">
            <a:extLst>
              <a:ext uri="{FF2B5EF4-FFF2-40B4-BE49-F238E27FC236}">
                <a16:creationId xmlns:a16="http://schemas.microsoft.com/office/drawing/2014/main" id="{F9E160A4-BA45-4949-AB5D-C259B837AB46}"/>
              </a:ext>
            </a:extLst>
          </p:cNvPr>
          <p:cNvSpPr>
            <a:spLocks noGrp="1"/>
          </p:cNvSpPr>
          <p:nvPr>
            <p:ph sz="half" idx="2"/>
          </p:nvPr>
        </p:nvSpPr>
        <p:spPr>
          <a:xfrm>
            <a:off x="6525403" y="1376039"/>
            <a:ext cx="4447786" cy="5370990"/>
          </a:xfrm>
        </p:spPr>
        <p:txBody>
          <a:bodyPr/>
          <a:lstStyle/>
          <a:p>
            <a:r>
              <a:rPr lang="el-GR" dirty="0"/>
              <a:t>Η μαριονέτα μπορεί να αποτελέσσει κινητήρια δύναμη για την ενίσχυση της συναισθηματικής αντίληψης και έκφρασης του παιδιού, αλλά και της κοινωνικοποίησής του.</a:t>
            </a:r>
          </a:p>
          <a:p>
            <a:r>
              <a:rPr lang="el-GR" dirty="0"/>
              <a:t>Το παιδί μαθαίνει να μοιράζεται τις σκέψεις του μέσα από τις κινήσεις ή τα όσα λέει η μαριονέτα αντί του ίδιου. </a:t>
            </a:r>
          </a:p>
          <a:p>
            <a:r>
              <a:rPr lang="el-GR" dirty="0"/>
              <a:t>Με την βοήθεια του μεσάζοντα εξωτερικεύονται τα συναισθήματα που το παιδί από μόνο του δυσκολεύεται να επικοινωνήσει. </a:t>
            </a:r>
          </a:p>
        </p:txBody>
      </p:sp>
    </p:spTree>
    <p:extLst>
      <p:ext uri="{BB962C8B-B14F-4D97-AF65-F5344CB8AC3E}">
        <p14:creationId xmlns:p14="http://schemas.microsoft.com/office/powerpoint/2010/main" val="2239782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8BC689-9049-4201-9862-64415E01FD1A}"/>
              </a:ext>
            </a:extLst>
          </p:cNvPr>
          <p:cNvSpPr>
            <a:spLocks noGrp="1"/>
          </p:cNvSpPr>
          <p:nvPr>
            <p:ph type="title"/>
          </p:nvPr>
        </p:nvSpPr>
        <p:spPr/>
        <p:txBody>
          <a:bodyPr/>
          <a:lstStyle/>
          <a:p>
            <a:pPr algn="ctr"/>
            <a:r>
              <a:rPr lang="el-GR" dirty="0"/>
              <a:t>ΤΕΛΟΣ</a:t>
            </a:r>
          </a:p>
        </p:txBody>
      </p:sp>
      <p:pic>
        <p:nvPicPr>
          <p:cNvPr id="8" name="Picture 7" descr="A picture containing indoor, painting&#10;&#10;Description automatically generated">
            <a:extLst>
              <a:ext uri="{FF2B5EF4-FFF2-40B4-BE49-F238E27FC236}">
                <a16:creationId xmlns:a16="http://schemas.microsoft.com/office/drawing/2014/main" id="{CB89037C-3E85-42E6-9523-185ED6B81C69}"/>
              </a:ext>
            </a:extLst>
          </p:cNvPr>
          <p:cNvPicPr>
            <a:picLocks noChangeAspect="1"/>
          </p:cNvPicPr>
          <p:nvPr/>
        </p:nvPicPr>
        <p:blipFill>
          <a:blip r:embed="rId2"/>
          <a:stretch>
            <a:fillRect/>
          </a:stretch>
        </p:blipFill>
        <p:spPr>
          <a:xfrm>
            <a:off x="2361460" y="1324307"/>
            <a:ext cx="7774447" cy="4847893"/>
          </a:xfrm>
          <a:prstGeom prst="rect">
            <a:avLst/>
          </a:prstGeom>
        </p:spPr>
      </p:pic>
    </p:spTree>
    <p:extLst>
      <p:ext uri="{BB962C8B-B14F-4D97-AF65-F5344CB8AC3E}">
        <p14:creationId xmlns:p14="http://schemas.microsoft.com/office/powerpoint/2010/main" val="3353895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125B8-F57E-47AC-9B1C-25317099E9D5}"/>
              </a:ext>
            </a:extLst>
          </p:cNvPr>
          <p:cNvSpPr>
            <a:spLocks noGrp="1"/>
          </p:cNvSpPr>
          <p:nvPr>
            <p:ph type="title"/>
          </p:nvPr>
        </p:nvSpPr>
        <p:spPr>
          <a:xfrm>
            <a:off x="6389914" y="685800"/>
            <a:ext cx="5127172" cy="1485900"/>
          </a:xfrm>
        </p:spPr>
        <p:txBody>
          <a:bodyPr>
            <a:normAutofit/>
          </a:bodyPr>
          <a:lstStyle/>
          <a:p>
            <a:r>
              <a:rPr lang="el-GR" sz="3600" dirty="0"/>
              <a:t>Σύμφωνα με την συγγραφέα του άρθρου</a:t>
            </a:r>
            <a:r>
              <a:rPr lang="en-US" sz="3600" dirty="0"/>
              <a:t>: </a:t>
            </a:r>
            <a:endParaRPr lang="el-GR" sz="3600" dirty="0"/>
          </a:p>
        </p:txBody>
      </p:sp>
      <p:sp>
        <p:nvSpPr>
          <p:cNvPr id="12" name="Rectangle 11">
            <a:extLst>
              <a:ext uri="{FF2B5EF4-FFF2-40B4-BE49-F238E27FC236}">
                <a16:creationId xmlns:a16="http://schemas.microsoft.com/office/drawing/2014/main" id="{A67E2D8A-19BE-48A0-889C-CCAC02348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a:extLst>
              <a:ext uri="{FF2B5EF4-FFF2-40B4-BE49-F238E27FC236}">
                <a16:creationId xmlns:a16="http://schemas.microsoft.com/office/drawing/2014/main" id="{D0E007F1-E871-428E-9D8E-071B57D83405}"/>
              </a:ext>
            </a:extLst>
          </p:cNvPr>
          <p:cNvPicPr>
            <a:picLocks noChangeAspect="1"/>
          </p:cNvPicPr>
          <p:nvPr/>
        </p:nvPicPr>
        <p:blipFill>
          <a:blip r:embed="rId2"/>
          <a:stretch>
            <a:fillRect/>
          </a:stretch>
        </p:blipFill>
        <p:spPr>
          <a:xfrm>
            <a:off x="1023562" y="1830989"/>
            <a:ext cx="5071256" cy="2875980"/>
          </a:xfrm>
          <a:prstGeom prst="rect">
            <a:avLst/>
          </a:prstGeom>
        </p:spPr>
      </p:pic>
      <p:sp>
        <p:nvSpPr>
          <p:cNvPr id="9" name="Content Placeholder 8">
            <a:extLst>
              <a:ext uri="{FF2B5EF4-FFF2-40B4-BE49-F238E27FC236}">
                <a16:creationId xmlns:a16="http://schemas.microsoft.com/office/drawing/2014/main" id="{CA09B09F-218B-41B0-9404-97D2C6A85DD3}"/>
              </a:ext>
            </a:extLst>
          </p:cNvPr>
          <p:cNvSpPr>
            <a:spLocks noGrp="1"/>
          </p:cNvSpPr>
          <p:nvPr>
            <p:ph idx="1"/>
          </p:nvPr>
        </p:nvSpPr>
        <p:spPr>
          <a:xfrm>
            <a:off x="6389914" y="2285999"/>
            <a:ext cx="5127172" cy="4219575"/>
          </a:xfrm>
        </p:spPr>
        <p:txBody>
          <a:bodyPr>
            <a:normAutofit lnSpcReduction="10000"/>
          </a:bodyPr>
          <a:lstStyle/>
          <a:p>
            <a:r>
              <a:rPr lang="el-GR" dirty="0"/>
              <a:t>Οι δραστηριότητες που σχετίζονται με το κουκλοθέατρο βοηθούν τα παιδιά να εκφραστούν και να αναπτύξουν νέους κώδικες επικοινωνίας.</a:t>
            </a:r>
          </a:p>
          <a:p>
            <a:r>
              <a:rPr lang="el-GR" dirty="0"/>
              <a:t>Παιδιά που αντιμετωπίζουν δυσκολία στην προφορική επικοινωνία, βρίσκουν δίοδο μέσω της μαριονέτας για να εκφραστούν με συμβολικό τρόπο και να αλληλεπιδράσουν με το περιβάλλον τους.</a:t>
            </a:r>
          </a:p>
          <a:p>
            <a:r>
              <a:rPr lang="el-GR" dirty="0"/>
              <a:t>Τα παιδιά αυτοσχεδιάζουν, δουλεύουν με τις εκφράσεις του προσώπου, την κίνηση του σώματος, την παντομίμα,την ίδια τη μαριονέτα, δημιουργώντας έναν δικό τους τρόπο επικοινωνίας με τους άλλους.</a:t>
            </a:r>
            <a:endParaRPr lang="en-US" dirty="0"/>
          </a:p>
        </p:txBody>
      </p:sp>
    </p:spTree>
    <p:extLst>
      <p:ext uri="{BB962C8B-B14F-4D97-AF65-F5344CB8AC3E}">
        <p14:creationId xmlns:p14="http://schemas.microsoft.com/office/powerpoint/2010/main" val="2751271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F4E79-EC1E-446F-9D85-397DE24B5C69}"/>
              </a:ext>
            </a:extLst>
          </p:cNvPr>
          <p:cNvSpPr>
            <a:spLocks noGrp="1"/>
          </p:cNvSpPr>
          <p:nvPr>
            <p:ph type="title"/>
          </p:nvPr>
        </p:nvSpPr>
        <p:spPr>
          <a:xfrm>
            <a:off x="6389914" y="685800"/>
            <a:ext cx="5127172" cy="1485900"/>
          </a:xfrm>
        </p:spPr>
        <p:txBody>
          <a:bodyPr>
            <a:normAutofit/>
          </a:bodyPr>
          <a:lstStyle/>
          <a:p>
            <a:r>
              <a:rPr lang="el-GR" dirty="0"/>
              <a:t>Τα παιδιά του σήμερα</a:t>
            </a:r>
          </a:p>
        </p:txBody>
      </p:sp>
      <p:sp>
        <p:nvSpPr>
          <p:cNvPr id="12" name="Rectangle 11">
            <a:extLst>
              <a:ext uri="{FF2B5EF4-FFF2-40B4-BE49-F238E27FC236}">
                <a16:creationId xmlns:a16="http://schemas.microsoft.com/office/drawing/2014/main" id="{A67E2D8A-19BE-48A0-889C-CCAC02348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a:extLst>
              <a:ext uri="{FF2B5EF4-FFF2-40B4-BE49-F238E27FC236}">
                <a16:creationId xmlns:a16="http://schemas.microsoft.com/office/drawing/2014/main" id="{6E7242C2-7E00-4B36-A959-479EE00D6B20}"/>
              </a:ext>
            </a:extLst>
          </p:cNvPr>
          <p:cNvPicPr>
            <a:picLocks noChangeAspect="1"/>
          </p:cNvPicPr>
          <p:nvPr/>
        </p:nvPicPr>
        <p:blipFill>
          <a:blip r:embed="rId2"/>
          <a:stretch>
            <a:fillRect/>
          </a:stretch>
        </p:blipFill>
        <p:spPr>
          <a:xfrm>
            <a:off x="1807754" y="645106"/>
            <a:ext cx="3502871" cy="5247747"/>
          </a:xfrm>
          <a:prstGeom prst="rect">
            <a:avLst/>
          </a:prstGeom>
        </p:spPr>
      </p:pic>
      <p:sp>
        <p:nvSpPr>
          <p:cNvPr id="9" name="Content Placeholder 8">
            <a:extLst>
              <a:ext uri="{FF2B5EF4-FFF2-40B4-BE49-F238E27FC236}">
                <a16:creationId xmlns:a16="http://schemas.microsoft.com/office/drawing/2014/main" id="{AE740253-5531-47A2-91A7-6988C1A415A7}"/>
              </a:ext>
            </a:extLst>
          </p:cNvPr>
          <p:cNvSpPr>
            <a:spLocks noGrp="1"/>
          </p:cNvSpPr>
          <p:nvPr>
            <p:ph idx="1"/>
          </p:nvPr>
        </p:nvSpPr>
        <p:spPr>
          <a:xfrm>
            <a:off x="6389914" y="2286000"/>
            <a:ext cx="5127172" cy="4305300"/>
          </a:xfrm>
        </p:spPr>
        <p:txBody>
          <a:bodyPr>
            <a:normAutofit/>
          </a:bodyPr>
          <a:lstStyle/>
          <a:p>
            <a:r>
              <a:rPr lang="el-GR" dirty="0"/>
              <a:t>Στη σύγχρονη εποχή τα παιδιά βιώνουν στρεσογόνες καταστάσεις στην καθημερινότητά τους, κάτι που τα ‘‘μπλοκάρει’’ στο κομμάτι της επικοινωνίας.</a:t>
            </a:r>
          </a:p>
          <a:p>
            <a:r>
              <a:rPr lang="el-GR" dirty="0"/>
              <a:t>Συχνά δυσκολεύονται να επικοινωνήσουν και με άτομα της ίδιας ηλικίας, αλλά και με τους δασκάλους τους. </a:t>
            </a:r>
          </a:p>
          <a:p>
            <a:r>
              <a:rPr lang="el-GR" dirty="0"/>
              <a:t>Η συμβολική λεκτική και μη επικοινωνία, μπορεί να συμβάλλει στην ενίσχυση της αυτοπεποίθησης των παιδιών, ενώ η μαριονέτα αποκτά ρόλο συμμάχου στη ζωή τους.</a:t>
            </a:r>
          </a:p>
          <a:p>
            <a:endParaRPr lang="en-US" dirty="0"/>
          </a:p>
        </p:txBody>
      </p:sp>
    </p:spTree>
    <p:extLst>
      <p:ext uri="{BB962C8B-B14F-4D97-AF65-F5344CB8AC3E}">
        <p14:creationId xmlns:p14="http://schemas.microsoft.com/office/powerpoint/2010/main" val="40837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334D9-AED9-4969-839D-36507073473D}"/>
              </a:ext>
            </a:extLst>
          </p:cNvPr>
          <p:cNvSpPr>
            <a:spLocks noGrp="1"/>
          </p:cNvSpPr>
          <p:nvPr>
            <p:ph type="title"/>
          </p:nvPr>
        </p:nvSpPr>
        <p:spPr>
          <a:xfrm>
            <a:off x="6389914" y="685800"/>
            <a:ext cx="5127172" cy="1485900"/>
          </a:xfrm>
        </p:spPr>
        <p:txBody>
          <a:bodyPr>
            <a:normAutofit/>
          </a:bodyPr>
          <a:lstStyle/>
          <a:p>
            <a:r>
              <a:rPr lang="el-GR" dirty="0"/>
              <a:t>Τι μπορεί να κάνει μια μαριονέτα</a:t>
            </a:r>
          </a:p>
        </p:txBody>
      </p:sp>
      <p:sp>
        <p:nvSpPr>
          <p:cNvPr id="12" name="Rectangle 11">
            <a:extLst>
              <a:ext uri="{FF2B5EF4-FFF2-40B4-BE49-F238E27FC236}">
                <a16:creationId xmlns:a16="http://schemas.microsoft.com/office/drawing/2014/main" id="{A67E2D8A-19BE-48A0-889C-CCAC02348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picture containing indoor, stuffed, several, variety&#10;&#10;Description automatically generated">
            <a:extLst>
              <a:ext uri="{FF2B5EF4-FFF2-40B4-BE49-F238E27FC236}">
                <a16:creationId xmlns:a16="http://schemas.microsoft.com/office/drawing/2014/main" id="{4E436A10-3DE4-42E6-9B8C-1AAADB843D68}"/>
              </a:ext>
            </a:extLst>
          </p:cNvPr>
          <p:cNvPicPr>
            <a:picLocks noChangeAspect="1"/>
          </p:cNvPicPr>
          <p:nvPr/>
        </p:nvPicPr>
        <p:blipFill>
          <a:blip r:embed="rId2"/>
          <a:stretch>
            <a:fillRect/>
          </a:stretch>
        </p:blipFill>
        <p:spPr>
          <a:xfrm>
            <a:off x="1023562" y="1481362"/>
            <a:ext cx="5071256" cy="3575235"/>
          </a:xfrm>
          <a:prstGeom prst="rect">
            <a:avLst/>
          </a:prstGeom>
        </p:spPr>
      </p:pic>
      <p:sp>
        <p:nvSpPr>
          <p:cNvPr id="9" name="Content Placeholder 8">
            <a:extLst>
              <a:ext uri="{FF2B5EF4-FFF2-40B4-BE49-F238E27FC236}">
                <a16:creationId xmlns:a16="http://schemas.microsoft.com/office/drawing/2014/main" id="{6AA0FEF7-3298-4C75-9D93-F3499A7CD009}"/>
              </a:ext>
            </a:extLst>
          </p:cNvPr>
          <p:cNvSpPr>
            <a:spLocks noGrp="1"/>
          </p:cNvSpPr>
          <p:nvPr>
            <p:ph idx="1"/>
          </p:nvPr>
        </p:nvSpPr>
        <p:spPr>
          <a:xfrm>
            <a:off x="6389914" y="2286000"/>
            <a:ext cx="5127172" cy="3581400"/>
          </a:xfrm>
        </p:spPr>
        <p:txBody>
          <a:bodyPr>
            <a:normAutofit fontScale="92500"/>
          </a:bodyPr>
          <a:lstStyle/>
          <a:p>
            <a:r>
              <a:rPr lang="el-GR" dirty="0"/>
              <a:t>Η μαριονέτα μπορεί να ακούει τα μυστικά των παιδιών, όταν αυτά το θέλουν</a:t>
            </a:r>
          </a:p>
          <a:p>
            <a:r>
              <a:rPr lang="el-GR" dirty="0"/>
              <a:t>Μπορεί να γίνει φίλος/η όταν υπάρχει αυτή η ανάγκη</a:t>
            </a:r>
          </a:p>
          <a:p>
            <a:r>
              <a:rPr lang="el-GR" dirty="0"/>
              <a:t>Μπορεί να αποδοθούν σε αυτή μαγικές ιδιότητες, είτε όταν βρίσκεται στα χέρια του δασκάλου, είτε στα χέρια των παιδιών. </a:t>
            </a:r>
          </a:p>
          <a:p>
            <a:r>
              <a:rPr lang="el-GR" dirty="0"/>
              <a:t>Τέλος, είναι μέσο προετοιμασίας παράστασης, αλλά και μέσο που συμβάλλει στη γνωστική ανάπτυξη και την ανάπτυξη της συναισθηματικής νοημοσύνης των παιδιών. </a:t>
            </a:r>
          </a:p>
          <a:p>
            <a:endParaRPr lang="en-US" dirty="0"/>
          </a:p>
        </p:txBody>
      </p:sp>
    </p:spTree>
    <p:extLst>
      <p:ext uri="{BB962C8B-B14F-4D97-AF65-F5344CB8AC3E}">
        <p14:creationId xmlns:p14="http://schemas.microsoft.com/office/powerpoint/2010/main" val="3938697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CE4C6-641A-49A3-8CEF-E447CF21E158}"/>
              </a:ext>
            </a:extLst>
          </p:cNvPr>
          <p:cNvSpPr>
            <a:spLocks noGrp="1"/>
          </p:cNvSpPr>
          <p:nvPr>
            <p:ph type="title"/>
          </p:nvPr>
        </p:nvSpPr>
        <p:spPr>
          <a:xfrm>
            <a:off x="7860667" y="685800"/>
            <a:ext cx="3656419" cy="1485900"/>
          </a:xfrm>
        </p:spPr>
        <p:txBody>
          <a:bodyPr>
            <a:noAutofit/>
          </a:bodyPr>
          <a:lstStyle/>
          <a:p>
            <a:r>
              <a:rPr lang="el-GR" sz="2800" dirty="0"/>
              <a:t>Γενικευμένα είδη λεκτικής και μη λεκτικής  επικοινωνίας</a:t>
            </a:r>
          </a:p>
        </p:txBody>
      </p:sp>
      <p:sp>
        <p:nvSpPr>
          <p:cNvPr id="12" name="Rectangle 11">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a:extLst>
              <a:ext uri="{FF2B5EF4-FFF2-40B4-BE49-F238E27FC236}">
                <a16:creationId xmlns:a16="http://schemas.microsoft.com/office/drawing/2014/main" id="{CDE32CA7-0401-4CA1-B096-9DC6B6577BB5}"/>
              </a:ext>
            </a:extLst>
          </p:cNvPr>
          <p:cNvPicPr>
            <a:picLocks noChangeAspect="1"/>
          </p:cNvPicPr>
          <p:nvPr/>
        </p:nvPicPr>
        <p:blipFill>
          <a:blip r:embed="rId2"/>
          <a:stretch>
            <a:fillRect/>
          </a:stretch>
        </p:blipFill>
        <p:spPr>
          <a:xfrm>
            <a:off x="1023561" y="1102055"/>
            <a:ext cx="6517065" cy="4333848"/>
          </a:xfrm>
          <a:prstGeom prst="rect">
            <a:avLst/>
          </a:prstGeom>
        </p:spPr>
      </p:pic>
      <p:sp>
        <p:nvSpPr>
          <p:cNvPr id="9" name="Content Placeholder 8">
            <a:extLst>
              <a:ext uri="{FF2B5EF4-FFF2-40B4-BE49-F238E27FC236}">
                <a16:creationId xmlns:a16="http://schemas.microsoft.com/office/drawing/2014/main" id="{9334DB4D-FCB5-4FA2-A5F6-9E2B4A1B7903}"/>
              </a:ext>
            </a:extLst>
          </p:cNvPr>
          <p:cNvSpPr>
            <a:spLocks noGrp="1"/>
          </p:cNvSpPr>
          <p:nvPr>
            <p:ph idx="1"/>
          </p:nvPr>
        </p:nvSpPr>
        <p:spPr>
          <a:xfrm>
            <a:off x="7860667" y="2285999"/>
            <a:ext cx="3656419" cy="4219575"/>
          </a:xfrm>
        </p:spPr>
        <p:txBody>
          <a:bodyPr>
            <a:normAutofit/>
          </a:bodyPr>
          <a:lstStyle/>
          <a:p>
            <a:r>
              <a:rPr lang="el-GR" dirty="0"/>
              <a:t>Λεκτική επικοινωνία</a:t>
            </a:r>
            <a:r>
              <a:rPr lang="en-US" dirty="0"/>
              <a:t>: </a:t>
            </a:r>
          </a:p>
          <a:p>
            <a:pPr marL="0" indent="0">
              <a:buNone/>
            </a:pPr>
            <a:r>
              <a:rPr lang="el-GR" dirty="0"/>
              <a:t>Α) Όταν μιλάω </a:t>
            </a:r>
          </a:p>
          <a:p>
            <a:pPr marL="0" indent="0">
              <a:buNone/>
            </a:pPr>
            <a:r>
              <a:rPr lang="el-GR" dirty="0"/>
              <a:t>Β) Όταν δεν μιλάω με το στόμα, αλλά εκφράζομαι με τον γραπτό λόγο</a:t>
            </a:r>
          </a:p>
          <a:p>
            <a:pPr marL="0" indent="0">
              <a:buNone/>
            </a:pPr>
            <a:endParaRPr lang="el-GR" dirty="0"/>
          </a:p>
          <a:p>
            <a:r>
              <a:rPr lang="el-GR" dirty="0"/>
              <a:t>Μη λεκτική επικοινωνία</a:t>
            </a:r>
            <a:r>
              <a:rPr lang="en-US" dirty="0"/>
              <a:t>:</a:t>
            </a:r>
          </a:p>
          <a:p>
            <a:pPr marL="0" indent="0">
              <a:buNone/>
            </a:pPr>
            <a:r>
              <a:rPr lang="el-GR" dirty="0"/>
              <a:t>Α) Δεν μιλάω. Επικοινωνία μέσω των κινήσεων του σώματος.</a:t>
            </a:r>
          </a:p>
          <a:p>
            <a:pPr marL="0" indent="0">
              <a:buNone/>
            </a:pPr>
            <a:r>
              <a:rPr lang="el-GR" dirty="0"/>
              <a:t>Β) Δεν μιλάω με λέξεις, αλλά παράγω ήχους.</a:t>
            </a:r>
          </a:p>
        </p:txBody>
      </p:sp>
    </p:spTree>
    <p:extLst>
      <p:ext uri="{BB962C8B-B14F-4D97-AF65-F5344CB8AC3E}">
        <p14:creationId xmlns:p14="http://schemas.microsoft.com/office/powerpoint/2010/main" val="2460085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F67FD-2D9B-4E41-BAFF-B91A9225F451}"/>
              </a:ext>
            </a:extLst>
          </p:cNvPr>
          <p:cNvSpPr>
            <a:spLocks noGrp="1"/>
          </p:cNvSpPr>
          <p:nvPr>
            <p:ph type="title"/>
          </p:nvPr>
        </p:nvSpPr>
        <p:spPr>
          <a:xfrm>
            <a:off x="7860667" y="685800"/>
            <a:ext cx="3656419" cy="1485900"/>
          </a:xfrm>
        </p:spPr>
        <p:txBody>
          <a:bodyPr>
            <a:normAutofit/>
          </a:bodyPr>
          <a:lstStyle/>
          <a:p>
            <a:r>
              <a:rPr lang="el-GR" dirty="0"/>
              <a:t>Μη λεκτική επικοινωνία</a:t>
            </a:r>
          </a:p>
        </p:txBody>
      </p:sp>
      <p:sp>
        <p:nvSpPr>
          <p:cNvPr id="12" name="Rectangle 11">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picture containing text&#10;&#10;Description automatically generated">
            <a:extLst>
              <a:ext uri="{FF2B5EF4-FFF2-40B4-BE49-F238E27FC236}">
                <a16:creationId xmlns:a16="http://schemas.microsoft.com/office/drawing/2014/main" id="{9C6A831E-C75C-4D42-8821-B027E721B745}"/>
              </a:ext>
            </a:extLst>
          </p:cNvPr>
          <p:cNvPicPr>
            <a:picLocks noChangeAspect="1"/>
          </p:cNvPicPr>
          <p:nvPr/>
        </p:nvPicPr>
        <p:blipFill>
          <a:blip r:embed="rId2"/>
          <a:stretch>
            <a:fillRect/>
          </a:stretch>
        </p:blipFill>
        <p:spPr>
          <a:xfrm>
            <a:off x="1023561" y="1607128"/>
            <a:ext cx="6517065" cy="3323703"/>
          </a:xfrm>
          <a:prstGeom prst="rect">
            <a:avLst/>
          </a:prstGeom>
        </p:spPr>
      </p:pic>
      <p:sp>
        <p:nvSpPr>
          <p:cNvPr id="9" name="Content Placeholder 8">
            <a:extLst>
              <a:ext uri="{FF2B5EF4-FFF2-40B4-BE49-F238E27FC236}">
                <a16:creationId xmlns:a16="http://schemas.microsoft.com/office/drawing/2014/main" id="{63DC8AE6-BC43-4C9D-BA2B-0120E5BE6D99}"/>
              </a:ext>
            </a:extLst>
          </p:cNvPr>
          <p:cNvSpPr>
            <a:spLocks noGrp="1"/>
          </p:cNvSpPr>
          <p:nvPr>
            <p:ph idx="1"/>
          </p:nvPr>
        </p:nvSpPr>
        <p:spPr>
          <a:xfrm>
            <a:off x="7860667" y="2285999"/>
            <a:ext cx="3656419" cy="4452151"/>
          </a:xfrm>
        </p:spPr>
        <p:txBody>
          <a:bodyPr>
            <a:normAutofit lnSpcReduction="10000"/>
          </a:bodyPr>
          <a:lstStyle/>
          <a:p>
            <a:r>
              <a:rPr lang="el-GR" dirty="0"/>
              <a:t>Χωρίς να γίνεται χρήση των λέξεων, ανακαλύπτεται ένας τρόπος για να μεταδοθούν συγκεκριμένα μηνύματα.</a:t>
            </a:r>
          </a:p>
          <a:p>
            <a:pPr marL="0" indent="0">
              <a:buNone/>
            </a:pPr>
            <a:r>
              <a:rPr lang="el-GR" dirty="0"/>
              <a:t>(η πρώτη γλώσσα του ανθρώπου ήταν η κίνηση)</a:t>
            </a:r>
          </a:p>
          <a:p>
            <a:pPr marL="0" indent="0" algn="ctr">
              <a:buNone/>
            </a:pPr>
            <a:r>
              <a:rPr lang="el-GR" b="1" u="sng" dirty="0"/>
              <a:t>Άξιο προσοχής!!!</a:t>
            </a:r>
          </a:p>
          <a:p>
            <a:pPr marL="0" indent="0">
              <a:buNone/>
            </a:pPr>
            <a:r>
              <a:rPr lang="el-GR" dirty="0"/>
              <a:t>Ακόμα και όταν μιλάμε κανονικά, τον λόγο μας συνοδεύουν κινητικά μηνύματα!</a:t>
            </a:r>
          </a:p>
          <a:p>
            <a:r>
              <a:rPr lang="el-GR" dirty="0"/>
              <a:t>Τα παιδιά αντιλαμβάνονται πολύ εύκολα τα μηνύματα που εκπέμπουν σωματικά οι άλλοι.</a:t>
            </a:r>
          </a:p>
          <a:p>
            <a:pPr marL="0" indent="0">
              <a:buNone/>
            </a:pPr>
            <a:endParaRPr lang="el-GR" dirty="0"/>
          </a:p>
        </p:txBody>
      </p:sp>
    </p:spTree>
    <p:extLst>
      <p:ext uri="{BB962C8B-B14F-4D97-AF65-F5344CB8AC3E}">
        <p14:creationId xmlns:p14="http://schemas.microsoft.com/office/powerpoint/2010/main" val="373435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9ACE-E604-4823-8792-7B0A39E4EC2B}"/>
              </a:ext>
            </a:extLst>
          </p:cNvPr>
          <p:cNvSpPr>
            <a:spLocks noGrp="1"/>
          </p:cNvSpPr>
          <p:nvPr>
            <p:ph type="title"/>
          </p:nvPr>
        </p:nvSpPr>
        <p:spPr>
          <a:xfrm>
            <a:off x="7860667" y="685800"/>
            <a:ext cx="3656419" cy="1485900"/>
          </a:xfrm>
        </p:spPr>
        <p:txBody>
          <a:bodyPr>
            <a:normAutofit/>
          </a:bodyPr>
          <a:lstStyle/>
          <a:p>
            <a:r>
              <a:rPr lang="el-GR" sz="3200" dirty="0"/>
              <a:t>Οι τέχνες ως μορφή μη λεκτικής επικοινωνίας</a:t>
            </a:r>
          </a:p>
        </p:txBody>
      </p:sp>
      <p:sp>
        <p:nvSpPr>
          <p:cNvPr id="12" name="Rectangle 11">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picture containing toy, doll&#10;&#10;Description automatically generated">
            <a:extLst>
              <a:ext uri="{FF2B5EF4-FFF2-40B4-BE49-F238E27FC236}">
                <a16:creationId xmlns:a16="http://schemas.microsoft.com/office/drawing/2014/main" id="{94E50438-9B28-4AB5-98A0-91A969C9F46C}"/>
              </a:ext>
            </a:extLst>
          </p:cNvPr>
          <p:cNvPicPr>
            <a:picLocks noChangeAspect="1"/>
          </p:cNvPicPr>
          <p:nvPr/>
        </p:nvPicPr>
        <p:blipFill>
          <a:blip r:embed="rId2"/>
          <a:stretch>
            <a:fillRect/>
          </a:stretch>
        </p:blipFill>
        <p:spPr>
          <a:xfrm>
            <a:off x="1023561" y="1093909"/>
            <a:ext cx="6517065" cy="4350140"/>
          </a:xfrm>
          <a:prstGeom prst="rect">
            <a:avLst/>
          </a:prstGeom>
        </p:spPr>
      </p:pic>
      <p:sp>
        <p:nvSpPr>
          <p:cNvPr id="9" name="Content Placeholder 8">
            <a:extLst>
              <a:ext uri="{FF2B5EF4-FFF2-40B4-BE49-F238E27FC236}">
                <a16:creationId xmlns:a16="http://schemas.microsoft.com/office/drawing/2014/main" id="{CB1AB1C3-2248-40F0-974E-2C151F1B9F54}"/>
              </a:ext>
            </a:extLst>
          </p:cNvPr>
          <p:cNvSpPr>
            <a:spLocks noGrp="1"/>
          </p:cNvSpPr>
          <p:nvPr>
            <p:ph idx="1"/>
          </p:nvPr>
        </p:nvSpPr>
        <p:spPr>
          <a:xfrm>
            <a:off x="7860667" y="2286000"/>
            <a:ext cx="3656419" cy="4350140"/>
          </a:xfrm>
        </p:spPr>
        <p:txBody>
          <a:bodyPr>
            <a:normAutofit fontScale="85000" lnSpcReduction="10000"/>
          </a:bodyPr>
          <a:lstStyle/>
          <a:p>
            <a:r>
              <a:rPr lang="el-GR" dirty="0"/>
              <a:t>Οι κώδικες του κουκλοθεάτρου πηγάζουν από ορισμένα αρχαία τελετουργικά. </a:t>
            </a:r>
          </a:p>
          <a:p>
            <a:r>
              <a:rPr lang="el-GR" dirty="0"/>
              <a:t>Η κούκλα στο κουκλοθέατρο είναι ο μεσάζοντας στην επικοινωνία του ηθοποιού με το κοινό του. </a:t>
            </a:r>
          </a:p>
          <a:p>
            <a:r>
              <a:rPr lang="el-GR" dirty="0"/>
              <a:t>Ένα ντροπαλό παιδί που νιώθει αμηχανία να απευθυνθεί άμεσα στο ‘‘κοινό’’ του, χρησιμοποιεί την κούκλα σαν δίαυλο επικοινωνίας.</a:t>
            </a:r>
          </a:p>
          <a:p>
            <a:r>
              <a:rPr lang="el-GR" dirty="0"/>
              <a:t>Ένα εγωκεντρικό παιδί από την άλλη, αναγκάζεται να μειώσει το ‘‘εγώ’’ του μέσα από την χρήση της κούκλας και να μπορέσει να επικοινωνήσει με εκείνη ως πομπό. </a:t>
            </a:r>
            <a:endParaRPr lang="en-US" dirty="0"/>
          </a:p>
        </p:txBody>
      </p:sp>
    </p:spTree>
    <p:extLst>
      <p:ext uri="{BB962C8B-B14F-4D97-AF65-F5344CB8AC3E}">
        <p14:creationId xmlns:p14="http://schemas.microsoft.com/office/powerpoint/2010/main" val="63093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5AA85-ACC2-47CE-91CC-C5BF4AB0DAC4}"/>
              </a:ext>
            </a:extLst>
          </p:cNvPr>
          <p:cNvSpPr>
            <a:spLocks noGrp="1"/>
          </p:cNvSpPr>
          <p:nvPr>
            <p:ph type="title"/>
          </p:nvPr>
        </p:nvSpPr>
        <p:spPr>
          <a:xfrm>
            <a:off x="6389914" y="685800"/>
            <a:ext cx="5127172" cy="1485900"/>
          </a:xfrm>
        </p:spPr>
        <p:txBody>
          <a:bodyPr>
            <a:normAutofit/>
          </a:bodyPr>
          <a:lstStyle/>
          <a:p>
            <a:r>
              <a:rPr lang="el-GR" dirty="0"/>
              <a:t>Το δημιουργικό – ενεργητικό δράμα</a:t>
            </a:r>
          </a:p>
        </p:txBody>
      </p:sp>
      <p:sp>
        <p:nvSpPr>
          <p:cNvPr id="21" name="Rectangle 16">
            <a:extLst>
              <a:ext uri="{FF2B5EF4-FFF2-40B4-BE49-F238E27FC236}">
                <a16:creationId xmlns:a16="http://schemas.microsoft.com/office/drawing/2014/main" id="{A67E2D8A-19BE-48A0-889C-CCAC02348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picture containing person, person, suit, necktie&#10;&#10;Description automatically generated">
            <a:extLst>
              <a:ext uri="{FF2B5EF4-FFF2-40B4-BE49-F238E27FC236}">
                <a16:creationId xmlns:a16="http://schemas.microsoft.com/office/drawing/2014/main" id="{36A85850-A0EC-4FAE-80DE-04DF3C2ED4CC}"/>
              </a:ext>
            </a:extLst>
          </p:cNvPr>
          <p:cNvPicPr>
            <a:picLocks noChangeAspect="1"/>
          </p:cNvPicPr>
          <p:nvPr/>
        </p:nvPicPr>
        <p:blipFill>
          <a:blip r:embed="rId2"/>
          <a:stretch>
            <a:fillRect/>
          </a:stretch>
        </p:blipFill>
        <p:spPr>
          <a:xfrm>
            <a:off x="1618931" y="645106"/>
            <a:ext cx="3880517" cy="5247747"/>
          </a:xfrm>
          <a:prstGeom prst="rect">
            <a:avLst/>
          </a:prstGeom>
        </p:spPr>
      </p:pic>
      <p:sp>
        <p:nvSpPr>
          <p:cNvPr id="9" name="Content Placeholder 8">
            <a:extLst>
              <a:ext uri="{FF2B5EF4-FFF2-40B4-BE49-F238E27FC236}">
                <a16:creationId xmlns:a16="http://schemas.microsoft.com/office/drawing/2014/main" id="{B4668C0C-48DB-47BD-A580-DBE436FAF8D6}"/>
              </a:ext>
            </a:extLst>
          </p:cNvPr>
          <p:cNvSpPr>
            <a:spLocks noGrp="1"/>
          </p:cNvSpPr>
          <p:nvPr>
            <p:ph idx="1"/>
          </p:nvPr>
        </p:nvSpPr>
        <p:spPr>
          <a:xfrm>
            <a:off x="6389914" y="2286000"/>
            <a:ext cx="5127172" cy="3581400"/>
          </a:xfrm>
        </p:spPr>
        <p:txBody>
          <a:bodyPr>
            <a:normAutofit/>
          </a:bodyPr>
          <a:lstStyle/>
          <a:p>
            <a:r>
              <a:rPr lang="el-GR" sz="1700"/>
              <a:t>Καλλιεργεί την δημιουργικότητα των παιδιών</a:t>
            </a:r>
          </a:p>
          <a:p>
            <a:r>
              <a:rPr lang="el-GR" sz="1700"/>
              <a:t>Βοηθά στην αισθητική ανάπτυξη</a:t>
            </a:r>
          </a:p>
          <a:p>
            <a:r>
              <a:rPr lang="el-GR" sz="1700"/>
              <a:t>Ενισχύει την κριτική ικανότητα</a:t>
            </a:r>
          </a:p>
          <a:p>
            <a:r>
              <a:rPr lang="el-GR" sz="1700"/>
              <a:t>Συμβάλλει στην κοινωνική ένταξη των παιδιών, στο αίσθημα της ομαδικότητας και της συνεργασίας</a:t>
            </a:r>
          </a:p>
          <a:p>
            <a:r>
              <a:rPr lang="el-GR" sz="1700"/>
              <a:t>Βελτιώνει τις επικοινωνιακές δεξιότητες του ατόμου</a:t>
            </a:r>
          </a:p>
          <a:p>
            <a:r>
              <a:rPr lang="el-GR" sz="1700"/>
              <a:t>Διδάσκει στα παιδιά ηθικές και πνευματικές αξιών</a:t>
            </a:r>
          </a:p>
          <a:p>
            <a:r>
              <a:rPr lang="el-GR" sz="1700"/>
              <a:t>Χτίζει την αυτογνωσία του ατόμου</a:t>
            </a:r>
          </a:p>
          <a:p>
            <a:pPr marL="0" indent="0">
              <a:buNone/>
            </a:pPr>
            <a:endParaRPr lang="en-US" sz="1700"/>
          </a:p>
        </p:txBody>
      </p:sp>
    </p:spTree>
    <p:extLst>
      <p:ext uri="{BB962C8B-B14F-4D97-AF65-F5344CB8AC3E}">
        <p14:creationId xmlns:p14="http://schemas.microsoft.com/office/powerpoint/2010/main" val="174879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903C7-C0CB-4BCA-B605-770AC41B539A}"/>
              </a:ext>
            </a:extLst>
          </p:cNvPr>
          <p:cNvSpPr>
            <a:spLocks noGrp="1"/>
          </p:cNvSpPr>
          <p:nvPr>
            <p:ph type="title"/>
          </p:nvPr>
        </p:nvSpPr>
        <p:spPr/>
        <p:txBody>
          <a:bodyPr>
            <a:noAutofit/>
          </a:bodyPr>
          <a:lstStyle/>
          <a:p>
            <a:r>
              <a:rPr lang="el-GR" sz="3600" dirty="0"/>
              <a:t>Επικοινωνία μέσω του δημιουργικού – ενεργητικού δράματος και δυνατότητες εξατομίκευσης</a:t>
            </a:r>
          </a:p>
        </p:txBody>
      </p:sp>
      <p:pic>
        <p:nvPicPr>
          <p:cNvPr id="9" name="Content Placeholder 8" descr="A picture containing toy, doll&#10;&#10;Description automatically generated">
            <a:extLst>
              <a:ext uri="{FF2B5EF4-FFF2-40B4-BE49-F238E27FC236}">
                <a16:creationId xmlns:a16="http://schemas.microsoft.com/office/drawing/2014/main" id="{8DA6A9AA-9479-4CA5-9ED2-0E8EF8A7E4D6}"/>
              </a:ext>
            </a:extLst>
          </p:cNvPr>
          <p:cNvPicPr>
            <a:picLocks noGrp="1" noChangeAspect="1"/>
          </p:cNvPicPr>
          <p:nvPr>
            <p:ph sz="half" idx="1"/>
          </p:nvPr>
        </p:nvPicPr>
        <p:blipFill>
          <a:blip r:embed="rId2"/>
          <a:stretch>
            <a:fillRect/>
          </a:stretch>
        </p:blipFill>
        <p:spPr>
          <a:xfrm>
            <a:off x="1218811" y="2285999"/>
            <a:ext cx="2962275" cy="1543050"/>
          </a:xfrm>
        </p:spPr>
      </p:pic>
      <p:sp>
        <p:nvSpPr>
          <p:cNvPr id="11" name="Content Placeholder 10">
            <a:extLst>
              <a:ext uri="{FF2B5EF4-FFF2-40B4-BE49-F238E27FC236}">
                <a16:creationId xmlns:a16="http://schemas.microsoft.com/office/drawing/2014/main" id="{4CC976CC-6A01-448E-9375-1B25A07B5CC5}"/>
              </a:ext>
            </a:extLst>
          </p:cNvPr>
          <p:cNvSpPr>
            <a:spLocks noGrp="1"/>
          </p:cNvSpPr>
          <p:nvPr>
            <p:ph sz="half" idx="2"/>
          </p:nvPr>
        </p:nvSpPr>
        <p:spPr>
          <a:xfrm>
            <a:off x="4350058" y="1979720"/>
            <a:ext cx="6623131" cy="4749554"/>
          </a:xfrm>
        </p:spPr>
        <p:txBody>
          <a:bodyPr>
            <a:normAutofit fontScale="92500" lnSpcReduction="20000"/>
          </a:bodyPr>
          <a:lstStyle/>
          <a:p>
            <a:r>
              <a:rPr lang="el-GR" dirty="0"/>
              <a:t>Η μη λεκτική επικοινωνία έχει να κάνει συνήθως με τη σχέση μεταξύ του αποστολέα του μη λεκτικού μηνύματος με τους άλλους, ή με το αντικείμενο του μηνύματος ή με τον ίδιο τον πομπό. Η λεκτική επικοινωνία από την άλλη είναι συχνότερα η επικοινωνία </a:t>
            </a:r>
            <a:r>
              <a:rPr lang="el-GR" u="sng" dirty="0"/>
              <a:t>για</a:t>
            </a:r>
            <a:r>
              <a:rPr lang="el-GR" dirty="0"/>
              <a:t> ένα αντικείμενο.</a:t>
            </a:r>
          </a:p>
          <a:p>
            <a:r>
              <a:rPr lang="el-GR" dirty="0"/>
              <a:t>Στο δημιουργικό – ενεργητικό δράμα αποστολέας ενός μηνύματος δεν είναι μόνο ο δάσκαλος, αλλά και τα παιδιά, εφόσον υπάρχει ανταλλαγή λεκτικών και μη λεκτικών μηνυμάτων από και προς τις δύο κατευθύνσεις.</a:t>
            </a:r>
          </a:p>
          <a:p>
            <a:r>
              <a:rPr lang="el-GR" dirty="0"/>
              <a:t>Μια μοναδική επικοινωνία αναπτύσσεται μεταξύ δασκάλου και μαριονέτας, όπου ο δάσκαλος μπορεί να είναι ο αποστολέας του μηνύματος σε σχέση από την πλευρά των μαθητών, αλλά μηνύματα αποστέλλονται και από τα παιδιά στην μαριονέτα, με τελικό αποδέκτη τον δάσκαλο.</a:t>
            </a:r>
          </a:p>
          <a:p>
            <a:r>
              <a:rPr lang="el-GR" dirty="0"/>
              <a:t>Στην επικοινωνία μεταξύ δασκάλων και μαθητών πρέπει τα παιδιά να έχουν αρκετό χώρο για πειραματισμό, να μπορούν να εκφράζονται με ελευθερία και να υποστηρίζεται το προσωπικό στοιχείο.</a:t>
            </a:r>
          </a:p>
          <a:p>
            <a:endParaRPr lang="el-GR" dirty="0"/>
          </a:p>
        </p:txBody>
      </p:sp>
    </p:spTree>
    <p:extLst>
      <p:ext uri="{BB962C8B-B14F-4D97-AF65-F5344CB8AC3E}">
        <p14:creationId xmlns:p14="http://schemas.microsoft.com/office/powerpoint/2010/main" val="74915211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1086</TotalTime>
  <Words>935</Words>
  <Application>Microsoft Macintosh PowerPoint</Application>
  <PresentationFormat>Widescreen</PresentationFormat>
  <Paragraphs>60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 Light</vt:lpstr>
      <vt:lpstr>Franklin Gothic Book</vt:lpstr>
      <vt:lpstr>Crop</vt:lpstr>
      <vt:lpstr>Μαριονέτες και μη λεκτική επικοινωνία</vt:lpstr>
      <vt:lpstr>Σύμφωνα με την συγγραφέα του άρθρου: </vt:lpstr>
      <vt:lpstr>Τα παιδιά του σήμερα</vt:lpstr>
      <vt:lpstr>Τι μπορεί να κάνει μια μαριονέτα</vt:lpstr>
      <vt:lpstr>Γενικευμένα είδη λεκτικής και μη λεκτικής  επικοινωνίας</vt:lpstr>
      <vt:lpstr>Μη λεκτική επικοινωνία</vt:lpstr>
      <vt:lpstr>Οι τέχνες ως μορφή μη λεκτικής επικοινωνίας</vt:lpstr>
      <vt:lpstr>Το δημιουργικό – ενεργητικό δράμα</vt:lpstr>
      <vt:lpstr>Επικοινωνία μέσω του δημιουργικού – ενεργητικού δράματος και δυνατότητες εξατομίκευσης</vt:lpstr>
      <vt:lpstr>Η μαριονέτα και η επικοινωνία μέσω μεσάζοντα</vt:lpstr>
      <vt:lpstr>Συναισθηματική ωρίμανση και κοινωνικοποίηση</vt:lpstr>
      <vt:lpstr>ΤΕΛΟΣ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Μαριονέτες και μη λεκτική επικοινωνία</dc:title>
  <dc:creator>Vasiliki Mouriki</dc:creator>
  <cp:lastModifiedBy>Antigoni Parousi</cp:lastModifiedBy>
  <cp:revision>9</cp:revision>
  <dcterms:created xsi:type="dcterms:W3CDTF">2020-11-09T15:55:18Z</dcterms:created>
  <dcterms:modified xsi:type="dcterms:W3CDTF">2020-11-25T13:31:45Z</dcterms:modified>
</cp:coreProperties>
</file>