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6" r:id="rId2"/>
    <p:sldId id="410" r:id="rId3"/>
    <p:sldId id="411" r:id="rId4"/>
    <p:sldId id="384" r:id="rId5"/>
    <p:sldId id="421" r:id="rId6"/>
    <p:sldId id="413" r:id="rId7"/>
    <p:sldId id="390" r:id="rId8"/>
    <p:sldId id="364" r:id="rId9"/>
    <p:sldId id="420" r:id="rId10"/>
    <p:sldId id="378" r:id="rId11"/>
    <p:sldId id="401" r:id="rId12"/>
    <p:sldId id="379" r:id="rId13"/>
    <p:sldId id="414" r:id="rId14"/>
    <p:sldId id="402" r:id="rId15"/>
    <p:sldId id="415" r:id="rId16"/>
    <p:sldId id="432" r:id="rId17"/>
    <p:sldId id="377" r:id="rId18"/>
    <p:sldId id="391" r:id="rId19"/>
    <p:sldId id="417" r:id="rId20"/>
    <p:sldId id="265" r:id="rId21"/>
    <p:sldId id="418" r:id="rId22"/>
    <p:sldId id="419" r:id="rId23"/>
    <p:sldId id="422" r:id="rId24"/>
    <p:sldId id="407" r:id="rId25"/>
    <p:sldId id="423" r:id="rId26"/>
    <p:sldId id="317" r:id="rId27"/>
    <p:sldId id="430" r:id="rId28"/>
    <p:sldId id="439" r:id="rId29"/>
    <p:sldId id="429" r:id="rId30"/>
    <p:sldId id="404" r:id="rId31"/>
    <p:sldId id="425" r:id="rId32"/>
    <p:sldId id="424" r:id="rId33"/>
    <p:sldId id="318" r:id="rId34"/>
    <p:sldId id="386" r:id="rId35"/>
    <p:sldId id="266" r:id="rId36"/>
    <p:sldId id="403" r:id="rId37"/>
    <p:sldId id="426" r:id="rId38"/>
    <p:sldId id="436" r:id="rId39"/>
    <p:sldId id="427" r:id="rId40"/>
    <p:sldId id="428" r:id="rId41"/>
    <p:sldId id="431" r:id="rId42"/>
    <p:sldId id="435" r:id="rId43"/>
    <p:sldId id="434" r:id="rId44"/>
    <p:sldId id="433" r:id="rId45"/>
    <p:sldId id="437" r:id="rId46"/>
    <p:sldId id="337" r:id="rId47"/>
    <p:sldId id="408" r:id="rId48"/>
    <p:sldId id="342" r:id="rId49"/>
    <p:sldId id="438" r:id="rId50"/>
    <p:sldId id="409" r:id="rId51"/>
    <p:sldId id="343" r:id="rId52"/>
    <p:sldId id="381" r:id="rId53"/>
    <p:sldId id="441" r:id="rId54"/>
    <p:sldId id="443" r:id="rId55"/>
    <p:sldId id="440" r:id="rId56"/>
    <p:sldId id="442" r:id="rId57"/>
    <p:sldId id="382" r:id="rId58"/>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68"/>
    <p:restoredTop sz="81361" autoAdjust="0"/>
  </p:normalViewPr>
  <p:slideViewPr>
    <p:cSldViewPr>
      <p:cViewPr varScale="1">
        <p:scale>
          <a:sx n="103" d="100"/>
          <a:sy n="103" d="100"/>
        </p:scale>
        <p:origin x="216"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BF56BC-DB77-4544-84A5-1742757EF535}"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US"/>
        </a:p>
      </dgm:t>
    </dgm:pt>
    <dgm:pt modelId="{9B57DA05-77AC-48C5-A7F8-9845FD58AD51}">
      <dgm:prSet/>
      <dgm:spPr>
        <a:solidFill>
          <a:schemeClr val="bg2">
            <a:lumMod val="90000"/>
            <a:lumOff val="10000"/>
          </a:schemeClr>
        </a:solidFill>
      </dgm:spPr>
      <dgm:t>
        <a:bodyPr/>
        <a:lstStyle/>
        <a:p>
          <a:r>
            <a:rPr lang="el-GR" dirty="0"/>
            <a:t>Στις 20 </a:t>
          </a:r>
          <a:r>
            <a:rPr lang="el-GR" dirty="0" err="1"/>
            <a:t>Μαϊου</a:t>
          </a:r>
          <a:r>
            <a:rPr lang="el-GR" dirty="0"/>
            <a:t> 1929, στο πέμπτο συνέδριο μαριονέτας στην Πράγα, που συγκέντρωσε </a:t>
          </a:r>
          <a:r>
            <a:rPr lang="el-GR" dirty="0" err="1"/>
            <a:t>μαριονετίστες</a:t>
          </a:r>
          <a:r>
            <a:rPr lang="el-GR" dirty="0"/>
            <a:t> από πολλές ευρωπαϊκές χώρες, γεννήθηκε η ιδέα της ίδρυσης ενός διεθνούς οργανισμού βασισμένου στη φιλία. Η </a:t>
          </a:r>
          <a:r>
            <a:rPr lang="fr-FR" dirty="0"/>
            <a:t>UNIMA</a:t>
          </a:r>
          <a:r>
            <a:rPr lang="el-GR" dirty="0"/>
            <a:t> (</a:t>
          </a:r>
          <a:r>
            <a:rPr lang="fr-FR" dirty="0"/>
            <a:t>Union Internationale de la Marionnette</a:t>
          </a:r>
          <a:r>
            <a:rPr lang="el-GR" dirty="0"/>
            <a:t>), μια πρώτη διεθνής δομή του θεατρικού κόσμου, γίνεται πολύ γρήγορα παγκόσμιος οργανισμός. </a:t>
          </a:r>
          <a:endParaRPr lang="en-US" dirty="0"/>
        </a:p>
      </dgm:t>
    </dgm:pt>
    <dgm:pt modelId="{B2458745-C19C-409E-83DD-DC4F6A7721C3}" type="parTrans" cxnId="{67C13C46-7755-452D-A295-60E43D42260F}">
      <dgm:prSet/>
      <dgm:spPr/>
      <dgm:t>
        <a:bodyPr/>
        <a:lstStyle/>
        <a:p>
          <a:endParaRPr lang="en-US"/>
        </a:p>
      </dgm:t>
    </dgm:pt>
    <dgm:pt modelId="{E173A59F-9214-49AE-818B-928972FBF2B0}" type="sibTrans" cxnId="{67C13C46-7755-452D-A295-60E43D42260F}">
      <dgm:prSet/>
      <dgm:spPr/>
      <dgm:t>
        <a:bodyPr/>
        <a:lstStyle/>
        <a:p>
          <a:endParaRPr lang="en-US"/>
        </a:p>
      </dgm:t>
    </dgm:pt>
    <dgm:pt modelId="{DF4AD373-9BF1-4A34-9AA7-283D6EC4F984}">
      <dgm:prSet/>
      <dgm:spPr>
        <a:solidFill>
          <a:schemeClr val="bg2">
            <a:lumMod val="90000"/>
            <a:lumOff val="10000"/>
          </a:schemeClr>
        </a:solidFill>
      </dgm:spPr>
      <dgm:t>
        <a:bodyPr/>
        <a:lstStyle/>
        <a:p>
          <a:r>
            <a:rPr lang="el-GR"/>
            <a:t>1929 Πρώτη συνάντηση των μελών της UNIMA στο Παρίσι (στη Λιέγη το 1930 και στη Λουμπλιάνα το 1933). </a:t>
          </a:r>
          <a:endParaRPr lang="en-US"/>
        </a:p>
      </dgm:t>
    </dgm:pt>
    <dgm:pt modelId="{D26DED2E-C339-4DAF-9524-9521C1071DF6}" type="parTrans" cxnId="{2BF094F1-459F-400E-8EB1-3AA483B99C98}">
      <dgm:prSet/>
      <dgm:spPr/>
      <dgm:t>
        <a:bodyPr/>
        <a:lstStyle/>
        <a:p>
          <a:endParaRPr lang="en-US"/>
        </a:p>
      </dgm:t>
    </dgm:pt>
    <dgm:pt modelId="{83A998E9-C923-405D-8D31-B12F4179370D}" type="sibTrans" cxnId="{2BF094F1-459F-400E-8EB1-3AA483B99C98}">
      <dgm:prSet/>
      <dgm:spPr/>
      <dgm:t>
        <a:bodyPr/>
        <a:lstStyle/>
        <a:p>
          <a:endParaRPr lang="en-US"/>
        </a:p>
      </dgm:t>
    </dgm:pt>
    <dgm:pt modelId="{E2163A9A-0730-4878-B5DD-9A46D4CB197E}">
      <dgm:prSet/>
      <dgm:spPr>
        <a:solidFill>
          <a:schemeClr val="bg2">
            <a:lumMod val="90000"/>
            <a:lumOff val="10000"/>
          </a:schemeClr>
        </a:solidFill>
      </dgm:spPr>
      <dgm:t>
        <a:bodyPr/>
        <a:lstStyle/>
        <a:p>
          <a:r>
            <a:rPr lang="el-GR"/>
            <a:t>1939 Παρά τον Β’ Παγκόσμιο Πόλεμο διατηρούνται οι επαφές, συχνά μυστικές. </a:t>
          </a:r>
          <a:endParaRPr lang="en-US"/>
        </a:p>
      </dgm:t>
    </dgm:pt>
    <dgm:pt modelId="{B7244358-AD3F-4F36-B122-9CC1AE2448CC}" type="parTrans" cxnId="{F97C2552-CBEE-4BFC-B92E-9BFAB49F7DFA}">
      <dgm:prSet/>
      <dgm:spPr/>
      <dgm:t>
        <a:bodyPr/>
        <a:lstStyle/>
        <a:p>
          <a:endParaRPr lang="en-US"/>
        </a:p>
      </dgm:t>
    </dgm:pt>
    <dgm:pt modelId="{019F3A28-32C1-4A64-92E6-BE088EC44484}" type="sibTrans" cxnId="{F97C2552-CBEE-4BFC-B92E-9BFAB49F7DFA}">
      <dgm:prSet/>
      <dgm:spPr/>
      <dgm:t>
        <a:bodyPr/>
        <a:lstStyle/>
        <a:p>
          <a:endParaRPr lang="en-US"/>
        </a:p>
      </dgm:t>
    </dgm:pt>
    <dgm:pt modelId="{BE50A594-BBCC-4484-8C66-7476E5185E56}">
      <dgm:prSet/>
      <dgm:spPr>
        <a:solidFill>
          <a:schemeClr val="bg2">
            <a:lumMod val="90000"/>
            <a:lumOff val="10000"/>
          </a:schemeClr>
        </a:solidFill>
      </dgm:spPr>
      <dgm:t>
        <a:bodyPr/>
        <a:lstStyle/>
        <a:p>
          <a:r>
            <a:rPr lang="el-GR"/>
            <a:t>1957 Παρά τον ψυχρό πόλεμο, η </a:t>
          </a:r>
          <a:r>
            <a:rPr lang="fr-FR"/>
            <a:t>UNIMA</a:t>
          </a:r>
          <a:r>
            <a:rPr lang="el-GR"/>
            <a:t>, που συγκεντρώνεται ξανά στην Πράγα, αποφασίζει να συνεχίσει τις δραστηριότητές της σε μια ανθρωπιστική και φιλική ατμόσφαιρα.  </a:t>
          </a:r>
          <a:endParaRPr lang="en-US"/>
        </a:p>
      </dgm:t>
    </dgm:pt>
    <dgm:pt modelId="{9BCC1A4A-25E1-4587-9491-A765A1555231}" type="parTrans" cxnId="{14864CF7-FC2D-40FA-9B92-772F547F7F59}">
      <dgm:prSet/>
      <dgm:spPr/>
      <dgm:t>
        <a:bodyPr/>
        <a:lstStyle/>
        <a:p>
          <a:endParaRPr lang="en-US"/>
        </a:p>
      </dgm:t>
    </dgm:pt>
    <dgm:pt modelId="{3E88ED7D-C3A3-457D-B67C-9B42A92EF360}" type="sibTrans" cxnId="{14864CF7-FC2D-40FA-9B92-772F547F7F59}">
      <dgm:prSet/>
      <dgm:spPr/>
      <dgm:t>
        <a:bodyPr/>
        <a:lstStyle/>
        <a:p>
          <a:endParaRPr lang="en-US"/>
        </a:p>
      </dgm:t>
    </dgm:pt>
    <dgm:pt modelId="{47A58F48-FCA3-49AA-9D8E-51793E1CF55D}">
      <dgm:prSet/>
      <dgm:spPr>
        <a:solidFill>
          <a:schemeClr val="bg2">
            <a:lumMod val="90000"/>
            <a:lumOff val="10000"/>
          </a:schemeClr>
        </a:solidFill>
      </dgm:spPr>
      <dgm:t>
        <a:bodyPr/>
        <a:lstStyle/>
        <a:p>
          <a:r>
            <a:rPr lang="el-GR"/>
            <a:t>Τη δεκαετία του 1960, καινούργια καταστατικά δημιουργούν Εθνικά Κέντρα και Διεθνείς Επιτροπές. </a:t>
          </a:r>
          <a:endParaRPr lang="en-US"/>
        </a:p>
      </dgm:t>
    </dgm:pt>
    <dgm:pt modelId="{5082428F-A1C5-4A17-928D-C01AF92E9C4F}" type="parTrans" cxnId="{ADF5BA2C-E0D1-4B42-8259-EB871AA0D967}">
      <dgm:prSet/>
      <dgm:spPr/>
      <dgm:t>
        <a:bodyPr/>
        <a:lstStyle/>
        <a:p>
          <a:endParaRPr lang="en-US"/>
        </a:p>
      </dgm:t>
    </dgm:pt>
    <dgm:pt modelId="{18A7E4D2-BE04-44A5-8B3B-45500F80BD92}" type="sibTrans" cxnId="{ADF5BA2C-E0D1-4B42-8259-EB871AA0D967}">
      <dgm:prSet/>
      <dgm:spPr/>
      <dgm:t>
        <a:bodyPr/>
        <a:lstStyle/>
        <a:p>
          <a:endParaRPr lang="en-US"/>
        </a:p>
      </dgm:t>
    </dgm:pt>
    <dgm:pt modelId="{E1F2090E-C4B9-4517-8C2B-6CB324DDEB1F}">
      <dgm:prSet/>
      <dgm:spPr>
        <a:solidFill>
          <a:schemeClr val="bg2">
            <a:lumMod val="90000"/>
            <a:lumOff val="10000"/>
          </a:schemeClr>
        </a:solidFill>
      </dgm:spPr>
      <dgm:t>
        <a:bodyPr/>
        <a:lstStyle/>
        <a:p>
          <a:r>
            <a:rPr lang="el-GR"/>
            <a:t>1972 Η Γενική Γραμματεία εγκαθίσταται στη Βαρσοβία. </a:t>
          </a:r>
          <a:endParaRPr lang="en-US"/>
        </a:p>
      </dgm:t>
    </dgm:pt>
    <dgm:pt modelId="{B15CEC48-F928-41CB-8024-73A25A27BDD8}" type="parTrans" cxnId="{70E70EBC-6110-4972-BF7E-297DF6213DE5}">
      <dgm:prSet/>
      <dgm:spPr/>
      <dgm:t>
        <a:bodyPr/>
        <a:lstStyle/>
        <a:p>
          <a:endParaRPr lang="en-US"/>
        </a:p>
      </dgm:t>
    </dgm:pt>
    <dgm:pt modelId="{47D91CC5-9674-4B6D-9505-7AEC04580527}" type="sibTrans" cxnId="{70E70EBC-6110-4972-BF7E-297DF6213DE5}">
      <dgm:prSet/>
      <dgm:spPr/>
      <dgm:t>
        <a:bodyPr/>
        <a:lstStyle/>
        <a:p>
          <a:endParaRPr lang="en-US"/>
        </a:p>
      </dgm:t>
    </dgm:pt>
    <dgm:pt modelId="{3E6ED19E-721D-1640-B663-A57FA6D8AFF8}" type="pres">
      <dgm:prSet presAssocID="{DBBF56BC-DB77-4544-84A5-1742757EF535}" presName="diagram" presStyleCnt="0">
        <dgm:presLayoutVars>
          <dgm:dir/>
          <dgm:resizeHandles val="exact"/>
        </dgm:presLayoutVars>
      </dgm:prSet>
      <dgm:spPr/>
    </dgm:pt>
    <dgm:pt modelId="{45456E81-BC60-364A-B075-8145788C2C89}" type="pres">
      <dgm:prSet presAssocID="{9B57DA05-77AC-48C5-A7F8-9845FD58AD51}" presName="node" presStyleLbl="node1" presStyleIdx="0" presStyleCnt="6">
        <dgm:presLayoutVars>
          <dgm:bulletEnabled val="1"/>
        </dgm:presLayoutVars>
      </dgm:prSet>
      <dgm:spPr/>
    </dgm:pt>
    <dgm:pt modelId="{7CD8AF57-1411-4349-AE80-DA6DEE759730}" type="pres">
      <dgm:prSet presAssocID="{E173A59F-9214-49AE-818B-928972FBF2B0}" presName="sibTrans" presStyleCnt="0"/>
      <dgm:spPr/>
    </dgm:pt>
    <dgm:pt modelId="{9CF63A80-9984-F944-AE63-C688D6ADD6AD}" type="pres">
      <dgm:prSet presAssocID="{DF4AD373-9BF1-4A34-9AA7-283D6EC4F984}" presName="node" presStyleLbl="node1" presStyleIdx="1" presStyleCnt="6">
        <dgm:presLayoutVars>
          <dgm:bulletEnabled val="1"/>
        </dgm:presLayoutVars>
      </dgm:prSet>
      <dgm:spPr/>
    </dgm:pt>
    <dgm:pt modelId="{100B002D-CEBD-FA4E-B922-CF8024A6BB51}" type="pres">
      <dgm:prSet presAssocID="{83A998E9-C923-405D-8D31-B12F4179370D}" presName="sibTrans" presStyleCnt="0"/>
      <dgm:spPr/>
    </dgm:pt>
    <dgm:pt modelId="{F1063BE1-111B-9A41-B292-DA2B0DC4EE55}" type="pres">
      <dgm:prSet presAssocID="{E2163A9A-0730-4878-B5DD-9A46D4CB197E}" presName="node" presStyleLbl="node1" presStyleIdx="2" presStyleCnt="6">
        <dgm:presLayoutVars>
          <dgm:bulletEnabled val="1"/>
        </dgm:presLayoutVars>
      </dgm:prSet>
      <dgm:spPr/>
    </dgm:pt>
    <dgm:pt modelId="{AABE4E5E-3308-6B41-A033-CD8E1932E1FB}" type="pres">
      <dgm:prSet presAssocID="{019F3A28-32C1-4A64-92E6-BE088EC44484}" presName="sibTrans" presStyleCnt="0"/>
      <dgm:spPr/>
    </dgm:pt>
    <dgm:pt modelId="{0C7071FB-F64C-BA47-9402-F2C7BC4547A6}" type="pres">
      <dgm:prSet presAssocID="{BE50A594-BBCC-4484-8C66-7476E5185E56}" presName="node" presStyleLbl="node1" presStyleIdx="3" presStyleCnt="6">
        <dgm:presLayoutVars>
          <dgm:bulletEnabled val="1"/>
        </dgm:presLayoutVars>
      </dgm:prSet>
      <dgm:spPr/>
    </dgm:pt>
    <dgm:pt modelId="{880E4F0B-F258-DE44-98F8-D7A4FD6E790A}" type="pres">
      <dgm:prSet presAssocID="{3E88ED7D-C3A3-457D-B67C-9B42A92EF360}" presName="sibTrans" presStyleCnt="0"/>
      <dgm:spPr/>
    </dgm:pt>
    <dgm:pt modelId="{4F5BE073-E16F-D642-A302-4D41593815F7}" type="pres">
      <dgm:prSet presAssocID="{47A58F48-FCA3-49AA-9D8E-51793E1CF55D}" presName="node" presStyleLbl="node1" presStyleIdx="4" presStyleCnt="6">
        <dgm:presLayoutVars>
          <dgm:bulletEnabled val="1"/>
        </dgm:presLayoutVars>
      </dgm:prSet>
      <dgm:spPr/>
    </dgm:pt>
    <dgm:pt modelId="{1F79FFF5-9B06-A549-8216-2573F9BE76B4}" type="pres">
      <dgm:prSet presAssocID="{18A7E4D2-BE04-44A5-8B3B-45500F80BD92}" presName="sibTrans" presStyleCnt="0"/>
      <dgm:spPr/>
    </dgm:pt>
    <dgm:pt modelId="{9C2D38B2-DA59-2445-91BF-B7F94B72D505}" type="pres">
      <dgm:prSet presAssocID="{E1F2090E-C4B9-4517-8C2B-6CB324DDEB1F}" presName="node" presStyleLbl="node1" presStyleIdx="5" presStyleCnt="6">
        <dgm:presLayoutVars>
          <dgm:bulletEnabled val="1"/>
        </dgm:presLayoutVars>
      </dgm:prSet>
      <dgm:spPr/>
    </dgm:pt>
  </dgm:ptLst>
  <dgm:cxnLst>
    <dgm:cxn modelId="{ADF5BA2C-E0D1-4B42-8259-EB871AA0D967}" srcId="{DBBF56BC-DB77-4544-84A5-1742757EF535}" destId="{47A58F48-FCA3-49AA-9D8E-51793E1CF55D}" srcOrd="4" destOrd="0" parTransId="{5082428F-A1C5-4A17-928D-C01AF92E9C4F}" sibTransId="{18A7E4D2-BE04-44A5-8B3B-45500F80BD92}"/>
    <dgm:cxn modelId="{45A1F23E-BD58-B546-8E62-80D244964F25}" type="presOf" srcId="{47A58F48-FCA3-49AA-9D8E-51793E1CF55D}" destId="{4F5BE073-E16F-D642-A302-4D41593815F7}" srcOrd="0" destOrd="0" presId="urn:microsoft.com/office/officeart/2005/8/layout/default"/>
    <dgm:cxn modelId="{07FA3946-1274-5B4B-8862-E21A04E2BE67}" type="presOf" srcId="{DF4AD373-9BF1-4A34-9AA7-283D6EC4F984}" destId="{9CF63A80-9984-F944-AE63-C688D6ADD6AD}" srcOrd="0" destOrd="0" presId="urn:microsoft.com/office/officeart/2005/8/layout/default"/>
    <dgm:cxn modelId="{67C13C46-7755-452D-A295-60E43D42260F}" srcId="{DBBF56BC-DB77-4544-84A5-1742757EF535}" destId="{9B57DA05-77AC-48C5-A7F8-9845FD58AD51}" srcOrd="0" destOrd="0" parTransId="{B2458745-C19C-409E-83DD-DC4F6A7721C3}" sibTransId="{E173A59F-9214-49AE-818B-928972FBF2B0}"/>
    <dgm:cxn modelId="{F97C2552-CBEE-4BFC-B92E-9BFAB49F7DFA}" srcId="{DBBF56BC-DB77-4544-84A5-1742757EF535}" destId="{E2163A9A-0730-4878-B5DD-9A46D4CB197E}" srcOrd="2" destOrd="0" parTransId="{B7244358-AD3F-4F36-B122-9CC1AE2448CC}" sibTransId="{019F3A28-32C1-4A64-92E6-BE088EC44484}"/>
    <dgm:cxn modelId="{ECCC895C-F5C0-4D46-987E-96FE474CBB5A}" type="presOf" srcId="{DBBF56BC-DB77-4544-84A5-1742757EF535}" destId="{3E6ED19E-721D-1640-B663-A57FA6D8AFF8}" srcOrd="0" destOrd="0" presId="urn:microsoft.com/office/officeart/2005/8/layout/default"/>
    <dgm:cxn modelId="{8C1E2373-D00F-C247-9C87-A93816A82961}" type="presOf" srcId="{9B57DA05-77AC-48C5-A7F8-9845FD58AD51}" destId="{45456E81-BC60-364A-B075-8145788C2C89}" srcOrd="0" destOrd="0" presId="urn:microsoft.com/office/officeart/2005/8/layout/default"/>
    <dgm:cxn modelId="{130A1879-3B17-4948-9483-E09BFCD67F56}" type="presOf" srcId="{BE50A594-BBCC-4484-8C66-7476E5185E56}" destId="{0C7071FB-F64C-BA47-9402-F2C7BC4547A6}" srcOrd="0" destOrd="0" presId="urn:microsoft.com/office/officeart/2005/8/layout/default"/>
    <dgm:cxn modelId="{70E70EBC-6110-4972-BF7E-297DF6213DE5}" srcId="{DBBF56BC-DB77-4544-84A5-1742757EF535}" destId="{E1F2090E-C4B9-4517-8C2B-6CB324DDEB1F}" srcOrd="5" destOrd="0" parTransId="{B15CEC48-F928-41CB-8024-73A25A27BDD8}" sibTransId="{47D91CC5-9674-4B6D-9505-7AEC04580527}"/>
    <dgm:cxn modelId="{291BE6C4-B835-8246-B63F-44ECF8682182}" type="presOf" srcId="{E2163A9A-0730-4878-B5DD-9A46D4CB197E}" destId="{F1063BE1-111B-9A41-B292-DA2B0DC4EE55}" srcOrd="0" destOrd="0" presId="urn:microsoft.com/office/officeart/2005/8/layout/default"/>
    <dgm:cxn modelId="{F15913DF-A34F-BF49-AE54-F1B1631CA34E}" type="presOf" srcId="{E1F2090E-C4B9-4517-8C2B-6CB324DDEB1F}" destId="{9C2D38B2-DA59-2445-91BF-B7F94B72D505}" srcOrd="0" destOrd="0" presId="urn:microsoft.com/office/officeart/2005/8/layout/default"/>
    <dgm:cxn modelId="{2BF094F1-459F-400E-8EB1-3AA483B99C98}" srcId="{DBBF56BC-DB77-4544-84A5-1742757EF535}" destId="{DF4AD373-9BF1-4A34-9AA7-283D6EC4F984}" srcOrd="1" destOrd="0" parTransId="{D26DED2E-C339-4DAF-9524-9521C1071DF6}" sibTransId="{83A998E9-C923-405D-8D31-B12F4179370D}"/>
    <dgm:cxn modelId="{14864CF7-FC2D-40FA-9B92-772F547F7F59}" srcId="{DBBF56BC-DB77-4544-84A5-1742757EF535}" destId="{BE50A594-BBCC-4484-8C66-7476E5185E56}" srcOrd="3" destOrd="0" parTransId="{9BCC1A4A-25E1-4587-9491-A765A1555231}" sibTransId="{3E88ED7D-C3A3-457D-B67C-9B42A92EF360}"/>
    <dgm:cxn modelId="{A550B1BB-3ED8-004B-A0B3-6BDE0FAACE6A}" type="presParOf" srcId="{3E6ED19E-721D-1640-B663-A57FA6D8AFF8}" destId="{45456E81-BC60-364A-B075-8145788C2C89}" srcOrd="0" destOrd="0" presId="urn:microsoft.com/office/officeart/2005/8/layout/default"/>
    <dgm:cxn modelId="{D9696E3C-D6B4-7146-9848-55E01859C249}" type="presParOf" srcId="{3E6ED19E-721D-1640-B663-A57FA6D8AFF8}" destId="{7CD8AF57-1411-4349-AE80-DA6DEE759730}" srcOrd="1" destOrd="0" presId="urn:microsoft.com/office/officeart/2005/8/layout/default"/>
    <dgm:cxn modelId="{F4DCBF04-7D7E-424D-B3D7-5C2F38C0F71D}" type="presParOf" srcId="{3E6ED19E-721D-1640-B663-A57FA6D8AFF8}" destId="{9CF63A80-9984-F944-AE63-C688D6ADD6AD}" srcOrd="2" destOrd="0" presId="urn:microsoft.com/office/officeart/2005/8/layout/default"/>
    <dgm:cxn modelId="{69EF2C9F-C061-5C42-BA81-89F7DDA45AE2}" type="presParOf" srcId="{3E6ED19E-721D-1640-B663-A57FA6D8AFF8}" destId="{100B002D-CEBD-FA4E-B922-CF8024A6BB51}" srcOrd="3" destOrd="0" presId="urn:microsoft.com/office/officeart/2005/8/layout/default"/>
    <dgm:cxn modelId="{F4EDD2B4-4838-2A44-9EBC-B4CC9EEC77ED}" type="presParOf" srcId="{3E6ED19E-721D-1640-B663-A57FA6D8AFF8}" destId="{F1063BE1-111B-9A41-B292-DA2B0DC4EE55}" srcOrd="4" destOrd="0" presId="urn:microsoft.com/office/officeart/2005/8/layout/default"/>
    <dgm:cxn modelId="{3FDAF22D-774D-B249-95F8-2F5B19F2BC66}" type="presParOf" srcId="{3E6ED19E-721D-1640-B663-A57FA6D8AFF8}" destId="{AABE4E5E-3308-6B41-A033-CD8E1932E1FB}" srcOrd="5" destOrd="0" presId="urn:microsoft.com/office/officeart/2005/8/layout/default"/>
    <dgm:cxn modelId="{55A9B525-1AC5-3D40-8686-09E899330596}" type="presParOf" srcId="{3E6ED19E-721D-1640-B663-A57FA6D8AFF8}" destId="{0C7071FB-F64C-BA47-9402-F2C7BC4547A6}" srcOrd="6" destOrd="0" presId="urn:microsoft.com/office/officeart/2005/8/layout/default"/>
    <dgm:cxn modelId="{DAA5D64C-CE20-DD4A-BFAA-DB8B51AEE5F8}" type="presParOf" srcId="{3E6ED19E-721D-1640-B663-A57FA6D8AFF8}" destId="{880E4F0B-F258-DE44-98F8-D7A4FD6E790A}" srcOrd="7" destOrd="0" presId="urn:microsoft.com/office/officeart/2005/8/layout/default"/>
    <dgm:cxn modelId="{FA745248-58EE-8A47-9D8B-9056B401FCC7}" type="presParOf" srcId="{3E6ED19E-721D-1640-B663-A57FA6D8AFF8}" destId="{4F5BE073-E16F-D642-A302-4D41593815F7}" srcOrd="8" destOrd="0" presId="urn:microsoft.com/office/officeart/2005/8/layout/default"/>
    <dgm:cxn modelId="{28185BF7-0C28-5045-A65D-8AF5FBB0568D}" type="presParOf" srcId="{3E6ED19E-721D-1640-B663-A57FA6D8AFF8}" destId="{1F79FFF5-9B06-A549-8216-2573F9BE76B4}" srcOrd="9" destOrd="0" presId="urn:microsoft.com/office/officeart/2005/8/layout/default"/>
    <dgm:cxn modelId="{A31F4053-D3F2-2045-BB73-24399D6F67D4}" type="presParOf" srcId="{3E6ED19E-721D-1640-B663-A57FA6D8AFF8}" destId="{9C2D38B2-DA59-2445-91BF-B7F94B72D505}"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534614-3468-4D33-94AE-F5DCA3CFF2AC}" type="doc">
      <dgm:prSet loTypeId="urn:microsoft.com/office/officeart/2005/8/layout/vList2" loCatId="list" qsTypeId="urn:microsoft.com/office/officeart/2005/8/quickstyle/simple4" qsCatId="simple" csTypeId="urn:microsoft.com/office/officeart/2005/8/colors/accent2_2" csCatId="accent2" phldr="1"/>
      <dgm:spPr/>
      <dgm:t>
        <a:bodyPr/>
        <a:lstStyle/>
        <a:p>
          <a:endParaRPr lang="en-US"/>
        </a:p>
      </dgm:t>
    </dgm:pt>
    <dgm:pt modelId="{4BB7E102-BCC2-4227-B3D0-C28D7E2416A0}">
      <dgm:prSet/>
      <dgm:spPr>
        <a:gradFill rotWithShape="0">
          <a:gsLst>
            <a:gs pos="98875">
              <a:schemeClr val="bg2">
                <a:lumMod val="75000"/>
                <a:lumOff val="25000"/>
              </a:schemeClr>
            </a:gs>
            <a:gs pos="99859">
              <a:srgbClr val="A5192A"/>
            </a:gs>
            <a:gs pos="99719">
              <a:srgbClr val="A71829"/>
            </a:gs>
            <a:gs pos="99438">
              <a:srgbClr val="AC1527"/>
            </a:gs>
            <a:gs pos="100000">
              <a:schemeClr val="accent2">
                <a:hueOff val="0"/>
                <a:satOff val="0"/>
                <a:lumOff val="0"/>
                <a:alphaOff val="0"/>
                <a:shade val="94000"/>
                <a:satMod val="135000"/>
              </a:schemeClr>
            </a:gs>
          </a:gsLst>
        </a:gradFill>
        <a:ln>
          <a:solidFill>
            <a:schemeClr val="accent1"/>
          </a:solidFill>
        </a:ln>
      </dgm:spPr>
      <dgm:t>
        <a:bodyPr/>
        <a:lstStyle/>
        <a:p>
          <a:r>
            <a:rPr lang="el-GR"/>
            <a:t>1980 Το Συνέδριο γίνεται για πρώτη φορά εκτός Ευρώπης, στην Ουάσινγκτον. Εκλέγεται πρόεδρος ο </a:t>
          </a:r>
          <a:r>
            <a:rPr lang="en-US"/>
            <a:t>Jacques Felix</a:t>
          </a:r>
          <a:r>
            <a:rPr lang="el-GR"/>
            <a:t>. </a:t>
          </a:r>
          <a:endParaRPr lang="en-US"/>
        </a:p>
      </dgm:t>
    </dgm:pt>
    <dgm:pt modelId="{0CDF50A7-E24F-4BC3-93F1-66A1B76B60C3}" type="parTrans" cxnId="{A341C236-40DD-409B-A5AD-8BF22EC80650}">
      <dgm:prSet/>
      <dgm:spPr/>
      <dgm:t>
        <a:bodyPr/>
        <a:lstStyle/>
        <a:p>
          <a:endParaRPr lang="en-US"/>
        </a:p>
      </dgm:t>
    </dgm:pt>
    <dgm:pt modelId="{CA1D24FE-DFB1-49B9-ACBB-6C1EB0DB619E}" type="sibTrans" cxnId="{A341C236-40DD-409B-A5AD-8BF22EC80650}">
      <dgm:prSet/>
      <dgm:spPr/>
      <dgm:t>
        <a:bodyPr/>
        <a:lstStyle/>
        <a:p>
          <a:endParaRPr lang="en-US"/>
        </a:p>
      </dgm:t>
    </dgm:pt>
    <dgm:pt modelId="{098C6F6B-A21C-4BB9-A3FB-68E2FC0A14F2}">
      <dgm:prSet/>
      <dgm:spPr>
        <a:gradFill rotWithShape="0">
          <a:gsLst>
            <a:gs pos="100000">
              <a:schemeClr val="bg2">
                <a:lumMod val="75000"/>
                <a:lumOff val="25000"/>
              </a:schemeClr>
            </a:gs>
            <a:gs pos="100000">
              <a:schemeClr val="accent2">
                <a:hueOff val="0"/>
                <a:satOff val="0"/>
                <a:lumOff val="0"/>
                <a:alphaOff val="0"/>
                <a:shade val="93000"/>
                <a:satMod val="130000"/>
              </a:schemeClr>
            </a:gs>
            <a:gs pos="100000">
              <a:schemeClr val="accent2">
                <a:hueOff val="0"/>
                <a:satOff val="0"/>
                <a:lumOff val="0"/>
                <a:alphaOff val="0"/>
                <a:shade val="94000"/>
                <a:satMod val="135000"/>
              </a:schemeClr>
            </a:gs>
          </a:gsLst>
        </a:gradFill>
      </dgm:spPr>
      <dgm:t>
        <a:bodyPr/>
        <a:lstStyle/>
        <a:p>
          <a:r>
            <a:rPr lang="el-GR"/>
            <a:t>1981 Η Σαρλεβίλ-Μεζιέρ, όπου το παγκόσμιο φεστιβάλ και το Διεθνές Ινστιτούτο Μαριονέτας προσελκύουν πολλούς μαριονετίστες, ορίζεται έδρα της </a:t>
          </a:r>
          <a:r>
            <a:rPr lang="fr-FR"/>
            <a:t>UNIMA</a:t>
          </a:r>
          <a:r>
            <a:rPr lang="el-GR"/>
            <a:t>. </a:t>
          </a:r>
          <a:endParaRPr lang="en-US"/>
        </a:p>
      </dgm:t>
    </dgm:pt>
    <dgm:pt modelId="{42661416-AFC9-4084-B686-1DB1F5A5E457}" type="parTrans" cxnId="{13557FB8-1DCD-4E16-96B4-4F51E2E3C1B8}">
      <dgm:prSet/>
      <dgm:spPr/>
      <dgm:t>
        <a:bodyPr/>
        <a:lstStyle/>
        <a:p>
          <a:endParaRPr lang="en-US"/>
        </a:p>
      </dgm:t>
    </dgm:pt>
    <dgm:pt modelId="{6D1BAB23-3162-4189-8C65-58495F14C31E}" type="sibTrans" cxnId="{13557FB8-1DCD-4E16-96B4-4F51E2E3C1B8}">
      <dgm:prSet/>
      <dgm:spPr/>
      <dgm:t>
        <a:bodyPr/>
        <a:lstStyle/>
        <a:p>
          <a:endParaRPr lang="en-US"/>
        </a:p>
      </dgm:t>
    </dgm:pt>
    <dgm:pt modelId="{58C91145-A3EA-4D0C-AE7C-81543DB2F976}">
      <dgm:prSet/>
      <dgm:spPr>
        <a:gradFill rotWithShape="0">
          <a:gsLst>
            <a:gs pos="100000">
              <a:schemeClr val="bg2">
                <a:lumMod val="75000"/>
                <a:lumOff val="25000"/>
              </a:schemeClr>
            </a:gs>
            <a:gs pos="100000">
              <a:schemeClr val="accent2">
                <a:hueOff val="0"/>
                <a:satOff val="0"/>
                <a:lumOff val="0"/>
                <a:alphaOff val="0"/>
                <a:shade val="93000"/>
                <a:satMod val="130000"/>
              </a:schemeClr>
            </a:gs>
            <a:gs pos="100000">
              <a:schemeClr val="accent2">
                <a:hueOff val="0"/>
                <a:satOff val="0"/>
                <a:lumOff val="0"/>
                <a:alphaOff val="0"/>
                <a:shade val="94000"/>
                <a:satMod val="135000"/>
              </a:schemeClr>
            </a:gs>
          </a:gsLst>
        </a:gradFill>
      </dgm:spPr>
      <dgm:t>
        <a:bodyPr/>
        <a:lstStyle/>
        <a:p>
          <a:r>
            <a:rPr lang="el-GR" dirty="0"/>
            <a:t>1988 Πρώτο συνέδριο στην Ασία, σε τρεις ιαπωνικές πόλεις: </a:t>
          </a:r>
          <a:r>
            <a:rPr lang="el-GR" dirty="0" err="1"/>
            <a:t>Ναγκόγια</a:t>
          </a:r>
          <a:r>
            <a:rPr lang="el-GR" dirty="0"/>
            <a:t>, </a:t>
          </a:r>
          <a:r>
            <a:rPr lang="el-GR" dirty="0" err="1"/>
            <a:t>Ιίντα</a:t>
          </a:r>
          <a:r>
            <a:rPr lang="el-GR" dirty="0"/>
            <a:t> και Τόκιο. </a:t>
          </a:r>
          <a:endParaRPr lang="en-US" dirty="0"/>
        </a:p>
      </dgm:t>
    </dgm:pt>
    <dgm:pt modelId="{2EE6DE62-FE24-4970-99EA-80950743DD48}" type="parTrans" cxnId="{EA5B79F9-999C-46A4-A671-1C4429F74CCE}">
      <dgm:prSet/>
      <dgm:spPr/>
      <dgm:t>
        <a:bodyPr/>
        <a:lstStyle/>
        <a:p>
          <a:endParaRPr lang="en-US"/>
        </a:p>
      </dgm:t>
    </dgm:pt>
    <dgm:pt modelId="{43EB056C-38F5-4418-A1C7-0ACD4B10C5C0}" type="sibTrans" cxnId="{EA5B79F9-999C-46A4-A671-1C4429F74CCE}">
      <dgm:prSet/>
      <dgm:spPr/>
      <dgm:t>
        <a:bodyPr/>
        <a:lstStyle/>
        <a:p>
          <a:endParaRPr lang="en-US"/>
        </a:p>
      </dgm:t>
    </dgm:pt>
    <dgm:pt modelId="{6B2F81CA-40A4-4574-830C-54E4BA212A1C}">
      <dgm:prSet/>
      <dgm:spPr>
        <a:solidFill>
          <a:schemeClr val="bg2">
            <a:lumMod val="75000"/>
            <a:lumOff val="25000"/>
          </a:schemeClr>
        </a:solidFill>
        <a:ln>
          <a:solidFill>
            <a:schemeClr val="accent1"/>
          </a:solidFill>
        </a:ln>
      </dgm:spPr>
      <dgm:t>
        <a:bodyPr/>
        <a:lstStyle/>
        <a:p>
          <a:r>
            <a:rPr lang="en-US" dirty="0"/>
            <a:t>1990  </a:t>
          </a:r>
          <a:r>
            <a:rPr lang="en-US" dirty="0" err="1"/>
            <a:t>Ί</a:t>
          </a:r>
          <a:r>
            <a:rPr lang="el-GR" dirty="0" err="1"/>
            <a:t>δρυση</a:t>
          </a:r>
          <a:r>
            <a:rPr lang="el-GR" dirty="0"/>
            <a:t> της Ελληνικής </a:t>
          </a:r>
          <a:r>
            <a:rPr lang="en-US" dirty="0" err="1"/>
            <a:t>Unima</a:t>
          </a:r>
          <a:r>
            <a:rPr lang="en-US" dirty="0"/>
            <a:t> </a:t>
          </a:r>
          <a:r>
            <a:rPr lang="el-GR" dirty="0"/>
            <a:t>στην Ύδρα</a:t>
          </a:r>
          <a:endParaRPr lang="en-US" dirty="0"/>
        </a:p>
      </dgm:t>
    </dgm:pt>
    <dgm:pt modelId="{CF023F2C-4F9E-472A-86F8-7F5B9877AB86}" type="parTrans" cxnId="{454FCA63-4E87-493C-A2EE-3C6F6527FCCD}">
      <dgm:prSet/>
      <dgm:spPr/>
      <dgm:t>
        <a:bodyPr/>
        <a:lstStyle/>
        <a:p>
          <a:endParaRPr lang="en-US"/>
        </a:p>
      </dgm:t>
    </dgm:pt>
    <dgm:pt modelId="{C377508C-001C-4535-8EA8-5D040E7CFAC3}" type="sibTrans" cxnId="{454FCA63-4E87-493C-A2EE-3C6F6527FCCD}">
      <dgm:prSet/>
      <dgm:spPr/>
      <dgm:t>
        <a:bodyPr/>
        <a:lstStyle/>
        <a:p>
          <a:endParaRPr lang="en-US"/>
        </a:p>
      </dgm:t>
    </dgm:pt>
    <dgm:pt modelId="{5BF1BF50-94C8-4BCF-B406-299B0C64C8ED}">
      <dgm:prSet/>
      <dgm:spPr>
        <a:solidFill>
          <a:schemeClr val="bg2">
            <a:lumMod val="75000"/>
            <a:lumOff val="25000"/>
          </a:schemeClr>
        </a:solidFill>
      </dgm:spPr>
      <dgm:t>
        <a:bodyPr/>
        <a:lstStyle/>
        <a:p>
          <a:r>
            <a:rPr lang="el-GR" dirty="0"/>
            <a:t>1992  Στο συνέδριο της </a:t>
          </a:r>
          <a:r>
            <a:rPr lang="el-GR" dirty="0" err="1"/>
            <a:t>Λουμπλιάνα</a:t>
          </a:r>
          <a:r>
            <a:rPr lang="el-GR" dirty="0"/>
            <a:t> στη Σλοβενία εκδηλώνεται η βούληση ενθάρρυνσης της διερεύνησης νέων πεδίων, για παράδειγμα συνεργασιών με τον τομέα της γενικής και επαγγελματικής εκπαίδευσης και της θεραπείας.  </a:t>
          </a:r>
          <a:endParaRPr lang="en-US" dirty="0"/>
        </a:p>
      </dgm:t>
    </dgm:pt>
    <dgm:pt modelId="{BBC2F20D-630D-4410-B59B-1A494F8ACEE3}" type="parTrans" cxnId="{C1BFFD7A-6AD9-4E1C-A4A1-9301F74815AF}">
      <dgm:prSet/>
      <dgm:spPr/>
      <dgm:t>
        <a:bodyPr/>
        <a:lstStyle/>
        <a:p>
          <a:endParaRPr lang="en-US"/>
        </a:p>
      </dgm:t>
    </dgm:pt>
    <dgm:pt modelId="{F9D5F687-813E-4E73-8559-9A13843EDA0D}" type="sibTrans" cxnId="{C1BFFD7A-6AD9-4E1C-A4A1-9301F74815AF}">
      <dgm:prSet/>
      <dgm:spPr/>
      <dgm:t>
        <a:bodyPr/>
        <a:lstStyle/>
        <a:p>
          <a:endParaRPr lang="en-US"/>
        </a:p>
      </dgm:t>
    </dgm:pt>
    <dgm:pt modelId="{5ED8FE75-05DF-4FD6-AD69-7F3225753FAD}">
      <dgm:prSet/>
      <dgm:spPr>
        <a:gradFill rotWithShape="0">
          <a:gsLst>
            <a:gs pos="100000">
              <a:schemeClr val="bg2">
                <a:lumMod val="75000"/>
                <a:lumOff val="25000"/>
              </a:schemeClr>
            </a:gs>
            <a:gs pos="100000">
              <a:schemeClr val="accent2">
                <a:hueOff val="0"/>
                <a:satOff val="0"/>
                <a:lumOff val="0"/>
                <a:alphaOff val="0"/>
                <a:shade val="93000"/>
                <a:satMod val="130000"/>
              </a:schemeClr>
            </a:gs>
            <a:gs pos="100000">
              <a:schemeClr val="accent2">
                <a:hueOff val="0"/>
                <a:satOff val="0"/>
                <a:lumOff val="0"/>
                <a:alphaOff val="0"/>
                <a:shade val="94000"/>
                <a:satMod val="135000"/>
              </a:schemeClr>
            </a:gs>
          </a:gsLst>
        </a:gradFill>
      </dgm:spPr>
      <dgm:t>
        <a:bodyPr/>
        <a:lstStyle/>
        <a:p>
          <a:r>
            <a:rPr lang="el-GR" dirty="0"/>
            <a:t>Εκτός από τέχνη που κερδίζει όλο και μεγαλύτερη αναγνώριση, η </a:t>
          </a:r>
          <a:r>
            <a:rPr lang="fr-FR" dirty="0"/>
            <a:t>UNIMA </a:t>
          </a:r>
          <a:r>
            <a:rPr lang="el-GR" dirty="0"/>
            <a:t>θεωρεί το θέατρο της μαριονέτας ως μέσο προσέγγισης των ανθρώπων και αγώνα κατά της αδιαλλαξίας και της βίας, πράγμα που έχει αποδείξει σε μεγάλο βαθμό η ιστορία του. </a:t>
          </a:r>
          <a:endParaRPr lang="en-US" dirty="0"/>
        </a:p>
      </dgm:t>
    </dgm:pt>
    <dgm:pt modelId="{0014A694-8B0B-4864-86AD-F9E651BA667F}" type="parTrans" cxnId="{F2A9C6BC-987A-4AED-A1CA-214AF6859951}">
      <dgm:prSet/>
      <dgm:spPr/>
      <dgm:t>
        <a:bodyPr/>
        <a:lstStyle/>
        <a:p>
          <a:endParaRPr lang="en-US"/>
        </a:p>
      </dgm:t>
    </dgm:pt>
    <dgm:pt modelId="{73F0B706-0DE9-4AC3-B20B-73E4B6D7A9A3}" type="sibTrans" cxnId="{F2A9C6BC-987A-4AED-A1CA-214AF6859951}">
      <dgm:prSet/>
      <dgm:spPr/>
      <dgm:t>
        <a:bodyPr/>
        <a:lstStyle/>
        <a:p>
          <a:endParaRPr lang="en-US"/>
        </a:p>
      </dgm:t>
    </dgm:pt>
    <dgm:pt modelId="{25AAF39A-71FB-9F41-9CC3-D10A992EB1E8}" type="pres">
      <dgm:prSet presAssocID="{54534614-3468-4D33-94AE-F5DCA3CFF2AC}" presName="linear" presStyleCnt="0">
        <dgm:presLayoutVars>
          <dgm:animLvl val="lvl"/>
          <dgm:resizeHandles val="exact"/>
        </dgm:presLayoutVars>
      </dgm:prSet>
      <dgm:spPr/>
    </dgm:pt>
    <dgm:pt modelId="{A154E681-BF89-F846-B962-B47F59FE2871}" type="pres">
      <dgm:prSet presAssocID="{4BB7E102-BCC2-4227-B3D0-C28D7E2416A0}" presName="parentText" presStyleLbl="node1" presStyleIdx="0" presStyleCnt="6">
        <dgm:presLayoutVars>
          <dgm:chMax val="0"/>
          <dgm:bulletEnabled val="1"/>
        </dgm:presLayoutVars>
      </dgm:prSet>
      <dgm:spPr/>
    </dgm:pt>
    <dgm:pt modelId="{2592E549-405A-6B48-9304-19659BAE78A0}" type="pres">
      <dgm:prSet presAssocID="{CA1D24FE-DFB1-49B9-ACBB-6C1EB0DB619E}" presName="spacer" presStyleCnt="0"/>
      <dgm:spPr/>
    </dgm:pt>
    <dgm:pt modelId="{1452E2AC-988B-7947-8E31-786F5683EF94}" type="pres">
      <dgm:prSet presAssocID="{098C6F6B-A21C-4BB9-A3FB-68E2FC0A14F2}" presName="parentText" presStyleLbl="node1" presStyleIdx="1" presStyleCnt="6">
        <dgm:presLayoutVars>
          <dgm:chMax val="0"/>
          <dgm:bulletEnabled val="1"/>
        </dgm:presLayoutVars>
      </dgm:prSet>
      <dgm:spPr/>
    </dgm:pt>
    <dgm:pt modelId="{8F06D986-F32A-CA44-9AD8-83890DB3E683}" type="pres">
      <dgm:prSet presAssocID="{6D1BAB23-3162-4189-8C65-58495F14C31E}" presName="spacer" presStyleCnt="0"/>
      <dgm:spPr/>
    </dgm:pt>
    <dgm:pt modelId="{36C6F95F-B282-3948-85B5-F26F2321E38B}" type="pres">
      <dgm:prSet presAssocID="{58C91145-A3EA-4D0C-AE7C-81543DB2F976}" presName="parentText" presStyleLbl="node1" presStyleIdx="2" presStyleCnt="6">
        <dgm:presLayoutVars>
          <dgm:chMax val="0"/>
          <dgm:bulletEnabled val="1"/>
        </dgm:presLayoutVars>
      </dgm:prSet>
      <dgm:spPr/>
    </dgm:pt>
    <dgm:pt modelId="{0B2962D2-7429-8B40-9006-840D2303D1A8}" type="pres">
      <dgm:prSet presAssocID="{43EB056C-38F5-4418-A1C7-0ACD4B10C5C0}" presName="spacer" presStyleCnt="0"/>
      <dgm:spPr/>
    </dgm:pt>
    <dgm:pt modelId="{445F0EA3-D83C-B44C-B88C-39868E119776}" type="pres">
      <dgm:prSet presAssocID="{6B2F81CA-40A4-4574-830C-54E4BA212A1C}" presName="parentText" presStyleLbl="node1" presStyleIdx="3" presStyleCnt="6">
        <dgm:presLayoutVars>
          <dgm:chMax val="0"/>
          <dgm:bulletEnabled val="1"/>
        </dgm:presLayoutVars>
      </dgm:prSet>
      <dgm:spPr/>
    </dgm:pt>
    <dgm:pt modelId="{94C1D18E-D88C-6D47-9AA1-BF2E60DC3E01}" type="pres">
      <dgm:prSet presAssocID="{C377508C-001C-4535-8EA8-5D040E7CFAC3}" presName="spacer" presStyleCnt="0"/>
      <dgm:spPr/>
    </dgm:pt>
    <dgm:pt modelId="{7B0E0F3B-FD85-4446-9B4C-845787368CE3}" type="pres">
      <dgm:prSet presAssocID="{5BF1BF50-94C8-4BCF-B406-299B0C64C8ED}" presName="parentText" presStyleLbl="node1" presStyleIdx="4" presStyleCnt="6">
        <dgm:presLayoutVars>
          <dgm:chMax val="0"/>
          <dgm:bulletEnabled val="1"/>
        </dgm:presLayoutVars>
      </dgm:prSet>
      <dgm:spPr/>
    </dgm:pt>
    <dgm:pt modelId="{A994A317-A84D-C642-8997-B95E023308C3}" type="pres">
      <dgm:prSet presAssocID="{F9D5F687-813E-4E73-8559-9A13843EDA0D}" presName="spacer" presStyleCnt="0"/>
      <dgm:spPr/>
    </dgm:pt>
    <dgm:pt modelId="{694A7A60-1B53-EC44-A708-C506EF13096B}" type="pres">
      <dgm:prSet presAssocID="{5ED8FE75-05DF-4FD6-AD69-7F3225753FAD}" presName="parentText" presStyleLbl="node1" presStyleIdx="5" presStyleCnt="6">
        <dgm:presLayoutVars>
          <dgm:chMax val="0"/>
          <dgm:bulletEnabled val="1"/>
        </dgm:presLayoutVars>
      </dgm:prSet>
      <dgm:spPr/>
    </dgm:pt>
  </dgm:ptLst>
  <dgm:cxnLst>
    <dgm:cxn modelId="{BFF7B41D-4C68-4F40-B17F-8EC125759BA6}" type="presOf" srcId="{58C91145-A3EA-4D0C-AE7C-81543DB2F976}" destId="{36C6F95F-B282-3948-85B5-F26F2321E38B}" srcOrd="0" destOrd="0" presId="urn:microsoft.com/office/officeart/2005/8/layout/vList2"/>
    <dgm:cxn modelId="{F3CF1025-401A-544A-B5E0-12D1FFCED4B0}" type="presOf" srcId="{4BB7E102-BCC2-4227-B3D0-C28D7E2416A0}" destId="{A154E681-BF89-F846-B962-B47F59FE2871}" srcOrd="0" destOrd="0" presId="urn:microsoft.com/office/officeart/2005/8/layout/vList2"/>
    <dgm:cxn modelId="{C0ED1526-1EF5-DF4F-8BA8-D619D4093120}" type="presOf" srcId="{5BF1BF50-94C8-4BCF-B406-299B0C64C8ED}" destId="{7B0E0F3B-FD85-4446-9B4C-845787368CE3}" srcOrd="0" destOrd="0" presId="urn:microsoft.com/office/officeart/2005/8/layout/vList2"/>
    <dgm:cxn modelId="{A341C236-40DD-409B-A5AD-8BF22EC80650}" srcId="{54534614-3468-4D33-94AE-F5DCA3CFF2AC}" destId="{4BB7E102-BCC2-4227-B3D0-C28D7E2416A0}" srcOrd="0" destOrd="0" parTransId="{0CDF50A7-E24F-4BC3-93F1-66A1B76B60C3}" sibTransId="{CA1D24FE-DFB1-49B9-ACBB-6C1EB0DB619E}"/>
    <dgm:cxn modelId="{2E7DEF60-27CD-2543-ADC2-3A0C77290422}" type="presOf" srcId="{6B2F81CA-40A4-4574-830C-54E4BA212A1C}" destId="{445F0EA3-D83C-B44C-B88C-39868E119776}" srcOrd="0" destOrd="0" presId="urn:microsoft.com/office/officeart/2005/8/layout/vList2"/>
    <dgm:cxn modelId="{454FCA63-4E87-493C-A2EE-3C6F6527FCCD}" srcId="{54534614-3468-4D33-94AE-F5DCA3CFF2AC}" destId="{6B2F81CA-40A4-4574-830C-54E4BA212A1C}" srcOrd="3" destOrd="0" parTransId="{CF023F2C-4F9E-472A-86F8-7F5B9877AB86}" sibTransId="{C377508C-001C-4535-8EA8-5D040E7CFAC3}"/>
    <dgm:cxn modelId="{C1BFFD7A-6AD9-4E1C-A4A1-9301F74815AF}" srcId="{54534614-3468-4D33-94AE-F5DCA3CFF2AC}" destId="{5BF1BF50-94C8-4BCF-B406-299B0C64C8ED}" srcOrd="4" destOrd="0" parTransId="{BBC2F20D-630D-4410-B59B-1A494F8ACEE3}" sibTransId="{F9D5F687-813E-4E73-8559-9A13843EDA0D}"/>
    <dgm:cxn modelId="{13557FB8-1DCD-4E16-96B4-4F51E2E3C1B8}" srcId="{54534614-3468-4D33-94AE-F5DCA3CFF2AC}" destId="{098C6F6B-A21C-4BB9-A3FB-68E2FC0A14F2}" srcOrd="1" destOrd="0" parTransId="{42661416-AFC9-4084-B686-1DB1F5A5E457}" sibTransId="{6D1BAB23-3162-4189-8C65-58495F14C31E}"/>
    <dgm:cxn modelId="{F2A9C6BC-987A-4AED-A1CA-214AF6859951}" srcId="{54534614-3468-4D33-94AE-F5DCA3CFF2AC}" destId="{5ED8FE75-05DF-4FD6-AD69-7F3225753FAD}" srcOrd="5" destOrd="0" parTransId="{0014A694-8B0B-4864-86AD-F9E651BA667F}" sibTransId="{73F0B706-0DE9-4AC3-B20B-73E4B6D7A9A3}"/>
    <dgm:cxn modelId="{C02724C1-23A5-7A46-AE7B-82B0EFDCD3E4}" type="presOf" srcId="{54534614-3468-4D33-94AE-F5DCA3CFF2AC}" destId="{25AAF39A-71FB-9F41-9CC3-D10A992EB1E8}" srcOrd="0" destOrd="0" presId="urn:microsoft.com/office/officeart/2005/8/layout/vList2"/>
    <dgm:cxn modelId="{DEEE5ECF-A88C-A041-97DB-EBAF7F0B3EEF}" type="presOf" srcId="{098C6F6B-A21C-4BB9-A3FB-68E2FC0A14F2}" destId="{1452E2AC-988B-7947-8E31-786F5683EF94}" srcOrd="0" destOrd="0" presId="urn:microsoft.com/office/officeart/2005/8/layout/vList2"/>
    <dgm:cxn modelId="{0C349DD0-CDF1-464E-85A8-D6D7CCAA9386}" type="presOf" srcId="{5ED8FE75-05DF-4FD6-AD69-7F3225753FAD}" destId="{694A7A60-1B53-EC44-A708-C506EF13096B}" srcOrd="0" destOrd="0" presId="urn:microsoft.com/office/officeart/2005/8/layout/vList2"/>
    <dgm:cxn modelId="{EA5B79F9-999C-46A4-A671-1C4429F74CCE}" srcId="{54534614-3468-4D33-94AE-F5DCA3CFF2AC}" destId="{58C91145-A3EA-4D0C-AE7C-81543DB2F976}" srcOrd="2" destOrd="0" parTransId="{2EE6DE62-FE24-4970-99EA-80950743DD48}" sibTransId="{43EB056C-38F5-4418-A1C7-0ACD4B10C5C0}"/>
    <dgm:cxn modelId="{3B288BF6-D430-9D49-9DE5-9ED015BC558C}" type="presParOf" srcId="{25AAF39A-71FB-9F41-9CC3-D10A992EB1E8}" destId="{A154E681-BF89-F846-B962-B47F59FE2871}" srcOrd="0" destOrd="0" presId="urn:microsoft.com/office/officeart/2005/8/layout/vList2"/>
    <dgm:cxn modelId="{994AA237-0E3A-1747-9EFE-45C72BA2189D}" type="presParOf" srcId="{25AAF39A-71FB-9F41-9CC3-D10A992EB1E8}" destId="{2592E549-405A-6B48-9304-19659BAE78A0}" srcOrd="1" destOrd="0" presId="urn:microsoft.com/office/officeart/2005/8/layout/vList2"/>
    <dgm:cxn modelId="{FFF2C1D4-CA35-B44B-9BEA-BDE5F3669D28}" type="presParOf" srcId="{25AAF39A-71FB-9F41-9CC3-D10A992EB1E8}" destId="{1452E2AC-988B-7947-8E31-786F5683EF94}" srcOrd="2" destOrd="0" presId="urn:microsoft.com/office/officeart/2005/8/layout/vList2"/>
    <dgm:cxn modelId="{C84F01AA-0F8F-E347-A65B-2441C7FDBDBE}" type="presParOf" srcId="{25AAF39A-71FB-9F41-9CC3-D10A992EB1E8}" destId="{8F06D986-F32A-CA44-9AD8-83890DB3E683}" srcOrd="3" destOrd="0" presId="urn:microsoft.com/office/officeart/2005/8/layout/vList2"/>
    <dgm:cxn modelId="{C9464E98-8F35-5F4E-BB6C-9B6244364C96}" type="presParOf" srcId="{25AAF39A-71FB-9F41-9CC3-D10A992EB1E8}" destId="{36C6F95F-B282-3948-85B5-F26F2321E38B}" srcOrd="4" destOrd="0" presId="urn:microsoft.com/office/officeart/2005/8/layout/vList2"/>
    <dgm:cxn modelId="{95E9EFC6-31F1-B74B-950A-0CE303C6EE86}" type="presParOf" srcId="{25AAF39A-71FB-9F41-9CC3-D10A992EB1E8}" destId="{0B2962D2-7429-8B40-9006-840D2303D1A8}" srcOrd="5" destOrd="0" presId="urn:microsoft.com/office/officeart/2005/8/layout/vList2"/>
    <dgm:cxn modelId="{AB5D38DE-4A9A-FB4D-B95B-F2CA190CB5D6}" type="presParOf" srcId="{25AAF39A-71FB-9F41-9CC3-D10A992EB1E8}" destId="{445F0EA3-D83C-B44C-B88C-39868E119776}" srcOrd="6" destOrd="0" presId="urn:microsoft.com/office/officeart/2005/8/layout/vList2"/>
    <dgm:cxn modelId="{9A45B3A4-8739-2947-9281-2A678C0A5808}" type="presParOf" srcId="{25AAF39A-71FB-9F41-9CC3-D10A992EB1E8}" destId="{94C1D18E-D88C-6D47-9AA1-BF2E60DC3E01}" srcOrd="7" destOrd="0" presId="urn:microsoft.com/office/officeart/2005/8/layout/vList2"/>
    <dgm:cxn modelId="{34912698-77B0-794C-A734-9E832CB1BA7B}" type="presParOf" srcId="{25AAF39A-71FB-9F41-9CC3-D10A992EB1E8}" destId="{7B0E0F3B-FD85-4446-9B4C-845787368CE3}" srcOrd="8" destOrd="0" presId="urn:microsoft.com/office/officeart/2005/8/layout/vList2"/>
    <dgm:cxn modelId="{8F81BFC0-A24C-2D4D-8537-04C55F1FA758}" type="presParOf" srcId="{25AAF39A-71FB-9F41-9CC3-D10A992EB1E8}" destId="{A994A317-A84D-C642-8997-B95E023308C3}" srcOrd="9" destOrd="0" presId="urn:microsoft.com/office/officeart/2005/8/layout/vList2"/>
    <dgm:cxn modelId="{C275D6AB-90AB-2742-94A4-DEA521B19803}" type="presParOf" srcId="{25AAF39A-71FB-9F41-9CC3-D10A992EB1E8}" destId="{694A7A60-1B53-EC44-A708-C506EF13096B}"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456E81-BC60-364A-B075-8145788C2C89}">
      <dsp:nvSpPr>
        <dsp:cNvPr id="0" name=""/>
        <dsp:cNvSpPr/>
      </dsp:nvSpPr>
      <dsp:spPr>
        <a:xfrm>
          <a:off x="0" y="591343"/>
          <a:ext cx="2571749" cy="1543050"/>
        </a:xfrm>
        <a:prstGeom prst="rect">
          <a:avLst/>
        </a:prstGeom>
        <a:solidFill>
          <a:schemeClr val="bg2">
            <a:lumMod val="90000"/>
            <a:lumOff val="1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l-GR" sz="1100" kern="1200" dirty="0"/>
            <a:t>Στις 20 </a:t>
          </a:r>
          <a:r>
            <a:rPr lang="el-GR" sz="1100" kern="1200" dirty="0" err="1"/>
            <a:t>Μαϊου</a:t>
          </a:r>
          <a:r>
            <a:rPr lang="el-GR" sz="1100" kern="1200" dirty="0"/>
            <a:t> 1929, στο πέμπτο συνέδριο μαριονέτας στην Πράγα, που συγκέντρωσε </a:t>
          </a:r>
          <a:r>
            <a:rPr lang="el-GR" sz="1100" kern="1200" dirty="0" err="1"/>
            <a:t>μαριονετίστες</a:t>
          </a:r>
          <a:r>
            <a:rPr lang="el-GR" sz="1100" kern="1200" dirty="0"/>
            <a:t> από πολλές ευρωπαϊκές χώρες, γεννήθηκε η ιδέα της ίδρυσης ενός διεθνούς οργανισμού βασισμένου στη φιλία. Η </a:t>
          </a:r>
          <a:r>
            <a:rPr lang="fr-FR" sz="1100" kern="1200" dirty="0"/>
            <a:t>UNIMA</a:t>
          </a:r>
          <a:r>
            <a:rPr lang="el-GR" sz="1100" kern="1200" dirty="0"/>
            <a:t> (</a:t>
          </a:r>
          <a:r>
            <a:rPr lang="fr-FR" sz="1100" kern="1200" dirty="0"/>
            <a:t>Union Internationale de la Marionnette</a:t>
          </a:r>
          <a:r>
            <a:rPr lang="el-GR" sz="1100" kern="1200" dirty="0"/>
            <a:t>), μια πρώτη διεθνής δομή του θεατρικού κόσμου, γίνεται πολύ γρήγορα παγκόσμιος οργανισμός. </a:t>
          </a:r>
          <a:endParaRPr lang="en-US" sz="1100" kern="1200" dirty="0"/>
        </a:p>
      </dsp:txBody>
      <dsp:txXfrm>
        <a:off x="0" y="591343"/>
        <a:ext cx="2571749" cy="1543050"/>
      </dsp:txXfrm>
    </dsp:sp>
    <dsp:sp modelId="{9CF63A80-9984-F944-AE63-C688D6ADD6AD}">
      <dsp:nvSpPr>
        <dsp:cNvPr id="0" name=""/>
        <dsp:cNvSpPr/>
      </dsp:nvSpPr>
      <dsp:spPr>
        <a:xfrm>
          <a:off x="2828925" y="591343"/>
          <a:ext cx="2571749" cy="1543050"/>
        </a:xfrm>
        <a:prstGeom prst="rect">
          <a:avLst/>
        </a:prstGeom>
        <a:solidFill>
          <a:schemeClr val="bg2">
            <a:lumMod val="90000"/>
            <a:lumOff val="1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l-GR" sz="1100" kern="1200"/>
            <a:t>1929 Πρώτη συνάντηση των μελών της UNIMA στο Παρίσι (στη Λιέγη το 1930 και στη Λουμπλιάνα το 1933). </a:t>
          </a:r>
          <a:endParaRPr lang="en-US" sz="1100" kern="1200"/>
        </a:p>
      </dsp:txBody>
      <dsp:txXfrm>
        <a:off x="2828925" y="591343"/>
        <a:ext cx="2571749" cy="1543050"/>
      </dsp:txXfrm>
    </dsp:sp>
    <dsp:sp modelId="{F1063BE1-111B-9A41-B292-DA2B0DC4EE55}">
      <dsp:nvSpPr>
        <dsp:cNvPr id="0" name=""/>
        <dsp:cNvSpPr/>
      </dsp:nvSpPr>
      <dsp:spPr>
        <a:xfrm>
          <a:off x="5657849" y="591343"/>
          <a:ext cx="2571749" cy="1543050"/>
        </a:xfrm>
        <a:prstGeom prst="rect">
          <a:avLst/>
        </a:prstGeom>
        <a:solidFill>
          <a:schemeClr val="bg2">
            <a:lumMod val="90000"/>
            <a:lumOff val="1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l-GR" sz="1100" kern="1200"/>
            <a:t>1939 Παρά τον Β’ Παγκόσμιο Πόλεμο διατηρούνται οι επαφές, συχνά μυστικές. </a:t>
          </a:r>
          <a:endParaRPr lang="en-US" sz="1100" kern="1200"/>
        </a:p>
      </dsp:txBody>
      <dsp:txXfrm>
        <a:off x="5657849" y="591343"/>
        <a:ext cx="2571749" cy="1543050"/>
      </dsp:txXfrm>
    </dsp:sp>
    <dsp:sp modelId="{0C7071FB-F64C-BA47-9402-F2C7BC4547A6}">
      <dsp:nvSpPr>
        <dsp:cNvPr id="0" name=""/>
        <dsp:cNvSpPr/>
      </dsp:nvSpPr>
      <dsp:spPr>
        <a:xfrm>
          <a:off x="0" y="2391569"/>
          <a:ext cx="2571749" cy="1543050"/>
        </a:xfrm>
        <a:prstGeom prst="rect">
          <a:avLst/>
        </a:prstGeom>
        <a:solidFill>
          <a:schemeClr val="bg2">
            <a:lumMod val="90000"/>
            <a:lumOff val="1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l-GR" sz="1100" kern="1200"/>
            <a:t>1957 Παρά τον ψυχρό πόλεμο, η </a:t>
          </a:r>
          <a:r>
            <a:rPr lang="fr-FR" sz="1100" kern="1200"/>
            <a:t>UNIMA</a:t>
          </a:r>
          <a:r>
            <a:rPr lang="el-GR" sz="1100" kern="1200"/>
            <a:t>, που συγκεντρώνεται ξανά στην Πράγα, αποφασίζει να συνεχίσει τις δραστηριότητές της σε μια ανθρωπιστική και φιλική ατμόσφαιρα.  </a:t>
          </a:r>
          <a:endParaRPr lang="en-US" sz="1100" kern="1200"/>
        </a:p>
      </dsp:txBody>
      <dsp:txXfrm>
        <a:off x="0" y="2391569"/>
        <a:ext cx="2571749" cy="1543050"/>
      </dsp:txXfrm>
    </dsp:sp>
    <dsp:sp modelId="{4F5BE073-E16F-D642-A302-4D41593815F7}">
      <dsp:nvSpPr>
        <dsp:cNvPr id="0" name=""/>
        <dsp:cNvSpPr/>
      </dsp:nvSpPr>
      <dsp:spPr>
        <a:xfrm>
          <a:off x="2828925" y="2391569"/>
          <a:ext cx="2571749" cy="1543050"/>
        </a:xfrm>
        <a:prstGeom prst="rect">
          <a:avLst/>
        </a:prstGeom>
        <a:solidFill>
          <a:schemeClr val="bg2">
            <a:lumMod val="90000"/>
            <a:lumOff val="1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l-GR" sz="1100" kern="1200"/>
            <a:t>Τη δεκαετία του 1960, καινούργια καταστατικά δημιουργούν Εθνικά Κέντρα και Διεθνείς Επιτροπές. </a:t>
          </a:r>
          <a:endParaRPr lang="en-US" sz="1100" kern="1200"/>
        </a:p>
      </dsp:txBody>
      <dsp:txXfrm>
        <a:off x="2828925" y="2391569"/>
        <a:ext cx="2571749" cy="1543050"/>
      </dsp:txXfrm>
    </dsp:sp>
    <dsp:sp modelId="{9C2D38B2-DA59-2445-91BF-B7F94B72D505}">
      <dsp:nvSpPr>
        <dsp:cNvPr id="0" name=""/>
        <dsp:cNvSpPr/>
      </dsp:nvSpPr>
      <dsp:spPr>
        <a:xfrm>
          <a:off x="5657849" y="2391569"/>
          <a:ext cx="2571749" cy="1543050"/>
        </a:xfrm>
        <a:prstGeom prst="rect">
          <a:avLst/>
        </a:prstGeom>
        <a:solidFill>
          <a:schemeClr val="bg2">
            <a:lumMod val="90000"/>
            <a:lumOff val="1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l-GR" sz="1100" kern="1200"/>
            <a:t>1972 Η Γενική Γραμματεία εγκαθίσταται στη Βαρσοβία. </a:t>
          </a:r>
          <a:endParaRPr lang="en-US" sz="1100" kern="1200"/>
        </a:p>
      </dsp:txBody>
      <dsp:txXfrm>
        <a:off x="5657849" y="2391569"/>
        <a:ext cx="2571749" cy="15430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54E681-BF89-F846-B962-B47F59FE2871}">
      <dsp:nvSpPr>
        <dsp:cNvPr id="0" name=""/>
        <dsp:cNvSpPr/>
      </dsp:nvSpPr>
      <dsp:spPr>
        <a:xfrm>
          <a:off x="0" y="37673"/>
          <a:ext cx="5111749" cy="931761"/>
        </a:xfrm>
        <a:prstGeom prst="roundRect">
          <a:avLst/>
        </a:prstGeom>
        <a:gradFill rotWithShape="0">
          <a:gsLst>
            <a:gs pos="98875">
              <a:schemeClr val="bg2">
                <a:lumMod val="75000"/>
                <a:lumOff val="25000"/>
              </a:schemeClr>
            </a:gs>
            <a:gs pos="99859">
              <a:srgbClr val="A5192A"/>
            </a:gs>
            <a:gs pos="99719">
              <a:srgbClr val="A71829"/>
            </a:gs>
            <a:gs pos="99438">
              <a:srgbClr val="AC1527"/>
            </a:gs>
            <a:gs pos="100000">
              <a:schemeClr val="accent2">
                <a:hueOff val="0"/>
                <a:satOff val="0"/>
                <a:lumOff val="0"/>
                <a:alphaOff val="0"/>
                <a:shade val="94000"/>
                <a:satMod val="135000"/>
              </a:schemeClr>
            </a:gs>
          </a:gsLst>
          <a:lin ang="16200000" scaled="0"/>
        </a:gradFill>
        <a:ln>
          <a:solidFill>
            <a:schemeClr val="accent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l-GR" sz="1300" kern="1200"/>
            <a:t>1980 Το Συνέδριο γίνεται για πρώτη φορά εκτός Ευρώπης, στην Ουάσινγκτον. Εκλέγεται πρόεδρος ο </a:t>
          </a:r>
          <a:r>
            <a:rPr lang="en-US" sz="1300" kern="1200"/>
            <a:t>Jacques Felix</a:t>
          </a:r>
          <a:r>
            <a:rPr lang="el-GR" sz="1300" kern="1200"/>
            <a:t>. </a:t>
          </a:r>
          <a:endParaRPr lang="en-US" sz="1300" kern="1200"/>
        </a:p>
      </dsp:txBody>
      <dsp:txXfrm>
        <a:off x="45485" y="83158"/>
        <a:ext cx="5020779" cy="840791"/>
      </dsp:txXfrm>
    </dsp:sp>
    <dsp:sp modelId="{1452E2AC-988B-7947-8E31-786F5683EF94}">
      <dsp:nvSpPr>
        <dsp:cNvPr id="0" name=""/>
        <dsp:cNvSpPr/>
      </dsp:nvSpPr>
      <dsp:spPr>
        <a:xfrm>
          <a:off x="0" y="1006874"/>
          <a:ext cx="5111749" cy="931761"/>
        </a:xfrm>
        <a:prstGeom prst="roundRect">
          <a:avLst/>
        </a:prstGeom>
        <a:gradFill rotWithShape="0">
          <a:gsLst>
            <a:gs pos="100000">
              <a:schemeClr val="bg2">
                <a:lumMod val="75000"/>
                <a:lumOff val="25000"/>
              </a:schemeClr>
            </a:gs>
            <a:gs pos="10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l-GR" sz="1300" kern="1200"/>
            <a:t>1981 Η Σαρλεβίλ-Μεζιέρ, όπου το παγκόσμιο φεστιβάλ και το Διεθνές Ινστιτούτο Μαριονέτας προσελκύουν πολλούς μαριονετίστες, ορίζεται έδρα της </a:t>
          </a:r>
          <a:r>
            <a:rPr lang="fr-FR" sz="1300" kern="1200"/>
            <a:t>UNIMA</a:t>
          </a:r>
          <a:r>
            <a:rPr lang="el-GR" sz="1300" kern="1200"/>
            <a:t>. </a:t>
          </a:r>
          <a:endParaRPr lang="en-US" sz="1300" kern="1200"/>
        </a:p>
      </dsp:txBody>
      <dsp:txXfrm>
        <a:off x="45485" y="1052359"/>
        <a:ext cx="5020779" cy="840791"/>
      </dsp:txXfrm>
    </dsp:sp>
    <dsp:sp modelId="{36C6F95F-B282-3948-85B5-F26F2321E38B}">
      <dsp:nvSpPr>
        <dsp:cNvPr id="0" name=""/>
        <dsp:cNvSpPr/>
      </dsp:nvSpPr>
      <dsp:spPr>
        <a:xfrm>
          <a:off x="0" y="1976075"/>
          <a:ext cx="5111749" cy="931761"/>
        </a:xfrm>
        <a:prstGeom prst="roundRect">
          <a:avLst/>
        </a:prstGeom>
        <a:gradFill rotWithShape="0">
          <a:gsLst>
            <a:gs pos="100000">
              <a:schemeClr val="bg2">
                <a:lumMod val="75000"/>
                <a:lumOff val="25000"/>
              </a:schemeClr>
            </a:gs>
            <a:gs pos="10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l-GR" sz="1300" kern="1200" dirty="0"/>
            <a:t>1988 Πρώτο συνέδριο στην Ασία, σε τρεις ιαπωνικές πόλεις: </a:t>
          </a:r>
          <a:r>
            <a:rPr lang="el-GR" sz="1300" kern="1200" dirty="0" err="1"/>
            <a:t>Ναγκόγια</a:t>
          </a:r>
          <a:r>
            <a:rPr lang="el-GR" sz="1300" kern="1200" dirty="0"/>
            <a:t>, </a:t>
          </a:r>
          <a:r>
            <a:rPr lang="el-GR" sz="1300" kern="1200" dirty="0" err="1"/>
            <a:t>Ιίντα</a:t>
          </a:r>
          <a:r>
            <a:rPr lang="el-GR" sz="1300" kern="1200" dirty="0"/>
            <a:t> και Τόκιο. </a:t>
          </a:r>
          <a:endParaRPr lang="en-US" sz="1300" kern="1200" dirty="0"/>
        </a:p>
      </dsp:txBody>
      <dsp:txXfrm>
        <a:off x="45485" y="2021560"/>
        <a:ext cx="5020779" cy="840791"/>
      </dsp:txXfrm>
    </dsp:sp>
    <dsp:sp modelId="{445F0EA3-D83C-B44C-B88C-39868E119776}">
      <dsp:nvSpPr>
        <dsp:cNvPr id="0" name=""/>
        <dsp:cNvSpPr/>
      </dsp:nvSpPr>
      <dsp:spPr>
        <a:xfrm>
          <a:off x="0" y="2945276"/>
          <a:ext cx="5111749" cy="931761"/>
        </a:xfrm>
        <a:prstGeom prst="roundRect">
          <a:avLst/>
        </a:prstGeom>
        <a:solidFill>
          <a:schemeClr val="bg2">
            <a:lumMod val="75000"/>
            <a:lumOff val="25000"/>
          </a:schemeClr>
        </a:solidFill>
        <a:ln>
          <a:solidFill>
            <a:schemeClr val="accent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1990  </a:t>
          </a:r>
          <a:r>
            <a:rPr lang="en-US" sz="1300" kern="1200" dirty="0" err="1"/>
            <a:t>Ί</a:t>
          </a:r>
          <a:r>
            <a:rPr lang="el-GR" sz="1300" kern="1200" dirty="0" err="1"/>
            <a:t>δρυση</a:t>
          </a:r>
          <a:r>
            <a:rPr lang="el-GR" sz="1300" kern="1200" dirty="0"/>
            <a:t> της Ελληνικής </a:t>
          </a:r>
          <a:r>
            <a:rPr lang="en-US" sz="1300" kern="1200" dirty="0" err="1"/>
            <a:t>Unima</a:t>
          </a:r>
          <a:r>
            <a:rPr lang="en-US" sz="1300" kern="1200" dirty="0"/>
            <a:t> </a:t>
          </a:r>
          <a:r>
            <a:rPr lang="el-GR" sz="1300" kern="1200" dirty="0"/>
            <a:t>στην Ύδρα</a:t>
          </a:r>
          <a:endParaRPr lang="en-US" sz="1300" kern="1200" dirty="0"/>
        </a:p>
      </dsp:txBody>
      <dsp:txXfrm>
        <a:off x="45485" y="2990761"/>
        <a:ext cx="5020779" cy="840791"/>
      </dsp:txXfrm>
    </dsp:sp>
    <dsp:sp modelId="{7B0E0F3B-FD85-4446-9B4C-845787368CE3}">
      <dsp:nvSpPr>
        <dsp:cNvPr id="0" name=""/>
        <dsp:cNvSpPr/>
      </dsp:nvSpPr>
      <dsp:spPr>
        <a:xfrm>
          <a:off x="0" y="3914477"/>
          <a:ext cx="5111749" cy="931761"/>
        </a:xfrm>
        <a:prstGeom prst="roundRect">
          <a:avLst/>
        </a:prstGeom>
        <a:solidFill>
          <a:schemeClr val="bg2">
            <a:lumMod val="75000"/>
            <a:lumOff val="2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l-GR" sz="1300" kern="1200" dirty="0"/>
            <a:t>1992  Στο συνέδριο της </a:t>
          </a:r>
          <a:r>
            <a:rPr lang="el-GR" sz="1300" kern="1200" dirty="0" err="1"/>
            <a:t>Λουμπλιάνα</a:t>
          </a:r>
          <a:r>
            <a:rPr lang="el-GR" sz="1300" kern="1200" dirty="0"/>
            <a:t> στη Σλοβενία εκδηλώνεται η βούληση ενθάρρυνσης της διερεύνησης νέων πεδίων, για παράδειγμα συνεργασιών με τον τομέα της γενικής και επαγγελματικής εκπαίδευσης και της θεραπείας.  </a:t>
          </a:r>
          <a:endParaRPr lang="en-US" sz="1300" kern="1200" dirty="0"/>
        </a:p>
      </dsp:txBody>
      <dsp:txXfrm>
        <a:off x="45485" y="3959962"/>
        <a:ext cx="5020779" cy="840791"/>
      </dsp:txXfrm>
    </dsp:sp>
    <dsp:sp modelId="{694A7A60-1B53-EC44-A708-C506EF13096B}">
      <dsp:nvSpPr>
        <dsp:cNvPr id="0" name=""/>
        <dsp:cNvSpPr/>
      </dsp:nvSpPr>
      <dsp:spPr>
        <a:xfrm>
          <a:off x="0" y="4883678"/>
          <a:ext cx="5111749" cy="931761"/>
        </a:xfrm>
        <a:prstGeom prst="roundRect">
          <a:avLst/>
        </a:prstGeom>
        <a:gradFill rotWithShape="0">
          <a:gsLst>
            <a:gs pos="100000">
              <a:schemeClr val="bg2">
                <a:lumMod val="75000"/>
                <a:lumOff val="25000"/>
              </a:schemeClr>
            </a:gs>
            <a:gs pos="10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l-GR" sz="1300" kern="1200" dirty="0"/>
            <a:t>Εκτός από τέχνη που κερδίζει όλο και μεγαλύτερη αναγνώριση, η </a:t>
          </a:r>
          <a:r>
            <a:rPr lang="fr-FR" sz="1300" kern="1200" dirty="0"/>
            <a:t>UNIMA </a:t>
          </a:r>
          <a:r>
            <a:rPr lang="el-GR" sz="1300" kern="1200" dirty="0"/>
            <a:t>θεωρεί το θέατρο της μαριονέτας ως μέσο προσέγγισης των ανθρώπων και αγώνα κατά της αδιαλλαξίας και της βίας, πράγμα που έχει αποδείξει σε μεγάλο βαθμό η ιστορία του. </a:t>
          </a:r>
          <a:endParaRPr lang="en-US" sz="1300" kern="1200" dirty="0"/>
        </a:p>
      </dsp:txBody>
      <dsp:txXfrm>
        <a:off x="45485" y="4929163"/>
        <a:ext cx="5020779" cy="84079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D5E566-33B8-47A7-9EFF-561AED9D9F92}" type="datetimeFigureOut">
              <a:rPr lang="el-GR" smtClean="0"/>
              <a:pPr/>
              <a:t>26/10/20</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35ADA2-A980-49E7-8D36-261DF2C5F605}" type="slidenum">
              <a:rPr lang="el-GR" smtClean="0"/>
              <a:pPr/>
              <a:t>‹#›</a:t>
            </a:fld>
            <a:endParaRPr lang="el-GR"/>
          </a:p>
        </p:txBody>
      </p:sp>
    </p:spTree>
    <p:extLst>
      <p:ext uri="{BB962C8B-B14F-4D97-AF65-F5344CB8AC3E}">
        <p14:creationId xmlns:p14="http://schemas.microsoft.com/office/powerpoint/2010/main" val="2897022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redirect?v=OV232D962pE&amp;redir_token=QUFFLUhqbXFKZm1hZEFGa3JwcF83bjF0ekUxeHdfV012Z3xBQ3Jtc0trZmY5Ri1CTXlFUVdSZVVULXpPXzNfTEc0ZFlwUkY1OE5ZZXJhai1GMHhER1UycllDR2VOZXktMF9JX2VjeVpSdmFITjhBWjVid0trQjA2ajhyRXlSRGJleVM1dzFGYnBCYUFLb1ZrbkVVRkZoMUVSUQ%3D%3D&amp;event=video_description&amp;q=http%3A%2F%2Fwww.wildtravelstv.com%2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wepa.unima.org/en/television/" TargetMode="External"/><Relationship Id="rId3" Type="http://schemas.openxmlformats.org/officeDocument/2006/relationships/hyperlink" Target="https://wepa.unima.org/en/glove-puppet/" TargetMode="External"/><Relationship Id="rId7" Type="http://schemas.openxmlformats.org/officeDocument/2006/relationships/hyperlink" Target="https://wepa.unima.org/en/union-internationale-de-la-marionnette-unima/" TargetMode="External"/><Relationship Id="rId2" Type="http://schemas.openxmlformats.org/officeDocument/2006/relationships/slide" Target="../slides/slide57.xml"/><Relationship Id="rId1" Type="http://schemas.openxmlformats.org/officeDocument/2006/relationships/notesMaster" Target="../notesMasters/notesMaster1.xml"/><Relationship Id="rId6" Type="http://schemas.openxmlformats.org/officeDocument/2006/relationships/hyperlink" Target="https://wepa.unima.org/en/rod-puppet/" TargetMode="External"/><Relationship Id="rId5" Type="http://schemas.openxmlformats.org/officeDocument/2006/relationships/hyperlink" Target="https://wepa.unima.org/en/punch-and-judy/" TargetMode="External"/><Relationship Id="rId4" Type="http://schemas.openxmlformats.org/officeDocument/2006/relationships/hyperlink" Target="https://wepa.unima.org/en/booth/" TargetMode="External"/><Relationship Id="rId9" Type="http://schemas.openxmlformats.org/officeDocument/2006/relationships/hyperlink" Target="https://wepa.unima.org/en/jim-henson/"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7E35ADA2-A980-49E7-8D36-261DF2C5F605}" type="slidenum">
              <a:rPr lang="el-GR" smtClean="0"/>
              <a:pPr/>
              <a:t>1</a:t>
            </a:fld>
            <a:endParaRPr lang="el-GR"/>
          </a:p>
        </p:txBody>
      </p:sp>
    </p:spTree>
    <p:extLst>
      <p:ext uri="{BB962C8B-B14F-4D97-AF65-F5344CB8AC3E}">
        <p14:creationId xmlns:p14="http://schemas.microsoft.com/office/powerpoint/2010/main" val="2634499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7E35ADA2-A980-49E7-8D36-261DF2C5F605}" type="slidenum">
              <a:rPr lang="el-GR" smtClean="0"/>
              <a:pPr/>
              <a:t>14</a:t>
            </a:fld>
            <a:endParaRPr lang="el-GR"/>
          </a:p>
        </p:txBody>
      </p:sp>
    </p:spTree>
    <p:extLst>
      <p:ext uri="{BB962C8B-B14F-4D97-AF65-F5344CB8AC3E}">
        <p14:creationId xmlns:p14="http://schemas.microsoft.com/office/powerpoint/2010/main" val="2289900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Οι ιδέες τους για τη μαριονέτα, παρά την προέλευσή τους από τις ιδέες του μοντερνισμού, δεν ξεπερνούσαν κάποιο </a:t>
            </a:r>
            <a:r>
              <a:rPr lang="el-GR" sz="1200" kern="1200" dirty="0" err="1">
                <a:solidFill>
                  <a:schemeClr val="tx1"/>
                </a:solidFill>
                <a:effectLst/>
                <a:latin typeface="+mn-lt"/>
                <a:ea typeface="+mn-ea"/>
                <a:cs typeface="+mn-cs"/>
              </a:rPr>
              <a:t>στυλιζάρισμα</a:t>
            </a:r>
            <a:r>
              <a:rPr lang="el-GR" sz="1200" kern="1200" dirty="0">
                <a:solidFill>
                  <a:schemeClr val="tx1"/>
                </a:solidFill>
                <a:effectLst/>
                <a:latin typeface="+mn-lt"/>
                <a:ea typeface="+mn-ea"/>
                <a:cs typeface="+mn-cs"/>
              </a:rPr>
              <a:t> της μαριονέτας-ανθρωποειδούς. Έπρεπε να αντικατασταθούν από νέες ιδέες για το χαρακτήρα της κούκλας, βασισμένες στην ανάλυση του υλικού της και στη διπλή του φύση. Το υλικό ως υλικό και το υλικό ως </a:t>
            </a:r>
            <a:r>
              <a:rPr lang="el-GR" sz="1200" kern="1200" dirty="0" err="1">
                <a:solidFill>
                  <a:schemeClr val="tx1"/>
                </a:solidFill>
                <a:effectLst/>
                <a:latin typeface="+mn-lt"/>
                <a:ea typeface="+mn-ea"/>
                <a:cs typeface="+mn-cs"/>
              </a:rPr>
              <a:t>αντιπροσωπεύον</a:t>
            </a:r>
            <a:r>
              <a:rPr lang="el-GR" sz="1200" kern="1200" dirty="0">
                <a:solidFill>
                  <a:schemeClr val="tx1"/>
                </a:solidFill>
                <a:effectLst/>
                <a:latin typeface="+mn-lt"/>
                <a:ea typeface="+mn-ea"/>
                <a:cs typeface="+mn-cs"/>
              </a:rPr>
              <a:t> του χαρακτήρα στη δραματική του εξέλιξη»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a:solidFill>
                  <a:schemeClr val="tx1"/>
                </a:solidFill>
                <a:effectLst/>
                <a:latin typeface="+mn-lt"/>
                <a:ea typeface="+mn-ea"/>
                <a:cs typeface="+mn-cs"/>
              </a:rPr>
              <a:t>Το πρώτο διεθνές φεστιβάλ έγινε πραγματικότητα το 1972, παράλληλα με το 10</a:t>
            </a:r>
            <a:r>
              <a:rPr lang="el-GR" sz="1200" kern="1200" baseline="30000" dirty="0">
                <a:solidFill>
                  <a:schemeClr val="tx1"/>
                </a:solidFill>
                <a:effectLst/>
                <a:latin typeface="+mn-lt"/>
                <a:ea typeface="+mn-ea"/>
                <a:cs typeface="+mn-cs"/>
              </a:rPr>
              <a:t>ο</a:t>
            </a:r>
            <a:r>
              <a:rPr lang="el-GR" sz="1200" kern="1200" dirty="0">
                <a:solidFill>
                  <a:schemeClr val="tx1"/>
                </a:solidFill>
                <a:effectLst/>
                <a:latin typeface="+mn-lt"/>
                <a:ea typeface="+mn-ea"/>
                <a:cs typeface="+mn-cs"/>
              </a:rPr>
              <a:t> συνέδριο της </a:t>
            </a:r>
            <a:r>
              <a:rPr lang="en-US" sz="1200" kern="1200" dirty="0" err="1">
                <a:solidFill>
                  <a:schemeClr val="tx1"/>
                </a:solidFill>
                <a:effectLst/>
                <a:latin typeface="+mn-lt"/>
                <a:ea typeface="+mn-ea"/>
                <a:cs typeface="+mn-cs"/>
              </a:rPr>
              <a:t>Unima</a:t>
            </a:r>
            <a:r>
              <a:rPr lang="el-GR" sz="1200" kern="1200" dirty="0">
                <a:solidFill>
                  <a:schemeClr val="tx1"/>
                </a:solidFill>
                <a:effectLst/>
                <a:latin typeface="+mn-lt"/>
                <a:ea typeface="+mn-ea"/>
                <a:cs typeface="+mn-cs"/>
              </a:rPr>
              <a:t>, που είχε αναλάβει να οργανώσει ο </a:t>
            </a:r>
            <a:r>
              <a:rPr lang="en-US" sz="1200" kern="1200" dirty="0">
                <a:solidFill>
                  <a:schemeClr val="tx1"/>
                </a:solidFill>
                <a:effectLst/>
                <a:latin typeface="+mn-lt"/>
                <a:ea typeface="+mn-ea"/>
                <a:cs typeface="+mn-cs"/>
              </a:rPr>
              <a:t>Felix</a:t>
            </a:r>
            <a:r>
              <a:rPr lang="el-GR" sz="1200" kern="1200" dirty="0">
                <a:solidFill>
                  <a:schemeClr val="tx1"/>
                </a:solidFill>
                <a:effectLst/>
                <a:latin typeface="+mn-lt"/>
                <a:ea typeface="+mn-ea"/>
                <a:cs typeface="+mn-cs"/>
              </a:rPr>
              <a:t>. Η μεγάλη απήχηση του φεστιβάλ συνέβαλε στην καθιέρωσή του μέχρι και σήμερα, και άλλαξε την ταυτότητα της πόλης, που ονομάστηκε «παγκόσμια πρωτεύουσα της μαριονέτας». Κατά καιρούς έχουν συμμετάσχει μεγάλα ονόματα από τον χώρο του κουκλοθέατρου, όπως: ο </a:t>
            </a:r>
            <a:r>
              <a:rPr lang="en-GB" sz="1200" kern="1200" dirty="0">
                <a:solidFill>
                  <a:schemeClr val="tx1"/>
                </a:solidFill>
                <a:effectLst/>
                <a:latin typeface="+mn-lt"/>
                <a:ea typeface="+mn-ea"/>
                <a:cs typeface="+mn-cs"/>
              </a:rPr>
              <a:t>Albrecht </a:t>
            </a:r>
            <a:r>
              <a:rPr lang="en-GB" sz="1200" kern="1200" dirty="0" err="1">
                <a:solidFill>
                  <a:schemeClr val="tx1"/>
                </a:solidFill>
                <a:effectLst/>
                <a:latin typeface="+mn-lt"/>
                <a:ea typeface="+mn-ea"/>
                <a:cs typeface="+mn-cs"/>
              </a:rPr>
              <a:t>Roser</a:t>
            </a:r>
            <a:r>
              <a:rPr lang="el-GR" sz="1200" kern="1200" dirty="0">
                <a:solidFill>
                  <a:schemeClr val="tx1"/>
                </a:solidFill>
                <a:effectLst/>
                <a:latin typeface="+mn-lt"/>
                <a:ea typeface="+mn-ea"/>
                <a:cs typeface="+mn-cs"/>
              </a:rPr>
              <a:t>, ο </a:t>
            </a:r>
            <a:r>
              <a:rPr lang="en-GB" sz="1200" kern="1200" dirty="0">
                <a:solidFill>
                  <a:schemeClr val="tx1"/>
                </a:solidFill>
                <a:effectLst/>
                <a:latin typeface="+mn-lt"/>
                <a:ea typeface="+mn-ea"/>
                <a:cs typeface="+mn-cs"/>
              </a:rPr>
              <a:t>Philippe </a:t>
            </a:r>
            <a:r>
              <a:rPr lang="en-GB" sz="1200" kern="1200" dirty="0" err="1">
                <a:solidFill>
                  <a:schemeClr val="tx1"/>
                </a:solidFill>
                <a:effectLst/>
                <a:latin typeface="+mn-lt"/>
                <a:ea typeface="+mn-ea"/>
                <a:cs typeface="+mn-cs"/>
              </a:rPr>
              <a:t>Genty</a:t>
            </a:r>
            <a:r>
              <a:rPr lang="el-GR" sz="1200" kern="1200" dirty="0">
                <a:solidFill>
                  <a:schemeClr val="tx1"/>
                </a:solidFill>
                <a:effectLst/>
                <a:latin typeface="+mn-lt"/>
                <a:ea typeface="+mn-ea"/>
                <a:cs typeface="+mn-cs"/>
              </a:rPr>
              <a:t>, το γκρουπ </a:t>
            </a:r>
            <a:r>
              <a:rPr lang="en-GB" sz="1200" kern="1200" dirty="0" err="1">
                <a:solidFill>
                  <a:schemeClr val="tx1"/>
                </a:solidFill>
                <a:effectLst/>
                <a:latin typeface="+mn-lt"/>
                <a:ea typeface="+mn-ea"/>
                <a:cs typeface="+mn-cs"/>
              </a:rPr>
              <a:t>Hitomi</a:t>
            </a:r>
            <a:r>
              <a:rPr lang="el-GR"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Za</a:t>
            </a:r>
            <a:r>
              <a:rPr lang="el-GR" sz="1200" kern="1200" dirty="0">
                <a:solidFill>
                  <a:schemeClr val="tx1"/>
                </a:solidFill>
                <a:effectLst/>
                <a:latin typeface="+mn-lt"/>
                <a:ea typeface="+mn-ea"/>
                <a:cs typeface="+mn-cs"/>
              </a:rPr>
              <a:t>, το </a:t>
            </a:r>
            <a:r>
              <a:rPr lang="en-GB" sz="1200" kern="1200" dirty="0" err="1">
                <a:solidFill>
                  <a:schemeClr val="tx1"/>
                </a:solidFill>
                <a:effectLst/>
                <a:latin typeface="+mn-lt"/>
                <a:ea typeface="+mn-ea"/>
                <a:cs typeface="+mn-cs"/>
              </a:rPr>
              <a:t>Figurentheater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Triangel</a:t>
            </a:r>
            <a:r>
              <a:rPr lang="el-GR" sz="1200" kern="1200" dirty="0">
                <a:solidFill>
                  <a:schemeClr val="tx1"/>
                </a:solidFill>
                <a:effectLst/>
                <a:latin typeface="+mn-lt"/>
                <a:ea typeface="+mn-ea"/>
                <a:cs typeface="+mn-cs"/>
              </a:rPr>
              <a:t>, ο </a:t>
            </a:r>
            <a:r>
              <a:rPr lang="en-GB" sz="1200" kern="1200" dirty="0">
                <a:solidFill>
                  <a:schemeClr val="tx1"/>
                </a:solidFill>
                <a:effectLst/>
                <a:latin typeface="+mn-lt"/>
                <a:ea typeface="+mn-ea"/>
                <a:cs typeface="+mn-cs"/>
              </a:rPr>
              <a:t>Eric Bass</a:t>
            </a:r>
            <a:r>
              <a:rPr lang="el-GR" sz="1200" kern="1200" dirty="0">
                <a:solidFill>
                  <a:schemeClr val="tx1"/>
                </a:solidFill>
                <a:effectLst/>
                <a:latin typeface="+mn-lt"/>
                <a:ea typeface="+mn-ea"/>
                <a:cs typeface="+mn-cs"/>
              </a:rPr>
              <a:t>, ο </a:t>
            </a:r>
            <a:r>
              <a:rPr lang="en-GB" sz="1200" kern="1200" dirty="0">
                <a:solidFill>
                  <a:schemeClr val="tx1"/>
                </a:solidFill>
                <a:effectLst/>
                <a:latin typeface="+mn-lt"/>
                <a:ea typeface="+mn-ea"/>
                <a:cs typeface="+mn-cs"/>
              </a:rPr>
              <a:t>Neville Tranter</a:t>
            </a:r>
            <a:r>
              <a:rPr lang="el-GR" sz="1200" kern="1200" dirty="0">
                <a:solidFill>
                  <a:schemeClr val="tx1"/>
                </a:solidFill>
                <a:effectLst/>
                <a:latin typeface="+mn-lt"/>
                <a:ea typeface="+mn-ea"/>
                <a:cs typeface="+mn-cs"/>
              </a:rPr>
              <a:t>, το </a:t>
            </a:r>
            <a:r>
              <a:rPr lang="en-GB" sz="1200" kern="1200" dirty="0">
                <a:solidFill>
                  <a:schemeClr val="tx1"/>
                </a:solidFill>
                <a:effectLst/>
                <a:latin typeface="+mn-lt"/>
                <a:ea typeface="+mn-ea"/>
                <a:cs typeface="+mn-cs"/>
              </a:rPr>
              <a:t>Stuffed Puppet </a:t>
            </a:r>
            <a:r>
              <a:rPr lang="en-GB" sz="1200" kern="1200" dirty="0" err="1">
                <a:solidFill>
                  <a:schemeClr val="tx1"/>
                </a:solidFill>
                <a:effectLst/>
                <a:latin typeface="+mn-lt"/>
                <a:ea typeface="+mn-ea"/>
                <a:cs typeface="+mn-cs"/>
              </a:rPr>
              <a:t>Theater</a:t>
            </a:r>
            <a:r>
              <a:rPr lang="el-GR" sz="1200" kern="1200" dirty="0">
                <a:solidFill>
                  <a:schemeClr val="tx1"/>
                </a:solidFill>
                <a:effectLst/>
                <a:latin typeface="+mn-lt"/>
                <a:ea typeface="+mn-ea"/>
                <a:cs typeface="+mn-cs"/>
              </a:rPr>
              <a:t>, το </a:t>
            </a:r>
            <a:r>
              <a:rPr lang="en-GB" sz="1200" kern="1200" dirty="0" err="1">
                <a:solidFill>
                  <a:schemeClr val="tx1"/>
                </a:solidFill>
                <a:effectLst/>
                <a:latin typeface="+mn-lt"/>
                <a:ea typeface="+mn-ea"/>
                <a:cs typeface="+mn-cs"/>
              </a:rPr>
              <a:t>Spejbl</a:t>
            </a:r>
            <a:r>
              <a:rPr lang="el-GR" sz="1200" kern="1200" dirty="0">
                <a:solidFill>
                  <a:schemeClr val="tx1"/>
                </a:solidFill>
                <a:effectLst/>
                <a:latin typeface="+mn-lt"/>
                <a:ea typeface="+mn-ea"/>
                <a:cs typeface="+mn-cs"/>
              </a:rPr>
              <a:t> &amp; </a:t>
            </a:r>
            <a:r>
              <a:rPr lang="en-GB" sz="1200" kern="1200" dirty="0" err="1">
                <a:solidFill>
                  <a:schemeClr val="tx1"/>
                </a:solidFill>
                <a:effectLst/>
                <a:latin typeface="+mn-lt"/>
                <a:ea typeface="+mn-ea"/>
                <a:cs typeface="+mn-cs"/>
              </a:rPr>
              <a:t>Hurvinek</a:t>
            </a:r>
            <a:r>
              <a:rPr lang="en-GB" sz="1200" kern="1200" dirty="0">
                <a:solidFill>
                  <a:schemeClr val="tx1"/>
                </a:solidFill>
                <a:effectLst/>
                <a:latin typeface="+mn-lt"/>
                <a:ea typeface="+mn-ea"/>
                <a:cs typeface="+mn-cs"/>
              </a:rPr>
              <a:t> </a:t>
            </a:r>
            <a:r>
              <a:rPr lang="el-GR" sz="1200" kern="1200" dirty="0">
                <a:solidFill>
                  <a:schemeClr val="tx1"/>
                </a:solidFill>
                <a:effectLst/>
                <a:latin typeface="+mn-lt"/>
                <a:ea typeface="+mn-ea"/>
                <a:cs typeface="+mn-cs"/>
              </a:rPr>
              <a:t>Τ</a:t>
            </a:r>
            <a:r>
              <a:rPr lang="en-GB" sz="1200" kern="1200" dirty="0">
                <a:solidFill>
                  <a:schemeClr val="tx1"/>
                </a:solidFill>
                <a:effectLst/>
                <a:latin typeface="+mn-lt"/>
                <a:ea typeface="+mn-ea"/>
                <a:cs typeface="+mn-cs"/>
              </a:rPr>
              <a:t>heater</a:t>
            </a:r>
            <a:r>
              <a:rPr lang="el-GR" sz="1200" kern="1200" dirty="0">
                <a:solidFill>
                  <a:schemeClr val="tx1"/>
                </a:solidFill>
                <a:effectLst/>
                <a:latin typeface="+mn-lt"/>
                <a:ea typeface="+mn-ea"/>
                <a:cs typeface="+mn-cs"/>
              </a:rPr>
              <a:t> της Πράγας, ο </a:t>
            </a:r>
            <a:r>
              <a:rPr lang="en-US" sz="1200" kern="1200" dirty="0">
                <a:solidFill>
                  <a:schemeClr val="tx1"/>
                </a:solidFill>
                <a:effectLst/>
                <a:latin typeface="+mn-lt"/>
                <a:ea typeface="+mn-ea"/>
                <a:cs typeface="+mn-cs"/>
              </a:rPr>
              <a:t>Michael </a:t>
            </a:r>
            <a:r>
              <a:rPr lang="en-US" sz="1200" kern="1200" dirty="0" err="1">
                <a:solidFill>
                  <a:schemeClr val="tx1"/>
                </a:solidFill>
                <a:effectLst/>
                <a:latin typeface="+mn-lt"/>
                <a:ea typeface="+mn-ea"/>
                <a:cs typeface="+mn-cs"/>
              </a:rPr>
              <a:t>Meschke</a:t>
            </a:r>
            <a:r>
              <a:rPr lang="el-GR" sz="1200" kern="1200" dirty="0">
                <a:solidFill>
                  <a:schemeClr val="tx1"/>
                </a:solidFill>
                <a:effectLst/>
                <a:latin typeface="+mn-lt"/>
                <a:ea typeface="+mn-ea"/>
                <a:cs typeface="+mn-cs"/>
              </a:rPr>
              <a:t> με το </a:t>
            </a:r>
            <a:r>
              <a:rPr lang="en-US" sz="1200" kern="1200" dirty="0" err="1">
                <a:solidFill>
                  <a:schemeClr val="tx1"/>
                </a:solidFill>
                <a:effectLst/>
                <a:latin typeface="+mn-lt"/>
                <a:ea typeface="+mn-ea"/>
                <a:cs typeface="+mn-cs"/>
              </a:rPr>
              <a:t>Marionneteater</a:t>
            </a:r>
            <a:r>
              <a:rPr lang="el-GR" sz="1200" kern="1200" dirty="0">
                <a:solidFill>
                  <a:schemeClr val="tx1"/>
                </a:solidFill>
                <a:effectLst/>
                <a:latin typeface="+mn-lt"/>
                <a:ea typeface="+mn-ea"/>
                <a:cs typeface="+mn-cs"/>
              </a:rPr>
              <a:t>, το </a:t>
            </a:r>
            <a:r>
              <a:rPr lang="en-GB" sz="1200" kern="1200" dirty="0">
                <a:solidFill>
                  <a:schemeClr val="tx1"/>
                </a:solidFill>
                <a:effectLst/>
                <a:latin typeface="+mn-lt"/>
                <a:ea typeface="+mn-ea"/>
                <a:cs typeface="+mn-cs"/>
              </a:rPr>
              <a:t>National Puppet </a:t>
            </a:r>
            <a:r>
              <a:rPr lang="en-GB" sz="1200" kern="1200" dirty="0" err="1">
                <a:solidFill>
                  <a:schemeClr val="tx1"/>
                </a:solidFill>
                <a:effectLst/>
                <a:latin typeface="+mn-lt"/>
                <a:ea typeface="+mn-ea"/>
                <a:cs typeface="+mn-cs"/>
              </a:rPr>
              <a:t>Theater</a:t>
            </a:r>
            <a:r>
              <a:rPr lang="el-GR" sz="1200" kern="1200" dirty="0">
                <a:solidFill>
                  <a:schemeClr val="tx1"/>
                </a:solidFill>
                <a:effectLst/>
                <a:latin typeface="+mn-lt"/>
                <a:ea typeface="+mn-ea"/>
                <a:cs typeface="+mn-cs"/>
              </a:rPr>
              <a:t> της Πράγας, το </a:t>
            </a:r>
            <a:r>
              <a:rPr lang="en-GB" sz="1200" kern="1200" dirty="0" err="1">
                <a:solidFill>
                  <a:schemeClr val="tx1"/>
                </a:solidFill>
                <a:effectLst/>
                <a:latin typeface="+mn-lt"/>
                <a:ea typeface="+mn-ea"/>
                <a:cs typeface="+mn-cs"/>
              </a:rPr>
              <a:t>Dondoro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Theater</a:t>
            </a:r>
            <a:r>
              <a:rPr lang="en-GB" sz="1200" kern="1200" dirty="0">
                <a:solidFill>
                  <a:schemeClr val="tx1"/>
                </a:solidFill>
                <a:effectLst/>
                <a:latin typeface="+mn-lt"/>
                <a:ea typeface="+mn-ea"/>
                <a:cs typeface="+mn-cs"/>
              </a:rPr>
              <a:t> </a:t>
            </a:r>
            <a:r>
              <a:rPr lang="el-GR" sz="1200" kern="1200" dirty="0">
                <a:solidFill>
                  <a:schemeClr val="tx1"/>
                </a:solidFill>
                <a:effectLst/>
                <a:latin typeface="+mn-lt"/>
                <a:ea typeface="+mn-ea"/>
                <a:cs typeface="+mn-cs"/>
              </a:rPr>
              <a:t>από την Ιαπωνία, το </a:t>
            </a:r>
            <a:r>
              <a:rPr lang="en-GB" sz="1200" kern="1200" dirty="0" err="1">
                <a:solidFill>
                  <a:schemeClr val="tx1"/>
                </a:solidFill>
                <a:effectLst/>
                <a:latin typeface="+mn-lt"/>
                <a:ea typeface="+mn-ea"/>
                <a:cs typeface="+mn-cs"/>
              </a:rPr>
              <a:t>Th</a:t>
            </a:r>
            <a:r>
              <a:rPr lang="el-GR" sz="1200" kern="1200" dirty="0" err="1">
                <a:solidFill>
                  <a:schemeClr val="tx1"/>
                </a:solidFill>
                <a:effectLst/>
                <a:latin typeface="+mn-lt"/>
                <a:ea typeface="+mn-ea"/>
                <a:cs typeface="+mn-cs"/>
              </a:rPr>
              <a:t>éâ</a:t>
            </a:r>
            <a:r>
              <a:rPr lang="en-GB" sz="1200" kern="1200" dirty="0" err="1">
                <a:solidFill>
                  <a:schemeClr val="tx1"/>
                </a:solidFill>
                <a:effectLst/>
                <a:latin typeface="+mn-lt"/>
                <a:ea typeface="+mn-ea"/>
                <a:cs typeface="+mn-cs"/>
              </a:rPr>
              <a:t>tre</a:t>
            </a:r>
            <a:r>
              <a:rPr lang="en-GB" sz="1200" kern="1200" dirty="0">
                <a:solidFill>
                  <a:schemeClr val="tx1"/>
                </a:solidFill>
                <a:effectLst/>
                <a:latin typeface="+mn-lt"/>
                <a:ea typeface="+mn-ea"/>
                <a:cs typeface="+mn-cs"/>
              </a:rPr>
              <a:t> de l</a:t>
            </a:r>
            <a:r>
              <a:rPr lang="el-GR" sz="1200"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Arc En Terre </a:t>
            </a:r>
            <a:r>
              <a:rPr lang="el-GR" sz="1200" kern="1200" dirty="0">
                <a:solidFill>
                  <a:schemeClr val="tx1"/>
                </a:solidFill>
                <a:effectLst/>
                <a:latin typeface="+mn-lt"/>
                <a:ea typeface="+mn-ea"/>
                <a:cs typeface="+mn-cs"/>
              </a:rPr>
              <a:t>από τη Μασσαλία, το </a:t>
            </a:r>
            <a:r>
              <a:rPr lang="en-GB" sz="1200" kern="1200" dirty="0" err="1">
                <a:solidFill>
                  <a:schemeClr val="tx1"/>
                </a:solidFill>
                <a:effectLst/>
                <a:latin typeface="+mn-lt"/>
                <a:ea typeface="+mn-ea"/>
                <a:cs typeface="+mn-cs"/>
              </a:rPr>
              <a:t>Clastic</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Th</a:t>
            </a:r>
            <a:r>
              <a:rPr lang="el-GR" sz="1200" kern="1200" dirty="0" err="1">
                <a:solidFill>
                  <a:schemeClr val="tx1"/>
                </a:solidFill>
                <a:effectLst/>
                <a:latin typeface="+mn-lt"/>
                <a:ea typeface="+mn-ea"/>
                <a:cs typeface="+mn-cs"/>
              </a:rPr>
              <a:t>éâ</a:t>
            </a:r>
            <a:r>
              <a:rPr lang="en-GB" sz="1200" kern="1200" dirty="0" err="1">
                <a:solidFill>
                  <a:schemeClr val="tx1"/>
                </a:solidFill>
                <a:effectLst/>
                <a:latin typeface="+mn-lt"/>
                <a:ea typeface="+mn-ea"/>
                <a:cs typeface="+mn-cs"/>
              </a:rPr>
              <a:t>tre</a:t>
            </a:r>
            <a:r>
              <a:rPr lang="en-GB" sz="1200" kern="1200" dirty="0">
                <a:solidFill>
                  <a:schemeClr val="tx1"/>
                </a:solidFill>
                <a:effectLst/>
                <a:latin typeface="+mn-lt"/>
                <a:ea typeface="+mn-ea"/>
                <a:cs typeface="+mn-cs"/>
              </a:rPr>
              <a:t> de Fran</a:t>
            </a:r>
            <a:r>
              <a:rPr lang="el-GR" sz="1200" kern="1200" dirty="0">
                <a:solidFill>
                  <a:schemeClr val="tx1"/>
                </a:solidFill>
                <a:effectLst/>
                <a:latin typeface="+mn-lt"/>
                <a:ea typeface="+mn-ea"/>
                <a:cs typeface="+mn-cs"/>
              </a:rPr>
              <a:t>ç</a:t>
            </a:r>
            <a:r>
              <a:rPr lang="en-GB" sz="1200" kern="1200" dirty="0" err="1">
                <a:solidFill>
                  <a:schemeClr val="tx1"/>
                </a:solidFill>
                <a:effectLst/>
                <a:latin typeface="+mn-lt"/>
                <a:ea typeface="+mn-ea"/>
                <a:cs typeface="+mn-cs"/>
              </a:rPr>
              <a:t>ois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Lazaro</a:t>
            </a:r>
            <a:r>
              <a:rPr lang="en-GB" sz="1200" kern="1200" dirty="0">
                <a:solidFill>
                  <a:schemeClr val="tx1"/>
                </a:solidFill>
                <a:effectLst/>
                <a:latin typeface="+mn-lt"/>
                <a:ea typeface="+mn-ea"/>
                <a:cs typeface="+mn-cs"/>
              </a:rPr>
              <a:t> </a:t>
            </a:r>
            <a:r>
              <a:rPr lang="el-GR" sz="1200" kern="1200" dirty="0">
                <a:solidFill>
                  <a:schemeClr val="tx1"/>
                </a:solidFill>
                <a:effectLst/>
                <a:latin typeface="+mn-lt"/>
                <a:ea typeface="+mn-ea"/>
                <a:cs typeface="+mn-cs"/>
              </a:rPr>
              <a:t>από τη Γαλλία, ο </a:t>
            </a:r>
            <a:r>
              <a:rPr lang="en-GB" sz="1200" kern="1200" dirty="0" err="1">
                <a:solidFill>
                  <a:schemeClr val="tx1"/>
                </a:solidFill>
                <a:effectLst/>
                <a:latin typeface="+mn-lt"/>
                <a:ea typeface="+mn-ea"/>
                <a:cs typeface="+mn-cs"/>
              </a:rPr>
              <a:t>Jordi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Bertran</a:t>
            </a:r>
            <a:r>
              <a:rPr lang="en-GB" sz="1200" kern="1200" dirty="0">
                <a:solidFill>
                  <a:schemeClr val="tx1"/>
                </a:solidFill>
                <a:effectLst/>
                <a:latin typeface="+mn-lt"/>
                <a:ea typeface="+mn-ea"/>
                <a:cs typeface="+mn-cs"/>
              </a:rPr>
              <a:t> </a:t>
            </a:r>
            <a:r>
              <a:rPr lang="el-GR" sz="1200" kern="1200" dirty="0">
                <a:solidFill>
                  <a:schemeClr val="tx1"/>
                </a:solidFill>
                <a:effectLst/>
                <a:latin typeface="+mn-lt"/>
                <a:ea typeface="+mn-ea"/>
                <a:cs typeface="+mn-cs"/>
              </a:rPr>
              <a:t>από την Ισπανία, το </a:t>
            </a:r>
            <a:r>
              <a:rPr lang="en-GB" sz="1200" kern="1200" dirty="0" err="1">
                <a:solidFill>
                  <a:schemeClr val="tx1"/>
                </a:solidFill>
                <a:effectLst/>
                <a:latin typeface="+mn-lt"/>
                <a:ea typeface="+mn-ea"/>
                <a:cs typeface="+mn-cs"/>
              </a:rPr>
              <a:t>Gioco</a:t>
            </a:r>
            <a:r>
              <a:rPr lang="en-GB" sz="1200" kern="1200" dirty="0">
                <a:solidFill>
                  <a:schemeClr val="tx1"/>
                </a:solidFill>
                <a:effectLst/>
                <a:latin typeface="+mn-lt"/>
                <a:ea typeface="+mn-ea"/>
                <a:cs typeface="+mn-cs"/>
              </a:rPr>
              <a:t> Vita </a:t>
            </a:r>
            <a:r>
              <a:rPr lang="el-GR" sz="1200" kern="1200" dirty="0">
                <a:solidFill>
                  <a:schemeClr val="tx1"/>
                </a:solidFill>
                <a:effectLst/>
                <a:latin typeface="+mn-lt"/>
                <a:ea typeface="+mn-ea"/>
                <a:cs typeface="+mn-cs"/>
              </a:rPr>
              <a:t>από την Ιταλία, και πάρα πολλοί άλλοι.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E35ADA2-A980-49E7-8D36-261DF2C5F605}" type="slidenum">
              <a:rPr lang="el-GR" smtClean="0"/>
              <a:pPr/>
              <a:t>20</a:t>
            </a:fld>
            <a:endParaRPr lang="el-GR"/>
          </a:p>
        </p:txBody>
      </p:sp>
    </p:spTree>
    <p:extLst>
      <p:ext uri="{BB962C8B-B14F-4D97-AF65-F5344CB8AC3E}">
        <p14:creationId xmlns:p14="http://schemas.microsoft.com/office/powerpoint/2010/main" val="4163394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The Bread and Puppet </a:t>
            </a:r>
            <a:r>
              <a:rPr lang="en-GB" sz="1200" b="0" i="0" u="none" strike="noStrike" kern="1200" dirty="0" err="1">
                <a:solidFill>
                  <a:schemeClr val="tx1"/>
                </a:solidFill>
                <a:effectLst/>
                <a:latin typeface="+mn-lt"/>
                <a:ea typeface="+mn-ea"/>
                <a:cs typeface="+mn-cs"/>
              </a:rPr>
              <a:t>Theater</a:t>
            </a:r>
            <a:r>
              <a:rPr lang="en-GB" sz="1200" b="0" i="0" u="none" strike="noStrike" kern="1200" dirty="0">
                <a:solidFill>
                  <a:schemeClr val="tx1"/>
                </a:solidFill>
                <a:effectLst/>
                <a:latin typeface="+mn-lt"/>
                <a:ea typeface="+mn-ea"/>
                <a:cs typeface="+mn-cs"/>
              </a:rPr>
              <a:t> of Glover, VT has been putting on shows since the 1960s, with puppets that can be more than 20 feet tall. It's also an amazing museum of characters, and WILD TRAVELS gets a look. This story is included in the second season of our travel series. </a:t>
            </a:r>
            <a:r>
              <a:rPr lang="en-GB" sz="1200" b="0" i="0" kern="1200" dirty="0">
                <a:solidFill>
                  <a:schemeClr val="tx1"/>
                </a:solidFill>
                <a:effectLst/>
                <a:latin typeface="+mn-lt"/>
                <a:ea typeface="+mn-ea"/>
                <a:cs typeface="+mn-cs"/>
                <a:hlinkClick r:id="rId3"/>
              </a:rPr>
              <a:t>http://www.wildtravelstv.com/</a:t>
            </a:r>
            <a:r>
              <a:rPr lang="en-GB" sz="1200" b="0" i="0" u="none" strike="noStrike" kern="1200" dirty="0">
                <a:solidFill>
                  <a:schemeClr val="tx1"/>
                </a:solidFill>
                <a:effectLst/>
                <a:latin typeface="+mn-lt"/>
                <a:ea typeface="+mn-ea"/>
                <a:cs typeface="+mn-cs"/>
              </a:rPr>
              <a:t> WILD TRAVELS is a travel series celebrating the uniqueness of America in its unusual, eccentric, and downright quirky people, places and events. Special Thanks for help with the Archive Footage: MARK DANNENHAUER, WILLOW MIXED MEDIA, TOBE CAREY, VIDEO-VERMONT, TIM PALMER BENSON, EVA SOLLBERGER, STUCK IN VERMONT, SEVEN DAYS, JULES RABIN, ADAM SCHUTZMAN, ARNOLD MATTHEWS, MASSIMO SCHUSTER, CLARE DOLAN, MEREDITH WEBER, JAMES QUIGEL, JR., and selected images reproduced with the permission of the Historical Collections and </a:t>
            </a:r>
            <a:r>
              <a:rPr lang="en-GB" sz="1200" b="0" i="0" u="none" strike="noStrike" kern="1200" dirty="0" err="1">
                <a:solidFill>
                  <a:schemeClr val="tx1"/>
                </a:solidFill>
                <a:effectLst/>
                <a:latin typeface="+mn-lt"/>
                <a:ea typeface="+mn-ea"/>
                <a:cs typeface="+mn-cs"/>
              </a:rPr>
              <a:t>Labor</a:t>
            </a:r>
            <a:r>
              <a:rPr lang="en-GB" sz="1200" b="0" i="0" u="none" strike="noStrike" kern="1200" dirty="0">
                <a:solidFill>
                  <a:schemeClr val="tx1"/>
                </a:solidFill>
                <a:effectLst/>
                <a:latin typeface="+mn-lt"/>
                <a:ea typeface="+mn-ea"/>
                <a:cs typeface="+mn-cs"/>
              </a:rPr>
              <a:t> Archives, Special Collections Library, the Pennsylvania State University Libraries. Executive Producer HARVEY MOSHMAN Host WILL CLINGER Dir of Photography DAVID SEMAN © 2016 MOSHMAN PRODUCTIONS, INC.</a:t>
            </a:r>
            <a:endParaRPr lang="en-GR" dirty="0"/>
          </a:p>
        </p:txBody>
      </p:sp>
      <p:sp>
        <p:nvSpPr>
          <p:cNvPr id="4" name="Slide Number Placeholder 3"/>
          <p:cNvSpPr>
            <a:spLocks noGrp="1"/>
          </p:cNvSpPr>
          <p:nvPr>
            <p:ph type="sldNum" sz="quarter" idx="5"/>
          </p:nvPr>
        </p:nvSpPr>
        <p:spPr/>
        <p:txBody>
          <a:bodyPr/>
          <a:lstStyle/>
          <a:p>
            <a:fld id="{7E35ADA2-A980-49E7-8D36-261DF2C5F605}" type="slidenum">
              <a:rPr lang="el-GR" smtClean="0"/>
              <a:pPr/>
              <a:t>24</a:t>
            </a:fld>
            <a:endParaRPr lang="el-GR"/>
          </a:p>
        </p:txBody>
      </p:sp>
    </p:spTree>
    <p:extLst>
      <p:ext uri="{BB962C8B-B14F-4D97-AF65-F5344CB8AC3E}">
        <p14:creationId xmlns:p14="http://schemas.microsoft.com/office/powerpoint/2010/main" val="1985762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7E35ADA2-A980-49E7-8D36-261DF2C5F605}" type="slidenum">
              <a:rPr lang="el-GR" smtClean="0"/>
              <a:pPr/>
              <a:t>26</a:t>
            </a:fld>
            <a:endParaRPr lang="el-GR"/>
          </a:p>
        </p:txBody>
      </p:sp>
    </p:spTree>
    <p:extLst>
      <p:ext uri="{BB962C8B-B14F-4D97-AF65-F5344CB8AC3E}">
        <p14:creationId xmlns:p14="http://schemas.microsoft.com/office/powerpoint/2010/main" val="4036138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a:t>Σήμερα</a:t>
            </a:r>
            <a:r>
              <a:rPr lang="el-GR" baseline="0" dirty="0"/>
              <a:t> στη Γαλλία</a:t>
            </a:r>
            <a:endParaRPr lang="el-GR" dirty="0"/>
          </a:p>
        </p:txBody>
      </p:sp>
      <p:sp>
        <p:nvSpPr>
          <p:cNvPr id="4" name="3 - Θέση αριθμού διαφάνειας"/>
          <p:cNvSpPr>
            <a:spLocks noGrp="1"/>
          </p:cNvSpPr>
          <p:nvPr>
            <p:ph type="sldNum" sz="quarter" idx="10"/>
          </p:nvPr>
        </p:nvSpPr>
        <p:spPr/>
        <p:txBody>
          <a:bodyPr/>
          <a:lstStyle/>
          <a:p>
            <a:fld id="{7E35ADA2-A980-49E7-8D36-261DF2C5F605}" type="slidenum">
              <a:rPr lang="el-GR" smtClean="0"/>
              <a:pPr/>
              <a:t>34</a:t>
            </a:fld>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7E35ADA2-A980-49E7-8D36-261DF2C5F605}" type="slidenum">
              <a:rPr lang="el-GR" smtClean="0"/>
              <a:pPr/>
              <a:t>44</a:t>
            </a:fld>
            <a:endParaRPr lang="el-GR"/>
          </a:p>
        </p:txBody>
      </p:sp>
    </p:spTree>
    <p:extLst>
      <p:ext uri="{BB962C8B-B14F-4D97-AF65-F5344CB8AC3E}">
        <p14:creationId xmlns:p14="http://schemas.microsoft.com/office/powerpoint/2010/main" val="2753000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err="1">
                <a:solidFill>
                  <a:schemeClr val="tx1"/>
                </a:solidFill>
                <a:effectLst/>
                <a:latin typeface="+mn-lt"/>
                <a:ea typeface="+mn-ea"/>
                <a:cs typeface="+mn-cs"/>
              </a:rPr>
              <a:t>Figura</a:t>
            </a:r>
            <a:r>
              <a:rPr lang="en-GB" sz="1200" b="0" i="0" u="none" strike="noStrike" kern="1200" dirty="0">
                <a:solidFill>
                  <a:schemeClr val="tx1"/>
                </a:solidFill>
                <a:effectLst/>
                <a:latin typeface="+mn-lt"/>
                <a:ea typeface="+mn-ea"/>
                <a:cs typeface="+mn-cs"/>
              </a:rPr>
              <a:t> Theatre - Sense of Beauty</a:t>
            </a:r>
          </a:p>
          <a:p>
            <a:endParaRPr lang="en-GR" dirty="0"/>
          </a:p>
          <a:p>
            <a:r>
              <a:rPr lang="en-GR" dirty="0"/>
              <a:t>Ugo&amp; Ines</a:t>
            </a:r>
          </a:p>
        </p:txBody>
      </p:sp>
      <p:sp>
        <p:nvSpPr>
          <p:cNvPr id="4" name="Slide Number Placeholder 3"/>
          <p:cNvSpPr>
            <a:spLocks noGrp="1"/>
          </p:cNvSpPr>
          <p:nvPr>
            <p:ph type="sldNum" sz="quarter" idx="5"/>
          </p:nvPr>
        </p:nvSpPr>
        <p:spPr/>
        <p:txBody>
          <a:bodyPr/>
          <a:lstStyle/>
          <a:p>
            <a:fld id="{7E35ADA2-A980-49E7-8D36-261DF2C5F605}" type="slidenum">
              <a:rPr lang="el-GR" smtClean="0"/>
              <a:pPr/>
              <a:t>46</a:t>
            </a:fld>
            <a:endParaRPr lang="el-GR"/>
          </a:p>
        </p:txBody>
      </p:sp>
    </p:spTree>
    <p:extLst>
      <p:ext uri="{BB962C8B-B14F-4D97-AF65-F5344CB8AC3E}">
        <p14:creationId xmlns:p14="http://schemas.microsoft.com/office/powerpoint/2010/main" val="4191116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7E35ADA2-A980-49E7-8D36-261DF2C5F605}" type="slidenum">
              <a:rPr lang="el-GR" smtClean="0"/>
              <a:pPr/>
              <a:t>47</a:t>
            </a:fld>
            <a:endParaRPr lang="el-GR"/>
          </a:p>
        </p:txBody>
      </p:sp>
    </p:spTree>
    <p:extLst>
      <p:ext uri="{BB962C8B-B14F-4D97-AF65-F5344CB8AC3E}">
        <p14:creationId xmlns:p14="http://schemas.microsoft.com/office/powerpoint/2010/main" val="2272855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7E35ADA2-A980-49E7-8D36-261DF2C5F605}" type="slidenum">
              <a:rPr lang="el-GR" smtClean="0"/>
              <a:pPr/>
              <a:t>48</a:t>
            </a:fld>
            <a:endParaRPr lang="el-G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7E35ADA2-A980-49E7-8D36-261DF2C5F605}" type="slidenum">
              <a:rPr lang="el-GR" smtClean="0"/>
              <a:pPr/>
              <a:t>50</a:t>
            </a:fld>
            <a:endParaRPr lang="el-GR"/>
          </a:p>
        </p:txBody>
      </p:sp>
    </p:spTree>
    <p:extLst>
      <p:ext uri="{BB962C8B-B14F-4D97-AF65-F5344CB8AC3E}">
        <p14:creationId xmlns:p14="http://schemas.microsoft.com/office/powerpoint/2010/main" val="1659796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7E35ADA2-A980-49E7-8D36-261DF2C5F605}" type="slidenum">
              <a:rPr lang="el-GR" smtClean="0"/>
              <a:pPr/>
              <a:t>3</a:t>
            </a:fld>
            <a:endParaRPr lang="el-GR"/>
          </a:p>
        </p:txBody>
      </p:sp>
    </p:spTree>
    <p:extLst>
      <p:ext uri="{BB962C8B-B14F-4D97-AF65-F5344CB8AC3E}">
        <p14:creationId xmlns:p14="http://schemas.microsoft.com/office/powerpoint/2010/main" val="34383439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7E35ADA2-A980-49E7-8D36-261DF2C5F605}" type="slidenum">
              <a:rPr lang="el-GR" smtClean="0"/>
              <a:pPr/>
              <a:t>53</a:t>
            </a:fld>
            <a:endParaRPr lang="el-GR"/>
          </a:p>
        </p:txBody>
      </p:sp>
    </p:spTree>
    <p:extLst>
      <p:ext uri="{BB962C8B-B14F-4D97-AF65-F5344CB8AC3E}">
        <p14:creationId xmlns:p14="http://schemas.microsoft.com/office/powerpoint/2010/main" val="17048094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7E35ADA2-A980-49E7-8D36-261DF2C5F605}" type="slidenum">
              <a:rPr lang="el-GR" smtClean="0"/>
              <a:pPr/>
              <a:t>56</a:t>
            </a:fld>
            <a:endParaRPr lang="el-GR"/>
          </a:p>
        </p:txBody>
      </p:sp>
    </p:spTree>
    <p:extLst>
      <p:ext uri="{BB962C8B-B14F-4D97-AF65-F5344CB8AC3E}">
        <p14:creationId xmlns:p14="http://schemas.microsoft.com/office/powerpoint/2010/main" val="16332323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fontAlgn="base"/>
            <a:r>
              <a:rPr lang="en-GB" sz="1200" b="0" i="0" u="none" strike="noStrike" kern="1200" dirty="0">
                <a:solidFill>
                  <a:schemeClr val="tx1"/>
                </a:solidFill>
                <a:effectLst/>
                <a:latin typeface="+mn-lt"/>
                <a:ea typeface="+mn-ea"/>
                <a:cs typeface="+mn-cs"/>
              </a:rPr>
              <a:t>American puppeteer. Bruce Schwartz grew up in California and as a teenager he performed at the San Francisco Renaissance Faire. His solo hand puppet (</a:t>
            </a:r>
            <a:r>
              <a:rPr lang="en-GB" sz="1200" b="0" i="0" u="none" strike="noStrike" kern="1200" dirty="0">
                <a:solidFill>
                  <a:schemeClr val="tx1"/>
                </a:solidFill>
                <a:effectLst/>
                <a:latin typeface="+mn-lt"/>
                <a:ea typeface="+mn-ea"/>
                <a:cs typeface="+mn-cs"/>
                <a:hlinkClick r:id="rId3" tooltip="View article Glove Puppet"/>
              </a:rPr>
              <a:t>glove puppet</a:t>
            </a:r>
            <a:r>
              <a:rPr lang="en-GB" sz="1200" b="0" i="0" u="none" strike="noStrike" kern="1200" dirty="0">
                <a:solidFill>
                  <a:schemeClr val="tx1"/>
                </a:solidFill>
                <a:effectLst/>
                <a:latin typeface="+mn-lt"/>
                <a:ea typeface="+mn-ea"/>
                <a:cs typeface="+mn-cs"/>
              </a:rPr>
              <a:t>) show in a “walk-around” </a:t>
            </a:r>
            <a:r>
              <a:rPr lang="en-GB" sz="1200" b="0" i="0" u="none" strike="noStrike" kern="1200" dirty="0">
                <a:solidFill>
                  <a:schemeClr val="tx1"/>
                </a:solidFill>
                <a:effectLst/>
                <a:latin typeface="+mn-lt"/>
                <a:ea typeface="+mn-ea"/>
                <a:cs typeface="+mn-cs"/>
                <a:hlinkClick r:id="rId4" tooltip="View article Booth"/>
              </a:rPr>
              <a:t>booth</a:t>
            </a:r>
            <a:r>
              <a:rPr lang="en-GB" sz="1200" b="0" i="0" u="none" strike="noStrike" kern="1200" dirty="0">
                <a:solidFill>
                  <a:schemeClr val="tx1"/>
                </a:solidFill>
                <a:effectLst/>
                <a:latin typeface="+mn-lt"/>
                <a:ea typeface="+mn-ea"/>
                <a:cs typeface="+mn-cs"/>
              </a:rPr>
              <a:t> captivated audiences. Two hand puppets playing a recorder duet opened a show and introduced a strong, witty female character that brought great freshness to conventions sometimes associated with </a:t>
            </a:r>
            <a:r>
              <a:rPr lang="en-GB" sz="1200" b="0" i="0" u="none" strike="noStrike" kern="1200" dirty="0">
                <a:solidFill>
                  <a:schemeClr val="tx1"/>
                </a:solidFill>
                <a:effectLst/>
                <a:latin typeface="+mn-lt"/>
                <a:ea typeface="+mn-ea"/>
                <a:cs typeface="+mn-cs"/>
                <a:hlinkClick r:id="rId5" tooltip="View article Punch and Judy"/>
              </a:rPr>
              <a:t>Punch and Judy</a:t>
            </a:r>
            <a:r>
              <a:rPr lang="en-GB" sz="1200" b="0" i="0" u="none" strike="noStrike" kern="1200" dirty="0">
                <a:solidFill>
                  <a:schemeClr val="tx1"/>
                </a:solidFill>
                <a:effectLst/>
                <a:latin typeface="+mn-lt"/>
                <a:ea typeface="+mn-ea"/>
                <a:cs typeface="+mn-cs"/>
              </a:rPr>
              <a:t> shows. He performed at his first national festival at the age of 21 in 1976, and this gifted young artist quickly gained national and international recognition. He knew how to deeply touch an audience with a proper Victorian lady </a:t>
            </a:r>
            <a:r>
              <a:rPr lang="en-GB" sz="1200" b="0" i="0" u="none" strike="noStrike" kern="1200" dirty="0">
                <a:solidFill>
                  <a:schemeClr val="tx1"/>
                </a:solidFill>
                <a:effectLst/>
                <a:latin typeface="+mn-lt"/>
                <a:ea typeface="+mn-ea"/>
                <a:cs typeface="+mn-cs"/>
                <a:hlinkClick r:id="rId6" tooltip="View article Rod Puppet"/>
              </a:rPr>
              <a:t>rod puppet</a:t>
            </a:r>
            <a:r>
              <a:rPr lang="en-GB" sz="1200" b="0" i="0" u="none" strike="noStrike" kern="1200" dirty="0">
                <a:solidFill>
                  <a:schemeClr val="tx1"/>
                </a:solidFill>
                <a:effectLst/>
                <a:latin typeface="+mn-lt"/>
                <a:ea typeface="+mn-ea"/>
                <a:cs typeface="+mn-cs"/>
              </a:rPr>
              <a:t> singing a haunting ballad, or using no words at all for his Pierrot in white satin. </a:t>
            </a:r>
          </a:p>
          <a:p>
            <a:pPr fontAlgn="base"/>
            <a:r>
              <a:rPr lang="en-GB" sz="1200" b="0" i="0" u="none" strike="noStrike" kern="1200" dirty="0">
                <a:solidFill>
                  <a:schemeClr val="tx1"/>
                </a:solidFill>
                <a:effectLst/>
                <a:latin typeface="+mn-lt"/>
                <a:ea typeface="+mn-ea"/>
                <a:cs typeface="+mn-cs"/>
              </a:rPr>
              <a:t>Some figures were worked from below, and others were worked on a tabletop, as Schwartz visibly controlled them by very short rods and a pinch at the neck. His three UNIMA-USA Citations of Excellence were for </a:t>
            </a:r>
            <a:r>
              <a:rPr lang="en-GB" sz="1200" b="0" i="1" u="none" strike="noStrike" kern="1200" dirty="0">
                <a:solidFill>
                  <a:schemeClr val="tx1"/>
                </a:solidFill>
                <a:effectLst/>
                <a:latin typeface="+mn-lt"/>
                <a:ea typeface="+mn-ea"/>
                <a:cs typeface="+mn-cs"/>
              </a:rPr>
              <a:t>The Rat of Huge Proportions </a:t>
            </a:r>
            <a:r>
              <a:rPr lang="en-GB" sz="1200" b="0" i="0" u="none" strike="noStrike" kern="1200" dirty="0">
                <a:solidFill>
                  <a:schemeClr val="tx1"/>
                </a:solidFill>
                <a:effectLst/>
                <a:latin typeface="+mn-lt"/>
                <a:ea typeface="+mn-ea"/>
                <a:cs typeface="+mn-cs"/>
              </a:rPr>
              <a:t>(1975),</a:t>
            </a:r>
            <a:r>
              <a:rPr lang="en-GB" sz="1200" b="0" i="1" u="none" strike="noStrike" kern="1200" dirty="0">
                <a:solidFill>
                  <a:schemeClr val="tx1"/>
                </a:solidFill>
                <a:effectLst/>
                <a:latin typeface="+mn-lt"/>
                <a:ea typeface="+mn-ea"/>
                <a:cs typeface="+mn-cs"/>
              </a:rPr>
              <a:t> Victorian and Renaissance Puppetry </a:t>
            </a:r>
            <a:r>
              <a:rPr lang="en-GB" sz="1200" b="0" i="0" u="none" strike="noStrike" kern="1200" dirty="0">
                <a:solidFill>
                  <a:schemeClr val="tx1"/>
                </a:solidFill>
                <a:effectLst/>
                <a:latin typeface="+mn-lt"/>
                <a:ea typeface="+mn-ea"/>
                <a:cs typeface="+mn-cs"/>
              </a:rPr>
              <a:t>(1977), and</a:t>
            </a:r>
            <a:r>
              <a:rPr lang="en-GB" sz="1200" b="0" i="1" u="none" strike="noStrike" kern="1200" dirty="0">
                <a:solidFill>
                  <a:schemeClr val="tx1"/>
                </a:solidFill>
                <a:effectLst/>
                <a:latin typeface="+mn-lt"/>
                <a:ea typeface="+mn-ea"/>
                <a:cs typeface="+mn-cs"/>
              </a:rPr>
              <a:t> Three Cradles </a:t>
            </a:r>
            <a:r>
              <a:rPr lang="en-GB" sz="1200" b="0" i="0" u="none" strike="noStrike" kern="1200" dirty="0">
                <a:solidFill>
                  <a:schemeClr val="tx1"/>
                </a:solidFill>
                <a:effectLst/>
                <a:latin typeface="+mn-lt"/>
                <a:ea typeface="+mn-ea"/>
                <a:cs typeface="+mn-cs"/>
              </a:rPr>
              <a:t>(1978). Bruce Schwartz performed at the 1980 13th </a:t>
            </a:r>
            <a:r>
              <a:rPr lang="en-GB" sz="1200" b="0" i="0" u="none" strike="noStrike" kern="1200" dirty="0">
                <a:solidFill>
                  <a:schemeClr val="tx1"/>
                </a:solidFill>
                <a:effectLst/>
                <a:latin typeface="+mn-lt"/>
                <a:ea typeface="+mn-ea"/>
                <a:cs typeface="+mn-cs"/>
                <a:hlinkClick r:id="rId7" tooltip="View article Union Internationale de la Marionnette"/>
              </a:rPr>
              <a:t>UNIMA</a:t>
            </a:r>
            <a:r>
              <a:rPr lang="en-GB" sz="1200" b="0" i="0" u="none" strike="noStrike" kern="1200" dirty="0">
                <a:solidFill>
                  <a:schemeClr val="tx1"/>
                </a:solidFill>
                <a:effectLst/>
                <a:latin typeface="+mn-lt"/>
                <a:ea typeface="+mn-ea"/>
                <a:cs typeface="+mn-cs"/>
              </a:rPr>
              <a:t> World Puppetry Festival in Washington, DC. There were </a:t>
            </a:r>
            <a:r>
              <a:rPr lang="en-GB" sz="1200" b="0" i="0" u="none" strike="noStrike" kern="1200" dirty="0" err="1">
                <a:solidFill>
                  <a:schemeClr val="tx1"/>
                </a:solidFill>
                <a:effectLst/>
                <a:latin typeface="+mn-lt"/>
                <a:ea typeface="+mn-ea"/>
                <a:cs typeface="+mn-cs"/>
                <a:hlinkClick r:id="rId8" tooltip="View article Television"/>
              </a:rPr>
              <a:t>television</a:t>
            </a:r>
            <a:r>
              <a:rPr lang="en-GB" sz="1200" b="0" i="0" u="none" strike="noStrike" kern="1200" dirty="0" err="1">
                <a:solidFill>
                  <a:schemeClr val="tx1"/>
                </a:solidFill>
                <a:effectLst/>
                <a:latin typeface="+mn-lt"/>
                <a:ea typeface="+mn-ea"/>
                <a:cs typeface="+mn-cs"/>
              </a:rPr>
              <a:t>performances</a:t>
            </a:r>
            <a:r>
              <a:rPr lang="en-GB" sz="1200" b="0" i="0" u="none" strike="noStrike" kern="1200" dirty="0">
                <a:solidFill>
                  <a:schemeClr val="tx1"/>
                </a:solidFill>
                <a:effectLst/>
                <a:latin typeface="+mn-lt"/>
                <a:ea typeface="+mn-ea"/>
                <a:cs typeface="+mn-cs"/>
              </a:rPr>
              <a:t> on </a:t>
            </a:r>
            <a:r>
              <a:rPr lang="en-GB" sz="1200" b="0" i="0" u="none" strike="noStrike" kern="1200" dirty="0">
                <a:solidFill>
                  <a:schemeClr val="tx1"/>
                </a:solidFill>
                <a:effectLst/>
                <a:latin typeface="+mn-lt"/>
                <a:ea typeface="+mn-ea"/>
                <a:cs typeface="+mn-cs"/>
                <a:hlinkClick r:id="rId9" tooltip="View article Jim Henson"/>
              </a:rPr>
              <a:t>Jim Henson</a:t>
            </a:r>
            <a:r>
              <a:rPr lang="en-GB" sz="1200" b="0" i="0" u="none" strike="noStrike" kern="1200" dirty="0">
                <a:solidFill>
                  <a:schemeClr val="tx1"/>
                </a:solidFill>
                <a:effectLst/>
                <a:latin typeface="+mn-lt"/>
                <a:ea typeface="+mn-ea"/>
                <a:cs typeface="+mn-cs"/>
              </a:rPr>
              <a:t>’s </a:t>
            </a:r>
            <a:r>
              <a:rPr lang="en-GB" sz="1200" b="0" i="1" u="none" strike="noStrike" kern="1200" dirty="0">
                <a:solidFill>
                  <a:schemeClr val="tx1"/>
                </a:solidFill>
                <a:effectLst/>
                <a:latin typeface="+mn-lt"/>
                <a:ea typeface="+mn-ea"/>
                <a:cs typeface="+mn-cs"/>
              </a:rPr>
              <a:t>The Muppet Show</a:t>
            </a:r>
            <a:r>
              <a:rPr lang="en-GB" sz="1200" b="0" i="0" u="none" strike="noStrike" kern="1200" dirty="0">
                <a:solidFill>
                  <a:schemeClr val="tx1"/>
                </a:solidFill>
                <a:effectLst/>
                <a:latin typeface="+mn-lt"/>
                <a:ea typeface="+mn-ea"/>
                <a:cs typeface="+mn-cs"/>
              </a:rPr>
              <a:t> and </a:t>
            </a:r>
            <a:r>
              <a:rPr lang="en-GB" sz="1200" b="0" i="1" u="none" strike="noStrike" kern="1200" dirty="0">
                <a:solidFill>
                  <a:schemeClr val="tx1"/>
                </a:solidFill>
                <a:effectLst/>
                <a:latin typeface="+mn-lt"/>
                <a:ea typeface="+mn-ea"/>
                <a:cs typeface="+mn-cs"/>
              </a:rPr>
              <a:t>The Johnny Carson Show</a:t>
            </a:r>
            <a:r>
              <a:rPr lang="en-GB" sz="1200" b="0" i="0" u="none" strike="noStrike" kern="1200" dirty="0">
                <a:solidFill>
                  <a:schemeClr val="tx1"/>
                </a:solidFill>
                <a:effectLst/>
                <a:latin typeface="+mn-lt"/>
                <a:ea typeface="+mn-ea"/>
                <a:cs typeface="+mn-cs"/>
              </a:rPr>
              <a:t>. </a:t>
            </a:r>
          </a:p>
          <a:p>
            <a:pPr fontAlgn="base"/>
            <a:r>
              <a:rPr lang="en-GB" sz="1200" b="0" i="0" u="none" strike="noStrike" kern="1200" dirty="0">
                <a:solidFill>
                  <a:schemeClr val="tx1"/>
                </a:solidFill>
                <a:effectLst/>
                <a:latin typeface="+mn-lt"/>
                <a:ea typeface="+mn-ea"/>
                <a:cs typeface="+mn-cs"/>
              </a:rPr>
              <a:t>Bruce Schwartz toured North America, Europe, and Japan. He received commissions from Jim Henson, a grant to study in Japan, and, in 1985, he was the first puppeteer to receive the MacArthur Foundation Fellowship, sometimes referred to as the “genius award”. Bruce Schwartz was one of six international puppeteers to be profiled for the videotape series </a:t>
            </a:r>
            <a:r>
              <a:rPr lang="en-GB" sz="1200" b="0" i="1" u="none" strike="noStrike" kern="1200" dirty="0">
                <a:solidFill>
                  <a:schemeClr val="tx1"/>
                </a:solidFill>
                <a:effectLst/>
                <a:latin typeface="+mn-lt"/>
                <a:ea typeface="+mn-ea"/>
                <a:cs typeface="+mn-cs"/>
              </a:rPr>
              <a:t>Jim Henson Presents the World of Puppetry </a:t>
            </a:r>
            <a:r>
              <a:rPr lang="en-GB" sz="1200" b="0" i="0" u="none" strike="noStrike" kern="1200" dirty="0">
                <a:solidFill>
                  <a:schemeClr val="tx1"/>
                </a:solidFill>
                <a:effectLst/>
                <a:latin typeface="+mn-lt"/>
                <a:ea typeface="+mn-ea"/>
                <a:cs typeface="+mn-cs"/>
              </a:rPr>
              <a:t>(1985).</a:t>
            </a:r>
          </a:p>
          <a:p>
            <a:pPr fontAlgn="base"/>
            <a:r>
              <a:rPr lang="en-GB" sz="1200" b="0" i="0" u="none" strike="noStrike" kern="1200" dirty="0">
                <a:solidFill>
                  <a:schemeClr val="tx1"/>
                </a:solidFill>
                <a:effectLst/>
                <a:latin typeface="+mn-lt"/>
                <a:ea typeface="+mn-ea"/>
                <a:cs typeface="+mn-cs"/>
              </a:rPr>
              <a:t>After 1986, Schwartz followed other interests. He was the puppet maker for the film </a:t>
            </a:r>
            <a:r>
              <a:rPr lang="en-GB" sz="1200" b="0" i="1" u="none" strike="noStrike" kern="1200" dirty="0">
                <a:solidFill>
                  <a:schemeClr val="tx1"/>
                </a:solidFill>
                <a:effectLst/>
                <a:latin typeface="+mn-lt"/>
                <a:ea typeface="+mn-ea"/>
                <a:cs typeface="+mn-cs"/>
              </a:rPr>
              <a:t>La Double Vie de </a:t>
            </a:r>
            <a:r>
              <a:rPr lang="en-GB" sz="1200" b="0" i="1" u="none" strike="noStrike" kern="1200" dirty="0" err="1">
                <a:solidFill>
                  <a:schemeClr val="tx1"/>
                </a:solidFill>
                <a:effectLst/>
                <a:latin typeface="+mn-lt"/>
                <a:ea typeface="+mn-ea"/>
                <a:cs typeface="+mn-cs"/>
              </a:rPr>
              <a:t>Véronique</a:t>
            </a:r>
            <a:r>
              <a:rPr lang="en-GB" sz="1200" b="0" i="0" u="none" strike="noStrike" kern="1200" dirty="0">
                <a:solidFill>
                  <a:schemeClr val="tx1"/>
                </a:solidFill>
                <a:effectLst/>
                <a:latin typeface="+mn-lt"/>
                <a:ea typeface="+mn-ea"/>
                <a:cs typeface="+mn-cs"/>
              </a:rPr>
              <a:t> (The Double Life of Veronique, 1991) directed by </a:t>
            </a:r>
            <a:r>
              <a:rPr lang="en-GB" sz="1200" b="0" i="0" u="none" strike="noStrike" kern="1200" dirty="0" err="1">
                <a:solidFill>
                  <a:schemeClr val="tx1"/>
                </a:solidFill>
                <a:effectLst/>
                <a:latin typeface="+mn-lt"/>
                <a:ea typeface="+mn-ea"/>
                <a:cs typeface="+mn-cs"/>
              </a:rPr>
              <a:t>Krysztof</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Kieślowski</a:t>
            </a:r>
            <a:r>
              <a:rPr lang="en-GB" sz="1200" b="0" i="0" u="none" strike="noStrike" kern="1200" dirty="0">
                <a:solidFill>
                  <a:schemeClr val="tx1"/>
                </a:solidFill>
                <a:effectLst/>
                <a:latin typeface="+mn-lt"/>
                <a:ea typeface="+mn-ea"/>
                <a:cs typeface="+mn-cs"/>
              </a:rPr>
              <a:t>. </a:t>
            </a:r>
          </a:p>
          <a:p>
            <a:pPr fontAlgn="base"/>
            <a:r>
              <a:rPr lang="en-GB" sz="1200" b="0" i="0" u="none" strike="noStrike" kern="1200" dirty="0">
                <a:solidFill>
                  <a:schemeClr val="tx1"/>
                </a:solidFill>
                <a:effectLst/>
                <a:latin typeface="+mn-lt"/>
                <a:ea typeface="+mn-ea"/>
                <a:cs typeface="+mn-cs"/>
              </a:rPr>
              <a:t>Bruce Schwartz will be remembered for his exquisitely lyrical rod puppets, his bawdy Renaissance one-man show, and an all too brief career in puppetry.  </a:t>
            </a:r>
          </a:p>
          <a:p>
            <a:endParaRPr lang="en-US" dirty="0"/>
          </a:p>
        </p:txBody>
      </p:sp>
      <p:sp>
        <p:nvSpPr>
          <p:cNvPr id="4" name="Slide Number Placeholder 3"/>
          <p:cNvSpPr>
            <a:spLocks noGrp="1"/>
          </p:cNvSpPr>
          <p:nvPr>
            <p:ph type="sldNum" sz="quarter" idx="10"/>
          </p:nvPr>
        </p:nvSpPr>
        <p:spPr/>
        <p:txBody>
          <a:bodyPr/>
          <a:lstStyle/>
          <a:p>
            <a:fld id="{7E35ADA2-A980-49E7-8D36-261DF2C5F605}" type="slidenum">
              <a:rPr lang="el-GR" smtClean="0"/>
              <a:pPr/>
              <a:t>57</a:t>
            </a:fld>
            <a:endParaRPr lang="el-GR"/>
          </a:p>
        </p:txBody>
      </p:sp>
    </p:spTree>
    <p:extLst>
      <p:ext uri="{BB962C8B-B14F-4D97-AF65-F5344CB8AC3E}">
        <p14:creationId xmlns:p14="http://schemas.microsoft.com/office/powerpoint/2010/main" val="1324091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Michael</a:t>
            </a:r>
            <a:r>
              <a:rPr lang="en-US" baseline="0" dirty="0"/>
              <a:t> </a:t>
            </a:r>
            <a:r>
              <a:rPr lang="en-US" baseline="0" dirty="0" err="1"/>
              <a:t>Meschke</a:t>
            </a:r>
            <a:endParaRPr lang="en-US" dirty="0"/>
          </a:p>
        </p:txBody>
      </p:sp>
      <p:sp>
        <p:nvSpPr>
          <p:cNvPr id="4" name="Slide Number Placeholder 3"/>
          <p:cNvSpPr>
            <a:spLocks noGrp="1"/>
          </p:cNvSpPr>
          <p:nvPr>
            <p:ph type="sldNum" sz="quarter" idx="10"/>
          </p:nvPr>
        </p:nvSpPr>
        <p:spPr/>
        <p:txBody>
          <a:bodyPr/>
          <a:lstStyle/>
          <a:p>
            <a:fld id="{7E35ADA2-A980-49E7-8D36-261DF2C5F605}" type="slidenum">
              <a:rPr lang="el-GR" smtClean="0"/>
              <a:pPr/>
              <a:t>4</a:t>
            </a:fld>
            <a:endParaRPr lang="el-GR"/>
          </a:p>
        </p:txBody>
      </p:sp>
    </p:spTree>
    <p:extLst>
      <p:ext uri="{BB962C8B-B14F-4D97-AF65-F5344CB8AC3E}">
        <p14:creationId xmlns:p14="http://schemas.microsoft.com/office/powerpoint/2010/main" val="90843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7E35ADA2-A980-49E7-8D36-261DF2C5F605}" type="slidenum">
              <a:rPr lang="el-GR" smtClean="0"/>
              <a:pPr/>
              <a:t>6</a:t>
            </a:fld>
            <a:endParaRPr lang="el-GR"/>
          </a:p>
        </p:txBody>
      </p:sp>
    </p:spTree>
    <p:extLst>
      <p:ext uri="{BB962C8B-B14F-4D97-AF65-F5344CB8AC3E}">
        <p14:creationId xmlns:p14="http://schemas.microsoft.com/office/powerpoint/2010/main" val="680826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Παρουσίαση του </a:t>
            </a:r>
            <a:r>
              <a:rPr lang="el-GR" dirty="0" err="1"/>
              <a:t>Μαριονέτεατερν</a:t>
            </a:r>
            <a:r>
              <a:rPr lang="el-GR" baseline="0" dirty="0"/>
              <a:t> από τον </a:t>
            </a:r>
            <a:r>
              <a:rPr lang="el-GR" baseline="0" dirty="0" err="1"/>
              <a:t>Μίκαελ</a:t>
            </a:r>
            <a:r>
              <a:rPr lang="el-GR" baseline="0" dirty="0"/>
              <a:t> </a:t>
            </a:r>
            <a:r>
              <a:rPr lang="el-GR" baseline="0" dirty="0" err="1"/>
              <a:t>Μέσκε</a:t>
            </a:r>
            <a:endParaRPr lang="en-US" dirty="0"/>
          </a:p>
        </p:txBody>
      </p:sp>
      <p:sp>
        <p:nvSpPr>
          <p:cNvPr id="4" name="Slide Number Placeholder 3"/>
          <p:cNvSpPr>
            <a:spLocks noGrp="1"/>
          </p:cNvSpPr>
          <p:nvPr>
            <p:ph type="sldNum" sz="quarter" idx="10"/>
          </p:nvPr>
        </p:nvSpPr>
        <p:spPr/>
        <p:txBody>
          <a:bodyPr/>
          <a:lstStyle/>
          <a:p>
            <a:fld id="{7E35ADA2-A980-49E7-8D36-261DF2C5F605}" type="slidenum">
              <a:rPr lang="el-GR" smtClean="0"/>
              <a:pPr/>
              <a:t>7</a:t>
            </a:fld>
            <a:endParaRPr lang="el-GR"/>
          </a:p>
        </p:txBody>
      </p:sp>
    </p:spTree>
    <p:extLst>
      <p:ext uri="{BB962C8B-B14F-4D97-AF65-F5344CB8AC3E}">
        <p14:creationId xmlns:p14="http://schemas.microsoft.com/office/powerpoint/2010/main" val="1754730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Στις 20 </a:t>
            </a:r>
            <a:r>
              <a:rPr lang="el-GR" dirty="0" err="1"/>
              <a:t>Μαϊου</a:t>
            </a:r>
            <a:r>
              <a:rPr lang="el-GR" dirty="0"/>
              <a:t> 1929, Διεθνής Ένωση </a:t>
            </a:r>
            <a:r>
              <a:rPr lang="el-GR" dirty="0" err="1"/>
              <a:t>Μαριόνετας</a:t>
            </a:r>
            <a:endParaRPr lang="el-GR" dirty="0"/>
          </a:p>
          <a:p>
            <a:endParaRPr lang="el-GR" dirty="0"/>
          </a:p>
          <a:p>
            <a:pPr marL="0" marR="0" indent="0" algn="l" defTabSz="914400" rtl="0" eaLnBrk="1" fontAlgn="auto" latinLnBrk="0" hangingPunct="1">
              <a:lnSpc>
                <a:spcPct val="100000"/>
              </a:lnSpc>
              <a:spcBef>
                <a:spcPts val="0"/>
              </a:spcBef>
              <a:spcAft>
                <a:spcPts val="0"/>
              </a:spcAft>
              <a:buClrTx/>
              <a:buSzTx/>
              <a:buFontTx/>
              <a:buNone/>
              <a:tabLst/>
              <a:defRPr/>
            </a:pPr>
            <a:r>
              <a:rPr lang="el-GR" dirty="0"/>
              <a:t>Η προσπάθεια συγκερασμού των διάφορων αισθητικών και τεχνικών απόψεων, καθώς και ανταλλαγής προβληματισμών που είχε οδηγήσει στη δημιουργία της Διεθνούς Ένωσης Μαριονέτας (</a:t>
            </a:r>
            <a:r>
              <a:rPr lang="en-US" dirty="0" err="1"/>
              <a:t>UNIMA</a:t>
            </a:r>
            <a:r>
              <a:rPr lang="el-GR" dirty="0"/>
              <a:t>)</a:t>
            </a:r>
            <a:endParaRPr lang="en-US" dirty="0"/>
          </a:p>
        </p:txBody>
      </p:sp>
      <p:sp>
        <p:nvSpPr>
          <p:cNvPr id="4" name="Slide Number Placeholder 3"/>
          <p:cNvSpPr>
            <a:spLocks noGrp="1"/>
          </p:cNvSpPr>
          <p:nvPr>
            <p:ph type="sldNum" sz="quarter" idx="10"/>
          </p:nvPr>
        </p:nvSpPr>
        <p:spPr/>
        <p:txBody>
          <a:bodyPr/>
          <a:lstStyle/>
          <a:p>
            <a:fld id="{7E35ADA2-A980-49E7-8D36-261DF2C5F605}" type="slidenum">
              <a:rPr lang="el-GR" smtClean="0"/>
              <a:pPr/>
              <a:t>8</a:t>
            </a:fld>
            <a:endParaRPr lang="el-GR"/>
          </a:p>
        </p:txBody>
      </p:sp>
    </p:spTree>
    <p:extLst>
      <p:ext uri="{BB962C8B-B14F-4D97-AF65-F5344CB8AC3E}">
        <p14:creationId xmlns:p14="http://schemas.microsoft.com/office/powerpoint/2010/main" val="88846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το 1929, σταμάτησε απότομα με τον Β΄ Παγκόσμιο Πόλεμο, ο οποίος οδήγησε σε βίαιη διακοπή κάθε καλλιτεχνικής αναζήτησης. </a:t>
            </a:r>
            <a:endParaRPr lang="en-US" dirty="0"/>
          </a:p>
          <a:p>
            <a:endParaRPr lang="en-US" dirty="0"/>
          </a:p>
        </p:txBody>
      </p:sp>
      <p:sp>
        <p:nvSpPr>
          <p:cNvPr id="4" name="Slide Number Placeholder 3"/>
          <p:cNvSpPr>
            <a:spLocks noGrp="1"/>
          </p:cNvSpPr>
          <p:nvPr>
            <p:ph type="sldNum" sz="quarter" idx="10"/>
          </p:nvPr>
        </p:nvSpPr>
        <p:spPr/>
        <p:txBody>
          <a:bodyPr/>
          <a:lstStyle/>
          <a:p>
            <a:fld id="{7E35ADA2-A980-49E7-8D36-261DF2C5F605}" type="slidenum">
              <a:rPr lang="el-GR" smtClean="0"/>
              <a:pPr/>
              <a:t>10</a:t>
            </a:fld>
            <a:endParaRPr lang="el-GR"/>
          </a:p>
        </p:txBody>
      </p:sp>
    </p:spTree>
    <p:extLst>
      <p:ext uri="{BB962C8B-B14F-4D97-AF65-F5344CB8AC3E}">
        <p14:creationId xmlns:p14="http://schemas.microsoft.com/office/powerpoint/2010/main" val="1131264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7E35ADA2-A980-49E7-8D36-261DF2C5F605}" type="slidenum">
              <a:rPr lang="el-GR" smtClean="0"/>
              <a:pPr/>
              <a:t>11</a:t>
            </a:fld>
            <a:endParaRPr lang="el-GR"/>
          </a:p>
        </p:txBody>
      </p:sp>
    </p:spTree>
    <p:extLst>
      <p:ext uri="{BB962C8B-B14F-4D97-AF65-F5344CB8AC3E}">
        <p14:creationId xmlns:p14="http://schemas.microsoft.com/office/powerpoint/2010/main" val="4092428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a:solidFill>
                  <a:schemeClr val="tx1"/>
                </a:solidFill>
                <a:effectLst/>
                <a:latin typeface="+mn-lt"/>
                <a:ea typeface="+mn-ea"/>
                <a:cs typeface="+mn-cs"/>
              </a:rPr>
              <a:t>Στις χώρες του συμφώνου της Βαρσοβίας το κράτος υποστηρίζει (και ελέγχει) την καλλιτεχνική παραγωγή. Είναι ένα αναπόσπαστο κομμάτι του συστήματος, ένα κοινωνικό κεφάλαιο στο σύστημα εργασίας (προβλέπει ένα συγκεκριμένο αριθμό θέσεων εργασίας, ο οποίος ποικίλλει από θέατρο σε θέατρο). Έχουμε έτσι πολυπρόσωπους θιάσους που με κρατικές επιχορηγήσεις σε άρτια εξοπλισμένα θέατρα εξαντλούν τα όρια του μοντερνισμού και ωθούν το κουκλοθέατρο σε σπουδαία άνθηση. Το κρατικό θέατρο της Μόσχας γίνεται το μοντέλο για τις σοβιετικές δημοκρατίες, διαμορφώνοντας μια δική του, καινούργια παράδοση. Κεντρική σκηνή κουκλοθέατρου ιδρύθηκε μετά τον πόλεμο στην Τσεχοσλοβακία και στη Βουλγαρία</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Obratzov</a:t>
            </a:r>
            <a:r>
              <a:rPr lang="en-US" sz="1200" kern="1200" dirty="0">
                <a:solidFill>
                  <a:schemeClr val="tx1"/>
                </a:solidFill>
                <a:effectLst/>
                <a:latin typeface="+mn-lt"/>
                <a:ea typeface="+mn-ea"/>
                <a:cs typeface="+mn-cs"/>
              </a:rPr>
              <a:t>)</a:t>
            </a:r>
            <a:endParaRPr lang="el-GR"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l-GR"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l-GR"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effectLst/>
              </a:rPr>
              <a:t> </a:t>
            </a:r>
            <a:r>
              <a:rPr lang="el-GR" sz="1200" kern="1200" dirty="0">
                <a:solidFill>
                  <a:schemeClr val="tx1"/>
                </a:solidFill>
                <a:effectLst/>
                <a:latin typeface="+mn-lt"/>
                <a:ea typeface="+mn-ea"/>
                <a:cs typeface="+mn-cs"/>
              </a:rPr>
              <a:t>Μετά τις ανθρώπινες καταστροφές του Β' Παγκόσμιου Πολέμου, όμως, η avant-garde του θεάτρου σταμάτησε να ενδιαφέρεται για τις κούκλες και το κουκλοθέατρο επέστρεψε στις δικές του αντιλήψεις, στον χώρο του και στα χέρια των κουκλοπαικτών. Δημιουργήθηκαν εξαίρετοι </a:t>
            </a:r>
            <a:r>
              <a:rPr lang="el-GR" sz="1200" kern="1200" dirty="0" err="1">
                <a:solidFill>
                  <a:schemeClr val="tx1"/>
                </a:solidFill>
                <a:effectLst/>
                <a:latin typeface="+mn-lt"/>
                <a:ea typeface="+mn-ea"/>
                <a:cs typeface="+mn-cs"/>
              </a:rPr>
              <a:t>κουκλοθίασοι</a:t>
            </a:r>
            <a:r>
              <a:rPr lang="el-GR" sz="1200" kern="1200" dirty="0">
                <a:solidFill>
                  <a:schemeClr val="tx1"/>
                </a:solidFill>
                <a:effectLst/>
                <a:latin typeface="+mn-lt"/>
                <a:ea typeface="+mn-ea"/>
                <a:cs typeface="+mn-cs"/>
              </a:rPr>
              <a:t>, οι οποίοι διεύρυναν το κουκλοθέατρο, το διερεύνησαν και το οδήγησαν στην εξέλιξή του, επεκτείνοντας τον χώρο του πολύ πέρα από το παραδοσιακό λαϊκό κουκλοθέατρο. </a:t>
            </a:r>
          </a:p>
          <a:p>
            <a:endParaRPr lang="en-US" dirty="0"/>
          </a:p>
        </p:txBody>
      </p:sp>
      <p:sp>
        <p:nvSpPr>
          <p:cNvPr id="4" name="Slide Number Placeholder 3"/>
          <p:cNvSpPr>
            <a:spLocks noGrp="1"/>
          </p:cNvSpPr>
          <p:nvPr>
            <p:ph type="sldNum" sz="quarter" idx="10"/>
          </p:nvPr>
        </p:nvSpPr>
        <p:spPr/>
        <p:txBody>
          <a:bodyPr/>
          <a:lstStyle/>
          <a:p>
            <a:fld id="{7E35ADA2-A980-49E7-8D36-261DF2C5F605}" type="slidenum">
              <a:rPr lang="el-GR" smtClean="0"/>
              <a:pPr/>
              <a:t>12</a:t>
            </a:fld>
            <a:endParaRPr lang="el-GR"/>
          </a:p>
        </p:txBody>
      </p:sp>
    </p:spTree>
    <p:extLst>
      <p:ext uri="{BB962C8B-B14F-4D97-AF65-F5344CB8AC3E}">
        <p14:creationId xmlns:p14="http://schemas.microsoft.com/office/powerpoint/2010/main" val="883428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E086B0C3-4BC2-4845-9C09-E118A7B3FFD3}" type="datetimeFigureOut">
              <a:rPr lang="el-GR" smtClean="0"/>
              <a:pPr/>
              <a:t>26/10/20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858CA2D8-9582-43A2-80A5-13B144D4E006}"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E086B0C3-4BC2-4845-9C09-E118A7B3FFD3}" type="datetimeFigureOut">
              <a:rPr lang="el-GR" smtClean="0"/>
              <a:pPr/>
              <a:t>26/10/20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858CA2D8-9582-43A2-80A5-13B144D4E006}"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E086B0C3-4BC2-4845-9C09-E118A7B3FFD3}" type="datetimeFigureOut">
              <a:rPr lang="el-GR" smtClean="0"/>
              <a:pPr/>
              <a:t>26/10/20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858CA2D8-9582-43A2-80A5-13B144D4E006}"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E086B0C3-4BC2-4845-9C09-E118A7B3FFD3}" type="datetimeFigureOut">
              <a:rPr lang="el-GR" smtClean="0"/>
              <a:pPr/>
              <a:t>26/10/20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858CA2D8-9582-43A2-80A5-13B144D4E006}"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E086B0C3-4BC2-4845-9C09-E118A7B3FFD3}" type="datetimeFigureOut">
              <a:rPr lang="el-GR" smtClean="0"/>
              <a:pPr/>
              <a:t>26/10/20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858CA2D8-9582-43A2-80A5-13B144D4E006}"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E086B0C3-4BC2-4845-9C09-E118A7B3FFD3}" type="datetimeFigureOut">
              <a:rPr lang="el-GR" smtClean="0"/>
              <a:pPr/>
              <a:t>26/10/20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858CA2D8-9582-43A2-80A5-13B144D4E006}"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E086B0C3-4BC2-4845-9C09-E118A7B3FFD3}" type="datetimeFigureOut">
              <a:rPr lang="el-GR" smtClean="0"/>
              <a:pPr/>
              <a:t>26/10/20</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858CA2D8-9582-43A2-80A5-13B144D4E006}"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E086B0C3-4BC2-4845-9C09-E118A7B3FFD3}" type="datetimeFigureOut">
              <a:rPr lang="el-GR" smtClean="0"/>
              <a:pPr/>
              <a:t>26/10/20</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858CA2D8-9582-43A2-80A5-13B144D4E006}"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E086B0C3-4BC2-4845-9C09-E118A7B3FFD3}" type="datetimeFigureOut">
              <a:rPr lang="el-GR" smtClean="0"/>
              <a:pPr/>
              <a:t>26/10/20</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858CA2D8-9582-43A2-80A5-13B144D4E006}"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E086B0C3-4BC2-4845-9C09-E118A7B3FFD3}" type="datetimeFigureOut">
              <a:rPr lang="el-GR" smtClean="0"/>
              <a:pPr/>
              <a:t>26/10/20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858CA2D8-9582-43A2-80A5-13B144D4E006}"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E086B0C3-4BC2-4845-9C09-E118A7B3FFD3}" type="datetimeFigureOut">
              <a:rPr lang="el-GR" smtClean="0"/>
              <a:pPr/>
              <a:t>26/10/20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858CA2D8-9582-43A2-80A5-13B144D4E006}"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86B0C3-4BC2-4845-9C09-E118A7B3FFD3}" type="datetimeFigureOut">
              <a:rPr lang="el-GR" smtClean="0"/>
              <a:pPr/>
              <a:t>26/10/20</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8CA2D8-9582-43A2-80A5-13B144D4E006}" type="slidenum">
              <a:rPr lang="el-GR" smtClean="0"/>
              <a:pPr/>
              <a:t>‹#›</a:t>
            </a:fld>
            <a:endParaRPr lang="el-G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1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4.jpg"/></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g"/></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3.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Υπότιτλος"/>
          <p:cNvSpPr>
            <a:spLocks noGrp="1"/>
          </p:cNvSpPr>
          <p:nvPr>
            <p:ph type="subTitle" idx="1"/>
          </p:nvPr>
        </p:nvSpPr>
        <p:spPr>
          <a:xfrm>
            <a:off x="2771800" y="5085184"/>
            <a:ext cx="6372200" cy="876300"/>
          </a:xfrm>
        </p:spPr>
        <p:txBody>
          <a:bodyPr/>
          <a:lstStyle/>
          <a:p>
            <a:r>
              <a:rPr lang="el-GR" dirty="0"/>
              <a:t>		</a:t>
            </a:r>
            <a:r>
              <a:rPr lang="el-GR" sz="1800" dirty="0"/>
              <a:t>	Αντιγόνη Παρούση</a:t>
            </a:r>
          </a:p>
        </p:txBody>
      </p:sp>
      <p:pic>
        <p:nvPicPr>
          <p:cNvPr id="8" name="Picture 7" descr="Two people posing for a picture&#10;&#10;Description automatically generated">
            <a:extLst>
              <a:ext uri="{FF2B5EF4-FFF2-40B4-BE49-F238E27FC236}">
                <a16:creationId xmlns:a16="http://schemas.microsoft.com/office/drawing/2014/main" id="{3CE6A890-5091-5B46-80A0-2568357FF74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251520" y="-9203"/>
            <a:ext cx="5911857" cy="7029450"/>
          </a:xfrm>
          <a:prstGeom prst="rect">
            <a:avLst/>
          </a:prstGeom>
        </p:spPr>
      </p:pic>
      <p:sp>
        <p:nvSpPr>
          <p:cNvPr id="2" name="1 - Τίτλος"/>
          <p:cNvSpPr>
            <a:spLocks noGrp="1"/>
          </p:cNvSpPr>
          <p:nvPr>
            <p:ph type="ctrTitle"/>
          </p:nvPr>
        </p:nvSpPr>
        <p:spPr>
          <a:xfrm>
            <a:off x="685800" y="2130425"/>
            <a:ext cx="7774632" cy="1470025"/>
          </a:xfrm>
        </p:spPr>
        <p:txBody>
          <a:bodyPr/>
          <a:lstStyle/>
          <a:p>
            <a:pPr algn="r"/>
            <a:r>
              <a:rPr lang="el-GR" dirty="0"/>
              <a:t>				</a:t>
            </a:r>
            <a:r>
              <a:rPr lang="el-GR" sz="3200" dirty="0"/>
              <a:t>ΚΟΥΚΛΟΘΕΑΤΡΟ</a:t>
            </a:r>
            <a:br>
              <a:rPr lang="en-US" dirty="0"/>
            </a:br>
            <a:r>
              <a:rPr lang="el-GR" sz="2000" dirty="0"/>
              <a:t>μέρος  δεύτερο</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25000"/>
            <a:lumOff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chor="ctr">
            <a:normAutofit/>
          </a:bodyPr>
          <a:lstStyle/>
          <a:p>
            <a:r>
              <a:rPr lang="el-GR" dirty="0">
                <a:solidFill>
                  <a:schemeClr val="bg1">
                    <a:lumMod val="75000"/>
                    <a:lumOff val="25000"/>
                  </a:schemeClr>
                </a:solidFill>
              </a:rPr>
              <a:t>Διεθνής ένωση Μαριονέτας</a:t>
            </a:r>
            <a:endParaRPr lang="en-US" dirty="0">
              <a:solidFill>
                <a:schemeClr val="bg1">
                  <a:lumMod val="75000"/>
                  <a:lumOff val="25000"/>
                </a:schemeClr>
              </a:solidFill>
            </a:endParaRPr>
          </a:p>
        </p:txBody>
      </p:sp>
      <p:graphicFrame>
        <p:nvGraphicFramePr>
          <p:cNvPr id="5" name="Content Placeholder 2">
            <a:extLst>
              <a:ext uri="{FF2B5EF4-FFF2-40B4-BE49-F238E27FC236}">
                <a16:creationId xmlns:a16="http://schemas.microsoft.com/office/drawing/2014/main" id="{6ED6EF6F-15CF-42E4-AA89-BDEA3A39B02C}"/>
              </a:ext>
            </a:extLst>
          </p:cNvPr>
          <p:cNvGraphicFramePr>
            <a:graphicFrameLocks noGrp="1"/>
          </p:cNvGraphicFramePr>
          <p:nvPr>
            <p:ph idx="1"/>
            <p:extLst>
              <p:ext uri="{D42A27DB-BD31-4B8C-83A1-F6EECF244321}">
                <p14:modId xmlns:p14="http://schemas.microsoft.com/office/powerpoint/2010/main" val="28187024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26218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50000"/>
            <a:lumOff val="50000"/>
          </a:schemeClr>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A224C58-2A75-4056-AE9C-6838463BB33C}"/>
              </a:ext>
            </a:extLst>
          </p:cNvPr>
          <p:cNvSpPr>
            <a:spLocks noGrp="1"/>
          </p:cNvSpPr>
          <p:nvPr>
            <p:ph type="title"/>
          </p:nvPr>
        </p:nvSpPr>
        <p:spPr>
          <a:xfrm>
            <a:off x="457200" y="273050"/>
            <a:ext cx="3008313" cy="1162050"/>
          </a:xfrm>
        </p:spPr>
        <p:txBody>
          <a:bodyPr/>
          <a:lstStyle/>
          <a:p>
            <a:endParaRPr lang="en-US"/>
          </a:p>
        </p:txBody>
      </p:sp>
      <p:sp>
        <p:nvSpPr>
          <p:cNvPr id="11" name="Text Placeholder 3">
            <a:extLst>
              <a:ext uri="{FF2B5EF4-FFF2-40B4-BE49-F238E27FC236}">
                <a16:creationId xmlns:a16="http://schemas.microsoft.com/office/drawing/2014/main" id="{D10FDB92-C175-4121-A32F-27F0CC04BB63}"/>
              </a:ext>
            </a:extLst>
          </p:cNvPr>
          <p:cNvSpPr>
            <a:spLocks noGrp="1"/>
          </p:cNvSpPr>
          <p:nvPr>
            <p:ph type="body" sz="half" idx="2"/>
          </p:nvPr>
        </p:nvSpPr>
        <p:spPr>
          <a:xfrm>
            <a:off x="457200" y="1435100"/>
            <a:ext cx="3008313" cy="4691063"/>
          </a:xfrm>
        </p:spPr>
        <p:txBody>
          <a:bodyPr/>
          <a:lstStyle/>
          <a:p>
            <a:endParaRPr lang="en-US" dirty="0"/>
          </a:p>
        </p:txBody>
      </p:sp>
      <p:graphicFrame>
        <p:nvGraphicFramePr>
          <p:cNvPr id="5" name="Content Placeholder 2">
            <a:extLst>
              <a:ext uri="{FF2B5EF4-FFF2-40B4-BE49-F238E27FC236}">
                <a16:creationId xmlns:a16="http://schemas.microsoft.com/office/drawing/2014/main" id="{138CAE5D-BBA3-468E-8E3C-C272521301E7}"/>
              </a:ext>
            </a:extLst>
          </p:cNvPr>
          <p:cNvGraphicFramePr>
            <a:graphicFrameLocks noGrp="1"/>
          </p:cNvGraphicFramePr>
          <p:nvPr>
            <p:ph idx="1"/>
            <p:extLst>
              <p:ext uri="{D42A27DB-BD31-4B8C-83A1-F6EECF244321}">
                <p14:modId xmlns:p14="http://schemas.microsoft.com/office/powerpoint/2010/main" val="1667053757"/>
              </p:ext>
            </p:extLst>
          </p:nvPr>
        </p:nvGraphicFramePr>
        <p:xfrm>
          <a:off x="3575050" y="273050"/>
          <a:ext cx="5111750" cy="58531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Text&#10;&#10;Description automatically generated">
            <a:extLst>
              <a:ext uri="{FF2B5EF4-FFF2-40B4-BE49-F238E27FC236}">
                <a16:creationId xmlns:a16="http://schemas.microsoft.com/office/drawing/2014/main" id="{31D8CDC2-50EC-F44F-B835-9F7ABBCFB71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57200" y="3719512"/>
            <a:ext cx="3008314" cy="2406651"/>
          </a:xfrm>
          <a:prstGeom prst="rect">
            <a:avLst/>
          </a:prstGeom>
        </p:spPr>
      </p:pic>
      <p:pic>
        <p:nvPicPr>
          <p:cNvPr id="7" name="Picture 6" descr="A building with a large window&#10;&#10;Description automatically generated">
            <a:extLst>
              <a:ext uri="{FF2B5EF4-FFF2-40B4-BE49-F238E27FC236}">
                <a16:creationId xmlns:a16="http://schemas.microsoft.com/office/drawing/2014/main" id="{DF14E4A9-6B42-EE4D-9C29-4532D45045F3}"/>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79023" y="273050"/>
            <a:ext cx="2986490" cy="2986490"/>
          </a:xfrm>
          <a:prstGeom prst="rect">
            <a:avLst/>
          </a:prstGeom>
        </p:spPr>
      </p:pic>
    </p:spTree>
    <p:extLst>
      <p:ext uri="{BB962C8B-B14F-4D97-AF65-F5344CB8AC3E}">
        <p14:creationId xmlns:p14="http://schemas.microsoft.com/office/powerpoint/2010/main" val="932411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chor="ctr">
            <a:normAutofit/>
          </a:bodyPr>
          <a:lstStyle/>
          <a:p>
            <a:pPr>
              <a:lnSpc>
                <a:spcPct val="90000"/>
              </a:lnSpc>
            </a:pPr>
            <a:r>
              <a:rPr lang="el-GR" sz="3700"/>
              <a:t>Μεταπολεμικά,  </a:t>
            </a:r>
            <a:br>
              <a:rPr lang="el-GR" sz="3700"/>
            </a:br>
            <a:r>
              <a:rPr lang="el-GR" sz="3700"/>
              <a:t>ο κόσμος χωρίζεται κυριολεκτικά στα δύο</a:t>
            </a:r>
            <a:r>
              <a:rPr lang="en-US" sz="3700"/>
              <a:t> </a:t>
            </a:r>
          </a:p>
        </p:txBody>
      </p:sp>
      <p:sp>
        <p:nvSpPr>
          <p:cNvPr id="3" name="Content Placeholder 2"/>
          <p:cNvSpPr>
            <a:spLocks noGrp="1"/>
          </p:cNvSpPr>
          <p:nvPr>
            <p:ph sz="half" idx="1"/>
          </p:nvPr>
        </p:nvSpPr>
        <p:spPr>
          <a:xfrm>
            <a:off x="457200" y="1600200"/>
            <a:ext cx="4038600" cy="4525963"/>
          </a:xfrm>
        </p:spPr>
        <p:txBody>
          <a:bodyPr>
            <a:normAutofit/>
          </a:bodyPr>
          <a:lstStyle/>
          <a:p>
            <a:pPr>
              <a:lnSpc>
                <a:spcPct val="90000"/>
              </a:lnSpc>
            </a:pPr>
            <a:r>
              <a:rPr lang="el-GR" sz="2400"/>
              <a:t>Στις χώρες του συμφώνου της Βαρσοβίας το κράτος υποστηρίζει (και ελέγχει) την καλλιτεχνική παραγωγή</a:t>
            </a:r>
          </a:p>
          <a:p>
            <a:pPr marL="0" indent="0">
              <a:lnSpc>
                <a:spcPct val="90000"/>
              </a:lnSpc>
              <a:buNone/>
            </a:pPr>
            <a:endParaRPr lang="el-GR" sz="2400"/>
          </a:p>
          <a:p>
            <a:pPr>
              <a:lnSpc>
                <a:spcPct val="90000"/>
              </a:lnSpc>
            </a:pPr>
            <a:endParaRPr lang="el-GR" sz="2400"/>
          </a:p>
          <a:p>
            <a:pPr>
              <a:lnSpc>
                <a:spcPct val="90000"/>
              </a:lnSpc>
            </a:pPr>
            <a:r>
              <a:rPr lang="el-GR" sz="2400"/>
              <a:t>στον δυτικό κόσμο το κουκλοθέατρο γίνεται μια μοναχική περιπέτεια, συχνά αυτοχρηματοδοτούμενη</a:t>
            </a:r>
            <a:r>
              <a:rPr lang="en-US" sz="2400"/>
              <a:t>  </a:t>
            </a:r>
          </a:p>
        </p:txBody>
      </p:sp>
      <p:pic>
        <p:nvPicPr>
          <p:cNvPr id="5" name="Content Placeholder 4" descr="A picture containing person, person, person, standing&#10;&#10;Description automatically generated">
            <a:extLst>
              <a:ext uri="{FF2B5EF4-FFF2-40B4-BE49-F238E27FC236}">
                <a16:creationId xmlns:a16="http://schemas.microsoft.com/office/drawing/2014/main" id="{F674DD88-74E6-874B-9FFA-75C8327AD9CA}"/>
              </a:ext>
            </a:extLst>
          </p:cNvPr>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5469059" y="1700808"/>
            <a:ext cx="2914609" cy="3672408"/>
          </a:xfrm>
        </p:spPr>
      </p:pic>
    </p:spTree>
    <p:extLst>
      <p:ext uri="{BB962C8B-B14F-4D97-AF65-F5344CB8AC3E}">
        <p14:creationId xmlns:p14="http://schemas.microsoft.com/office/powerpoint/2010/main" val="752650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97D91A-3FEC-C04B-9944-70DC9A2DD909}"/>
              </a:ext>
            </a:extLst>
          </p:cNvPr>
          <p:cNvSpPr/>
          <p:nvPr/>
        </p:nvSpPr>
        <p:spPr>
          <a:xfrm>
            <a:off x="4139952" y="751344"/>
            <a:ext cx="4248472" cy="5355312"/>
          </a:xfrm>
          <a:prstGeom prst="rect">
            <a:avLst/>
          </a:prstGeom>
        </p:spPr>
        <p:txBody>
          <a:bodyPr wrap="square">
            <a:spAutoFit/>
          </a:bodyPr>
          <a:lstStyle/>
          <a:p>
            <a:r>
              <a:rPr lang="el-GR" dirty="0">
                <a:solidFill>
                  <a:schemeClr val="bg1"/>
                </a:solidFill>
              </a:rPr>
              <a:t>Στις χώρες του συμφώνου της Βαρσοβίας το κράτος υποστηρίζει (και ελέγχει) την καλλιτεχνική παραγωγή. </a:t>
            </a:r>
          </a:p>
          <a:p>
            <a:r>
              <a:rPr lang="el-GR" dirty="0">
                <a:solidFill>
                  <a:schemeClr val="bg1"/>
                </a:solidFill>
              </a:rPr>
              <a:t>Είναι ένα αναπόσπαστο κομμάτι του συστήματος, ένα κοινωνικό κεφάλαιο στο σύστημα εργασίας (προβλέπει ένα συγκεκριμένο αριθμό θέσεων εργασίας, ο οποίος ποικίλλει από θέατρο σε θέατρο). </a:t>
            </a:r>
          </a:p>
          <a:p>
            <a:r>
              <a:rPr lang="el-GR" dirty="0">
                <a:solidFill>
                  <a:schemeClr val="bg1"/>
                </a:solidFill>
              </a:rPr>
              <a:t>Έχουμε έτσι πολυπρόσωπους θιάσους που με κρατικές επιχορηγήσεις σε άρτια εξοπλισμένα θέατρα εξαντλούν τα όρια του μοντερνισμού και ωθούν το κουκλοθέατρο σε σπουδαία άνθηση. </a:t>
            </a:r>
          </a:p>
          <a:p>
            <a:r>
              <a:rPr lang="el-GR" dirty="0">
                <a:solidFill>
                  <a:schemeClr val="bg1"/>
                </a:solidFill>
              </a:rPr>
              <a:t>Το κρατικό θέατρο της Μόσχας γίνεται το μοντέλο για τις σοβιετικές δημοκρατίες, διαμορφώνοντας μια δική του, καινούργια παράδοση. Κεντρική σκηνή κουκλοθέατρου ιδρύθηκε μετά τον πόλεμο στην Τσεχοσλοβακία και στη Βουλγαρία</a:t>
            </a:r>
            <a:endParaRPr lang="en-US" dirty="0">
              <a:solidFill>
                <a:schemeClr val="bg1"/>
              </a:solidFill>
            </a:endParaRPr>
          </a:p>
        </p:txBody>
      </p:sp>
      <p:pic>
        <p:nvPicPr>
          <p:cNvPr id="6" name="Picture 5" descr="A group of people posing for the camera&#10;&#10;Description automatically generated">
            <a:extLst>
              <a:ext uri="{FF2B5EF4-FFF2-40B4-BE49-F238E27FC236}">
                <a16:creationId xmlns:a16="http://schemas.microsoft.com/office/drawing/2014/main" id="{89EDF8D8-E193-D947-B881-39238820E1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9552" y="1628800"/>
            <a:ext cx="3263061" cy="4221585"/>
          </a:xfrm>
          <a:prstGeom prst="rect">
            <a:avLst/>
          </a:prstGeom>
        </p:spPr>
      </p:pic>
      <p:sp>
        <p:nvSpPr>
          <p:cNvPr id="2" name="Rectangle 1">
            <a:extLst>
              <a:ext uri="{FF2B5EF4-FFF2-40B4-BE49-F238E27FC236}">
                <a16:creationId xmlns:a16="http://schemas.microsoft.com/office/drawing/2014/main" id="{AC3AEBE5-2AB8-2C4D-9159-270017BBDCB3}"/>
              </a:ext>
            </a:extLst>
          </p:cNvPr>
          <p:cNvSpPr/>
          <p:nvPr/>
        </p:nvSpPr>
        <p:spPr>
          <a:xfrm>
            <a:off x="539552" y="5818954"/>
            <a:ext cx="1247329" cy="369332"/>
          </a:xfrm>
          <a:prstGeom prst="rect">
            <a:avLst/>
          </a:prstGeom>
        </p:spPr>
        <p:txBody>
          <a:bodyPr wrap="none">
            <a:spAutoFit/>
          </a:bodyPr>
          <a:lstStyle/>
          <a:p>
            <a:r>
              <a:rPr lang="en-US" dirty="0">
                <a:solidFill>
                  <a:schemeClr val="bg1"/>
                </a:solidFill>
              </a:rPr>
              <a:t>S</a:t>
            </a:r>
            <a:r>
              <a:rPr lang="el-GR" dirty="0">
                <a:solidFill>
                  <a:schemeClr val="bg1"/>
                </a:solidFill>
              </a:rPr>
              <a:t>. </a:t>
            </a:r>
            <a:r>
              <a:rPr lang="en-US" dirty="0" err="1">
                <a:solidFill>
                  <a:schemeClr val="bg1"/>
                </a:solidFill>
              </a:rPr>
              <a:t>Obratzov</a:t>
            </a:r>
            <a:endParaRPr lang="en-GR" dirty="0"/>
          </a:p>
        </p:txBody>
      </p:sp>
    </p:spTree>
    <p:extLst>
      <p:ext uri="{BB962C8B-B14F-4D97-AF65-F5344CB8AC3E}">
        <p14:creationId xmlns:p14="http://schemas.microsoft.com/office/powerpoint/2010/main" val="24111446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EDEAAC-631B-2D42-AB8C-28D253F10164}"/>
              </a:ext>
            </a:extLst>
          </p:cNvPr>
          <p:cNvSpPr txBox="1"/>
          <p:nvPr/>
        </p:nvSpPr>
        <p:spPr>
          <a:xfrm>
            <a:off x="467544" y="764704"/>
            <a:ext cx="2664296" cy="369332"/>
          </a:xfrm>
          <a:prstGeom prst="rect">
            <a:avLst/>
          </a:prstGeom>
          <a:noFill/>
        </p:spPr>
        <p:txBody>
          <a:bodyPr wrap="square" rtlCol="0">
            <a:spAutoFit/>
          </a:bodyPr>
          <a:lstStyle/>
          <a:p>
            <a:r>
              <a:rPr lang="en-US" dirty="0">
                <a:solidFill>
                  <a:schemeClr val="bg1"/>
                </a:solidFill>
              </a:rPr>
              <a:t>S</a:t>
            </a:r>
            <a:r>
              <a:rPr lang="el-GR" dirty="0">
                <a:solidFill>
                  <a:schemeClr val="bg1"/>
                </a:solidFill>
              </a:rPr>
              <a:t>. </a:t>
            </a:r>
            <a:r>
              <a:rPr lang="en-US" dirty="0" err="1">
                <a:solidFill>
                  <a:schemeClr val="bg1"/>
                </a:solidFill>
              </a:rPr>
              <a:t>Obratzov</a:t>
            </a:r>
            <a:endParaRPr lang="en-GR" dirty="0"/>
          </a:p>
        </p:txBody>
      </p:sp>
      <p:pic>
        <p:nvPicPr>
          <p:cNvPr id="7" name="Picture 6" descr="A person with his hand on his face&#10;&#10;Description automatically generated">
            <a:extLst>
              <a:ext uri="{FF2B5EF4-FFF2-40B4-BE49-F238E27FC236}">
                <a16:creationId xmlns:a16="http://schemas.microsoft.com/office/drawing/2014/main" id="{797410AB-B3A2-614A-94BF-459CADC19C88}"/>
              </a:ext>
            </a:extLst>
          </p:cNvPr>
          <p:cNvPicPr>
            <a:picLocks noChangeAspect="1"/>
          </p:cNvPicPr>
          <p:nvPr/>
        </p:nvPicPr>
        <p:blipFill>
          <a:blip r:embed="rId3">
            <a:alphaModFix amt="85000"/>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5300"/>
                    </a14:imgEffect>
                  </a14:imgLayer>
                </a14:imgProps>
              </a:ext>
              <a:ext uri="{28A0092B-C50C-407E-A947-70E740481C1C}">
                <a14:useLocalDpi xmlns:a14="http://schemas.microsoft.com/office/drawing/2010/main"/>
              </a:ext>
            </a:extLst>
          </a:blip>
          <a:stretch>
            <a:fillRect/>
          </a:stretch>
        </p:blipFill>
        <p:spPr>
          <a:xfrm>
            <a:off x="3923928" y="0"/>
            <a:ext cx="5346000" cy="6858000"/>
          </a:xfrm>
          <a:prstGeom prst="rect">
            <a:avLst/>
          </a:prstGeom>
        </p:spPr>
      </p:pic>
      <p:sp>
        <p:nvSpPr>
          <p:cNvPr id="2" name="TextBox 1">
            <a:extLst>
              <a:ext uri="{FF2B5EF4-FFF2-40B4-BE49-F238E27FC236}">
                <a16:creationId xmlns:a16="http://schemas.microsoft.com/office/drawing/2014/main" id="{6B46939B-8115-0844-9011-EAD4778DBC5A}"/>
              </a:ext>
            </a:extLst>
          </p:cNvPr>
          <p:cNvSpPr txBox="1"/>
          <p:nvPr/>
        </p:nvSpPr>
        <p:spPr>
          <a:xfrm>
            <a:off x="323528" y="1340768"/>
            <a:ext cx="3440483" cy="5016758"/>
          </a:xfrm>
          <a:prstGeom prst="rect">
            <a:avLst/>
          </a:prstGeom>
          <a:noFill/>
        </p:spPr>
        <p:txBody>
          <a:bodyPr wrap="square" rtlCol="0">
            <a:spAutoFit/>
          </a:bodyPr>
          <a:lstStyle/>
          <a:p>
            <a:r>
              <a:rPr lang="el-GR" sz="1600" dirty="0">
                <a:solidFill>
                  <a:schemeClr val="bg1"/>
                </a:solidFill>
              </a:rPr>
              <a:t>Εισάγει τη μέθοδο της ταύτισης του χειριστή με τη μαριονέτα του και αρνείται να θεωρεί τη μαριονέτα ως γλυπτό που κινείται. Αντίθετα, προάγει τη θεατρική λειτουργία της ως χαρακτήρα. Ο </a:t>
            </a:r>
            <a:r>
              <a:rPr lang="en-US" sz="1600" dirty="0" err="1">
                <a:solidFill>
                  <a:schemeClr val="bg1"/>
                </a:solidFill>
              </a:rPr>
              <a:t>Obratzov</a:t>
            </a:r>
            <a:r>
              <a:rPr lang="en-US" sz="1600" dirty="0">
                <a:solidFill>
                  <a:schemeClr val="bg1"/>
                </a:solidFill>
              </a:rPr>
              <a:t> </a:t>
            </a:r>
            <a:r>
              <a:rPr lang="el-GR" sz="1600" dirty="0">
                <a:solidFill>
                  <a:schemeClr val="bg1"/>
                </a:solidFill>
              </a:rPr>
              <a:t>αποδείχτηκε εξαιρετικός παρατηρητής της ανθρώπινης φύσης και των ανθρώπινων τύπων. Εντόπισε το χιούμορ στους παραλογισμούς των ανθρώπων, στην κοινοτοπία των εθίμων και της συμπεριφοράς τους, και στα στερεότυπα του καλλιτεχνικού κόσμου. Ανέλυε τον κάθε άνθρωπο ξεχωριστά, προβάλλοντας τα διαρκή γνωρίσματα της ανθρώπινης φύσης. Οι κούκλες του συνδύαζαν τον χαρακτήρα του υλικού αντικειμένου με τον χαρακτήρα του όντος το οποίο υποδύονταν</a:t>
            </a:r>
            <a:endParaRPr lang="en-GR" sz="1600" dirty="0"/>
          </a:p>
        </p:txBody>
      </p:sp>
    </p:spTree>
    <p:extLst>
      <p:ext uri="{BB962C8B-B14F-4D97-AF65-F5344CB8AC3E}">
        <p14:creationId xmlns:p14="http://schemas.microsoft.com/office/powerpoint/2010/main" val="640403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139CCC-2DED-514C-8EC9-F7EE72AF361B}"/>
              </a:ext>
            </a:extLst>
          </p:cNvPr>
          <p:cNvSpPr txBox="1"/>
          <p:nvPr/>
        </p:nvSpPr>
        <p:spPr>
          <a:xfrm>
            <a:off x="683568" y="764704"/>
            <a:ext cx="8064896" cy="5078313"/>
          </a:xfrm>
          <a:prstGeom prst="rect">
            <a:avLst/>
          </a:prstGeom>
          <a:noFill/>
        </p:spPr>
        <p:txBody>
          <a:bodyPr wrap="square" rtlCol="0">
            <a:spAutoFit/>
          </a:bodyPr>
          <a:lstStyle/>
          <a:p>
            <a:r>
              <a:rPr lang="el-GR" dirty="0">
                <a:solidFill>
                  <a:schemeClr val="bg1"/>
                </a:solidFill>
              </a:rPr>
              <a:t>Στον δυτικό κόσμο το κουκλοθέατρο γίνεται μια μοναχική περιπέτεια, συχνά αυτοχρηματοδοτούμενη. </a:t>
            </a:r>
          </a:p>
          <a:p>
            <a:endParaRPr lang="el-GR" dirty="0">
              <a:solidFill>
                <a:schemeClr val="bg1"/>
              </a:solidFill>
            </a:endParaRPr>
          </a:p>
          <a:p>
            <a:r>
              <a:rPr lang="el-GR" dirty="0">
                <a:solidFill>
                  <a:schemeClr val="bg1"/>
                </a:solidFill>
              </a:rPr>
              <a:t>Ταυτόχρονα, οι κοινωνικές και οικονομικές ανακατατάξεις, η επιβολή και επικράτηση ενός καινούργιου μοντέλου ζωής, ιδιαίτερα στα αστικά κέντρα, οδηγεί στον σαφή διαχωρισμό μεταξύ θεάτρου ψυχαγωγίας και θεάτρου προβληματισμού. </a:t>
            </a:r>
          </a:p>
          <a:p>
            <a:endParaRPr lang="el-GR" dirty="0">
              <a:solidFill>
                <a:schemeClr val="bg1"/>
              </a:solidFill>
            </a:endParaRPr>
          </a:p>
          <a:p>
            <a:r>
              <a:rPr lang="el-GR" dirty="0">
                <a:solidFill>
                  <a:schemeClr val="bg1"/>
                </a:solidFill>
              </a:rPr>
              <a:t>Στο πλαίσιο του δεύτερου, οι αναζητήσεις των καλλιτεχνών στρέφονται στο στρατευμένο θέατρο, το θέατρο χώρου, το θέατρο του παραλόγου, το σύγχρονο δράμα, αλλά και το θέατρο περιθωρίου. Στο κουκλοθέατρο έχουμε δύο διαφορετικές διαδρομές: την επιστροφή του παραδοσιακού κουκλοθέατρου, με παραλλαγές που απευθύνονται κυρίως σε παιδιά, και την αναζήτηση νέων τρόπων έκφρασης με τις μικτές τεχνικές. </a:t>
            </a:r>
          </a:p>
          <a:p>
            <a:endParaRPr lang="el-GR" dirty="0">
              <a:solidFill>
                <a:schemeClr val="bg1"/>
              </a:solidFill>
            </a:endParaRPr>
          </a:p>
          <a:p>
            <a:r>
              <a:rPr lang="el-GR" dirty="0">
                <a:solidFill>
                  <a:schemeClr val="bg1"/>
                </a:solidFill>
              </a:rPr>
              <a:t>Παράλληλα με τους δύο αυτούς κόσμους ο πολύ παλιός κόσμος της Ασίας συνεχίζει την </a:t>
            </a:r>
            <a:r>
              <a:rPr lang="el-GR" dirty="0" err="1">
                <a:solidFill>
                  <a:schemeClr val="bg1"/>
                </a:solidFill>
              </a:rPr>
              <a:t>κουκλοθεατρική</a:t>
            </a:r>
            <a:r>
              <a:rPr lang="el-GR" dirty="0">
                <a:solidFill>
                  <a:schemeClr val="bg1"/>
                </a:solidFill>
              </a:rPr>
              <a:t> του παράδοση, ενώ ο νέος κόσμος της Αμερικής αλλά και ο  αναπτυσσόμενος κόσμος, ιδίως της Αφρικής, στρατεύουν το κουκλοθέατρο στην αντίσταση κατά της καταπίεσης, της αρρώστιας, της κοινωνικής ανισότητας</a:t>
            </a:r>
            <a:r>
              <a:rPr lang="en-GR" dirty="0">
                <a:solidFill>
                  <a:schemeClr val="bg1"/>
                </a:solidFill>
              </a:rPr>
              <a:t> </a:t>
            </a:r>
          </a:p>
        </p:txBody>
      </p:sp>
    </p:spTree>
    <p:extLst>
      <p:ext uri="{BB962C8B-B14F-4D97-AF65-F5344CB8AC3E}">
        <p14:creationId xmlns:p14="http://schemas.microsoft.com/office/powerpoint/2010/main" val="33232843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479237C-AF13-A74A-8CFC-20E95DF14EE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00500" y="0"/>
            <a:ext cx="5143500" cy="6858000"/>
          </a:xfrm>
          <a:prstGeom prst="rect">
            <a:avLst/>
          </a:prstGeom>
        </p:spPr>
      </p:pic>
      <p:sp>
        <p:nvSpPr>
          <p:cNvPr id="4" name="Rectangle 3">
            <a:extLst>
              <a:ext uri="{FF2B5EF4-FFF2-40B4-BE49-F238E27FC236}">
                <a16:creationId xmlns:a16="http://schemas.microsoft.com/office/drawing/2014/main" id="{C922C062-1606-6147-A0F7-5DD0DCA58D14}"/>
              </a:ext>
            </a:extLst>
          </p:cNvPr>
          <p:cNvSpPr/>
          <p:nvPr/>
        </p:nvSpPr>
        <p:spPr>
          <a:xfrm>
            <a:off x="239019" y="5589240"/>
            <a:ext cx="3768696" cy="923330"/>
          </a:xfrm>
          <a:prstGeom prst="rect">
            <a:avLst/>
          </a:prstGeom>
        </p:spPr>
        <p:txBody>
          <a:bodyPr wrap="square">
            <a:spAutoFit/>
          </a:bodyPr>
          <a:lstStyle/>
          <a:p>
            <a:r>
              <a:rPr lang="el-GR" dirty="0"/>
              <a:t>Έκθεση 2019</a:t>
            </a:r>
          </a:p>
          <a:p>
            <a:r>
              <a:rPr lang="en-US" dirty="0"/>
              <a:t>Festival Mondial Charleville M</a:t>
            </a:r>
            <a:r>
              <a:rPr lang="el-GR" dirty="0" err="1"/>
              <a:t>é</a:t>
            </a:r>
            <a:r>
              <a:rPr lang="en-US" dirty="0" err="1"/>
              <a:t>zi</a:t>
            </a:r>
            <a:r>
              <a:rPr lang="el-GR" dirty="0" err="1"/>
              <a:t>è</a:t>
            </a:r>
            <a:r>
              <a:rPr lang="en-US" dirty="0"/>
              <a:t>re </a:t>
            </a:r>
            <a:endParaRPr lang="en-GR" dirty="0"/>
          </a:p>
          <a:p>
            <a:endParaRPr lang="el-GR" dirty="0"/>
          </a:p>
        </p:txBody>
      </p:sp>
    </p:spTree>
    <p:extLst>
      <p:ext uri="{BB962C8B-B14F-4D97-AF65-F5344CB8AC3E}">
        <p14:creationId xmlns:p14="http://schemas.microsoft.com/office/powerpoint/2010/main" val="1706452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title"/>
          </p:nvPr>
        </p:nvSpPr>
        <p:spPr>
          <a:xfrm>
            <a:off x="457200" y="274638"/>
            <a:ext cx="8229600" cy="1143000"/>
          </a:xfrm>
        </p:spPr>
        <p:txBody>
          <a:bodyPr anchor="ctr">
            <a:normAutofit/>
          </a:bodyPr>
          <a:lstStyle/>
          <a:p>
            <a:pPr>
              <a:lnSpc>
                <a:spcPct val="90000"/>
              </a:lnSpc>
            </a:pPr>
            <a:r>
              <a:rPr lang="el-GR" sz="1400" dirty="0"/>
              <a:t>Σήμερα η μαριονέτα δεν είναι πια αυτό που ήταν. </a:t>
            </a:r>
            <a:endParaRPr lang="en-US" sz="1400" dirty="0"/>
          </a:p>
          <a:p>
            <a:pPr>
              <a:lnSpc>
                <a:spcPct val="90000"/>
              </a:lnSpc>
            </a:pPr>
            <a:r>
              <a:rPr lang="el-GR" sz="1400" dirty="0"/>
              <a:t>Βγαίνοντας από το μικρό της κάστρο, τη σκηνή της, έστρεψε το βλέμμα της στις πλαστικές τέχνες, το θέατρο, τον χορό, τις εικονικές αναπαραστάσεις, τον κινηματογράφο των κινούμενων σχεδίων, τη σύγχρονη μουσική</a:t>
            </a:r>
            <a:r>
              <a:rPr lang="en-US" sz="1400" dirty="0"/>
              <a:t>, </a:t>
            </a:r>
            <a:r>
              <a:rPr lang="el-GR" sz="1400" dirty="0"/>
              <a:t>τις τεχνολογίες και σε κάθε τι που </a:t>
            </a:r>
            <a:r>
              <a:rPr lang="el-GR" sz="1400" dirty="0" err="1"/>
              <a:t>συνδηλώνει</a:t>
            </a:r>
            <a:r>
              <a:rPr lang="el-GR" sz="1400" dirty="0"/>
              <a:t> πειραματισμό </a:t>
            </a:r>
            <a:endParaRPr lang="en-US" sz="1400" dirty="0"/>
          </a:p>
        </p:txBody>
      </p:sp>
      <p:pic>
        <p:nvPicPr>
          <p:cNvPr id="4" name="Picture 3" descr="A picture containing indoor, room, bed, table&#10;&#10;Description automatically generated">
            <a:extLst>
              <a:ext uri="{FF2B5EF4-FFF2-40B4-BE49-F238E27FC236}">
                <a16:creationId xmlns:a16="http://schemas.microsoft.com/office/drawing/2014/main" id="{6C8274E6-22DC-3A48-8068-891E782F9F4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96552" y="1437867"/>
            <a:ext cx="9770168" cy="5373216"/>
          </a:xfrm>
          <a:prstGeom prst="rect">
            <a:avLst/>
          </a:prstGeom>
          <a:noFill/>
        </p:spPr>
      </p:pic>
    </p:spTree>
    <p:extLst>
      <p:ext uri="{BB962C8B-B14F-4D97-AF65-F5344CB8AC3E}">
        <p14:creationId xmlns:p14="http://schemas.microsoft.com/office/powerpoint/2010/main" val="751834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Jurkowski</a:t>
            </a:r>
            <a:r>
              <a:rPr lang="en-US" dirty="0"/>
              <a:t>, Niculescu, </a:t>
            </a:r>
            <a:r>
              <a:rPr lang="en-US" dirty="0" err="1"/>
              <a:t>Meschke</a:t>
            </a:r>
            <a:r>
              <a:rPr lang="el-GR" dirty="0"/>
              <a:t> </a:t>
            </a:r>
            <a:endParaRPr lang="en-US" dirty="0"/>
          </a:p>
        </p:txBody>
      </p:sp>
      <p:pic>
        <p:nvPicPr>
          <p:cNvPr id="4" name="Content Placeholder 3" descr="IMG_0395.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p:pic>
      <p:sp>
        <p:nvSpPr>
          <p:cNvPr id="3" name="TextBox 2">
            <a:extLst>
              <a:ext uri="{FF2B5EF4-FFF2-40B4-BE49-F238E27FC236}">
                <a16:creationId xmlns:a16="http://schemas.microsoft.com/office/drawing/2014/main" id="{BBB7CD46-BD4D-CC4A-9A20-B94834ED7B52}"/>
              </a:ext>
            </a:extLst>
          </p:cNvPr>
          <p:cNvSpPr txBox="1"/>
          <p:nvPr/>
        </p:nvSpPr>
        <p:spPr>
          <a:xfrm>
            <a:off x="457200" y="6126163"/>
            <a:ext cx="8363272" cy="369332"/>
          </a:xfrm>
          <a:prstGeom prst="rect">
            <a:avLst/>
          </a:prstGeom>
          <a:noFill/>
        </p:spPr>
        <p:txBody>
          <a:bodyPr wrap="square" rtlCol="0">
            <a:spAutoFit/>
          </a:bodyPr>
          <a:lstStyle/>
          <a:p>
            <a:pPr algn="ctr"/>
            <a:r>
              <a:rPr lang="el-GR" dirty="0"/>
              <a:t>Για το σύνολο της προσφοράς του</a:t>
            </a:r>
            <a:r>
              <a:rPr lang="en-US" dirty="0"/>
              <a:t>s</a:t>
            </a:r>
            <a:r>
              <a:rPr lang="el-GR" dirty="0"/>
              <a:t> το 2009 τιμήθηκαν από την Διεθνή </a:t>
            </a:r>
            <a:r>
              <a:rPr lang="en-US" dirty="0"/>
              <a:t>UNIMA</a:t>
            </a:r>
            <a:endParaRPr lang="en-GR" dirty="0"/>
          </a:p>
        </p:txBody>
      </p:sp>
    </p:spTree>
    <p:extLst>
      <p:ext uri="{BB962C8B-B14F-4D97-AF65-F5344CB8AC3E}">
        <p14:creationId xmlns:p14="http://schemas.microsoft.com/office/powerpoint/2010/main" val="1129008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530F79-89C4-6143-9ADB-3E4A23A9C5DD}"/>
              </a:ext>
            </a:extLst>
          </p:cNvPr>
          <p:cNvSpPr txBox="1"/>
          <p:nvPr/>
        </p:nvSpPr>
        <p:spPr>
          <a:xfrm>
            <a:off x="69676" y="543434"/>
            <a:ext cx="3096344" cy="5293757"/>
          </a:xfrm>
          <a:prstGeom prst="rect">
            <a:avLst/>
          </a:prstGeom>
          <a:noFill/>
        </p:spPr>
        <p:txBody>
          <a:bodyPr wrap="square" rtlCol="0">
            <a:spAutoFit/>
          </a:bodyPr>
          <a:lstStyle/>
          <a:p>
            <a:r>
              <a:rPr lang="en-US" b="1" dirty="0" err="1">
                <a:solidFill>
                  <a:schemeClr val="bg1"/>
                </a:solidFill>
              </a:rPr>
              <a:t>Jurkowski</a:t>
            </a:r>
            <a:endParaRPr lang="el-GR" dirty="0">
              <a:solidFill>
                <a:schemeClr val="bg1"/>
              </a:solidFill>
            </a:endParaRPr>
          </a:p>
          <a:p>
            <a:endParaRPr lang="el-GR" sz="1600" dirty="0">
              <a:solidFill>
                <a:schemeClr val="bg1"/>
              </a:solidFill>
            </a:endParaRPr>
          </a:p>
          <a:p>
            <a:r>
              <a:rPr lang="el-GR" sz="1600" dirty="0">
                <a:solidFill>
                  <a:schemeClr val="bg1"/>
                </a:solidFill>
              </a:rPr>
              <a:t>Πολωνός ιστορικός, θεωρητικός του κουκλοθέατρου, κριτικός θεάτρου, θεατρικός συγγραφέας και μεταφραστής. </a:t>
            </a:r>
          </a:p>
          <a:p>
            <a:r>
              <a:rPr lang="el-GR" sz="1600" dirty="0">
                <a:solidFill>
                  <a:schemeClr val="bg1"/>
                </a:solidFill>
              </a:rPr>
              <a:t>Από το 1952 έως το 1972 ήταν αξιωματικός του Υπουργείου Πολιτισμού, υπεύθυνος για το τμήμα κουκλοθέατρου. Αργότερα καθηγητής, κοσμήτορας πρύτανης σε σχολές κουκλοθέατρου στην Πολωνία και φιλοξενούμενος καθηγητής σε σχολές κουκλοθέατρου στην Ευρώπη. Μέλος και πρόεδρος του  Διεθνούς Κέντρου μαριονέτας,</a:t>
            </a:r>
          </a:p>
          <a:p>
            <a:r>
              <a:rPr lang="el-GR" sz="1600" dirty="0">
                <a:solidFill>
                  <a:schemeClr val="bg1"/>
                </a:solidFill>
              </a:rPr>
              <a:t>Έγραψε πολλά σημαντικά Βιβλία για την τέχνη του κουκλοθέατρου τα οποία κυκλοφορούν σε πολλές γλώσσες</a:t>
            </a:r>
            <a:endParaRPr lang="en-GR" sz="1600" dirty="0">
              <a:solidFill>
                <a:schemeClr val="bg1"/>
              </a:solidFill>
            </a:endParaRPr>
          </a:p>
        </p:txBody>
      </p:sp>
      <p:sp>
        <p:nvSpPr>
          <p:cNvPr id="3" name="TextBox 2">
            <a:extLst>
              <a:ext uri="{FF2B5EF4-FFF2-40B4-BE49-F238E27FC236}">
                <a16:creationId xmlns:a16="http://schemas.microsoft.com/office/drawing/2014/main" id="{2BF47457-185E-6F4D-8C19-CA4B181D7E47}"/>
              </a:ext>
            </a:extLst>
          </p:cNvPr>
          <p:cNvSpPr txBox="1"/>
          <p:nvPr/>
        </p:nvSpPr>
        <p:spPr>
          <a:xfrm>
            <a:off x="3095836" y="555659"/>
            <a:ext cx="2952328" cy="5786199"/>
          </a:xfrm>
          <a:prstGeom prst="rect">
            <a:avLst/>
          </a:prstGeom>
          <a:noFill/>
        </p:spPr>
        <p:txBody>
          <a:bodyPr wrap="square" rtlCol="0">
            <a:spAutoFit/>
          </a:bodyPr>
          <a:lstStyle/>
          <a:p>
            <a:r>
              <a:rPr lang="en-US" sz="1600" b="1" dirty="0">
                <a:solidFill>
                  <a:schemeClr val="bg1"/>
                </a:solidFill>
              </a:rPr>
              <a:t> </a:t>
            </a:r>
            <a:r>
              <a:rPr lang="en-US" b="1" dirty="0">
                <a:solidFill>
                  <a:schemeClr val="bg1"/>
                </a:solidFill>
              </a:rPr>
              <a:t>Niculescu</a:t>
            </a:r>
            <a:endParaRPr lang="el-GR" b="1" dirty="0">
              <a:solidFill>
                <a:schemeClr val="bg1"/>
              </a:solidFill>
            </a:endParaRPr>
          </a:p>
          <a:p>
            <a:endParaRPr lang="el-GR" sz="1600" dirty="0">
              <a:solidFill>
                <a:schemeClr val="bg1"/>
              </a:solidFill>
            </a:endParaRPr>
          </a:p>
          <a:p>
            <a:r>
              <a:rPr lang="en-GB" sz="1600" dirty="0">
                <a:solidFill>
                  <a:schemeClr val="bg1"/>
                </a:solidFill>
              </a:rPr>
              <a:t>H </a:t>
            </a:r>
            <a:r>
              <a:rPr lang="el-GR" sz="1600" dirty="0" err="1">
                <a:solidFill>
                  <a:schemeClr val="bg1"/>
                </a:solidFill>
              </a:rPr>
              <a:t>Μαργκαρέτα</a:t>
            </a:r>
            <a:r>
              <a:rPr lang="el-GR" sz="1600" dirty="0">
                <a:solidFill>
                  <a:schemeClr val="bg1"/>
                </a:solidFill>
              </a:rPr>
              <a:t> </a:t>
            </a:r>
            <a:r>
              <a:rPr lang="el-GR" sz="1600" dirty="0" err="1">
                <a:solidFill>
                  <a:schemeClr val="bg1"/>
                </a:solidFill>
              </a:rPr>
              <a:t>Νικολέσκου</a:t>
            </a:r>
            <a:r>
              <a:rPr lang="el-GR" sz="1600" dirty="0">
                <a:solidFill>
                  <a:schemeClr val="bg1"/>
                </a:solidFill>
              </a:rPr>
              <a:t> είναι Ρουμάνα καλλιτέχνης, </a:t>
            </a:r>
            <a:r>
              <a:rPr lang="el-GR" sz="1600" dirty="0" err="1">
                <a:solidFill>
                  <a:schemeClr val="bg1"/>
                </a:solidFill>
              </a:rPr>
              <a:t>μαριονετίστρια</a:t>
            </a:r>
            <a:r>
              <a:rPr lang="el-GR" sz="1600" dirty="0">
                <a:solidFill>
                  <a:schemeClr val="bg1"/>
                </a:solidFill>
              </a:rPr>
              <a:t>, σκηνοθέτης, δάσκαλος και θεατρικός σκηνοθέτης. Συνέβαλε στην ανανέωση, από το 1950, της τέχνης του κουκλοθέατρου στην Ευρώπη και στον κόσμο. Διευθύντρια του Θεάτρου </a:t>
            </a:r>
            <a:r>
              <a:rPr lang="el-GR" sz="1600" dirty="0" err="1">
                <a:solidFill>
                  <a:schemeClr val="bg1"/>
                </a:solidFill>
              </a:rPr>
              <a:t>Τανταρίκα</a:t>
            </a:r>
            <a:r>
              <a:rPr lang="el-GR" sz="1600" dirty="0">
                <a:solidFill>
                  <a:schemeClr val="bg1"/>
                </a:solidFill>
              </a:rPr>
              <a:t> στο Βουκουρέστι,</a:t>
            </a:r>
          </a:p>
          <a:p>
            <a:r>
              <a:rPr lang="el-GR" sz="1600" dirty="0">
                <a:solidFill>
                  <a:schemeClr val="bg1"/>
                </a:solidFill>
              </a:rPr>
              <a:t>Και το 1986 ξεκίνησε νέο εγχείρημα στις </a:t>
            </a:r>
            <a:r>
              <a:rPr lang="el-GR" sz="1600" dirty="0" err="1">
                <a:solidFill>
                  <a:schemeClr val="bg1"/>
                </a:solidFill>
              </a:rPr>
              <a:t>Αρδέννες</a:t>
            </a:r>
            <a:r>
              <a:rPr lang="el-GR" sz="1600" dirty="0">
                <a:solidFill>
                  <a:schemeClr val="bg1"/>
                </a:solidFill>
              </a:rPr>
              <a:t>, με τον Ζακ </a:t>
            </a:r>
            <a:r>
              <a:rPr lang="el-GR" sz="1600" dirty="0" err="1">
                <a:solidFill>
                  <a:schemeClr val="bg1"/>
                </a:solidFill>
              </a:rPr>
              <a:t>Φελίξ</a:t>
            </a:r>
            <a:r>
              <a:rPr lang="el-GR" sz="1600" dirty="0">
                <a:solidFill>
                  <a:schemeClr val="bg1"/>
                </a:solidFill>
              </a:rPr>
              <a:t>, ως διευθύντρια του Διεθνούς Ινστιτούτου Κουκλοθεάτρου.</a:t>
            </a:r>
          </a:p>
          <a:p>
            <a:r>
              <a:rPr lang="el-GR" sz="1600" dirty="0">
                <a:solidFill>
                  <a:schemeClr val="bg1"/>
                </a:solidFill>
              </a:rPr>
              <a:t>Τρία χρόνια αργότερα, ίδρυσε, με τον </a:t>
            </a:r>
            <a:r>
              <a:rPr lang="en-GB" sz="1600" dirty="0">
                <a:solidFill>
                  <a:schemeClr val="bg1"/>
                </a:solidFill>
              </a:rPr>
              <a:t>Jacques Felix </a:t>
            </a:r>
            <a:r>
              <a:rPr lang="el-GR" sz="1600" dirty="0">
                <a:solidFill>
                  <a:schemeClr val="bg1"/>
                </a:solidFill>
              </a:rPr>
              <a:t>στη </a:t>
            </a:r>
            <a:r>
              <a:rPr lang="en-GB" sz="1600" dirty="0">
                <a:solidFill>
                  <a:schemeClr val="bg1"/>
                </a:solidFill>
              </a:rPr>
              <a:t>Charleville </a:t>
            </a:r>
            <a:r>
              <a:rPr lang="en-GB" sz="1600" dirty="0" err="1">
                <a:solidFill>
                  <a:schemeClr val="bg1"/>
                </a:solidFill>
              </a:rPr>
              <a:t>Mezieres</a:t>
            </a:r>
            <a:r>
              <a:rPr lang="en-GB" sz="1600" dirty="0">
                <a:solidFill>
                  <a:schemeClr val="bg1"/>
                </a:solidFill>
              </a:rPr>
              <a:t>, </a:t>
            </a:r>
            <a:r>
              <a:rPr lang="el-GR" sz="1600" dirty="0">
                <a:solidFill>
                  <a:schemeClr val="bg1"/>
                </a:solidFill>
              </a:rPr>
              <a:t>την Εθνική Σχολή Κουκλοθεάτρου και έγινε διευθύντρια της από το 1987 έως το 1998</a:t>
            </a:r>
            <a:endParaRPr lang="en-GR" sz="1600" dirty="0">
              <a:solidFill>
                <a:schemeClr val="bg1"/>
              </a:solidFill>
            </a:endParaRPr>
          </a:p>
        </p:txBody>
      </p:sp>
      <p:sp>
        <p:nvSpPr>
          <p:cNvPr id="4" name="TextBox 3">
            <a:extLst>
              <a:ext uri="{FF2B5EF4-FFF2-40B4-BE49-F238E27FC236}">
                <a16:creationId xmlns:a16="http://schemas.microsoft.com/office/drawing/2014/main" id="{4514777F-D397-0E4D-AAC6-FD54AE6B8D87}"/>
              </a:ext>
            </a:extLst>
          </p:cNvPr>
          <p:cNvSpPr txBox="1"/>
          <p:nvPr/>
        </p:nvSpPr>
        <p:spPr>
          <a:xfrm>
            <a:off x="395536" y="131099"/>
            <a:ext cx="8640960" cy="400110"/>
          </a:xfrm>
          <a:prstGeom prst="rect">
            <a:avLst/>
          </a:prstGeom>
          <a:noFill/>
        </p:spPr>
        <p:txBody>
          <a:bodyPr wrap="square" rtlCol="0">
            <a:spAutoFit/>
          </a:bodyPr>
          <a:lstStyle/>
          <a:p>
            <a:r>
              <a:rPr lang="el-GR" sz="2000" b="1" dirty="0">
                <a:solidFill>
                  <a:schemeClr val="bg1"/>
                </a:solidFill>
              </a:rPr>
              <a:t>					</a:t>
            </a:r>
            <a:endParaRPr lang="en-GR" sz="2000" b="1" dirty="0">
              <a:solidFill>
                <a:schemeClr val="bg1"/>
              </a:solidFill>
            </a:endParaRPr>
          </a:p>
        </p:txBody>
      </p:sp>
      <p:sp>
        <p:nvSpPr>
          <p:cNvPr id="6" name="TextBox 5">
            <a:extLst>
              <a:ext uri="{FF2B5EF4-FFF2-40B4-BE49-F238E27FC236}">
                <a16:creationId xmlns:a16="http://schemas.microsoft.com/office/drawing/2014/main" id="{2902CA0D-2701-864E-8381-E1896D4FCE68}"/>
              </a:ext>
            </a:extLst>
          </p:cNvPr>
          <p:cNvSpPr txBox="1"/>
          <p:nvPr/>
        </p:nvSpPr>
        <p:spPr>
          <a:xfrm>
            <a:off x="6048164" y="531209"/>
            <a:ext cx="2813703" cy="6124754"/>
          </a:xfrm>
          <a:prstGeom prst="rect">
            <a:avLst/>
          </a:prstGeom>
          <a:noFill/>
        </p:spPr>
        <p:txBody>
          <a:bodyPr wrap="square" rtlCol="0">
            <a:spAutoFit/>
          </a:bodyPr>
          <a:lstStyle/>
          <a:p>
            <a:r>
              <a:rPr lang="en-US" b="1" dirty="0" err="1">
                <a:solidFill>
                  <a:schemeClr val="bg1"/>
                </a:solidFill>
              </a:rPr>
              <a:t>Meschke</a:t>
            </a:r>
            <a:endParaRPr lang="en-US" b="1" dirty="0">
              <a:solidFill>
                <a:schemeClr val="bg1"/>
              </a:solidFill>
            </a:endParaRPr>
          </a:p>
          <a:p>
            <a:endParaRPr lang="en-US" b="1" dirty="0">
              <a:solidFill>
                <a:schemeClr val="bg1"/>
              </a:solidFill>
            </a:endParaRPr>
          </a:p>
          <a:p>
            <a:r>
              <a:rPr lang="el-GR" sz="1600" dirty="0">
                <a:solidFill>
                  <a:schemeClr val="bg1"/>
                </a:solidFill>
              </a:rPr>
              <a:t>Σουηδός </a:t>
            </a:r>
            <a:r>
              <a:rPr lang="el-GR" sz="1600" dirty="0" err="1">
                <a:solidFill>
                  <a:schemeClr val="bg1"/>
                </a:solidFill>
              </a:rPr>
              <a:t>μαριονετίστας</a:t>
            </a:r>
            <a:r>
              <a:rPr lang="el-GR" sz="1600" dirty="0">
                <a:solidFill>
                  <a:schemeClr val="bg1"/>
                </a:solidFill>
              </a:rPr>
              <a:t> ιδρυτής του </a:t>
            </a:r>
            <a:r>
              <a:rPr lang="en-GB" sz="1600" dirty="0" err="1">
                <a:solidFill>
                  <a:schemeClr val="bg1"/>
                </a:solidFill>
              </a:rPr>
              <a:t>Marionetteatern</a:t>
            </a:r>
            <a:r>
              <a:rPr lang="en-GB" sz="1600" dirty="0">
                <a:solidFill>
                  <a:schemeClr val="bg1"/>
                </a:solidFill>
              </a:rPr>
              <a:t> </a:t>
            </a:r>
            <a:r>
              <a:rPr lang="el-GR" sz="1600" dirty="0">
                <a:solidFill>
                  <a:schemeClr val="bg1"/>
                </a:solidFill>
              </a:rPr>
              <a:t>της Στοκχόλμης, ηθοποιός, σκηνοθέτης, συγγραφέας και καθηγητής τέχνης.  </a:t>
            </a:r>
            <a:r>
              <a:rPr lang="el-GR" sz="1600" dirty="0" err="1">
                <a:solidFill>
                  <a:schemeClr val="bg1"/>
                </a:solidFill>
              </a:rPr>
              <a:t>Μαθήτης</a:t>
            </a:r>
            <a:r>
              <a:rPr lang="el-GR" sz="1600" dirty="0">
                <a:solidFill>
                  <a:schemeClr val="bg1"/>
                </a:solidFill>
              </a:rPr>
              <a:t> του </a:t>
            </a:r>
            <a:r>
              <a:rPr lang="el-GR" sz="1600" dirty="0" err="1">
                <a:solidFill>
                  <a:schemeClr val="bg1"/>
                </a:solidFill>
              </a:rPr>
              <a:t>μαριονετίστα</a:t>
            </a:r>
            <a:r>
              <a:rPr lang="el-GR" sz="1600" dirty="0">
                <a:solidFill>
                  <a:schemeClr val="bg1"/>
                </a:solidFill>
              </a:rPr>
              <a:t> </a:t>
            </a:r>
            <a:r>
              <a:rPr lang="en-GB" sz="1600" dirty="0">
                <a:solidFill>
                  <a:schemeClr val="bg1"/>
                </a:solidFill>
              </a:rPr>
              <a:t>Harro Siegel </a:t>
            </a:r>
            <a:r>
              <a:rPr lang="el-GR" sz="1600" dirty="0">
                <a:solidFill>
                  <a:schemeClr val="bg1"/>
                </a:solidFill>
              </a:rPr>
              <a:t>και του </a:t>
            </a:r>
            <a:r>
              <a:rPr lang="en-GB" sz="1600" dirty="0">
                <a:solidFill>
                  <a:schemeClr val="bg1"/>
                </a:solidFill>
              </a:rPr>
              <a:t>Étienne </a:t>
            </a:r>
            <a:r>
              <a:rPr lang="en-GB" sz="1600" dirty="0" err="1">
                <a:solidFill>
                  <a:schemeClr val="bg1"/>
                </a:solidFill>
              </a:rPr>
              <a:t>Decroux</a:t>
            </a:r>
            <a:r>
              <a:rPr lang="en-GB" sz="1600" dirty="0">
                <a:solidFill>
                  <a:schemeClr val="bg1"/>
                </a:solidFill>
              </a:rPr>
              <a:t> </a:t>
            </a:r>
            <a:r>
              <a:rPr lang="el-GR" sz="1600" dirty="0">
                <a:solidFill>
                  <a:schemeClr val="bg1"/>
                </a:solidFill>
              </a:rPr>
              <a:t>στο Παρίσι. Ο </a:t>
            </a:r>
            <a:r>
              <a:rPr lang="en-GB" sz="1600" dirty="0">
                <a:solidFill>
                  <a:schemeClr val="bg1"/>
                </a:solidFill>
              </a:rPr>
              <a:t>Michael </a:t>
            </a:r>
            <a:r>
              <a:rPr lang="en-GB" sz="1600" dirty="0" err="1">
                <a:solidFill>
                  <a:schemeClr val="bg1"/>
                </a:solidFill>
              </a:rPr>
              <a:t>Meschke</a:t>
            </a:r>
            <a:r>
              <a:rPr lang="en-GB" sz="1600" dirty="0">
                <a:solidFill>
                  <a:schemeClr val="bg1"/>
                </a:solidFill>
              </a:rPr>
              <a:t> </a:t>
            </a:r>
            <a:r>
              <a:rPr lang="el-GR" sz="1600" dirty="0">
                <a:solidFill>
                  <a:schemeClr val="bg1"/>
                </a:solidFill>
              </a:rPr>
              <a:t>σκηνοθέτησε τις περισσότερες από τις παραστάσεις του </a:t>
            </a:r>
            <a:r>
              <a:rPr lang="en-GB" sz="1600" dirty="0" err="1">
                <a:solidFill>
                  <a:schemeClr val="bg1"/>
                </a:solidFill>
              </a:rPr>
              <a:t>Marionetteatern</a:t>
            </a:r>
            <a:r>
              <a:rPr lang="en-GB" sz="1600" dirty="0">
                <a:solidFill>
                  <a:schemeClr val="bg1"/>
                </a:solidFill>
              </a:rPr>
              <a:t>, </a:t>
            </a:r>
            <a:r>
              <a:rPr lang="el-GR" sz="1600" dirty="0">
                <a:solidFill>
                  <a:schemeClr val="bg1"/>
                </a:solidFill>
              </a:rPr>
              <a:t>φέρνοντας στο κουκλοθέατρο νέες αξίες</a:t>
            </a:r>
            <a:r>
              <a:rPr lang="el-GR" dirty="0"/>
              <a:t> </a:t>
            </a:r>
            <a:r>
              <a:rPr lang="el-GR" sz="1600" dirty="0">
                <a:solidFill>
                  <a:schemeClr val="bg1"/>
                </a:solidFill>
              </a:rPr>
              <a:t>Ορίζει ξεκάθαρα τη μαριονέτα ως το «εργαλείο» που θα του επιτρέψει να ερμηνεύσει κλασικά έργα από το διεθνές ρεπερτόριο και δεν διστάζει να συνδυάσει παραδοσιακές και μοντέρνες τεχνικές, δημιουργώντας τομές στην αισθητική του κουκλοθέατρου. </a:t>
            </a:r>
            <a:endParaRPr lang="en-US" sz="1600" dirty="0">
              <a:solidFill>
                <a:schemeClr val="bg1"/>
              </a:solidFill>
            </a:endParaRPr>
          </a:p>
          <a:p>
            <a:endParaRPr lang="en-GR" dirty="0"/>
          </a:p>
        </p:txBody>
      </p:sp>
    </p:spTree>
    <p:extLst>
      <p:ext uri="{BB962C8B-B14F-4D97-AF65-F5344CB8AC3E}">
        <p14:creationId xmlns:p14="http://schemas.microsoft.com/office/powerpoint/2010/main" val="2667014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1830AA-BF88-A94F-81A8-68E80C74870D}"/>
              </a:ext>
            </a:extLst>
          </p:cNvPr>
          <p:cNvSpPr txBox="1"/>
          <p:nvPr/>
        </p:nvSpPr>
        <p:spPr>
          <a:xfrm>
            <a:off x="683568" y="476672"/>
            <a:ext cx="7920880" cy="3693319"/>
          </a:xfrm>
          <a:prstGeom prst="rect">
            <a:avLst/>
          </a:prstGeom>
          <a:noFill/>
        </p:spPr>
        <p:txBody>
          <a:bodyPr wrap="square" rtlCol="0">
            <a:spAutoFit/>
          </a:bodyPr>
          <a:lstStyle/>
          <a:p>
            <a:r>
              <a:rPr lang="el-GR" sz="2400" dirty="0">
                <a:solidFill>
                  <a:schemeClr val="bg1"/>
                </a:solidFill>
              </a:rPr>
              <a:t>Θεωρητικές προσεγγίσεις για την αισθητική του κουκλοθέατρου. Από την εποχή του ρομαντισμού στον 21</a:t>
            </a:r>
            <a:r>
              <a:rPr lang="el-GR" sz="2400" baseline="30000" dirty="0">
                <a:solidFill>
                  <a:schemeClr val="bg1"/>
                </a:solidFill>
              </a:rPr>
              <a:t>ο</a:t>
            </a:r>
            <a:r>
              <a:rPr lang="el-GR" sz="2400" dirty="0">
                <a:solidFill>
                  <a:schemeClr val="bg1"/>
                </a:solidFill>
              </a:rPr>
              <a:t> αιώνα</a:t>
            </a:r>
            <a:endParaRPr lang="en-GR" sz="2400" dirty="0">
              <a:solidFill>
                <a:schemeClr val="bg1"/>
              </a:solidFill>
            </a:endParaRPr>
          </a:p>
          <a:p>
            <a:r>
              <a:rPr lang="el-GR" i="1" dirty="0">
                <a:solidFill>
                  <a:schemeClr val="bg1"/>
                </a:solidFill>
              </a:rPr>
              <a:t>	</a:t>
            </a:r>
            <a:endParaRPr lang="en-US" i="1" dirty="0">
              <a:solidFill>
                <a:schemeClr val="bg1"/>
              </a:solidFill>
            </a:endParaRPr>
          </a:p>
          <a:p>
            <a:pPr algn="just"/>
            <a:r>
              <a:rPr lang="el-GR" dirty="0">
                <a:solidFill>
                  <a:schemeClr val="bg1"/>
                </a:solidFill>
              </a:rPr>
              <a:t>Αισθητικές και φιλοσοφικές αναζητήσεις σχετικά με τις θεατρικές κούκλες και το κουκλοθέατρο εμφανίζονται με ιδιαίτερη ένταση από τον 19</a:t>
            </a:r>
            <a:r>
              <a:rPr lang="el-GR" baseline="30000" dirty="0">
                <a:solidFill>
                  <a:schemeClr val="bg1"/>
                </a:solidFill>
              </a:rPr>
              <a:t>ο</a:t>
            </a:r>
            <a:r>
              <a:rPr lang="el-GR" dirty="0">
                <a:solidFill>
                  <a:schemeClr val="bg1"/>
                </a:solidFill>
              </a:rPr>
              <a:t> αιώνα και μετά. </a:t>
            </a:r>
            <a:endParaRPr lang="en-US" dirty="0">
              <a:solidFill>
                <a:schemeClr val="bg1"/>
              </a:solidFill>
            </a:endParaRPr>
          </a:p>
          <a:p>
            <a:pPr algn="just"/>
            <a:r>
              <a:rPr lang="el-GR" dirty="0">
                <a:solidFill>
                  <a:schemeClr val="bg1"/>
                </a:solidFill>
              </a:rPr>
              <a:t>Οι διανοούμενοι αναζητούν τους συμβολισμούς της μαριονέτας και τη συσχετίζουν με την ελευθερία της σκέψης και την αυτονομία. Επίσης, η επικράτηση των αυτόματων βρίσκεται στη βάση μιας μεγάλης συζήτησης για την ουσία της ζωής και του θανάτου, του ζωντανού και του μη ζωντανού και τη σχέση των ανθρώπων με τέτοιες καταστάσεις, εστιάζοντας στο ζήτημα του ανοίκειου (</a:t>
            </a:r>
            <a:r>
              <a:rPr lang="en-US" dirty="0">
                <a:solidFill>
                  <a:schemeClr val="bg1"/>
                </a:solidFill>
              </a:rPr>
              <a:t>unheimlich</a:t>
            </a:r>
            <a:r>
              <a:rPr lang="el-GR" dirty="0">
                <a:solidFill>
                  <a:schemeClr val="bg1"/>
                </a:solidFill>
              </a:rPr>
              <a:t>), που τίθεται από τον </a:t>
            </a:r>
            <a:r>
              <a:rPr lang="en-US" dirty="0">
                <a:solidFill>
                  <a:schemeClr val="bg1"/>
                </a:solidFill>
              </a:rPr>
              <a:t>Jentsch</a:t>
            </a:r>
            <a:r>
              <a:rPr lang="el-GR" dirty="0">
                <a:solidFill>
                  <a:schemeClr val="bg1"/>
                </a:solidFill>
              </a:rPr>
              <a:t> και συνεχίζεται με τον </a:t>
            </a:r>
            <a:r>
              <a:rPr lang="en-US" dirty="0">
                <a:solidFill>
                  <a:schemeClr val="bg1"/>
                </a:solidFill>
              </a:rPr>
              <a:t>Freud</a:t>
            </a:r>
            <a:r>
              <a:rPr lang="el-GR" dirty="0">
                <a:solidFill>
                  <a:schemeClr val="bg1"/>
                </a:solidFill>
              </a:rPr>
              <a:t>.</a:t>
            </a:r>
            <a:r>
              <a:rPr lang="en-GR" dirty="0">
                <a:solidFill>
                  <a:schemeClr val="bg1"/>
                </a:solidFill>
              </a:rPr>
              <a:t> </a:t>
            </a:r>
          </a:p>
        </p:txBody>
      </p:sp>
      <p:sp>
        <p:nvSpPr>
          <p:cNvPr id="5" name="TextBox 4">
            <a:extLst>
              <a:ext uri="{FF2B5EF4-FFF2-40B4-BE49-F238E27FC236}">
                <a16:creationId xmlns:a16="http://schemas.microsoft.com/office/drawing/2014/main" id="{5105FB73-C103-254F-8F17-A8BCE053DF9D}"/>
              </a:ext>
            </a:extLst>
          </p:cNvPr>
          <p:cNvSpPr txBox="1"/>
          <p:nvPr/>
        </p:nvSpPr>
        <p:spPr>
          <a:xfrm>
            <a:off x="708720" y="4350003"/>
            <a:ext cx="7416824" cy="2031325"/>
          </a:xfrm>
          <a:prstGeom prst="rect">
            <a:avLst/>
          </a:prstGeom>
          <a:noFill/>
        </p:spPr>
        <p:txBody>
          <a:bodyPr wrap="square" rtlCol="0">
            <a:spAutoFit/>
          </a:bodyPr>
          <a:lstStyle/>
          <a:p>
            <a:pPr algn="just"/>
            <a:r>
              <a:rPr lang="el-GR" dirty="0">
                <a:solidFill>
                  <a:schemeClr val="bg1"/>
                </a:solidFill>
              </a:rPr>
              <a:t>Η αντιπαράθεση για τη φύση της θεατρικής κούκλας έρχεται στο προσκήνιο. Στο μεταξύ, στο πεδίο του θεάτρου με κούκλες εξελίσσονται παράλληλα χονδροειδείς κωμωδίες, εκλεπτυσμένες παραστάσεις άρτιας αισθητικής, ιστορίες με ρομπότ και αυτόματα, ενώ όσο προχωρεί ο 20</a:t>
            </a:r>
            <a:r>
              <a:rPr lang="el-GR" baseline="30000" dirty="0">
                <a:solidFill>
                  <a:schemeClr val="bg1"/>
                </a:solidFill>
              </a:rPr>
              <a:t>ός</a:t>
            </a:r>
            <a:r>
              <a:rPr lang="el-GR" dirty="0">
                <a:solidFill>
                  <a:schemeClr val="bg1"/>
                </a:solidFill>
              </a:rPr>
              <a:t> αιώνας, και με την επίδραση των ιδεών του </a:t>
            </a:r>
            <a:r>
              <a:rPr lang="el-GR" dirty="0" err="1">
                <a:solidFill>
                  <a:schemeClr val="bg1"/>
                </a:solidFill>
              </a:rPr>
              <a:t>Μπαουχάους</a:t>
            </a:r>
            <a:r>
              <a:rPr lang="el-GR" dirty="0">
                <a:solidFill>
                  <a:schemeClr val="bg1"/>
                </a:solidFill>
              </a:rPr>
              <a:t> (</a:t>
            </a:r>
            <a:r>
              <a:rPr lang="en-US" dirty="0">
                <a:solidFill>
                  <a:schemeClr val="bg1"/>
                </a:solidFill>
              </a:rPr>
              <a:t>Bauhaus</a:t>
            </a:r>
            <a:r>
              <a:rPr lang="el-GR" dirty="0">
                <a:solidFill>
                  <a:schemeClr val="bg1"/>
                </a:solidFill>
              </a:rPr>
              <a:t>) που διεκδικεί την κατάργηση των ορίων ανάμεσα στην τέχνη και την τεχνολογία, οι αναζητήσεις των </a:t>
            </a:r>
            <a:r>
              <a:rPr lang="el-GR" dirty="0" err="1">
                <a:solidFill>
                  <a:schemeClr val="bg1"/>
                </a:solidFill>
              </a:rPr>
              <a:t>κουκλοπαικτών</a:t>
            </a:r>
            <a:r>
              <a:rPr lang="el-GR" dirty="0">
                <a:solidFill>
                  <a:schemeClr val="bg1"/>
                </a:solidFill>
              </a:rPr>
              <a:t> συνταιριάζουν τις παραδόσεις </a:t>
            </a:r>
            <a:endParaRPr lang="en-GR" dirty="0">
              <a:solidFill>
                <a:schemeClr val="bg1"/>
              </a:solidFill>
            </a:endParaRPr>
          </a:p>
        </p:txBody>
      </p:sp>
    </p:spTree>
    <p:extLst>
      <p:ext uri="{BB962C8B-B14F-4D97-AF65-F5344CB8AC3E}">
        <p14:creationId xmlns:p14="http://schemas.microsoft.com/office/powerpoint/2010/main" val="7738999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Σήμερα μιλάμε για πολλές τέχνες μαζί</a:t>
            </a:r>
          </a:p>
        </p:txBody>
      </p:sp>
      <p:sp>
        <p:nvSpPr>
          <p:cNvPr id="3" name="2 - Θέση περιεχομένου"/>
          <p:cNvSpPr>
            <a:spLocks noGrp="1"/>
          </p:cNvSpPr>
          <p:nvPr>
            <p:ph idx="1"/>
          </p:nvPr>
        </p:nvSpPr>
        <p:spPr/>
        <p:txBody>
          <a:bodyPr/>
          <a:lstStyle/>
          <a:p>
            <a:r>
              <a:rPr lang="el-GR" dirty="0">
                <a:solidFill>
                  <a:schemeClr val="bg1"/>
                </a:solidFill>
              </a:rPr>
              <a:t>Σήμερα μιλάμε για πολλές τέχνες μαζί</a:t>
            </a:r>
          </a:p>
        </p:txBody>
      </p:sp>
      <p:pic>
        <p:nvPicPr>
          <p:cNvPr id="5" name="4 - Εικόνα" descr="Fidel-Lucy_C.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11080" y="1431045"/>
            <a:ext cx="3632920" cy="5426955"/>
          </a:xfrm>
          <a:prstGeom prst="rect">
            <a:avLst/>
          </a:prstGeom>
        </p:spPr>
      </p:pic>
      <p:pic>
        <p:nvPicPr>
          <p:cNvPr id="6" name="5 - Εικόνα" descr="oilo hilak-kukubiltxo2.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850" y="3068960"/>
            <a:ext cx="5042973" cy="3357240"/>
          </a:xfrm>
          <a:prstGeom prst="rect">
            <a:avLst/>
          </a:prstGeom>
          <a:ln>
            <a:noFill/>
          </a:ln>
          <a:effectLst>
            <a:softEdge rad="112500"/>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4E075B-05DB-514E-AC72-D0535AFA9761}"/>
              </a:ext>
            </a:extLst>
          </p:cNvPr>
          <p:cNvSpPr txBox="1"/>
          <p:nvPr/>
        </p:nvSpPr>
        <p:spPr>
          <a:xfrm>
            <a:off x="539552" y="764704"/>
            <a:ext cx="8280920" cy="4308872"/>
          </a:xfrm>
          <a:prstGeom prst="rect">
            <a:avLst/>
          </a:prstGeom>
          <a:noFill/>
        </p:spPr>
        <p:txBody>
          <a:bodyPr wrap="square" rtlCol="0">
            <a:spAutoFit/>
          </a:bodyPr>
          <a:lstStyle/>
          <a:p>
            <a:r>
              <a:rPr lang="el-GR" sz="1600" dirty="0">
                <a:solidFill>
                  <a:schemeClr val="bg1"/>
                </a:solidFill>
              </a:rPr>
              <a:t>Οι ιδέες τους για τη μαριονέτα έπρεπε να αντικατασταθούν από νέες ιδέες για το χαρακτήρα της κούκλας, βασισμένες στην ανάλυση του υλικού της και στη διπλή του φύση. Το υλικό ως υλικό και το υλικό ως </a:t>
            </a:r>
            <a:r>
              <a:rPr lang="el-GR" sz="1600" dirty="0" err="1">
                <a:solidFill>
                  <a:schemeClr val="bg1"/>
                </a:solidFill>
              </a:rPr>
              <a:t>αντιπροσωπεύον</a:t>
            </a:r>
            <a:r>
              <a:rPr lang="el-GR" sz="1600" dirty="0">
                <a:solidFill>
                  <a:schemeClr val="bg1"/>
                </a:solidFill>
              </a:rPr>
              <a:t> του χαρακτήρα στη δραματική του εξέλιξη. </a:t>
            </a:r>
            <a:endParaRPr lang="en-US" sz="1600" dirty="0">
              <a:solidFill>
                <a:schemeClr val="bg1"/>
              </a:solidFill>
            </a:endParaRPr>
          </a:p>
          <a:p>
            <a:endParaRPr lang="en-US" sz="1600" dirty="0">
              <a:solidFill>
                <a:schemeClr val="bg1"/>
              </a:solidFill>
            </a:endParaRPr>
          </a:p>
          <a:p>
            <a:pPr>
              <a:defRPr/>
            </a:pPr>
            <a:r>
              <a:rPr lang="el-GR" sz="1600" dirty="0">
                <a:solidFill>
                  <a:schemeClr val="bg1"/>
                </a:solidFill>
              </a:rPr>
              <a:t>Το πρώτο διεθνές φεστιβάλ έγινε πραγματικότητα το 1972, παράλληλα με το 10</a:t>
            </a:r>
            <a:r>
              <a:rPr lang="el-GR" sz="1600" baseline="30000" dirty="0">
                <a:solidFill>
                  <a:schemeClr val="bg1"/>
                </a:solidFill>
              </a:rPr>
              <a:t>ο</a:t>
            </a:r>
            <a:r>
              <a:rPr lang="el-GR" sz="1600" dirty="0">
                <a:solidFill>
                  <a:schemeClr val="bg1"/>
                </a:solidFill>
              </a:rPr>
              <a:t> συνέδριο της </a:t>
            </a:r>
            <a:r>
              <a:rPr lang="en-US" sz="1600" dirty="0" err="1">
                <a:solidFill>
                  <a:schemeClr val="bg1"/>
                </a:solidFill>
              </a:rPr>
              <a:t>Unima</a:t>
            </a:r>
            <a:r>
              <a:rPr lang="el-GR" sz="1600" dirty="0">
                <a:solidFill>
                  <a:schemeClr val="bg1"/>
                </a:solidFill>
              </a:rPr>
              <a:t>, που είχε αναλάβει να οργανώσει ο </a:t>
            </a:r>
            <a:r>
              <a:rPr lang="en-US" sz="1600" dirty="0">
                <a:solidFill>
                  <a:schemeClr val="bg1"/>
                </a:solidFill>
              </a:rPr>
              <a:t>Felix</a:t>
            </a:r>
            <a:r>
              <a:rPr lang="el-GR" sz="1600" dirty="0">
                <a:solidFill>
                  <a:schemeClr val="bg1"/>
                </a:solidFill>
              </a:rPr>
              <a:t> στη </a:t>
            </a:r>
            <a:r>
              <a:rPr lang="en-US" sz="1600" dirty="0">
                <a:solidFill>
                  <a:schemeClr val="bg1"/>
                </a:solidFill>
              </a:rPr>
              <a:t>Charleville-</a:t>
            </a:r>
            <a:r>
              <a:rPr lang="en-US" sz="1600" dirty="0" err="1">
                <a:solidFill>
                  <a:schemeClr val="bg1"/>
                </a:solidFill>
              </a:rPr>
              <a:t>Meziere</a:t>
            </a:r>
            <a:r>
              <a:rPr lang="en-US" sz="1600" dirty="0">
                <a:solidFill>
                  <a:schemeClr val="bg1"/>
                </a:solidFill>
              </a:rPr>
              <a:t> </a:t>
            </a:r>
            <a:endParaRPr lang="el-GR" sz="1600" dirty="0">
              <a:solidFill>
                <a:schemeClr val="bg1"/>
              </a:solidFill>
            </a:endParaRPr>
          </a:p>
          <a:p>
            <a:pPr>
              <a:defRPr/>
            </a:pPr>
            <a:r>
              <a:rPr lang="el-GR" sz="1600" dirty="0">
                <a:solidFill>
                  <a:schemeClr val="bg1"/>
                </a:solidFill>
              </a:rPr>
              <a:t>Η μεγάλη απήχηση του φεστιβάλ συνέβαλε στην καθιέρωσή του μέχρι και σήμερα, και άλλαξε την ταυτότητα της πόλης, που ονομάστηκε «παγκόσμια πρωτεύουσα της μαριονέτας». </a:t>
            </a:r>
            <a:endParaRPr lang="en-US" sz="1600" dirty="0">
              <a:solidFill>
                <a:schemeClr val="bg1"/>
              </a:solidFill>
            </a:endParaRPr>
          </a:p>
          <a:p>
            <a:pPr>
              <a:defRPr/>
            </a:pPr>
            <a:endParaRPr lang="en-US" sz="1600" dirty="0">
              <a:solidFill>
                <a:schemeClr val="bg1"/>
              </a:solidFill>
            </a:endParaRPr>
          </a:p>
          <a:p>
            <a:pPr>
              <a:defRPr/>
            </a:pPr>
            <a:r>
              <a:rPr lang="el-GR" sz="1600" dirty="0">
                <a:solidFill>
                  <a:schemeClr val="bg1"/>
                </a:solidFill>
              </a:rPr>
              <a:t>Κατά καιρούς έχουν συμμετάσχει μεγάλα ονόματα από τον χώρο του κουκλοθέατρου, όπως: ο </a:t>
            </a:r>
            <a:r>
              <a:rPr lang="en-GB" sz="1600" dirty="0">
                <a:solidFill>
                  <a:schemeClr val="bg1"/>
                </a:solidFill>
              </a:rPr>
              <a:t>Albrecht </a:t>
            </a:r>
            <a:r>
              <a:rPr lang="en-GB" sz="1600" dirty="0" err="1">
                <a:solidFill>
                  <a:schemeClr val="bg1"/>
                </a:solidFill>
              </a:rPr>
              <a:t>Roser</a:t>
            </a:r>
            <a:r>
              <a:rPr lang="el-GR" sz="1600" dirty="0">
                <a:solidFill>
                  <a:schemeClr val="bg1"/>
                </a:solidFill>
              </a:rPr>
              <a:t>, ο </a:t>
            </a:r>
            <a:r>
              <a:rPr lang="en-GB" sz="1600" dirty="0">
                <a:solidFill>
                  <a:schemeClr val="bg1"/>
                </a:solidFill>
              </a:rPr>
              <a:t>Philippe </a:t>
            </a:r>
            <a:r>
              <a:rPr lang="en-GB" sz="1600" dirty="0" err="1">
                <a:solidFill>
                  <a:schemeClr val="bg1"/>
                </a:solidFill>
              </a:rPr>
              <a:t>Genty</a:t>
            </a:r>
            <a:r>
              <a:rPr lang="el-GR" sz="1600" dirty="0">
                <a:solidFill>
                  <a:schemeClr val="bg1"/>
                </a:solidFill>
              </a:rPr>
              <a:t>, το γκρουπ </a:t>
            </a:r>
            <a:r>
              <a:rPr lang="en-GB" sz="1600" dirty="0" err="1">
                <a:solidFill>
                  <a:schemeClr val="bg1"/>
                </a:solidFill>
              </a:rPr>
              <a:t>Hitomi</a:t>
            </a:r>
            <a:r>
              <a:rPr lang="el-GR" sz="1600" dirty="0">
                <a:solidFill>
                  <a:schemeClr val="bg1"/>
                </a:solidFill>
              </a:rPr>
              <a:t>-</a:t>
            </a:r>
            <a:r>
              <a:rPr lang="en-GB" sz="1600" dirty="0">
                <a:solidFill>
                  <a:schemeClr val="bg1"/>
                </a:solidFill>
              </a:rPr>
              <a:t>Za</a:t>
            </a:r>
            <a:r>
              <a:rPr lang="el-GR" sz="1600" dirty="0">
                <a:solidFill>
                  <a:schemeClr val="bg1"/>
                </a:solidFill>
              </a:rPr>
              <a:t>, το </a:t>
            </a:r>
            <a:r>
              <a:rPr lang="en-GB" sz="1600" dirty="0" err="1">
                <a:solidFill>
                  <a:schemeClr val="bg1"/>
                </a:solidFill>
              </a:rPr>
              <a:t>Figurentheater</a:t>
            </a:r>
            <a:r>
              <a:rPr lang="en-GB" sz="1600" dirty="0">
                <a:solidFill>
                  <a:schemeClr val="bg1"/>
                </a:solidFill>
              </a:rPr>
              <a:t> </a:t>
            </a:r>
            <a:r>
              <a:rPr lang="en-GB" sz="1600" dirty="0" err="1">
                <a:solidFill>
                  <a:schemeClr val="bg1"/>
                </a:solidFill>
              </a:rPr>
              <a:t>Triangel</a:t>
            </a:r>
            <a:r>
              <a:rPr lang="el-GR" sz="1600" dirty="0">
                <a:solidFill>
                  <a:schemeClr val="bg1"/>
                </a:solidFill>
              </a:rPr>
              <a:t>, ο </a:t>
            </a:r>
            <a:r>
              <a:rPr lang="en-GB" sz="1600" dirty="0">
                <a:solidFill>
                  <a:schemeClr val="bg1"/>
                </a:solidFill>
              </a:rPr>
              <a:t>Eric Bass</a:t>
            </a:r>
            <a:r>
              <a:rPr lang="el-GR" sz="1600" dirty="0">
                <a:solidFill>
                  <a:schemeClr val="bg1"/>
                </a:solidFill>
              </a:rPr>
              <a:t>, ο </a:t>
            </a:r>
            <a:r>
              <a:rPr lang="en-GB" sz="1600" dirty="0">
                <a:solidFill>
                  <a:schemeClr val="bg1"/>
                </a:solidFill>
              </a:rPr>
              <a:t>Neville Tranter</a:t>
            </a:r>
            <a:r>
              <a:rPr lang="el-GR" sz="1600" dirty="0">
                <a:solidFill>
                  <a:schemeClr val="bg1"/>
                </a:solidFill>
              </a:rPr>
              <a:t> </a:t>
            </a:r>
            <a:r>
              <a:rPr lang="en-GB" sz="1600" dirty="0">
                <a:solidFill>
                  <a:schemeClr val="bg1"/>
                </a:solidFill>
              </a:rPr>
              <a:t>Stuffed Puppet </a:t>
            </a:r>
            <a:r>
              <a:rPr lang="en-GB" sz="1600" dirty="0" err="1">
                <a:solidFill>
                  <a:schemeClr val="bg1"/>
                </a:solidFill>
              </a:rPr>
              <a:t>Theater</a:t>
            </a:r>
            <a:r>
              <a:rPr lang="el-GR" sz="1600" dirty="0">
                <a:solidFill>
                  <a:schemeClr val="bg1"/>
                </a:solidFill>
              </a:rPr>
              <a:t>, το </a:t>
            </a:r>
            <a:r>
              <a:rPr lang="en-GB" sz="1600" dirty="0" err="1">
                <a:solidFill>
                  <a:schemeClr val="bg1"/>
                </a:solidFill>
              </a:rPr>
              <a:t>Spejbl</a:t>
            </a:r>
            <a:r>
              <a:rPr lang="el-GR" sz="1600" dirty="0">
                <a:solidFill>
                  <a:schemeClr val="bg1"/>
                </a:solidFill>
              </a:rPr>
              <a:t> &amp; </a:t>
            </a:r>
            <a:r>
              <a:rPr lang="en-GB" sz="1600" dirty="0" err="1">
                <a:solidFill>
                  <a:schemeClr val="bg1"/>
                </a:solidFill>
              </a:rPr>
              <a:t>Hurvinek</a:t>
            </a:r>
            <a:r>
              <a:rPr lang="en-GB" sz="1600" dirty="0">
                <a:solidFill>
                  <a:schemeClr val="bg1"/>
                </a:solidFill>
              </a:rPr>
              <a:t> </a:t>
            </a:r>
            <a:r>
              <a:rPr lang="el-GR" sz="1600" dirty="0">
                <a:solidFill>
                  <a:schemeClr val="bg1"/>
                </a:solidFill>
              </a:rPr>
              <a:t>Τ</a:t>
            </a:r>
            <a:r>
              <a:rPr lang="en-GB" sz="1600" dirty="0">
                <a:solidFill>
                  <a:schemeClr val="bg1"/>
                </a:solidFill>
              </a:rPr>
              <a:t>heater</a:t>
            </a:r>
            <a:r>
              <a:rPr lang="el-GR" sz="1600" dirty="0">
                <a:solidFill>
                  <a:schemeClr val="bg1"/>
                </a:solidFill>
              </a:rPr>
              <a:t> της Πράγας, ο </a:t>
            </a:r>
            <a:r>
              <a:rPr lang="en-US" sz="1600" dirty="0">
                <a:solidFill>
                  <a:schemeClr val="bg1"/>
                </a:solidFill>
              </a:rPr>
              <a:t>Michael </a:t>
            </a:r>
            <a:r>
              <a:rPr lang="en-US" sz="1600" dirty="0" err="1">
                <a:solidFill>
                  <a:schemeClr val="bg1"/>
                </a:solidFill>
              </a:rPr>
              <a:t>Meschke</a:t>
            </a:r>
            <a:r>
              <a:rPr lang="el-GR" sz="1600" dirty="0">
                <a:solidFill>
                  <a:schemeClr val="bg1"/>
                </a:solidFill>
              </a:rPr>
              <a:t> με το </a:t>
            </a:r>
            <a:r>
              <a:rPr lang="en-US" sz="1600" dirty="0" err="1">
                <a:solidFill>
                  <a:schemeClr val="bg1"/>
                </a:solidFill>
              </a:rPr>
              <a:t>Marionneteater</a:t>
            </a:r>
            <a:r>
              <a:rPr lang="el-GR" sz="1600" dirty="0">
                <a:solidFill>
                  <a:schemeClr val="bg1"/>
                </a:solidFill>
              </a:rPr>
              <a:t>, το </a:t>
            </a:r>
            <a:r>
              <a:rPr lang="en-GB" sz="1600" dirty="0">
                <a:solidFill>
                  <a:schemeClr val="bg1"/>
                </a:solidFill>
              </a:rPr>
              <a:t>National Puppet </a:t>
            </a:r>
            <a:r>
              <a:rPr lang="en-GB" sz="1600" dirty="0" err="1">
                <a:solidFill>
                  <a:schemeClr val="bg1"/>
                </a:solidFill>
              </a:rPr>
              <a:t>Theater</a:t>
            </a:r>
            <a:r>
              <a:rPr lang="el-GR" sz="1600" dirty="0">
                <a:solidFill>
                  <a:schemeClr val="bg1"/>
                </a:solidFill>
              </a:rPr>
              <a:t> της Πράγας, το </a:t>
            </a:r>
            <a:r>
              <a:rPr lang="en-GB" sz="1600" dirty="0" err="1">
                <a:solidFill>
                  <a:schemeClr val="bg1"/>
                </a:solidFill>
              </a:rPr>
              <a:t>Dondoro</a:t>
            </a:r>
            <a:r>
              <a:rPr lang="en-GB" sz="1600" dirty="0">
                <a:solidFill>
                  <a:schemeClr val="bg1"/>
                </a:solidFill>
              </a:rPr>
              <a:t> </a:t>
            </a:r>
            <a:r>
              <a:rPr lang="en-GB" sz="1600" dirty="0" err="1">
                <a:solidFill>
                  <a:schemeClr val="bg1"/>
                </a:solidFill>
              </a:rPr>
              <a:t>Theater</a:t>
            </a:r>
            <a:r>
              <a:rPr lang="en-GB" sz="1600" dirty="0">
                <a:solidFill>
                  <a:schemeClr val="bg1"/>
                </a:solidFill>
              </a:rPr>
              <a:t> </a:t>
            </a:r>
            <a:r>
              <a:rPr lang="el-GR" sz="1600" dirty="0">
                <a:solidFill>
                  <a:schemeClr val="bg1"/>
                </a:solidFill>
              </a:rPr>
              <a:t>από την Ιαπωνία, το </a:t>
            </a:r>
            <a:r>
              <a:rPr lang="en-GB" sz="1600" dirty="0">
                <a:solidFill>
                  <a:schemeClr val="bg1"/>
                </a:solidFill>
              </a:rPr>
              <a:t>Th</a:t>
            </a:r>
            <a:r>
              <a:rPr lang="el-GR" sz="1600" dirty="0" err="1">
                <a:solidFill>
                  <a:schemeClr val="bg1"/>
                </a:solidFill>
              </a:rPr>
              <a:t>éâ</a:t>
            </a:r>
            <a:r>
              <a:rPr lang="en-GB" sz="1600" dirty="0" err="1">
                <a:solidFill>
                  <a:schemeClr val="bg1"/>
                </a:solidFill>
              </a:rPr>
              <a:t>tre</a:t>
            </a:r>
            <a:r>
              <a:rPr lang="en-GB" sz="1600" dirty="0">
                <a:solidFill>
                  <a:schemeClr val="bg1"/>
                </a:solidFill>
              </a:rPr>
              <a:t> de l</a:t>
            </a:r>
            <a:r>
              <a:rPr lang="el-GR" sz="1600" dirty="0">
                <a:solidFill>
                  <a:schemeClr val="bg1"/>
                </a:solidFill>
              </a:rPr>
              <a:t>'</a:t>
            </a:r>
            <a:r>
              <a:rPr lang="en-GB" sz="1600" dirty="0">
                <a:solidFill>
                  <a:schemeClr val="bg1"/>
                </a:solidFill>
              </a:rPr>
              <a:t>Arc </a:t>
            </a:r>
            <a:r>
              <a:rPr lang="en-GB" sz="1600" dirty="0" err="1">
                <a:solidFill>
                  <a:schemeClr val="bg1"/>
                </a:solidFill>
              </a:rPr>
              <a:t>En</a:t>
            </a:r>
            <a:r>
              <a:rPr lang="en-GB" sz="1600" dirty="0">
                <a:solidFill>
                  <a:schemeClr val="bg1"/>
                </a:solidFill>
              </a:rPr>
              <a:t> Terre </a:t>
            </a:r>
            <a:r>
              <a:rPr lang="el-GR" sz="1600" dirty="0">
                <a:solidFill>
                  <a:schemeClr val="bg1"/>
                </a:solidFill>
              </a:rPr>
              <a:t>από τη Μασσαλία, το </a:t>
            </a:r>
            <a:r>
              <a:rPr lang="en-GB" sz="1600" dirty="0">
                <a:solidFill>
                  <a:schemeClr val="bg1"/>
                </a:solidFill>
              </a:rPr>
              <a:t>Clastic Th</a:t>
            </a:r>
            <a:r>
              <a:rPr lang="el-GR" sz="1600" dirty="0" err="1">
                <a:solidFill>
                  <a:schemeClr val="bg1"/>
                </a:solidFill>
              </a:rPr>
              <a:t>éâ</a:t>
            </a:r>
            <a:r>
              <a:rPr lang="en-GB" sz="1600" dirty="0" err="1">
                <a:solidFill>
                  <a:schemeClr val="bg1"/>
                </a:solidFill>
              </a:rPr>
              <a:t>tre</a:t>
            </a:r>
            <a:r>
              <a:rPr lang="en-GB" sz="1600" dirty="0">
                <a:solidFill>
                  <a:schemeClr val="bg1"/>
                </a:solidFill>
              </a:rPr>
              <a:t> de Fran</a:t>
            </a:r>
            <a:r>
              <a:rPr lang="el-GR" sz="1600" dirty="0" err="1">
                <a:solidFill>
                  <a:schemeClr val="bg1"/>
                </a:solidFill>
              </a:rPr>
              <a:t>ç</a:t>
            </a:r>
            <a:r>
              <a:rPr lang="en-GB" sz="1600" dirty="0" err="1">
                <a:solidFill>
                  <a:schemeClr val="bg1"/>
                </a:solidFill>
              </a:rPr>
              <a:t>ois</a:t>
            </a:r>
            <a:r>
              <a:rPr lang="en-GB" sz="1600" dirty="0">
                <a:solidFill>
                  <a:schemeClr val="bg1"/>
                </a:solidFill>
              </a:rPr>
              <a:t> Lazaro </a:t>
            </a:r>
            <a:r>
              <a:rPr lang="el-GR" sz="1600" dirty="0">
                <a:solidFill>
                  <a:schemeClr val="bg1"/>
                </a:solidFill>
              </a:rPr>
              <a:t>από τη Γαλλία, ο </a:t>
            </a:r>
            <a:r>
              <a:rPr lang="en-GB" sz="1600" dirty="0">
                <a:solidFill>
                  <a:schemeClr val="bg1"/>
                </a:solidFill>
              </a:rPr>
              <a:t>Jordi </a:t>
            </a:r>
            <a:r>
              <a:rPr lang="en-GB" sz="1600" dirty="0" err="1">
                <a:solidFill>
                  <a:schemeClr val="bg1"/>
                </a:solidFill>
              </a:rPr>
              <a:t>Bertran</a:t>
            </a:r>
            <a:r>
              <a:rPr lang="en-GB" sz="1600" dirty="0">
                <a:solidFill>
                  <a:schemeClr val="bg1"/>
                </a:solidFill>
              </a:rPr>
              <a:t> </a:t>
            </a:r>
            <a:r>
              <a:rPr lang="el-GR" sz="1600" dirty="0">
                <a:solidFill>
                  <a:schemeClr val="bg1"/>
                </a:solidFill>
              </a:rPr>
              <a:t>από την Ισπανία, το </a:t>
            </a:r>
            <a:r>
              <a:rPr lang="en-GB" sz="1600" dirty="0">
                <a:solidFill>
                  <a:schemeClr val="bg1"/>
                </a:solidFill>
              </a:rPr>
              <a:t>Gioco Vita </a:t>
            </a:r>
            <a:r>
              <a:rPr lang="el-GR" sz="1600" dirty="0">
                <a:solidFill>
                  <a:schemeClr val="bg1"/>
                </a:solidFill>
              </a:rPr>
              <a:t>από την Ιταλία, και πάρα πολλοί άλλοι</a:t>
            </a:r>
            <a:r>
              <a:rPr lang="en-US" sz="1600" dirty="0">
                <a:solidFill>
                  <a:schemeClr val="bg1"/>
                </a:solidFill>
              </a:rPr>
              <a:t> </a:t>
            </a:r>
            <a:r>
              <a:rPr lang="el-GR" sz="1600" dirty="0">
                <a:solidFill>
                  <a:schemeClr val="bg1"/>
                </a:solidFill>
              </a:rPr>
              <a:t>όπως το κουκλοθέατρο Αθηνών της Ελένης Θεοχάρη </a:t>
            </a:r>
            <a:r>
              <a:rPr lang="el-GR" sz="1600" dirty="0" err="1">
                <a:solidFill>
                  <a:schemeClr val="bg1"/>
                </a:solidFill>
              </a:rPr>
              <a:t>Περάκη</a:t>
            </a:r>
            <a:r>
              <a:rPr lang="el-GR" sz="1600" dirty="0">
                <a:solidFill>
                  <a:schemeClr val="bg1"/>
                </a:solidFill>
              </a:rPr>
              <a:t>. </a:t>
            </a:r>
            <a:endParaRPr lang="en-US" sz="1600" dirty="0">
              <a:solidFill>
                <a:schemeClr val="bg1"/>
              </a:solidFill>
            </a:endParaRPr>
          </a:p>
          <a:p>
            <a:endParaRPr lang="en-GR" dirty="0"/>
          </a:p>
        </p:txBody>
      </p:sp>
    </p:spTree>
    <p:extLst>
      <p:ext uri="{BB962C8B-B14F-4D97-AF65-F5344CB8AC3E}">
        <p14:creationId xmlns:p14="http://schemas.microsoft.com/office/powerpoint/2010/main" val="5356116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8EC632-E6CA-E647-B99E-786B7C067638}"/>
              </a:ext>
            </a:extLst>
          </p:cNvPr>
          <p:cNvSpPr txBox="1"/>
          <p:nvPr/>
        </p:nvSpPr>
        <p:spPr>
          <a:xfrm>
            <a:off x="4600480" y="920621"/>
            <a:ext cx="4320480" cy="5016758"/>
          </a:xfrm>
          <a:prstGeom prst="rect">
            <a:avLst/>
          </a:prstGeom>
          <a:noFill/>
        </p:spPr>
        <p:txBody>
          <a:bodyPr wrap="square" rtlCol="0">
            <a:spAutoFit/>
          </a:bodyPr>
          <a:lstStyle/>
          <a:p>
            <a:r>
              <a:rPr lang="el-GR" sz="1600" dirty="0">
                <a:solidFill>
                  <a:schemeClr val="bg1"/>
                </a:solidFill>
              </a:rPr>
              <a:t>Η ανάπτυξη του αμερικανικού κουκλοθέατρου είχε έντονο αντίκτυπο στην Ευρώπη, με την οποία καλλιτέχνες όπως ο </a:t>
            </a:r>
            <a:r>
              <a:rPr lang="en-US" sz="1600" dirty="0">
                <a:solidFill>
                  <a:schemeClr val="bg1"/>
                </a:solidFill>
              </a:rPr>
              <a:t>Schuman</a:t>
            </a:r>
            <a:r>
              <a:rPr lang="el-GR" sz="1600" dirty="0">
                <a:solidFill>
                  <a:schemeClr val="bg1"/>
                </a:solidFill>
              </a:rPr>
              <a:t>, αλλά και ο </a:t>
            </a:r>
            <a:r>
              <a:rPr lang="en-US" sz="1600" dirty="0">
                <a:solidFill>
                  <a:schemeClr val="bg1"/>
                </a:solidFill>
              </a:rPr>
              <a:t>Henson</a:t>
            </a:r>
            <a:r>
              <a:rPr lang="el-GR" sz="1600" dirty="0">
                <a:solidFill>
                  <a:schemeClr val="bg1"/>
                </a:solidFill>
              </a:rPr>
              <a:t> και ο </a:t>
            </a:r>
            <a:r>
              <a:rPr lang="en-US" sz="1600" dirty="0" err="1">
                <a:solidFill>
                  <a:schemeClr val="bg1"/>
                </a:solidFill>
              </a:rPr>
              <a:t>Paska</a:t>
            </a:r>
            <a:r>
              <a:rPr lang="el-GR" sz="1600" dirty="0">
                <a:solidFill>
                  <a:schemeClr val="bg1"/>
                </a:solidFill>
              </a:rPr>
              <a:t>, διατήρησαν στενές σχέσεις και αλληλεπιδράσεις, με συμμετοχή σε φεστιβάλ, περιοδείες, αλλά και με τη σύμπραξή τους στο Διεθνές Ινστιτούτο Μαριονέτας της </a:t>
            </a:r>
            <a:r>
              <a:rPr lang="el-GR" sz="1600" dirty="0" err="1">
                <a:solidFill>
                  <a:schemeClr val="bg1"/>
                </a:solidFill>
              </a:rPr>
              <a:t>Σαρλεβίλ</a:t>
            </a:r>
            <a:r>
              <a:rPr lang="el-GR" sz="1600" dirty="0">
                <a:solidFill>
                  <a:schemeClr val="bg1"/>
                </a:solidFill>
              </a:rPr>
              <a:t>. </a:t>
            </a:r>
            <a:endParaRPr lang="en-US" sz="1600" dirty="0">
              <a:solidFill>
                <a:schemeClr val="bg1"/>
              </a:solidFill>
            </a:endParaRPr>
          </a:p>
          <a:p>
            <a:endParaRPr lang="en-GR" sz="1600" dirty="0">
              <a:solidFill>
                <a:schemeClr val="bg1"/>
              </a:solidFill>
            </a:endParaRPr>
          </a:p>
          <a:p>
            <a:r>
              <a:rPr lang="el-GR" sz="1600" b="1" dirty="0">
                <a:solidFill>
                  <a:schemeClr val="bg1"/>
                </a:solidFill>
              </a:rPr>
              <a:t>Ο </a:t>
            </a:r>
            <a:r>
              <a:rPr lang="en-US" sz="1600" b="1" dirty="0">
                <a:solidFill>
                  <a:schemeClr val="bg1"/>
                </a:solidFill>
              </a:rPr>
              <a:t>Jim Henson</a:t>
            </a:r>
            <a:r>
              <a:rPr lang="el-GR" sz="1600" b="1" dirty="0">
                <a:solidFill>
                  <a:schemeClr val="bg1"/>
                </a:solidFill>
              </a:rPr>
              <a:t> </a:t>
            </a:r>
            <a:r>
              <a:rPr lang="el-GR" sz="1600" dirty="0">
                <a:solidFill>
                  <a:schemeClr val="bg1"/>
                </a:solidFill>
              </a:rPr>
              <a:t>(1936-1990), σκηνοθέτης ταινιών και παραγωγός τηλεοπτικών σειρών, υπήρξε από τους πιο γνωστούς </a:t>
            </a:r>
            <a:r>
              <a:rPr lang="el-GR" sz="1600" dirty="0" err="1">
                <a:solidFill>
                  <a:schemeClr val="bg1"/>
                </a:solidFill>
              </a:rPr>
              <a:t>κουκλοπαίκτες</a:t>
            </a:r>
            <a:r>
              <a:rPr lang="el-GR" sz="1600" dirty="0">
                <a:solidFill>
                  <a:schemeClr val="bg1"/>
                </a:solidFill>
              </a:rPr>
              <a:t>, δημιουργός της δημοφιλούς τηλεοπτικής σειράς με μαριονέτες </a:t>
            </a:r>
            <a:r>
              <a:rPr lang="en-US" sz="1600" i="1" dirty="0">
                <a:solidFill>
                  <a:schemeClr val="bg1"/>
                </a:solidFill>
              </a:rPr>
              <a:t>Muppet show</a:t>
            </a:r>
            <a:r>
              <a:rPr lang="el-GR" sz="1600" dirty="0">
                <a:solidFill>
                  <a:schemeClr val="bg1"/>
                </a:solidFill>
              </a:rPr>
              <a:t> και των ηρώων που παρουσίαζαν την εξίσου δημοφιλή παιδική-εκπαιδευτική σειρά </a:t>
            </a:r>
            <a:r>
              <a:rPr lang="en-US" sz="1600" i="1" dirty="0">
                <a:solidFill>
                  <a:schemeClr val="bg1"/>
                </a:solidFill>
              </a:rPr>
              <a:t>Sesame street</a:t>
            </a:r>
            <a:r>
              <a:rPr lang="el-GR" sz="1600" i="1" dirty="0">
                <a:solidFill>
                  <a:schemeClr val="bg1"/>
                </a:solidFill>
              </a:rPr>
              <a:t>,</a:t>
            </a:r>
            <a:r>
              <a:rPr lang="el-GR" sz="1600" dirty="0">
                <a:solidFill>
                  <a:schemeClr val="bg1"/>
                </a:solidFill>
              </a:rPr>
              <a:t> και διεύρυνε τις δυνατότητες της μαριονέτας συνδυάζοντάς την με σύγχρονες τεχνικές. Οι τηλεοπτικές σειρές, αν και ξεκίνησαν ως παιδικό θέαμα, κατάφεραν να κερδίσουν ένα ευρύ κοινό. Πέθανε στα 53 του, αφήνοντας πίσω του μεγάλο αριθμό παραγωγών</a:t>
            </a:r>
            <a:endParaRPr lang="en-GR" sz="1600" dirty="0">
              <a:solidFill>
                <a:schemeClr val="bg1"/>
              </a:solidFill>
            </a:endParaRPr>
          </a:p>
        </p:txBody>
      </p:sp>
      <p:pic>
        <p:nvPicPr>
          <p:cNvPr id="5" name="Picture 4" descr="A person posing for the camera&#10;&#10;Description automatically generated">
            <a:extLst>
              <a:ext uri="{FF2B5EF4-FFF2-40B4-BE49-F238E27FC236}">
                <a16:creationId xmlns:a16="http://schemas.microsoft.com/office/drawing/2014/main" id="{19EB1F49-6CBC-1843-98BB-B616F94689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1101914" y="0"/>
            <a:ext cx="5529898" cy="6889709"/>
          </a:xfrm>
          <a:prstGeom prst="rect">
            <a:avLst/>
          </a:prstGeom>
        </p:spPr>
      </p:pic>
    </p:spTree>
    <p:extLst>
      <p:ext uri="{BB962C8B-B14F-4D97-AF65-F5344CB8AC3E}">
        <p14:creationId xmlns:p14="http://schemas.microsoft.com/office/powerpoint/2010/main" val="2626128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B7004AF-5EAC-49BE-BC57-82BD7136A35A}"/>
              </a:ext>
            </a:extLst>
          </p:cNvPr>
          <p:cNvSpPr>
            <a:spLocks noGrp="1"/>
          </p:cNvSpPr>
          <p:nvPr>
            <p:ph type="title"/>
          </p:nvPr>
        </p:nvSpPr>
        <p:spPr>
          <a:xfrm>
            <a:off x="457200" y="274638"/>
            <a:ext cx="8229600" cy="1143000"/>
          </a:xfrm>
        </p:spPr>
        <p:txBody>
          <a:bodyPr vert="horz" lIns="91440" tIns="45720" rIns="91440" bIns="45720" rtlCol="0" anchor="ctr">
            <a:normAutofit/>
          </a:bodyPr>
          <a:lstStyle/>
          <a:p>
            <a:pPr>
              <a:lnSpc>
                <a:spcPct val="90000"/>
              </a:lnSpc>
            </a:pPr>
            <a:r>
              <a:rPr lang="el-GR" sz="3700" kern="1200">
                <a:latin typeface="+mj-lt"/>
                <a:ea typeface="+mj-ea"/>
                <a:cs typeface="+mj-cs"/>
              </a:rPr>
              <a:t>Peter Shumam</a:t>
            </a:r>
            <a:br>
              <a:rPr lang="el-GR" sz="3700" kern="1200">
                <a:latin typeface="+mj-lt"/>
                <a:ea typeface="+mj-ea"/>
                <a:cs typeface="+mj-cs"/>
              </a:rPr>
            </a:br>
            <a:endParaRPr lang="el-GR" sz="3700" kern="1200">
              <a:latin typeface="+mj-lt"/>
              <a:ea typeface="+mj-ea"/>
              <a:cs typeface="+mj-cs"/>
            </a:endParaRPr>
          </a:p>
        </p:txBody>
      </p:sp>
      <p:sp>
        <p:nvSpPr>
          <p:cNvPr id="14" name="Text Placeholder 2">
            <a:extLst>
              <a:ext uri="{FF2B5EF4-FFF2-40B4-BE49-F238E27FC236}">
                <a16:creationId xmlns:a16="http://schemas.microsoft.com/office/drawing/2014/main" id="{0A42C676-A5C0-405D-8EB7-E6F692318826}"/>
              </a:ext>
            </a:extLst>
          </p:cNvPr>
          <p:cNvSpPr>
            <a:spLocks noGrp="1"/>
          </p:cNvSpPr>
          <p:nvPr>
            <p:ph type="body" idx="1"/>
          </p:nvPr>
        </p:nvSpPr>
        <p:spPr>
          <a:xfrm>
            <a:off x="457200" y="1535113"/>
            <a:ext cx="4040188" cy="639762"/>
          </a:xfrm>
        </p:spPr>
        <p:txBody>
          <a:bodyPr/>
          <a:lstStyle/>
          <a:p>
            <a:endParaRPr lang="en-US"/>
          </a:p>
        </p:txBody>
      </p:sp>
      <p:sp>
        <p:nvSpPr>
          <p:cNvPr id="2" name="TextBox 1">
            <a:extLst>
              <a:ext uri="{FF2B5EF4-FFF2-40B4-BE49-F238E27FC236}">
                <a16:creationId xmlns:a16="http://schemas.microsoft.com/office/drawing/2014/main" id="{B4EFF709-5845-A245-ADE7-EEAAFBF6A59B}"/>
              </a:ext>
            </a:extLst>
          </p:cNvPr>
          <p:cNvSpPr txBox="1"/>
          <p:nvPr/>
        </p:nvSpPr>
        <p:spPr>
          <a:xfrm>
            <a:off x="457200" y="2174875"/>
            <a:ext cx="4040188" cy="3951288"/>
          </a:xfrm>
          <a:prstGeom prst="rect">
            <a:avLst/>
          </a:prstGeom>
        </p:spPr>
        <p:txBody>
          <a:bodyPr vert="horz" lIns="91440" tIns="45720" rIns="91440" bIns="45720" rtlCol="0">
            <a:normAutofit/>
          </a:bodyPr>
          <a:lstStyle/>
          <a:p>
            <a:pPr>
              <a:lnSpc>
                <a:spcPct val="90000"/>
              </a:lnSpc>
              <a:spcBef>
                <a:spcPct val="20000"/>
              </a:spcBef>
              <a:buFont typeface="Arial" pitchFamily="34" charset="0"/>
            </a:pPr>
            <a:endParaRPr lang="el-GR" sz="1100"/>
          </a:p>
          <a:p>
            <a:pPr>
              <a:lnSpc>
                <a:spcPct val="90000"/>
              </a:lnSpc>
              <a:spcBef>
                <a:spcPct val="20000"/>
              </a:spcBef>
              <a:buFont typeface="Arial" pitchFamily="34" charset="0"/>
            </a:pPr>
            <a:r>
              <a:rPr lang="el-GR" sz="1100"/>
              <a:t>To </a:t>
            </a:r>
            <a:r>
              <a:rPr lang="el-GR" sz="1100" i="1"/>
              <a:t>Bread and Puppet Theater</a:t>
            </a:r>
            <a:r>
              <a:rPr lang="el-GR" sz="1100"/>
              <a:t> ιδρύθηκε από τον Peter Schumann το 1963, στη Νέα Υόρκη των Ηνωμένων Πολιτειών. Tο 1974, μετακόμισαν σε δική τους φάρμα στο Glover του Vermont, όπου και διαμένουν μέχρι σήμερα. </a:t>
            </a:r>
          </a:p>
          <a:p>
            <a:pPr>
              <a:lnSpc>
                <a:spcPct val="90000"/>
              </a:lnSpc>
              <a:spcBef>
                <a:spcPct val="20000"/>
              </a:spcBef>
              <a:buFont typeface="Arial" pitchFamily="34" charset="0"/>
            </a:pPr>
            <a:r>
              <a:rPr lang="el-GR" sz="1100"/>
              <a:t>Οι δεκαετίες 1960-70 ήταν τα χρόνια των κινημάτων της αμφισβήτησης (φεμινιστικό κίνημα, πράσινοι, οικολόγοι, νέοι αντικομφορμιστές). </a:t>
            </a:r>
          </a:p>
          <a:p>
            <a:pPr>
              <a:lnSpc>
                <a:spcPct val="90000"/>
              </a:lnSpc>
              <a:spcBef>
                <a:spcPct val="20000"/>
              </a:spcBef>
              <a:buFont typeface="Arial" pitchFamily="34" charset="0"/>
            </a:pPr>
            <a:r>
              <a:rPr lang="el-GR" sz="1100"/>
              <a:t>Τα κινήματα αυτά έφεραν στην επιφάνεια το έργο πολλών πολιτικοποιημένων καλλιτεχνών. Η «ιδέα» απέκτησε τον κυρίαρχο ρόλο, ενώ παράλληλα αμφισβητήθηκε η μονιμότητα του έργου τέχνης, το οποίο γινόταν όλο και πιο εφήμερο. Μια από τις καθοριστικές ιδέες της εποχής ήταν και η ιδέα της κατάργησης των ορίων ανάμεσα στην «τέχνη» και στη «ζωή». Η μετατροπή του έργου τέχνης σε εμπειρία, σε «συμβάν», οι πνευματικές ανησυχίες και διεργασίες, ο ριζοσπαστισμός, αυτής της περιόδου συνεχίστηκαν και αναπτύχθηκαν και στις επόμενες γενιές. </a:t>
            </a:r>
          </a:p>
          <a:p>
            <a:pPr>
              <a:lnSpc>
                <a:spcPct val="90000"/>
              </a:lnSpc>
              <a:spcBef>
                <a:spcPct val="20000"/>
              </a:spcBef>
              <a:buFont typeface="Arial" pitchFamily="34" charset="0"/>
            </a:pPr>
            <a:r>
              <a:rPr lang="el-GR" sz="1100"/>
              <a:t>Το θέατρο των B&amp;P χαρακτηρίστηκε από την αρχή της πορείας του ως «ριζοσπαστικό θέατρο διαμαρτυρίας», γιατί ασχολήθηκε με οτιδήποτε προσβάλλει τα ανθρώπινα δικαιώματα και τη φύση. διαμαρτύρονται για τον πόλεμο του Βιετνάμ και έπειτα για κάθε εμπλοκή των ΗΠΑ σε πόλεμο.</a:t>
            </a:r>
          </a:p>
          <a:p>
            <a:pPr>
              <a:lnSpc>
                <a:spcPct val="90000"/>
              </a:lnSpc>
              <a:spcBef>
                <a:spcPct val="20000"/>
              </a:spcBef>
              <a:buFont typeface="Arial" pitchFamily="34" charset="0"/>
            </a:pPr>
            <a:endParaRPr lang="el-GR" sz="1100"/>
          </a:p>
        </p:txBody>
      </p:sp>
      <p:sp>
        <p:nvSpPr>
          <p:cNvPr id="16" name="Text Placeholder 4">
            <a:extLst>
              <a:ext uri="{FF2B5EF4-FFF2-40B4-BE49-F238E27FC236}">
                <a16:creationId xmlns:a16="http://schemas.microsoft.com/office/drawing/2014/main" id="{2A78D373-D447-4B1D-9766-74381AE7E443}"/>
              </a:ext>
            </a:extLst>
          </p:cNvPr>
          <p:cNvSpPr>
            <a:spLocks noGrp="1"/>
          </p:cNvSpPr>
          <p:nvPr>
            <p:ph type="body" sz="quarter" idx="3"/>
          </p:nvPr>
        </p:nvSpPr>
        <p:spPr>
          <a:xfrm>
            <a:off x="4645025" y="1535113"/>
            <a:ext cx="4041775" cy="639762"/>
          </a:xfrm>
        </p:spPr>
        <p:txBody>
          <a:bodyPr/>
          <a:lstStyle/>
          <a:p>
            <a:endParaRPr lang="en-US"/>
          </a:p>
        </p:txBody>
      </p:sp>
      <p:pic>
        <p:nvPicPr>
          <p:cNvPr id="4" name="Picture 3" descr="A group of people standing in a room&#10;&#10;Description automatically generated">
            <a:extLst>
              <a:ext uri="{FF2B5EF4-FFF2-40B4-BE49-F238E27FC236}">
                <a16:creationId xmlns:a16="http://schemas.microsoft.com/office/drawing/2014/main" id="{0FFA6662-EDF6-8644-BFF2-91FDB13F0D3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2"/>
          <a:stretch/>
        </p:blipFill>
        <p:spPr>
          <a:xfrm>
            <a:off x="4940498" y="2174875"/>
            <a:ext cx="3450828" cy="3951288"/>
          </a:xfrm>
          <a:prstGeom prst="rect">
            <a:avLst/>
          </a:prstGeom>
          <a:noFill/>
        </p:spPr>
      </p:pic>
    </p:spTree>
    <p:extLst>
      <p:ext uri="{BB962C8B-B14F-4D97-AF65-F5344CB8AC3E}">
        <p14:creationId xmlns:p14="http://schemas.microsoft.com/office/powerpoint/2010/main" val="32249564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ermont's BREAD &amp; PUPPET THEATER - WildTravelsTV_com.mp4" descr="Vermont's BREAD &amp; PUPPET THEATER - WildTravelsTV_com.mp4">
            <a:hlinkClick r:id="" action="ppaction://media"/>
            <a:extLst>
              <a:ext uri="{FF2B5EF4-FFF2-40B4-BE49-F238E27FC236}">
                <a16:creationId xmlns:a16="http://schemas.microsoft.com/office/drawing/2014/main" id="{C09E9C7E-0C8E-4A49-BE92-13B5AFFA18F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256" y="332656"/>
            <a:ext cx="9180512" cy="5164038"/>
          </a:xfrm>
          <a:prstGeom prst="rect">
            <a:avLst/>
          </a:prstGeom>
        </p:spPr>
      </p:pic>
      <p:sp>
        <p:nvSpPr>
          <p:cNvPr id="3" name="Rectangle 2">
            <a:extLst>
              <a:ext uri="{FF2B5EF4-FFF2-40B4-BE49-F238E27FC236}">
                <a16:creationId xmlns:a16="http://schemas.microsoft.com/office/drawing/2014/main" id="{52DDEAE5-E45B-2D4C-8F6F-F26FCB90EC1F}"/>
              </a:ext>
            </a:extLst>
          </p:cNvPr>
          <p:cNvSpPr/>
          <p:nvPr/>
        </p:nvSpPr>
        <p:spPr>
          <a:xfrm>
            <a:off x="4355976" y="5661248"/>
            <a:ext cx="4400646" cy="369332"/>
          </a:xfrm>
          <a:prstGeom prst="rect">
            <a:avLst/>
          </a:prstGeom>
        </p:spPr>
        <p:txBody>
          <a:bodyPr wrap="square">
            <a:spAutoFit/>
          </a:bodyPr>
          <a:lstStyle/>
          <a:p>
            <a:r>
              <a:rPr lang="en-GB" dirty="0"/>
              <a:t> Bread  and Puppet </a:t>
            </a:r>
            <a:r>
              <a:rPr lang="en-GB" dirty="0" err="1"/>
              <a:t>Theater</a:t>
            </a:r>
            <a:r>
              <a:rPr lang="en-GB" dirty="0"/>
              <a:t> of Glover</a:t>
            </a:r>
            <a:endParaRPr lang="en-GR" dirty="0"/>
          </a:p>
        </p:txBody>
      </p:sp>
    </p:spTree>
    <p:extLst>
      <p:ext uri="{BB962C8B-B14F-4D97-AF65-F5344CB8AC3E}">
        <p14:creationId xmlns:p14="http://schemas.microsoft.com/office/powerpoint/2010/main" val="174819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4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CAB5B70-3A84-430F-8401-FEA1465EB343}"/>
              </a:ext>
            </a:extLst>
          </p:cNvPr>
          <p:cNvSpPr>
            <a:spLocks noGrp="1"/>
          </p:cNvSpPr>
          <p:nvPr>
            <p:ph type="title"/>
          </p:nvPr>
        </p:nvSpPr>
        <p:spPr>
          <a:xfrm>
            <a:off x="457200" y="274638"/>
            <a:ext cx="8229600" cy="1143000"/>
          </a:xfrm>
        </p:spPr>
        <p:txBody>
          <a:bodyPr vert="horz" lIns="91440" tIns="45720" rIns="91440" bIns="45720" rtlCol="0" anchor="ctr">
            <a:normAutofit/>
          </a:bodyPr>
          <a:lstStyle/>
          <a:p>
            <a:pPr>
              <a:lnSpc>
                <a:spcPct val="90000"/>
              </a:lnSpc>
            </a:pPr>
            <a:r>
              <a:rPr lang="el-GR" sz="3700" b="1" i="1" kern="1200">
                <a:latin typeface="+mj-lt"/>
                <a:ea typeface="+mj-ea"/>
                <a:cs typeface="+mj-cs"/>
              </a:rPr>
              <a:t>Peter Schumann</a:t>
            </a:r>
            <a:br>
              <a:rPr lang="el-GR" sz="3700" kern="1200">
                <a:latin typeface="+mj-lt"/>
                <a:ea typeface="+mj-ea"/>
                <a:cs typeface="+mj-cs"/>
              </a:rPr>
            </a:br>
            <a:endParaRPr lang="el-GR" sz="3700" kern="1200">
              <a:latin typeface="+mj-lt"/>
              <a:ea typeface="+mj-ea"/>
              <a:cs typeface="+mj-cs"/>
            </a:endParaRPr>
          </a:p>
        </p:txBody>
      </p:sp>
      <p:sp>
        <p:nvSpPr>
          <p:cNvPr id="18" name="Text Placeholder 2">
            <a:extLst>
              <a:ext uri="{FF2B5EF4-FFF2-40B4-BE49-F238E27FC236}">
                <a16:creationId xmlns:a16="http://schemas.microsoft.com/office/drawing/2014/main" id="{9FF20A7A-2910-4F4F-B760-287D958583B8}"/>
              </a:ext>
            </a:extLst>
          </p:cNvPr>
          <p:cNvSpPr>
            <a:spLocks noGrp="1"/>
          </p:cNvSpPr>
          <p:nvPr>
            <p:ph type="body" idx="1"/>
          </p:nvPr>
        </p:nvSpPr>
        <p:spPr>
          <a:xfrm>
            <a:off x="457200" y="1535113"/>
            <a:ext cx="4040188" cy="639762"/>
          </a:xfrm>
        </p:spPr>
        <p:txBody>
          <a:bodyPr/>
          <a:lstStyle/>
          <a:p>
            <a:endParaRPr lang="en-US"/>
          </a:p>
        </p:txBody>
      </p:sp>
      <p:sp>
        <p:nvSpPr>
          <p:cNvPr id="2" name="TextBox 1">
            <a:extLst>
              <a:ext uri="{FF2B5EF4-FFF2-40B4-BE49-F238E27FC236}">
                <a16:creationId xmlns:a16="http://schemas.microsoft.com/office/drawing/2014/main" id="{9FE2920F-7D47-3047-A0F9-528A7BEEEA31}"/>
              </a:ext>
            </a:extLst>
          </p:cNvPr>
          <p:cNvSpPr txBox="1"/>
          <p:nvPr/>
        </p:nvSpPr>
        <p:spPr>
          <a:xfrm>
            <a:off x="457200" y="2174875"/>
            <a:ext cx="4040188" cy="3951288"/>
          </a:xfrm>
          <a:prstGeom prst="rect">
            <a:avLst/>
          </a:prstGeom>
        </p:spPr>
        <p:txBody>
          <a:bodyPr vert="horz" lIns="91440" tIns="45720" rIns="91440" bIns="45720" rtlCol="0">
            <a:normAutofit/>
          </a:bodyPr>
          <a:lstStyle/>
          <a:p>
            <a:pPr>
              <a:lnSpc>
                <a:spcPct val="90000"/>
              </a:lnSpc>
              <a:spcBef>
                <a:spcPct val="20000"/>
              </a:spcBef>
              <a:buFont typeface="Arial" pitchFamily="34" charset="0"/>
            </a:pPr>
            <a:r>
              <a:rPr lang="el-GR" sz="1500" dirty="0"/>
              <a:t>Το κουκλοθέατρο είναι το θέατρο που χρησιμοποιεί όλα τα μέσα. Οι θεατρικές κούκλες και οι μάσκες πρέπει να παίζονται στο δρόμο. Είναι πιο ηχηρές από την κίνηση των δρόμων. Δεν διδάσκουν προβλήματα, αλλά ουρλιάζουν και χορεύουν και χτυπούν τους άλλους στο κεφάλι και απεικονίζουν τη ζωή με τους πιο σαφείς όρους. Το κουκλοθέατρο είναι προέκταση της γλυπτικής. Ο επαγγελματίας γλύπτης δεν έχει πολλά να κάνει παρά να διακοσμεί βιβλιοθήκες και σχολεία. Όμως το να βγάλεις τα γλυπτά στους δρόμους, να πεις μια ιστορία με αυτά, να φτιάξεις μουσική και χορούς για αυτά – αυτό είναι κάτι που με ενδιαφέρει.</a:t>
            </a:r>
          </a:p>
          <a:p>
            <a:pPr algn="r">
              <a:lnSpc>
                <a:spcPct val="90000"/>
              </a:lnSpc>
              <a:spcBef>
                <a:spcPct val="20000"/>
              </a:spcBef>
              <a:buFont typeface="Arial" pitchFamily="34" charset="0"/>
            </a:pPr>
            <a:r>
              <a:rPr lang="el-GR" sz="1500" b="1" i="1" dirty="0" err="1"/>
              <a:t>Peter</a:t>
            </a:r>
            <a:r>
              <a:rPr lang="el-GR" sz="1500" b="1" i="1" dirty="0"/>
              <a:t> </a:t>
            </a:r>
            <a:r>
              <a:rPr lang="el-GR" sz="1500" b="1" i="1" dirty="0" err="1"/>
              <a:t>Schumann</a:t>
            </a:r>
            <a:endParaRPr lang="el-GR" sz="1500" dirty="0"/>
          </a:p>
          <a:p>
            <a:pPr algn="r">
              <a:lnSpc>
                <a:spcPct val="90000"/>
              </a:lnSpc>
              <a:spcBef>
                <a:spcPct val="20000"/>
              </a:spcBef>
              <a:buFont typeface="Arial" pitchFamily="34" charset="0"/>
            </a:pPr>
            <a:r>
              <a:rPr lang="el-GR" sz="1200" dirty="0" err="1"/>
              <a:t>John</a:t>
            </a:r>
            <a:r>
              <a:rPr lang="el-GR" sz="1200" dirty="0"/>
              <a:t> </a:t>
            </a:r>
            <a:r>
              <a:rPr lang="el-GR" sz="1200" dirty="0" err="1"/>
              <a:t>Bell</a:t>
            </a:r>
            <a:r>
              <a:rPr lang="el-GR" sz="1200" i="1" dirty="0"/>
              <a:t>, «</a:t>
            </a:r>
            <a:r>
              <a:rPr lang="el-GR" sz="1200" dirty="0" err="1"/>
              <a:t>Louder</a:t>
            </a:r>
            <a:r>
              <a:rPr lang="el-GR" sz="1200" dirty="0"/>
              <a:t> </a:t>
            </a:r>
            <a:r>
              <a:rPr lang="el-GR" sz="1200" dirty="0" err="1"/>
              <a:t>than</a:t>
            </a:r>
            <a:r>
              <a:rPr lang="el-GR" sz="1200" dirty="0"/>
              <a:t> </a:t>
            </a:r>
            <a:r>
              <a:rPr lang="el-GR" sz="1200" dirty="0" err="1"/>
              <a:t>Traffic</a:t>
            </a:r>
            <a:r>
              <a:rPr lang="el-GR" sz="1200" dirty="0"/>
              <a:t>: </a:t>
            </a:r>
            <a:r>
              <a:rPr lang="el-GR" sz="1200" dirty="0" err="1"/>
              <a:t>Bread</a:t>
            </a:r>
            <a:r>
              <a:rPr lang="el-GR" sz="1200" dirty="0"/>
              <a:t> and </a:t>
            </a:r>
            <a:r>
              <a:rPr lang="el-GR" sz="1200" dirty="0" err="1"/>
              <a:t>Puppet</a:t>
            </a:r>
            <a:r>
              <a:rPr lang="el-GR" sz="1200" dirty="0"/>
              <a:t> </a:t>
            </a:r>
            <a:r>
              <a:rPr lang="el-GR" sz="1200" dirty="0" err="1"/>
              <a:t>Parades</a:t>
            </a:r>
            <a:endParaRPr lang="el-GR" sz="1200" dirty="0"/>
          </a:p>
          <a:p>
            <a:pPr algn="r">
              <a:lnSpc>
                <a:spcPct val="90000"/>
              </a:lnSpc>
              <a:spcBef>
                <a:spcPct val="20000"/>
              </a:spcBef>
              <a:buFont typeface="Arial" pitchFamily="34" charset="0"/>
            </a:pPr>
            <a:r>
              <a:rPr lang="el-GR" sz="1200" dirty="0" err="1"/>
              <a:t>Routledge</a:t>
            </a:r>
            <a:r>
              <a:rPr lang="el-GR" sz="1200" dirty="0"/>
              <a:t>, Λονδίνο &amp; Νέα Υόρκη 1998 </a:t>
            </a:r>
          </a:p>
        </p:txBody>
      </p:sp>
      <p:sp>
        <p:nvSpPr>
          <p:cNvPr id="19" name="Text Placeholder 4">
            <a:extLst>
              <a:ext uri="{FF2B5EF4-FFF2-40B4-BE49-F238E27FC236}">
                <a16:creationId xmlns:a16="http://schemas.microsoft.com/office/drawing/2014/main" id="{5877C839-8321-49F0-9B40-31C473A9F2DC}"/>
              </a:ext>
            </a:extLst>
          </p:cNvPr>
          <p:cNvSpPr>
            <a:spLocks noGrp="1"/>
          </p:cNvSpPr>
          <p:nvPr>
            <p:ph type="body" sz="quarter" idx="3"/>
          </p:nvPr>
        </p:nvSpPr>
        <p:spPr>
          <a:xfrm>
            <a:off x="4645025" y="1535113"/>
            <a:ext cx="4041775" cy="639762"/>
          </a:xfrm>
        </p:spPr>
        <p:txBody>
          <a:bodyPr/>
          <a:lstStyle/>
          <a:p>
            <a:endParaRPr lang="en-US"/>
          </a:p>
        </p:txBody>
      </p:sp>
      <p:pic>
        <p:nvPicPr>
          <p:cNvPr id="4" name="Picture 3" descr="A picture containing photo, person, standing, sitting&#10;&#10;Description automatically generated">
            <a:extLst>
              <a:ext uri="{FF2B5EF4-FFF2-40B4-BE49-F238E27FC236}">
                <a16:creationId xmlns:a16="http://schemas.microsoft.com/office/drawing/2014/main" id="{844A9B5C-C4F2-834C-8CC7-2A47C76391C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645025" y="2174875"/>
            <a:ext cx="4041775" cy="3951288"/>
          </a:xfrm>
          <a:prstGeom prst="rect">
            <a:avLst/>
          </a:prstGeom>
          <a:noFill/>
        </p:spPr>
      </p:pic>
    </p:spTree>
    <p:extLst>
      <p:ext uri="{BB962C8B-B14F-4D97-AF65-F5344CB8AC3E}">
        <p14:creationId xmlns:p14="http://schemas.microsoft.com/office/powerpoint/2010/main" val="36392076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781B370-82D4-3847-998C-E69B470EAE80}"/>
              </a:ext>
            </a:extLst>
          </p:cNvPr>
          <p:cNvSpPr txBox="1"/>
          <p:nvPr/>
        </p:nvSpPr>
        <p:spPr>
          <a:xfrm>
            <a:off x="3540888" y="266596"/>
            <a:ext cx="5568572" cy="6324808"/>
          </a:xfrm>
          <a:prstGeom prst="rect">
            <a:avLst/>
          </a:prstGeom>
          <a:noFill/>
        </p:spPr>
        <p:txBody>
          <a:bodyPr wrap="square" rtlCol="0">
            <a:spAutoFit/>
          </a:bodyPr>
          <a:lstStyle/>
          <a:p>
            <a:r>
              <a:rPr lang="el-GR" sz="1500" dirty="0">
                <a:solidFill>
                  <a:schemeClr val="bg1"/>
                </a:solidFill>
              </a:rPr>
              <a:t>Ο </a:t>
            </a:r>
            <a:r>
              <a:rPr lang="en-US" sz="1500" b="1" dirty="0">
                <a:solidFill>
                  <a:schemeClr val="bg1"/>
                </a:solidFill>
              </a:rPr>
              <a:t>Michael </a:t>
            </a:r>
            <a:r>
              <a:rPr lang="en-US" sz="1500" b="1" dirty="0" err="1">
                <a:solidFill>
                  <a:schemeClr val="bg1"/>
                </a:solidFill>
              </a:rPr>
              <a:t>Meschke</a:t>
            </a:r>
            <a:r>
              <a:rPr lang="el-GR" sz="1500" b="1" dirty="0">
                <a:solidFill>
                  <a:schemeClr val="bg1"/>
                </a:solidFill>
              </a:rPr>
              <a:t> </a:t>
            </a:r>
            <a:r>
              <a:rPr lang="el-GR" sz="1500" dirty="0">
                <a:solidFill>
                  <a:schemeClr val="bg1"/>
                </a:solidFill>
              </a:rPr>
              <a:t>ξεκινάει από τη Σουηδία τη μακρόχρονη πορεία του θιάσου του, του </a:t>
            </a:r>
            <a:r>
              <a:rPr lang="en-US" sz="1500" dirty="0" err="1">
                <a:solidFill>
                  <a:schemeClr val="bg1"/>
                </a:solidFill>
              </a:rPr>
              <a:t>Marionnetteatern</a:t>
            </a:r>
            <a:r>
              <a:rPr lang="el-GR" sz="1500" dirty="0">
                <a:solidFill>
                  <a:schemeClr val="bg1"/>
                </a:solidFill>
              </a:rPr>
              <a:t>. Συνδυάζοντας επιμονή, μεθοδικότητα, αλλά και ανοιχτό νου, εμβαθύνει στη μελέτη όλων των τεχνικών της μαριονέτας, αλλά και της θεατρικής πρακτικής. </a:t>
            </a:r>
          </a:p>
          <a:p>
            <a:endParaRPr lang="el-GR" sz="1500" dirty="0">
              <a:solidFill>
                <a:schemeClr val="bg1"/>
              </a:solidFill>
            </a:endParaRPr>
          </a:p>
          <a:p>
            <a:r>
              <a:rPr lang="el-GR" sz="1500" dirty="0">
                <a:solidFill>
                  <a:schemeClr val="bg1"/>
                </a:solidFill>
              </a:rPr>
              <a:t>Οι αρχές και η βάση για την κίνηση της μαριονέτας του είναι αρχές της μιμικής που έμαθε από τον Ε. </a:t>
            </a:r>
            <a:r>
              <a:rPr lang="en-US" sz="1500" dirty="0" err="1">
                <a:solidFill>
                  <a:schemeClr val="bg1"/>
                </a:solidFill>
              </a:rPr>
              <a:t>Decroux</a:t>
            </a:r>
            <a:r>
              <a:rPr lang="el-GR" sz="1500" dirty="0">
                <a:solidFill>
                  <a:schemeClr val="bg1"/>
                </a:solidFill>
              </a:rPr>
              <a:t> (</a:t>
            </a:r>
            <a:r>
              <a:rPr lang="en-US" sz="1500" dirty="0" err="1">
                <a:solidFill>
                  <a:schemeClr val="bg1"/>
                </a:solidFill>
              </a:rPr>
              <a:t>Meschke</a:t>
            </a:r>
            <a:r>
              <a:rPr lang="el-GR" sz="1500" dirty="0">
                <a:solidFill>
                  <a:schemeClr val="bg1"/>
                </a:solidFill>
              </a:rPr>
              <a:t> 2004). Παράλληλα με τις τομές στην τέχνη του κουκλοθέατρου που πραγματοποίησε με το έργο του, ο </a:t>
            </a:r>
            <a:r>
              <a:rPr lang="en-US" sz="1500" dirty="0" err="1">
                <a:solidFill>
                  <a:schemeClr val="bg1"/>
                </a:solidFill>
              </a:rPr>
              <a:t>Meschke</a:t>
            </a:r>
            <a:r>
              <a:rPr lang="el-GR" sz="1500" dirty="0">
                <a:solidFill>
                  <a:schemeClr val="bg1"/>
                </a:solidFill>
              </a:rPr>
              <a:t> επιδόθηκε στην έρευνα για τις παραδόσεις του κουκλοθέατρου (ιδιαίτερα της Ασίας) που σήμερα κινδυνεύουν να σβήσουν. Δούλεψε για τη διάδοση της ιδέας της παγκοσμιότητας της </a:t>
            </a:r>
            <a:r>
              <a:rPr lang="el-GR" sz="1500" dirty="0" err="1">
                <a:solidFill>
                  <a:schemeClr val="bg1"/>
                </a:solidFill>
              </a:rPr>
              <a:t>κουκλοθεατρικής</a:t>
            </a:r>
            <a:r>
              <a:rPr lang="el-GR" sz="1500" dirty="0">
                <a:solidFill>
                  <a:schemeClr val="bg1"/>
                </a:solidFill>
              </a:rPr>
              <a:t> τέχνης στα πλαίσια της </a:t>
            </a:r>
            <a:r>
              <a:rPr lang="en-US" sz="1500" dirty="0">
                <a:solidFill>
                  <a:schemeClr val="bg1"/>
                </a:solidFill>
              </a:rPr>
              <a:t>UNIMA</a:t>
            </a:r>
            <a:r>
              <a:rPr lang="el-GR" sz="1500" dirty="0">
                <a:solidFill>
                  <a:schemeClr val="bg1"/>
                </a:solidFill>
              </a:rPr>
              <a:t> και συνέβαλε στην ίδρυση πολλών τοπικών κέντρων κουκλοθέατρου, μεταξύ των οποίων και η </a:t>
            </a:r>
            <a:r>
              <a:rPr lang="en-US" sz="1500" dirty="0" err="1">
                <a:solidFill>
                  <a:schemeClr val="bg1"/>
                </a:solidFill>
              </a:rPr>
              <a:t>Unima</a:t>
            </a:r>
            <a:r>
              <a:rPr lang="en-US" sz="1500" dirty="0">
                <a:solidFill>
                  <a:schemeClr val="bg1"/>
                </a:solidFill>
              </a:rPr>
              <a:t> Hellas</a:t>
            </a:r>
            <a:r>
              <a:rPr lang="el-GR" sz="1500" dirty="0">
                <a:solidFill>
                  <a:schemeClr val="bg1"/>
                </a:solidFill>
              </a:rPr>
              <a:t>. Συμμετείχε στη διοργάνωση διεθνών φεστιβάλ –ανάμεσα στα οποία αξίζει να αναφέρουμε το Διεθνές Φεστιβάλ Μαριονέτας της Ύδρας που ίδρυσε και διεύθυνε επί δύο περίπου δεκαετίες. Ίδρυσε το Μουσείο Μαριονέτας της Στοκχόλμης, με εκθέματα από όλο τον κόσμο. Ο </a:t>
            </a:r>
            <a:r>
              <a:rPr lang="el-GR" sz="1500" dirty="0" err="1">
                <a:solidFill>
                  <a:schemeClr val="bg1"/>
                </a:solidFill>
              </a:rPr>
              <a:t>Meschke</a:t>
            </a:r>
            <a:r>
              <a:rPr lang="el-GR" sz="1500" dirty="0">
                <a:solidFill>
                  <a:schemeClr val="bg1"/>
                </a:solidFill>
              </a:rPr>
              <a:t> κατέκτησε διεθνή φήμη (και το βραβείο για την Καλλιτεχνική Ανανέωση στο φεστιβάλ Βουκουρεστίου) με το </a:t>
            </a:r>
            <a:r>
              <a:rPr lang="el-GR" sz="1500" i="1" dirty="0">
                <a:solidFill>
                  <a:schemeClr val="bg1"/>
                </a:solidFill>
              </a:rPr>
              <a:t>Έπος του βασιλιά </a:t>
            </a:r>
            <a:r>
              <a:rPr lang="el-GR" sz="1500" i="1" dirty="0" err="1">
                <a:solidFill>
                  <a:schemeClr val="bg1"/>
                </a:solidFill>
              </a:rPr>
              <a:t>Υμπύ</a:t>
            </a:r>
            <a:r>
              <a:rPr lang="el-GR" sz="1500" dirty="0">
                <a:solidFill>
                  <a:schemeClr val="bg1"/>
                </a:solidFill>
              </a:rPr>
              <a:t> (1964), όπου για πρώτη φορά συνυπήρξαν επί σκηνής χάρτινες φιγούρες (της F. </a:t>
            </a:r>
            <a:r>
              <a:rPr lang="en-US" sz="1500" dirty="0" err="1">
                <a:solidFill>
                  <a:schemeClr val="bg1"/>
                </a:solidFill>
              </a:rPr>
              <a:t>Themerson</a:t>
            </a:r>
            <a:r>
              <a:rPr lang="el-GR" sz="1500" dirty="0">
                <a:solidFill>
                  <a:schemeClr val="bg1"/>
                </a:solidFill>
              </a:rPr>
              <a:t>) και ζωντανοί ηθοποιοί. </a:t>
            </a:r>
            <a:r>
              <a:rPr lang="en-US" sz="1500" dirty="0">
                <a:solidFill>
                  <a:schemeClr val="bg1"/>
                </a:solidFill>
              </a:rPr>
              <a:t>O </a:t>
            </a:r>
            <a:r>
              <a:rPr lang="en-US" sz="1500" dirty="0" err="1">
                <a:solidFill>
                  <a:schemeClr val="bg1"/>
                </a:solidFill>
              </a:rPr>
              <a:t>Meschke</a:t>
            </a:r>
            <a:r>
              <a:rPr lang="el-GR" sz="1500" dirty="0">
                <a:solidFill>
                  <a:schemeClr val="bg1"/>
                </a:solidFill>
              </a:rPr>
              <a:t> συνδύασε τη μελέτη των κλασικών (παρουσιάζοντας μεταξύ άλλων ελληνικές τραγωδίες, αλλά και την </a:t>
            </a:r>
            <a:r>
              <a:rPr lang="el-GR" sz="1500" i="1" dirty="0">
                <a:solidFill>
                  <a:schemeClr val="bg1"/>
                </a:solidFill>
              </a:rPr>
              <a:t>Οδύσσεια</a:t>
            </a:r>
            <a:r>
              <a:rPr lang="el-GR" sz="1500" dirty="0">
                <a:solidFill>
                  <a:schemeClr val="bg1"/>
                </a:solidFill>
              </a:rPr>
              <a:t>) με τη μελέτη των παραδόσεων και τον συνδυασμό τους με τους νεωτερισμούς που άλλαξαν το πρόσωπο του κουκλοθέατρου τον 20</a:t>
            </a:r>
            <a:r>
              <a:rPr lang="el-GR" sz="1500" baseline="30000" dirty="0">
                <a:solidFill>
                  <a:schemeClr val="bg1"/>
                </a:solidFill>
              </a:rPr>
              <a:t>ό</a:t>
            </a:r>
            <a:r>
              <a:rPr lang="el-GR" sz="1500" dirty="0">
                <a:solidFill>
                  <a:schemeClr val="bg1"/>
                </a:solidFill>
              </a:rPr>
              <a:t> αιώνα. </a:t>
            </a:r>
            <a:endParaRPr lang="en-GR" dirty="0"/>
          </a:p>
        </p:txBody>
      </p:sp>
      <p:pic>
        <p:nvPicPr>
          <p:cNvPr id="6" name="Picture 5" descr="A group of people posing for a photo&#10;&#10;Description automatically generated">
            <a:extLst>
              <a:ext uri="{FF2B5EF4-FFF2-40B4-BE49-F238E27FC236}">
                <a16:creationId xmlns:a16="http://schemas.microsoft.com/office/drawing/2014/main" id="{FBC87024-1917-5E42-B074-FF56DAA948E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3528" y="2564904"/>
            <a:ext cx="2923771" cy="3717156"/>
          </a:xfrm>
          <a:prstGeom prst="rect">
            <a:avLst/>
          </a:prstGeom>
        </p:spPr>
      </p:pic>
      <p:sp>
        <p:nvSpPr>
          <p:cNvPr id="2" name="Rectangle 1">
            <a:extLst>
              <a:ext uri="{FF2B5EF4-FFF2-40B4-BE49-F238E27FC236}">
                <a16:creationId xmlns:a16="http://schemas.microsoft.com/office/drawing/2014/main" id="{354B7145-5C35-4544-A2FD-F4A0DE6BECB2}"/>
              </a:ext>
            </a:extLst>
          </p:cNvPr>
          <p:cNvSpPr/>
          <p:nvPr/>
        </p:nvSpPr>
        <p:spPr>
          <a:xfrm>
            <a:off x="179512" y="1916832"/>
            <a:ext cx="1954509" cy="369332"/>
          </a:xfrm>
          <a:prstGeom prst="rect">
            <a:avLst/>
          </a:prstGeom>
        </p:spPr>
        <p:txBody>
          <a:bodyPr wrap="none">
            <a:spAutoFit/>
          </a:bodyPr>
          <a:lstStyle/>
          <a:p>
            <a:r>
              <a:rPr lang="el-GR" dirty="0">
                <a:solidFill>
                  <a:schemeClr val="bg1"/>
                </a:solidFill>
              </a:rPr>
              <a:t> </a:t>
            </a:r>
            <a:r>
              <a:rPr lang="en-US" b="1" dirty="0">
                <a:solidFill>
                  <a:schemeClr val="bg1"/>
                </a:solidFill>
              </a:rPr>
              <a:t>Michael </a:t>
            </a:r>
            <a:r>
              <a:rPr lang="en-US" b="1" dirty="0" err="1">
                <a:solidFill>
                  <a:schemeClr val="bg1"/>
                </a:solidFill>
              </a:rPr>
              <a:t>Meschke</a:t>
            </a:r>
            <a:r>
              <a:rPr lang="el-GR" b="1" dirty="0">
                <a:solidFill>
                  <a:schemeClr val="bg1"/>
                </a:solidFill>
              </a:rPr>
              <a:t> </a:t>
            </a:r>
            <a:endParaRPr lang="en-GR" dirty="0"/>
          </a:p>
        </p:txBody>
      </p:sp>
    </p:spTree>
    <p:extLst>
      <p:ext uri="{BB962C8B-B14F-4D97-AF65-F5344CB8AC3E}">
        <p14:creationId xmlns:p14="http://schemas.microsoft.com/office/powerpoint/2010/main" val="22712091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E203E4-CE63-924B-862F-8067B069299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0080625" cy="73802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18407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7A607C-AECF-4143-9571-D0D1D07CE7D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96002" y="179388"/>
            <a:ext cx="8000894" cy="73802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a:extLst>
              <a:ext uri="{FF2B5EF4-FFF2-40B4-BE49-F238E27FC236}">
                <a16:creationId xmlns:a16="http://schemas.microsoft.com/office/drawing/2014/main" id="{8E891D5F-08B3-2F42-B56F-D5B111D3FBC0}"/>
              </a:ext>
            </a:extLst>
          </p:cNvPr>
          <p:cNvSpPr txBox="1"/>
          <p:nvPr/>
        </p:nvSpPr>
        <p:spPr>
          <a:xfrm>
            <a:off x="971600" y="4005064"/>
            <a:ext cx="1324402" cy="2031325"/>
          </a:xfrm>
          <a:prstGeom prst="rect">
            <a:avLst/>
          </a:prstGeom>
          <a:noFill/>
        </p:spPr>
        <p:txBody>
          <a:bodyPr wrap="none" rtlCol="0">
            <a:spAutoFit/>
          </a:bodyPr>
          <a:lstStyle/>
          <a:p>
            <a:r>
              <a:rPr lang="en-GB" altLang="en-GR" dirty="0" err="1"/>
              <a:t>Ασκήσεις</a:t>
            </a:r>
            <a:r>
              <a:rPr lang="en-GB" altLang="en-GR" dirty="0"/>
              <a:t> </a:t>
            </a:r>
          </a:p>
          <a:p>
            <a:r>
              <a:rPr lang="en-GB" altLang="en-GR" dirty="0"/>
              <a:t>π</a:t>
            </a:r>
            <a:r>
              <a:rPr lang="en-GB" altLang="en-GR" dirty="0" err="1"/>
              <a:t>άνω</a:t>
            </a:r>
            <a:r>
              <a:rPr lang="en-GB" altLang="en-GR" dirty="0"/>
              <a:t> </a:t>
            </a:r>
          </a:p>
          <a:p>
            <a:r>
              <a:rPr lang="en-GB" altLang="en-GR" dirty="0" err="1"/>
              <a:t>στη</a:t>
            </a:r>
            <a:r>
              <a:rPr lang="en-GB" altLang="en-GR" dirty="0"/>
              <a:t> </a:t>
            </a:r>
            <a:r>
              <a:rPr lang="en-GB" altLang="en-GR" dirty="0" err="1"/>
              <a:t>κίνηση</a:t>
            </a:r>
            <a:endParaRPr lang="en-GB" altLang="en-GR" dirty="0"/>
          </a:p>
          <a:p>
            <a:r>
              <a:rPr lang="en-GB" altLang="en-GR" dirty="0" err="1"/>
              <a:t>της</a:t>
            </a:r>
            <a:r>
              <a:rPr lang="en-GB" altLang="en-GR" dirty="0"/>
              <a:t> </a:t>
            </a:r>
            <a:r>
              <a:rPr lang="en-GB" altLang="en-GR" dirty="0" err="1"/>
              <a:t>κούκλ</a:t>
            </a:r>
            <a:r>
              <a:rPr lang="en-GB" altLang="en-GR" dirty="0"/>
              <a:t>α</a:t>
            </a:r>
            <a:r>
              <a:rPr lang="en-GB" altLang="en-GR" dirty="0" err="1"/>
              <a:t>ς</a:t>
            </a:r>
            <a:endParaRPr lang="en-GB" altLang="en-GR" dirty="0"/>
          </a:p>
          <a:p>
            <a:r>
              <a:rPr lang="en-GB" altLang="en-GR" dirty="0" err="1"/>
              <a:t>με</a:t>
            </a:r>
            <a:r>
              <a:rPr lang="en-GB" altLang="en-GR" dirty="0"/>
              <a:t> </a:t>
            </a:r>
            <a:r>
              <a:rPr lang="en-GB" altLang="en-GR" dirty="0" err="1"/>
              <a:t>τρεις</a:t>
            </a:r>
            <a:r>
              <a:rPr lang="en-GB" altLang="en-GR" dirty="0"/>
              <a:t> </a:t>
            </a:r>
          </a:p>
          <a:p>
            <a:r>
              <a:rPr lang="en-GB" altLang="en-GR" dirty="0" err="1"/>
              <a:t>χειριστές</a:t>
            </a:r>
            <a:endParaRPr lang="en-GB" altLang="en-GR" dirty="0"/>
          </a:p>
          <a:p>
            <a:endParaRPr lang="en-GR" dirty="0"/>
          </a:p>
        </p:txBody>
      </p:sp>
    </p:spTree>
    <p:extLst>
      <p:ext uri="{BB962C8B-B14F-4D97-AF65-F5344CB8AC3E}">
        <p14:creationId xmlns:p14="http://schemas.microsoft.com/office/powerpoint/2010/main" val="22777590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mirror posing for the camera&#10;&#10;Description automatically generated">
            <a:extLst>
              <a:ext uri="{FF2B5EF4-FFF2-40B4-BE49-F238E27FC236}">
                <a16:creationId xmlns:a16="http://schemas.microsoft.com/office/drawing/2014/main" id="{46AEC85E-F828-0741-B5A0-2488984DF2B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5143500" cy="6858000"/>
          </a:xfrm>
          <a:prstGeom prst="rect">
            <a:avLst/>
          </a:prstGeom>
        </p:spPr>
      </p:pic>
      <p:pic>
        <p:nvPicPr>
          <p:cNvPr id="5" name="Picture 4" descr="A person wearing a costume&#10;&#10;Description automatically generated">
            <a:extLst>
              <a:ext uri="{FF2B5EF4-FFF2-40B4-BE49-F238E27FC236}">
                <a16:creationId xmlns:a16="http://schemas.microsoft.com/office/drawing/2014/main" id="{943BA47B-8092-BE42-B342-384D5B907E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88024" y="0"/>
            <a:ext cx="5143500" cy="6858000"/>
          </a:xfrm>
          <a:prstGeom prst="rect">
            <a:avLst/>
          </a:prstGeom>
        </p:spPr>
      </p:pic>
    </p:spTree>
    <p:extLst>
      <p:ext uri="{BB962C8B-B14F-4D97-AF65-F5344CB8AC3E}">
        <p14:creationId xmlns:p14="http://schemas.microsoft.com/office/powerpoint/2010/main" val="144558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7030EC1C-9ED8-0240-890A-09355A2D21B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444209" y="1844824"/>
            <a:ext cx="2699792" cy="4320480"/>
          </a:xfrm>
          <a:prstGeom prst="rect">
            <a:avLst/>
          </a:prstGeom>
        </p:spPr>
      </p:pic>
      <p:sp>
        <p:nvSpPr>
          <p:cNvPr id="2" name="TextBox 1">
            <a:extLst>
              <a:ext uri="{FF2B5EF4-FFF2-40B4-BE49-F238E27FC236}">
                <a16:creationId xmlns:a16="http://schemas.microsoft.com/office/drawing/2014/main" id="{209DEA82-E4A6-CB4D-A986-E4AE2FF7CB5B}"/>
              </a:ext>
            </a:extLst>
          </p:cNvPr>
          <p:cNvSpPr txBox="1"/>
          <p:nvPr/>
        </p:nvSpPr>
        <p:spPr>
          <a:xfrm>
            <a:off x="503549" y="332656"/>
            <a:ext cx="5940660" cy="6278642"/>
          </a:xfrm>
          <a:prstGeom prst="rect">
            <a:avLst/>
          </a:prstGeom>
          <a:noFill/>
        </p:spPr>
        <p:txBody>
          <a:bodyPr wrap="square" rtlCol="0">
            <a:spAutoFit/>
          </a:bodyPr>
          <a:lstStyle/>
          <a:p>
            <a:r>
              <a:rPr lang="el-GR" sz="1600" dirty="0">
                <a:solidFill>
                  <a:schemeClr val="bg1"/>
                </a:solidFill>
              </a:rPr>
              <a:t>Οι ρομαντικοί δεν έγραψαν για την αισθητική του κουκλοθέατρου, αλλά οι απόψεις τους για την κούκλα εκφράστηκαν μέσα από τα έργα τους. </a:t>
            </a:r>
            <a:endParaRPr lang="en-US" sz="1600" dirty="0">
              <a:solidFill>
                <a:schemeClr val="bg1"/>
              </a:solidFill>
            </a:endParaRPr>
          </a:p>
          <a:p>
            <a:r>
              <a:rPr lang="el-GR" sz="1600" dirty="0">
                <a:solidFill>
                  <a:schemeClr val="bg1"/>
                </a:solidFill>
              </a:rPr>
              <a:t>Το 1810 δημοσιεύεται το δοκίμιο του </a:t>
            </a:r>
            <a:r>
              <a:rPr lang="el-GR" sz="1600" dirty="0" err="1">
                <a:solidFill>
                  <a:schemeClr val="bg1"/>
                </a:solidFill>
              </a:rPr>
              <a:t>Heinrich</a:t>
            </a:r>
            <a:r>
              <a:rPr lang="el-GR" sz="1600" dirty="0">
                <a:solidFill>
                  <a:schemeClr val="bg1"/>
                </a:solidFill>
              </a:rPr>
              <a:t> </a:t>
            </a:r>
            <a:r>
              <a:rPr lang="el-GR" sz="1600" dirty="0" err="1">
                <a:solidFill>
                  <a:schemeClr val="bg1"/>
                </a:solidFill>
              </a:rPr>
              <a:t>von</a:t>
            </a:r>
            <a:r>
              <a:rPr lang="el-GR" sz="1600" dirty="0">
                <a:solidFill>
                  <a:schemeClr val="bg1"/>
                </a:solidFill>
              </a:rPr>
              <a:t> </a:t>
            </a:r>
            <a:r>
              <a:rPr lang="el-GR" sz="1600" dirty="0" err="1">
                <a:solidFill>
                  <a:schemeClr val="bg1"/>
                </a:solidFill>
              </a:rPr>
              <a:t>Kleist</a:t>
            </a:r>
            <a:r>
              <a:rPr lang="en-US" sz="1600" dirty="0">
                <a:solidFill>
                  <a:schemeClr val="bg1"/>
                </a:solidFill>
              </a:rPr>
              <a:t> </a:t>
            </a:r>
          </a:p>
          <a:p>
            <a:r>
              <a:rPr lang="el-GR" sz="1600" i="1" dirty="0">
                <a:solidFill>
                  <a:schemeClr val="bg1"/>
                </a:solidFill>
              </a:rPr>
              <a:t>Οι Μαριονέτες,</a:t>
            </a:r>
            <a:r>
              <a:rPr lang="el-GR" sz="1600" dirty="0">
                <a:solidFill>
                  <a:schemeClr val="bg1"/>
                </a:solidFill>
              </a:rPr>
              <a:t> που μαζί με άλλα του έργα μένει αγνοημένο για μεγάλο διάστημα. </a:t>
            </a:r>
            <a:endParaRPr lang="en-US" sz="1600" dirty="0">
              <a:solidFill>
                <a:schemeClr val="bg1"/>
              </a:solidFill>
            </a:endParaRPr>
          </a:p>
          <a:p>
            <a:endParaRPr lang="en-US" sz="1600" dirty="0">
              <a:solidFill>
                <a:schemeClr val="bg1"/>
              </a:solidFill>
            </a:endParaRPr>
          </a:p>
          <a:p>
            <a:r>
              <a:rPr lang="el-GR" sz="1600" dirty="0">
                <a:solidFill>
                  <a:schemeClr val="bg1"/>
                </a:solidFill>
              </a:rPr>
              <a:t>Ο </a:t>
            </a:r>
            <a:r>
              <a:rPr lang="en-US" sz="1600" dirty="0">
                <a:solidFill>
                  <a:schemeClr val="bg1"/>
                </a:solidFill>
              </a:rPr>
              <a:t>Bernard Dort</a:t>
            </a:r>
            <a:r>
              <a:rPr lang="el-GR" sz="1600" dirty="0">
                <a:solidFill>
                  <a:schemeClr val="bg1"/>
                </a:solidFill>
              </a:rPr>
              <a:t> (1929-1994) γράφει για τις </a:t>
            </a:r>
            <a:r>
              <a:rPr lang="el-GR" sz="1600" i="1" dirty="0">
                <a:solidFill>
                  <a:schemeClr val="bg1"/>
                </a:solidFill>
              </a:rPr>
              <a:t>Μαριονέτες</a:t>
            </a:r>
            <a:r>
              <a:rPr lang="el-GR" sz="1600" dirty="0">
                <a:solidFill>
                  <a:schemeClr val="bg1"/>
                </a:solidFill>
              </a:rPr>
              <a:t>: </a:t>
            </a:r>
            <a:endParaRPr lang="en-US" sz="1600" dirty="0">
              <a:solidFill>
                <a:schemeClr val="bg1"/>
              </a:solidFill>
            </a:endParaRPr>
          </a:p>
          <a:p>
            <a:endParaRPr lang="en-GR" sz="1600" dirty="0">
              <a:solidFill>
                <a:schemeClr val="bg1"/>
              </a:solidFill>
            </a:endParaRPr>
          </a:p>
          <a:p>
            <a:r>
              <a:rPr lang="el-GR" sz="1600" dirty="0">
                <a:solidFill>
                  <a:schemeClr val="bg1"/>
                </a:solidFill>
              </a:rPr>
              <a:t>«Οι Μαριονέτες προκαλούν ευθύς δύο αναγνώσεις. Μπορούν να θεωρηθούν σαν ένα μανιφέστο που καλεί στην αποκατάσταση ενός κατώτερου είδους και το προάγει σε θεατρικό πρότυπο. Ή σαν ένας στοχασμός πάνω στο αμάρτημα και τη σωτηρία [...]» (</a:t>
            </a:r>
            <a:r>
              <a:rPr lang="en-US" sz="1600" dirty="0">
                <a:solidFill>
                  <a:schemeClr val="bg1"/>
                </a:solidFill>
              </a:rPr>
              <a:t>Dort</a:t>
            </a:r>
            <a:r>
              <a:rPr lang="el-GR" sz="1600" dirty="0">
                <a:solidFill>
                  <a:schemeClr val="bg1"/>
                </a:solidFill>
              </a:rPr>
              <a:t> 198</a:t>
            </a:r>
            <a:r>
              <a:rPr lang="en-US" sz="1600" dirty="0">
                <a:solidFill>
                  <a:schemeClr val="bg1"/>
                </a:solidFill>
              </a:rPr>
              <a:t>2</a:t>
            </a:r>
            <a:r>
              <a:rPr lang="en-GR" sz="1600" dirty="0">
                <a:solidFill>
                  <a:schemeClr val="bg1"/>
                </a:solidFill>
              </a:rPr>
              <a:t> </a:t>
            </a:r>
          </a:p>
          <a:p>
            <a:endParaRPr lang="en-GR" sz="1600" dirty="0">
              <a:solidFill>
                <a:schemeClr val="bg1"/>
              </a:solidFill>
            </a:endParaRPr>
          </a:p>
          <a:p>
            <a:r>
              <a:rPr lang="el-GR" sz="1600" dirty="0">
                <a:solidFill>
                  <a:schemeClr val="bg1"/>
                </a:solidFill>
              </a:rPr>
              <a:t>Ο </a:t>
            </a:r>
            <a:r>
              <a:rPr lang="en-US" sz="1600" dirty="0">
                <a:solidFill>
                  <a:schemeClr val="bg1"/>
                </a:solidFill>
              </a:rPr>
              <a:t>Heinrich von Kleist</a:t>
            </a:r>
            <a:r>
              <a:rPr lang="el-GR" sz="1600" dirty="0">
                <a:solidFill>
                  <a:schemeClr val="bg1"/>
                </a:solidFill>
              </a:rPr>
              <a:t> (1777-1811) καταγόταν από την Πρωσία. Μεγάλωσε σε οικοτροφείο και σε ηλικία 14 ετών κατατάχτηκε στη Φρουρά του </a:t>
            </a:r>
            <a:r>
              <a:rPr lang="el-GR" sz="1600" dirty="0" err="1">
                <a:solidFill>
                  <a:schemeClr val="bg1"/>
                </a:solidFill>
              </a:rPr>
              <a:t>Πότσνταμ</a:t>
            </a:r>
            <a:r>
              <a:rPr lang="el-GR" sz="1600" dirty="0">
                <a:solidFill>
                  <a:schemeClr val="bg1"/>
                </a:solidFill>
              </a:rPr>
              <a:t>. Το 1798 εγκαταλείπει τη στρατιωτική καριέρα και αρχίζει σπουδές στη λογοτεχνία και τη φιλοσοφία. Έγραψε θεατρικά έργα, διηγήματα και νουβέλες, καθώς και δοκίμια που αναφέρονταν κυρίως στο θέατρο. Το 1810 εξέδωσε την πρώτη ημερήσια πρωσική εφημερίδα </a:t>
            </a:r>
            <a:r>
              <a:rPr lang="el-GR" sz="1600" i="1" dirty="0" err="1">
                <a:solidFill>
                  <a:schemeClr val="bg1"/>
                </a:solidFill>
              </a:rPr>
              <a:t>Berliner</a:t>
            </a:r>
            <a:r>
              <a:rPr lang="el-GR" sz="1600" i="1" dirty="0">
                <a:solidFill>
                  <a:schemeClr val="bg1"/>
                </a:solidFill>
              </a:rPr>
              <a:t> </a:t>
            </a:r>
            <a:r>
              <a:rPr lang="el-GR" sz="1600" i="1" dirty="0" err="1">
                <a:solidFill>
                  <a:schemeClr val="bg1"/>
                </a:solidFill>
              </a:rPr>
              <a:t>Abendblatter</a:t>
            </a:r>
            <a:r>
              <a:rPr lang="el-GR" sz="1600" dirty="0">
                <a:solidFill>
                  <a:schemeClr val="bg1"/>
                </a:solidFill>
              </a:rPr>
              <a:t>.</a:t>
            </a:r>
            <a:endParaRPr lang="en-US" sz="1600" dirty="0">
              <a:solidFill>
                <a:schemeClr val="bg1"/>
              </a:solidFill>
            </a:endParaRPr>
          </a:p>
          <a:p>
            <a:endParaRPr lang="en-GR" sz="1600" dirty="0">
              <a:solidFill>
                <a:schemeClr val="bg1"/>
              </a:solidFill>
            </a:endParaRPr>
          </a:p>
          <a:p>
            <a:r>
              <a:rPr lang="el-GR" sz="1600" dirty="0">
                <a:solidFill>
                  <a:schemeClr val="bg1"/>
                </a:solidFill>
              </a:rPr>
              <a:t>Ο </a:t>
            </a:r>
            <a:r>
              <a:rPr lang="fr-FR" sz="1600" dirty="0">
                <a:solidFill>
                  <a:schemeClr val="bg1"/>
                </a:solidFill>
              </a:rPr>
              <a:t>Bernard Dort</a:t>
            </a:r>
            <a:r>
              <a:rPr lang="el-GR" sz="1600" dirty="0">
                <a:solidFill>
                  <a:schemeClr val="bg1"/>
                </a:solidFill>
              </a:rPr>
              <a:t> (1929-1994) ήταν πανεπιστημιακός, μεταφραστής και θεατράνθρωπος, συγγραφέας και δοκιμιογράφος.</a:t>
            </a:r>
            <a:endParaRPr lang="en-GR" sz="1600" dirty="0">
              <a:solidFill>
                <a:schemeClr val="bg1"/>
              </a:solidFill>
            </a:endParaRPr>
          </a:p>
          <a:p>
            <a:endParaRPr lang="en-GR" dirty="0"/>
          </a:p>
        </p:txBody>
      </p:sp>
    </p:spTree>
    <p:extLst>
      <p:ext uri="{BB962C8B-B14F-4D97-AF65-F5344CB8AC3E}">
        <p14:creationId xmlns:p14="http://schemas.microsoft.com/office/powerpoint/2010/main" val="28534793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54196C8-EE8D-9B4D-8C6F-E2DB24D09086}"/>
              </a:ext>
            </a:extLst>
          </p:cNvPr>
          <p:cNvSpPr txBox="1"/>
          <p:nvPr/>
        </p:nvSpPr>
        <p:spPr>
          <a:xfrm>
            <a:off x="457200" y="273050"/>
            <a:ext cx="3008313" cy="1162050"/>
          </a:xfrm>
          <a:prstGeom prst="rect">
            <a:avLst/>
          </a:prstGeom>
        </p:spPr>
        <p:txBody>
          <a:bodyPr vert="horz" lIns="91440" tIns="45720" rIns="91440" bIns="45720" rtlCol="0" anchor="b">
            <a:normAutofit/>
          </a:bodyPr>
          <a:lstStyle/>
          <a:p>
            <a:pPr>
              <a:spcBef>
                <a:spcPct val="0"/>
              </a:spcBef>
              <a:spcAft>
                <a:spcPts val="600"/>
              </a:spcAft>
            </a:pPr>
            <a:r>
              <a:rPr lang="el-GR" sz="2000" b="1" kern="1200">
                <a:latin typeface="+mj-lt"/>
                <a:ea typeface="+mj-ea"/>
                <a:cs typeface="+mj-cs"/>
              </a:rPr>
              <a:t> Philippe Genty </a:t>
            </a:r>
          </a:p>
        </p:txBody>
      </p:sp>
      <p:pic>
        <p:nvPicPr>
          <p:cNvPr id="4" name="Picture 3">
            <a:extLst>
              <a:ext uri="{FF2B5EF4-FFF2-40B4-BE49-F238E27FC236}">
                <a16:creationId xmlns:a16="http://schemas.microsoft.com/office/drawing/2014/main" id="{75D89D77-52D2-B44B-AE77-D26D4344168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575050" y="273050"/>
            <a:ext cx="5111750" cy="5853113"/>
          </a:xfrm>
          <a:prstGeom prst="rect">
            <a:avLst/>
          </a:prstGeom>
          <a:noFill/>
        </p:spPr>
      </p:pic>
      <p:sp>
        <p:nvSpPr>
          <p:cNvPr id="3" name="TextBox 2">
            <a:extLst>
              <a:ext uri="{FF2B5EF4-FFF2-40B4-BE49-F238E27FC236}">
                <a16:creationId xmlns:a16="http://schemas.microsoft.com/office/drawing/2014/main" id="{3A6C2F76-E909-904F-83CC-C46F34A6F718}"/>
              </a:ext>
            </a:extLst>
          </p:cNvPr>
          <p:cNvSpPr txBox="1"/>
          <p:nvPr/>
        </p:nvSpPr>
        <p:spPr>
          <a:xfrm>
            <a:off x="457200" y="1435100"/>
            <a:ext cx="3008313" cy="4691063"/>
          </a:xfrm>
          <a:prstGeom prst="rect">
            <a:avLst/>
          </a:prstGeom>
        </p:spPr>
        <p:txBody>
          <a:bodyPr vert="horz" lIns="91440" tIns="45720" rIns="91440" bIns="45720" rtlCol="0">
            <a:normAutofit/>
          </a:bodyPr>
          <a:lstStyle/>
          <a:p>
            <a:pPr>
              <a:lnSpc>
                <a:spcPct val="90000"/>
              </a:lnSpc>
              <a:spcBef>
                <a:spcPct val="20000"/>
              </a:spcBef>
            </a:pPr>
            <a:r>
              <a:rPr lang="el-GR" sz="900" kern="1200" dirty="0">
                <a:latin typeface="+mn-lt"/>
                <a:ea typeface="+mn-ea"/>
                <a:cs typeface="+mn-cs"/>
              </a:rPr>
              <a:t>Ο  </a:t>
            </a:r>
            <a:r>
              <a:rPr lang="el-GR" sz="900" kern="1200" dirty="0" err="1">
                <a:latin typeface="+mn-lt"/>
                <a:ea typeface="+mn-ea"/>
                <a:cs typeface="+mn-cs"/>
              </a:rPr>
              <a:t>Philippe</a:t>
            </a:r>
            <a:r>
              <a:rPr lang="el-GR" sz="900" kern="1200" dirty="0">
                <a:latin typeface="+mn-lt"/>
                <a:ea typeface="+mn-ea"/>
                <a:cs typeface="+mn-cs"/>
              </a:rPr>
              <a:t> </a:t>
            </a:r>
            <a:r>
              <a:rPr lang="el-GR" sz="900" kern="1200" dirty="0" err="1">
                <a:latin typeface="+mn-lt"/>
                <a:ea typeface="+mn-ea"/>
                <a:cs typeface="+mn-cs"/>
              </a:rPr>
              <a:t>Genty</a:t>
            </a:r>
            <a:r>
              <a:rPr lang="el-GR" sz="900" kern="1200" dirty="0">
                <a:latin typeface="+mn-lt"/>
                <a:ea typeface="+mn-ea"/>
                <a:cs typeface="+mn-cs"/>
              </a:rPr>
              <a:t> (1938) είναι ένα από τα μεγάλα ονόματα στη Γαλλία, αλλά και στον διεθνή χώρο, χάρη στα πρωτοποριακά του θεάματα. </a:t>
            </a:r>
          </a:p>
          <a:p>
            <a:pPr>
              <a:lnSpc>
                <a:spcPct val="90000"/>
              </a:lnSpc>
              <a:spcBef>
                <a:spcPct val="20000"/>
              </a:spcBef>
            </a:pPr>
            <a:r>
              <a:rPr lang="el-GR" sz="900" kern="1200" dirty="0">
                <a:latin typeface="+mn-lt"/>
                <a:ea typeface="+mn-ea"/>
                <a:cs typeface="+mn-cs"/>
              </a:rPr>
              <a:t>Το 1968, μαζί με την </a:t>
            </a:r>
            <a:r>
              <a:rPr lang="el-GR" sz="900" kern="1200" dirty="0" err="1">
                <a:latin typeface="+mn-lt"/>
                <a:ea typeface="+mn-ea"/>
                <a:cs typeface="+mn-cs"/>
              </a:rPr>
              <a:t>Mary</a:t>
            </a:r>
            <a:r>
              <a:rPr lang="el-GR" sz="900" kern="1200" dirty="0">
                <a:latin typeface="+mn-lt"/>
                <a:ea typeface="+mn-ea"/>
                <a:cs typeface="+mn-cs"/>
              </a:rPr>
              <a:t> </a:t>
            </a:r>
            <a:r>
              <a:rPr lang="el-GR" sz="900" kern="1200" dirty="0" err="1">
                <a:latin typeface="+mn-lt"/>
                <a:ea typeface="+mn-ea"/>
                <a:cs typeface="+mn-cs"/>
              </a:rPr>
              <a:t>Underwood</a:t>
            </a:r>
            <a:r>
              <a:rPr lang="el-GR" sz="900" kern="1200" dirty="0">
                <a:latin typeface="+mn-lt"/>
                <a:ea typeface="+mn-ea"/>
                <a:cs typeface="+mn-cs"/>
              </a:rPr>
              <a:t>, δημιουργεί τον δικό του θίασο, με τον οποίο δίνει παραστάσεις και κάνει περιοδείες σε όλη τη Γαλλία. Ένα από τα πρώτα του νούμερα με μεγάλη επιτυχία, είναι ο Πιερότος.</a:t>
            </a:r>
          </a:p>
          <a:p>
            <a:pPr>
              <a:lnSpc>
                <a:spcPct val="90000"/>
              </a:lnSpc>
              <a:spcBef>
                <a:spcPct val="20000"/>
              </a:spcBef>
            </a:pPr>
            <a:endParaRPr lang="el-GR" sz="900" kern="1200" dirty="0">
              <a:latin typeface="+mn-lt"/>
              <a:ea typeface="+mn-ea"/>
              <a:cs typeface="+mn-cs"/>
            </a:endParaRPr>
          </a:p>
          <a:p>
            <a:pPr>
              <a:lnSpc>
                <a:spcPct val="90000"/>
              </a:lnSpc>
              <a:spcBef>
                <a:spcPct val="20000"/>
              </a:spcBef>
            </a:pPr>
            <a:r>
              <a:rPr lang="el-GR" sz="900" kern="1200" dirty="0">
                <a:latin typeface="+mn-lt"/>
                <a:ea typeface="+mn-ea"/>
                <a:cs typeface="+mn-cs"/>
              </a:rPr>
              <a:t>Με αυτόν μεταφέρει τη σχέση και τη σύγκρουση χειριστή και μαριονέτας. Οι δουλειές του είναι αλληγορικές και διακρίνονται για την ευαισθησία, την τελειότητα της κίνησης και το χιούμορ τους. Στις πρώτες του  παραστάσεις οι κούκλες και τα αντικείμενα είχαν πρωτεύοντα ρόλο. Σιγά σιγά η πλαστικότητα των εικόνων δημιουργείται όλο και πιο πολύ από την κίνηση των χορευτών και των μίμων, που εναλλάσσονται με τις κούκλες και τα αντικείμενα, δημιουργώντας και ανατρέποντας ψευδαισθήσεις. Κυρίαρχο θέμα στις παραστάσεις του είναι ο άνθρωπος και η ύπαρξή του, οι εσωτερικοί του δαίμονες, τα ένστικτα και οι παρορμήσεις του, κάτι που γίνεται ορατό μέσα από τη διαλεκτική σχέση μαριονέτας-ανθρώπου. </a:t>
            </a:r>
          </a:p>
          <a:p>
            <a:pPr>
              <a:lnSpc>
                <a:spcPct val="90000"/>
              </a:lnSpc>
              <a:spcBef>
                <a:spcPct val="20000"/>
              </a:spcBef>
            </a:pPr>
            <a:r>
              <a:rPr lang="el-GR" sz="900" kern="1200" dirty="0">
                <a:latin typeface="+mn-lt"/>
                <a:ea typeface="+mn-ea"/>
                <a:cs typeface="+mn-cs"/>
              </a:rPr>
              <a:t>Οι παραστάσεις του είναι μια συνεχής αναζήτηση και πειραματισμός. Χρησιμοποιεί όλες τις τεχνικές που διαθέτει το θέατρο μαριονέτας και μια ομάδα από εξαιρετικά καλά εκπαιδευμένους χορευτές και μίμους. Η τελική  μορφή είναι αποτέλεσμα διαρκούς έρευνας πάνω στα διάφορα υλικά. Οι τελευταίες παραστάσεις του αποτελούνται από  εικόνες που έχουν μια ονειρική δομή και </a:t>
            </a:r>
            <a:r>
              <a:rPr lang="el-GR" sz="900" kern="1200" dirty="0" err="1">
                <a:latin typeface="+mn-lt"/>
                <a:ea typeface="+mn-ea"/>
                <a:cs typeface="+mn-cs"/>
              </a:rPr>
              <a:t>μετασχηματιζονται</a:t>
            </a:r>
            <a:r>
              <a:rPr lang="el-GR" sz="900" kern="1200" dirty="0">
                <a:latin typeface="+mn-lt"/>
                <a:ea typeface="+mn-ea"/>
                <a:cs typeface="+mn-cs"/>
              </a:rPr>
              <a:t> συνεχώς. </a:t>
            </a:r>
          </a:p>
          <a:p>
            <a:pPr>
              <a:lnSpc>
                <a:spcPct val="90000"/>
              </a:lnSpc>
              <a:spcBef>
                <a:spcPct val="20000"/>
              </a:spcBef>
            </a:pPr>
            <a:endParaRPr lang="el-GR" sz="900" kern="1200" dirty="0">
              <a:latin typeface="+mn-lt"/>
              <a:ea typeface="+mn-ea"/>
              <a:cs typeface="+mn-cs"/>
            </a:endParaRPr>
          </a:p>
          <a:p>
            <a:pPr>
              <a:lnSpc>
                <a:spcPct val="90000"/>
              </a:lnSpc>
              <a:spcBef>
                <a:spcPct val="20000"/>
              </a:spcBef>
            </a:pPr>
            <a:r>
              <a:rPr lang="el-GR" sz="900" kern="1200" dirty="0">
                <a:latin typeface="+mn-lt"/>
                <a:ea typeface="+mn-ea"/>
                <a:cs typeface="+mn-cs"/>
              </a:rPr>
              <a:t>Προβάλλει το υλικό στο χώρο,  τη μαγεία της εικόνας, που επιτυγχάνεται με εναλλαγές</a:t>
            </a:r>
          </a:p>
        </p:txBody>
      </p:sp>
    </p:spTree>
    <p:extLst>
      <p:ext uri="{BB962C8B-B14F-4D97-AF65-F5344CB8AC3E}">
        <p14:creationId xmlns:p14="http://schemas.microsoft.com/office/powerpoint/2010/main" val="17201934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wedding dress&#10;&#10;Description automatically generated">
            <a:extLst>
              <a:ext uri="{FF2B5EF4-FFF2-40B4-BE49-F238E27FC236}">
                <a16:creationId xmlns:a16="http://schemas.microsoft.com/office/drawing/2014/main" id="{517267F4-AA16-6348-A8C7-DF1E01B9C1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00250" y="0"/>
            <a:ext cx="5143500" cy="6858000"/>
          </a:xfrm>
          <a:prstGeom prst="rect">
            <a:avLst/>
          </a:prstGeom>
        </p:spPr>
      </p:pic>
      <p:sp>
        <p:nvSpPr>
          <p:cNvPr id="2" name="Rectangle 1">
            <a:extLst>
              <a:ext uri="{FF2B5EF4-FFF2-40B4-BE49-F238E27FC236}">
                <a16:creationId xmlns:a16="http://schemas.microsoft.com/office/drawing/2014/main" id="{4EF7F1BA-969F-924D-B0FA-A9E6BAA5F444}"/>
              </a:ext>
            </a:extLst>
          </p:cNvPr>
          <p:cNvSpPr/>
          <p:nvPr/>
        </p:nvSpPr>
        <p:spPr>
          <a:xfrm>
            <a:off x="7308304" y="5877272"/>
            <a:ext cx="1610826" cy="369332"/>
          </a:xfrm>
          <a:prstGeom prst="rect">
            <a:avLst/>
          </a:prstGeom>
        </p:spPr>
        <p:txBody>
          <a:bodyPr wrap="none">
            <a:spAutoFit/>
          </a:bodyPr>
          <a:lstStyle/>
          <a:p>
            <a:r>
              <a:rPr lang="en-US" dirty="0"/>
              <a:t>P</a:t>
            </a:r>
            <a:r>
              <a:rPr lang="el-GR" dirty="0" err="1"/>
              <a:t>hilippe</a:t>
            </a:r>
            <a:r>
              <a:rPr lang="el-GR" dirty="0"/>
              <a:t> </a:t>
            </a:r>
            <a:r>
              <a:rPr lang="el-GR" dirty="0" err="1"/>
              <a:t>Genty</a:t>
            </a:r>
            <a:r>
              <a:rPr lang="el-GR" dirty="0"/>
              <a:t> </a:t>
            </a:r>
            <a:endParaRPr lang="en-GR" dirty="0"/>
          </a:p>
        </p:txBody>
      </p:sp>
    </p:spTree>
    <p:extLst>
      <p:ext uri="{BB962C8B-B14F-4D97-AF65-F5344CB8AC3E}">
        <p14:creationId xmlns:p14="http://schemas.microsoft.com/office/powerpoint/2010/main" val="29791586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water, swimming, person&#10;&#10;Description automatically generated">
            <a:extLst>
              <a:ext uri="{FF2B5EF4-FFF2-40B4-BE49-F238E27FC236}">
                <a16:creationId xmlns:a16="http://schemas.microsoft.com/office/drawing/2014/main" id="{477B1386-23C2-214B-9178-C7DEFA00CC7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0"/>
            <a:ext cx="9143980" cy="6857990"/>
          </a:xfrm>
          <a:prstGeom prst="rect">
            <a:avLst/>
          </a:prstGeom>
          <a:noFill/>
        </p:spPr>
      </p:pic>
      <p:sp>
        <p:nvSpPr>
          <p:cNvPr id="2" name="Rectangle 1">
            <a:extLst>
              <a:ext uri="{FF2B5EF4-FFF2-40B4-BE49-F238E27FC236}">
                <a16:creationId xmlns:a16="http://schemas.microsoft.com/office/drawing/2014/main" id="{32896B62-E190-FB46-BB1E-372F4BCAA84E}"/>
              </a:ext>
            </a:extLst>
          </p:cNvPr>
          <p:cNvSpPr/>
          <p:nvPr/>
        </p:nvSpPr>
        <p:spPr>
          <a:xfrm>
            <a:off x="179512" y="6309320"/>
            <a:ext cx="1610826" cy="369332"/>
          </a:xfrm>
          <a:prstGeom prst="rect">
            <a:avLst/>
          </a:prstGeom>
        </p:spPr>
        <p:txBody>
          <a:bodyPr wrap="none">
            <a:spAutoFit/>
          </a:bodyPr>
          <a:lstStyle/>
          <a:p>
            <a:r>
              <a:rPr lang="en-US" dirty="0"/>
              <a:t>P</a:t>
            </a:r>
            <a:r>
              <a:rPr lang="el-GR" dirty="0" err="1"/>
              <a:t>hilippe</a:t>
            </a:r>
            <a:r>
              <a:rPr lang="el-GR" dirty="0"/>
              <a:t> </a:t>
            </a:r>
            <a:r>
              <a:rPr lang="el-GR" dirty="0" err="1"/>
              <a:t>Genty</a:t>
            </a:r>
            <a:r>
              <a:rPr lang="el-GR" dirty="0"/>
              <a:t> </a:t>
            </a:r>
            <a:endParaRPr lang="en-GR" dirty="0"/>
          </a:p>
        </p:txBody>
      </p:sp>
    </p:spTree>
    <p:extLst>
      <p:ext uri="{BB962C8B-B14F-4D97-AF65-F5344CB8AC3E}">
        <p14:creationId xmlns:p14="http://schemas.microsoft.com/office/powerpoint/2010/main" val="22158377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Sleeping-beauty4.jpg"/>
          <p:cNvPicPr>
            <a:picLocks noGrp="1" noChangeAspect="1"/>
          </p:cNvPicPr>
          <p:nvPr>
            <p:ph idx="1"/>
          </p:nvPr>
        </p:nvPicPr>
        <p:blipFill>
          <a:blip r:embed="rId2" cstate="print"/>
          <a:stretch>
            <a:fillRect/>
          </a:stretch>
        </p:blipFill>
        <p:spPr>
          <a:xfrm>
            <a:off x="1475656" y="1540923"/>
            <a:ext cx="6264696" cy="4698522"/>
          </a:xfrm>
        </p:spPr>
      </p:pic>
    </p:spTree>
    <p:extLst>
      <p:ext uri="{BB962C8B-B14F-4D97-AF65-F5344CB8AC3E}">
        <p14:creationId xmlns:p14="http://schemas.microsoft.com/office/powerpoint/2010/main" val="15607434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IMG_2023.JPG"/>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0"/>
            <a:ext cx="9291876" cy="6968907"/>
          </a:xfrm>
        </p:spPr>
      </p:pic>
      <p:sp>
        <p:nvSpPr>
          <p:cNvPr id="3" name="TextBox 2">
            <a:extLst>
              <a:ext uri="{FF2B5EF4-FFF2-40B4-BE49-F238E27FC236}">
                <a16:creationId xmlns:a16="http://schemas.microsoft.com/office/drawing/2014/main" id="{3BEEE725-CB1F-534C-AFF9-45F9339C5D26}"/>
              </a:ext>
            </a:extLst>
          </p:cNvPr>
          <p:cNvSpPr txBox="1"/>
          <p:nvPr/>
        </p:nvSpPr>
        <p:spPr>
          <a:xfrm>
            <a:off x="5220072" y="5949280"/>
            <a:ext cx="3605731" cy="369332"/>
          </a:xfrm>
          <a:prstGeom prst="rect">
            <a:avLst/>
          </a:prstGeom>
          <a:noFill/>
        </p:spPr>
        <p:txBody>
          <a:bodyPr wrap="none" rtlCol="0">
            <a:spAutoFit/>
          </a:bodyPr>
          <a:lstStyle/>
          <a:p>
            <a:r>
              <a:rPr lang="en-US" dirty="0"/>
              <a:t>Festival Mondial Charleville M</a:t>
            </a:r>
            <a:r>
              <a:rPr lang="el-GR" dirty="0" err="1"/>
              <a:t>é</a:t>
            </a:r>
            <a:r>
              <a:rPr lang="en-US" dirty="0" err="1"/>
              <a:t>zi</a:t>
            </a:r>
            <a:r>
              <a:rPr lang="el-GR" dirty="0" err="1"/>
              <a:t>è</a:t>
            </a:r>
            <a:r>
              <a:rPr lang="en-US" dirty="0"/>
              <a:t>re </a:t>
            </a:r>
            <a:endParaRPr lang="en-GR" dirty="0"/>
          </a:p>
        </p:txBody>
      </p:sp>
    </p:spTree>
    <p:extLst>
      <p:ext uri="{BB962C8B-B14F-4D97-AF65-F5344CB8AC3E}">
        <p14:creationId xmlns:p14="http://schemas.microsoft.com/office/powerpoint/2010/main" val="12204800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DSC00073.JPG"/>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78909" y="0"/>
            <a:ext cx="9722909" cy="7292182"/>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in front of a building&#10;&#10;Description automatically generated">
            <a:extLst>
              <a:ext uri="{FF2B5EF4-FFF2-40B4-BE49-F238E27FC236}">
                <a16:creationId xmlns:a16="http://schemas.microsoft.com/office/drawing/2014/main" id="{AEBCC31C-1962-FC44-8E47-502A93DDA7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00250" y="0"/>
            <a:ext cx="5143500" cy="6858000"/>
          </a:xfrm>
          <a:prstGeom prst="rect">
            <a:avLst/>
          </a:prstGeom>
        </p:spPr>
      </p:pic>
      <p:sp>
        <p:nvSpPr>
          <p:cNvPr id="2" name="Rectangle 1">
            <a:extLst>
              <a:ext uri="{FF2B5EF4-FFF2-40B4-BE49-F238E27FC236}">
                <a16:creationId xmlns:a16="http://schemas.microsoft.com/office/drawing/2014/main" id="{9ECCD69E-835D-3B44-B767-68ED363DB973}"/>
              </a:ext>
            </a:extLst>
          </p:cNvPr>
          <p:cNvSpPr/>
          <p:nvPr/>
        </p:nvSpPr>
        <p:spPr>
          <a:xfrm>
            <a:off x="5076056" y="6237312"/>
            <a:ext cx="4139531" cy="369332"/>
          </a:xfrm>
          <a:prstGeom prst="rect">
            <a:avLst/>
          </a:prstGeom>
        </p:spPr>
        <p:txBody>
          <a:bodyPr wrap="none">
            <a:spAutoFit/>
          </a:bodyPr>
          <a:lstStyle/>
          <a:p>
            <a:r>
              <a:rPr lang="en-US" dirty="0"/>
              <a:t>Festival Mondial Charleville M</a:t>
            </a:r>
            <a:r>
              <a:rPr lang="el-GR" dirty="0" err="1"/>
              <a:t>é</a:t>
            </a:r>
            <a:r>
              <a:rPr lang="en-US" dirty="0" err="1"/>
              <a:t>zi</a:t>
            </a:r>
            <a:r>
              <a:rPr lang="el-GR" dirty="0" err="1"/>
              <a:t>è</a:t>
            </a:r>
            <a:r>
              <a:rPr lang="en-US" dirty="0"/>
              <a:t>re 2019 </a:t>
            </a:r>
            <a:endParaRPr lang="en-GR" dirty="0"/>
          </a:p>
        </p:txBody>
      </p:sp>
    </p:spTree>
    <p:extLst>
      <p:ext uri="{BB962C8B-B14F-4D97-AF65-F5344CB8AC3E}">
        <p14:creationId xmlns:p14="http://schemas.microsoft.com/office/powerpoint/2010/main" val="41634793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walking down the street&#10;&#10;Description automatically generated">
            <a:extLst>
              <a:ext uri="{FF2B5EF4-FFF2-40B4-BE49-F238E27FC236}">
                <a16:creationId xmlns:a16="http://schemas.microsoft.com/office/drawing/2014/main" id="{8C88319A-B78E-5342-B59A-4F65D8C917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6188"/>
            <a:ext cx="9144000" cy="5144467"/>
          </a:xfrm>
          <a:prstGeom prst="rect">
            <a:avLst/>
          </a:prstGeom>
        </p:spPr>
      </p:pic>
      <p:sp>
        <p:nvSpPr>
          <p:cNvPr id="2" name="Rectangle 1">
            <a:extLst>
              <a:ext uri="{FF2B5EF4-FFF2-40B4-BE49-F238E27FC236}">
                <a16:creationId xmlns:a16="http://schemas.microsoft.com/office/drawing/2014/main" id="{2B66DEB0-EFCC-9644-A047-89AA9C583B4D}"/>
              </a:ext>
            </a:extLst>
          </p:cNvPr>
          <p:cNvSpPr/>
          <p:nvPr/>
        </p:nvSpPr>
        <p:spPr>
          <a:xfrm>
            <a:off x="5004048" y="6021288"/>
            <a:ext cx="4139531" cy="369332"/>
          </a:xfrm>
          <a:prstGeom prst="rect">
            <a:avLst/>
          </a:prstGeom>
        </p:spPr>
        <p:txBody>
          <a:bodyPr wrap="none">
            <a:spAutoFit/>
          </a:bodyPr>
          <a:lstStyle/>
          <a:p>
            <a:r>
              <a:rPr lang="en-US" dirty="0"/>
              <a:t>Festival Mondial Charleville M</a:t>
            </a:r>
            <a:r>
              <a:rPr lang="el-GR" dirty="0" err="1"/>
              <a:t>é</a:t>
            </a:r>
            <a:r>
              <a:rPr lang="en-US" dirty="0" err="1"/>
              <a:t>zi</a:t>
            </a:r>
            <a:r>
              <a:rPr lang="el-GR" dirty="0" err="1"/>
              <a:t>è</a:t>
            </a:r>
            <a:r>
              <a:rPr lang="en-US" dirty="0"/>
              <a:t>re 2019 </a:t>
            </a:r>
            <a:endParaRPr lang="en-GR" dirty="0"/>
          </a:p>
        </p:txBody>
      </p:sp>
    </p:spTree>
    <p:extLst>
      <p:ext uri="{BB962C8B-B14F-4D97-AF65-F5344CB8AC3E}">
        <p14:creationId xmlns:p14="http://schemas.microsoft.com/office/powerpoint/2010/main" val="23049113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84A0D399-4197-3C49-9ABD-7567566FA9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Rectangle 1">
            <a:extLst>
              <a:ext uri="{FF2B5EF4-FFF2-40B4-BE49-F238E27FC236}">
                <a16:creationId xmlns:a16="http://schemas.microsoft.com/office/drawing/2014/main" id="{ED1BF5D3-14EE-984F-836B-9030B33B7C6B}"/>
              </a:ext>
            </a:extLst>
          </p:cNvPr>
          <p:cNvSpPr/>
          <p:nvPr/>
        </p:nvSpPr>
        <p:spPr>
          <a:xfrm>
            <a:off x="179512" y="6381328"/>
            <a:ext cx="5989973" cy="369332"/>
          </a:xfrm>
          <a:prstGeom prst="rect">
            <a:avLst/>
          </a:prstGeom>
        </p:spPr>
        <p:txBody>
          <a:bodyPr wrap="none">
            <a:spAutoFit/>
          </a:bodyPr>
          <a:lstStyle/>
          <a:p>
            <a:r>
              <a:rPr lang="en-US" dirty="0"/>
              <a:t>Festival Mondial Charleville M</a:t>
            </a:r>
            <a:r>
              <a:rPr lang="el-GR" dirty="0" err="1"/>
              <a:t>é</a:t>
            </a:r>
            <a:r>
              <a:rPr lang="en-US" dirty="0" err="1"/>
              <a:t>zi</a:t>
            </a:r>
            <a:r>
              <a:rPr lang="el-GR" dirty="0" err="1"/>
              <a:t>è</a:t>
            </a:r>
            <a:r>
              <a:rPr lang="en-US" dirty="0"/>
              <a:t>re </a:t>
            </a:r>
            <a:r>
              <a:rPr lang="en-US"/>
              <a:t>2019 / </a:t>
            </a:r>
            <a:r>
              <a:rPr lang="en-GB" b="1"/>
              <a:t>Théâtre </a:t>
            </a:r>
            <a:r>
              <a:rPr lang="en-GB" b="1" dirty="0"/>
              <a:t>la </a:t>
            </a:r>
            <a:r>
              <a:rPr lang="en-GB" b="1" dirty="0" err="1"/>
              <a:t>Licorne</a:t>
            </a:r>
            <a:r>
              <a:rPr lang="en-US" dirty="0"/>
              <a:t> </a:t>
            </a:r>
            <a:endParaRPr lang="en-GR" dirty="0"/>
          </a:p>
        </p:txBody>
      </p:sp>
    </p:spTree>
    <p:extLst>
      <p:ext uri="{BB962C8B-B14F-4D97-AF65-F5344CB8AC3E}">
        <p14:creationId xmlns:p14="http://schemas.microsoft.com/office/powerpoint/2010/main" val="4914094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a table&#10;&#10;Description automatically generated">
            <a:extLst>
              <a:ext uri="{FF2B5EF4-FFF2-40B4-BE49-F238E27FC236}">
                <a16:creationId xmlns:a16="http://schemas.microsoft.com/office/drawing/2014/main" id="{491F3859-D559-6448-AE72-877E09B2CD8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3948" r="1" b="29809"/>
          <a:stretch/>
        </p:blipFill>
        <p:spPr>
          <a:xfrm>
            <a:off x="90488" y="68263"/>
            <a:ext cx="8963025" cy="6721475"/>
          </a:xfrm>
          <a:prstGeom prst="rect">
            <a:avLst/>
          </a:prstGeom>
          <a:noFill/>
        </p:spPr>
      </p:pic>
      <p:sp>
        <p:nvSpPr>
          <p:cNvPr id="2" name="Rectangle 1">
            <a:extLst>
              <a:ext uri="{FF2B5EF4-FFF2-40B4-BE49-F238E27FC236}">
                <a16:creationId xmlns:a16="http://schemas.microsoft.com/office/drawing/2014/main" id="{1FEF8933-DA9D-B44C-AD25-2A1CD41200C2}"/>
              </a:ext>
            </a:extLst>
          </p:cNvPr>
          <p:cNvSpPr/>
          <p:nvPr/>
        </p:nvSpPr>
        <p:spPr>
          <a:xfrm>
            <a:off x="4572000" y="68262"/>
            <a:ext cx="4139531" cy="369332"/>
          </a:xfrm>
          <a:prstGeom prst="rect">
            <a:avLst/>
          </a:prstGeom>
        </p:spPr>
        <p:txBody>
          <a:bodyPr wrap="none">
            <a:spAutoFit/>
          </a:bodyPr>
          <a:lstStyle/>
          <a:p>
            <a:r>
              <a:rPr lang="en-US" dirty="0"/>
              <a:t>Festival Mondial Charleville M</a:t>
            </a:r>
            <a:r>
              <a:rPr lang="el-GR" dirty="0" err="1"/>
              <a:t>é</a:t>
            </a:r>
            <a:r>
              <a:rPr lang="en-US" dirty="0" err="1"/>
              <a:t>zi</a:t>
            </a:r>
            <a:r>
              <a:rPr lang="el-GR" dirty="0" err="1"/>
              <a:t>è</a:t>
            </a:r>
            <a:r>
              <a:rPr lang="en-US" dirty="0"/>
              <a:t>re 2019 </a:t>
            </a:r>
            <a:endParaRPr lang="en-GR" dirty="0"/>
          </a:p>
        </p:txBody>
      </p:sp>
    </p:spTree>
    <p:extLst>
      <p:ext uri="{BB962C8B-B14F-4D97-AF65-F5344CB8AC3E}">
        <p14:creationId xmlns:p14="http://schemas.microsoft.com/office/powerpoint/2010/main" val="516536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DD5E2B-6AA9-B946-840E-0ABB9ABE77A3}"/>
              </a:ext>
            </a:extLst>
          </p:cNvPr>
          <p:cNvSpPr txBox="1"/>
          <p:nvPr/>
        </p:nvSpPr>
        <p:spPr>
          <a:xfrm>
            <a:off x="971600" y="620688"/>
            <a:ext cx="7776864" cy="5786199"/>
          </a:xfrm>
          <a:prstGeom prst="rect">
            <a:avLst/>
          </a:prstGeom>
          <a:noFill/>
        </p:spPr>
        <p:txBody>
          <a:bodyPr wrap="square" rtlCol="0">
            <a:spAutoFit/>
          </a:bodyPr>
          <a:lstStyle/>
          <a:p>
            <a:r>
              <a:rPr lang="el-GR" sz="1600" dirty="0">
                <a:solidFill>
                  <a:schemeClr val="bg1"/>
                </a:solidFill>
              </a:rPr>
              <a:t>Στο θέατρο, οι καινούργιες τάσεις εκδηλώνονται με τη μορφή του πειραματισμού, με χαρακτηριστικό την προτίμηση για μικρότερες δραματικές μορφές, που διαφέρουν από το μονόπρακτο. </a:t>
            </a:r>
            <a:endParaRPr lang="en-US" sz="1600" dirty="0">
              <a:solidFill>
                <a:schemeClr val="bg1"/>
              </a:solidFill>
            </a:endParaRPr>
          </a:p>
          <a:p>
            <a:endParaRPr lang="en-US" sz="1600" dirty="0">
              <a:solidFill>
                <a:schemeClr val="bg1"/>
              </a:solidFill>
            </a:endParaRPr>
          </a:p>
          <a:p>
            <a:r>
              <a:rPr lang="el-GR" sz="1600" dirty="0">
                <a:solidFill>
                  <a:schemeClr val="bg1"/>
                </a:solidFill>
              </a:rPr>
              <a:t>Η καινούργια αυτή αντίληψη εκφράζεται από μεγάλους δραματουργούς, όπως οι </a:t>
            </a:r>
            <a:r>
              <a:rPr lang="fr-FR" sz="1600" dirty="0">
                <a:solidFill>
                  <a:schemeClr val="bg1"/>
                </a:solidFill>
              </a:rPr>
              <a:t>Henrik Ibsen</a:t>
            </a:r>
            <a:r>
              <a:rPr lang="el-GR" sz="1600" dirty="0">
                <a:solidFill>
                  <a:schemeClr val="bg1"/>
                </a:solidFill>
              </a:rPr>
              <a:t>, </a:t>
            </a:r>
            <a:r>
              <a:rPr lang="fr-FR" sz="1600" dirty="0">
                <a:solidFill>
                  <a:schemeClr val="bg1"/>
                </a:solidFill>
              </a:rPr>
              <a:t>Anton Tchekhov</a:t>
            </a:r>
            <a:r>
              <a:rPr lang="el-GR" sz="1600" dirty="0">
                <a:solidFill>
                  <a:schemeClr val="bg1"/>
                </a:solidFill>
              </a:rPr>
              <a:t>, </a:t>
            </a:r>
            <a:r>
              <a:rPr lang="fr-FR" sz="1600" dirty="0">
                <a:solidFill>
                  <a:schemeClr val="bg1"/>
                </a:solidFill>
              </a:rPr>
              <a:t>August Strindberg</a:t>
            </a:r>
            <a:r>
              <a:rPr lang="el-GR" sz="1600" dirty="0">
                <a:solidFill>
                  <a:schemeClr val="bg1"/>
                </a:solidFill>
              </a:rPr>
              <a:t>, </a:t>
            </a:r>
            <a:r>
              <a:rPr lang="el-GR" sz="1600" dirty="0" err="1">
                <a:solidFill>
                  <a:schemeClr val="bg1"/>
                </a:solidFill>
              </a:rPr>
              <a:t>Gerhart</a:t>
            </a:r>
            <a:r>
              <a:rPr lang="el-GR" sz="1600" dirty="0">
                <a:solidFill>
                  <a:schemeClr val="bg1"/>
                </a:solidFill>
              </a:rPr>
              <a:t> </a:t>
            </a:r>
            <a:r>
              <a:rPr lang="fr-FR" sz="1600" dirty="0">
                <a:solidFill>
                  <a:schemeClr val="bg1"/>
                </a:solidFill>
              </a:rPr>
              <a:t>Hauptmann</a:t>
            </a:r>
            <a:r>
              <a:rPr lang="el-GR" sz="1600" dirty="0">
                <a:solidFill>
                  <a:schemeClr val="bg1"/>
                </a:solidFill>
              </a:rPr>
              <a:t> και </a:t>
            </a:r>
            <a:r>
              <a:rPr lang="el-GR" sz="1600" dirty="0" err="1">
                <a:solidFill>
                  <a:schemeClr val="bg1"/>
                </a:solidFill>
              </a:rPr>
              <a:t>Maurice</a:t>
            </a:r>
            <a:r>
              <a:rPr lang="el-GR" sz="1600" dirty="0">
                <a:solidFill>
                  <a:schemeClr val="bg1"/>
                </a:solidFill>
              </a:rPr>
              <a:t> </a:t>
            </a:r>
            <a:r>
              <a:rPr lang="en-US" sz="1600" dirty="0" err="1">
                <a:solidFill>
                  <a:schemeClr val="bg1"/>
                </a:solidFill>
              </a:rPr>
              <a:t>Maeterling</a:t>
            </a:r>
            <a:r>
              <a:rPr lang="el-GR" sz="1600" dirty="0">
                <a:solidFill>
                  <a:schemeClr val="bg1"/>
                </a:solidFill>
              </a:rPr>
              <a:t>.</a:t>
            </a:r>
            <a:endParaRPr lang="en-US" sz="1600" dirty="0">
              <a:solidFill>
                <a:schemeClr val="bg1"/>
              </a:solidFill>
            </a:endParaRPr>
          </a:p>
          <a:p>
            <a:r>
              <a:rPr lang="el-GR" sz="1600" b="1" dirty="0">
                <a:solidFill>
                  <a:schemeClr val="bg1"/>
                </a:solidFill>
              </a:rPr>
              <a:t>Ο </a:t>
            </a:r>
            <a:r>
              <a:rPr lang="en-US" sz="1600" b="1" dirty="0" err="1">
                <a:solidFill>
                  <a:schemeClr val="bg1"/>
                </a:solidFill>
              </a:rPr>
              <a:t>Maeterling</a:t>
            </a:r>
            <a:r>
              <a:rPr lang="en-US" sz="1600" b="1" baseline="30000" dirty="0">
                <a:solidFill>
                  <a:schemeClr val="bg1"/>
                </a:solidFill>
              </a:rPr>
              <a:t> </a:t>
            </a:r>
            <a:r>
              <a:rPr lang="el-GR" sz="1600" dirty="0">
                <a:solidFill>
                  <a:schemeClr val="bg1"/>
                </a:solidFill>
              </a:rPr>
              <a:t>(1862-1948), με το μυστικιστικό του ύφος και την ενασχόλησή του με τον θάνατο, θα μπορούσε να χαρακτηριστεί πρωτοπόρος στην ανάπτυξη του συμβολικού θεάτρου</a:t>
            </a:r>
            <a:r>
              <a:rPr lang="en-US" sz="1600" dirty="0">
                <a:solidFill>
                  <a:schemeClr val="bg1"/>
                </a:solidFill>
              </a:rPr>
              <a:t>.</a:t>
            </a:r>
            <a:r>
              <a:rPr lang="el-GR" sz="1600" dirty="0">
                <a:solidFill>
                  <a:schemeClr val="bg1"/>
                </a:solidFill>
              </a:rPr>
              <a:t>Το </a:t>
            </a:r>
            <a:r>
              <a:rPr lang="el-GR" sz="1600" dirty="0" err="1">
                <a:solidFill>
                  <a:schemeClr val="bg1"/>
                </a:solidFill>
              </a:rPr>
              <a:t>αντιρρεαλιστικό</a:t>
            </a:r>
            <a:r>
              <a:rPr lang="el-GR" sz="1600" dirty="0">
                <a:solidFill>
                  <a:schemeClr val="bg1"/>
                </a:solidFill>
              </a:rPr>
              <a:t> στυλιζαρισμένο έργο του, όπως επίσης και η μεταφορά του ανθρώπου ως μαριονέτα, είχε απήχηση στη σύγχρονη θεατρική θεωρία</a:t>
            </a:r>
            <a:r>
              <a:rPr lang="en-US" sz="1600" dirty="0">
                <a:solidFill>
                  <a:schemeClr val="bg1"/>
                </a:solidFill>
              </a:rPr>
              <a:t>.</a:t>
            </a:r>
          </a:p>
          <a:p>
            <a:r>
              <a:rPr lang="el-GR" sz="1600" dirty="0">
                <a:solidFill>
                  <a:schemeClr val="bg1"/>
                </a:solidFill>
              </a:rPr>
              <a:t> </a:t>
            </a:r>
            <a:endParaRPr lang="en-GR" sz="1600" dirty="0">
              <a:solidFill>
                <a:schemeClr val="bg1"/>
              </a:solidFill>
            </a:endParaRPr>
          </a:p>
          <a:p>
            <a:r>
              <a:rPr lang="el-GR" sz="1600" dirty="0">
                <a:solidFill>
                  <a:schemeClr val="bg1"/>
                </a:solidFill>
              </a:rPr>
              <a:t>Την ίδια εποχή και </a:t>
            </a:r>
            <a:r>
              <a:rPr lang="el-GR" sz="1600" b="1" dirty="0">
                <a:solidFill>
                  <a:schemeClr val="bg1"/>
                </a:solidFill>
              </a:rPr>
              <a:t>ο </a:t>
            </a:r>
            <a:r>
              <a:rPr lang="en-US" sz="1600" b="1" dirty="0">
                <a:solidFill>
                  <a:schemeClr val="bg1"/>
                </a:solidFill>
              </a:rPr>
              <a:t>Alfred </a:t>
            </a:r>
            <a:r>
              <a:rPr lang="en-US" sz="1600" b="1" dirty="0" err="1">
                <a:solidFill>
                  <a:schemeClr val="bg1"/>
                </a:solidFill>
              </a:rPr>
              <a:t>Jarry</a:t>
            </a:r>
            <a:r>
              <a:rPr lang="el-GR" sz="1600" dirty="0">
                <a:solidFill>
                  <a:schemeClr val="bg1"/>
                </a:solidFill>
              </a:rPr>
              <a:t> (1873- 1907), στο ανέβασμα της παράστασής του </a:t>
            </a:r>
            <a:r>
              <a:rPr lang="el-GR" sz="1600" i="1" dirty="0">
                <a:solidFill>
                  <a:schemeClr val="bg1"/>
                </a:solidFill>
              </a:rPr>
              <a:t>Βασιλιάς </a:t>
            </a:r>
            <a:r>
              <a:rPr lang="el-GR" sz="1600" i="1" dirty="0" err="1">
                <a:solidFill>
                  <a:schemeClr val="bg1"/>
                </a:solidFill>
              </a:rPr>
              <a:t>Υμπύ</a:t>
            </a:r>
            <a:r>
              <a:rPr lang="el-GR" sz="1600" i="1" dirty="0">
                <a:solidFill>
                  <a:schemeClr val="bg1"/>
                </a:solidFill>
              </a:rPr>
              <a:t>,</a:t>
            </a:r>
            <a:r>
              <a:rPr lang="el-GR" sz="1600" dirty="0">
                <a:solidFill>
                  <a:schemeClr val="bg1"/>
                </a:solidFill>
              </a:rPr>
              <a:t> επιχειρεί να εντάξει στον θίασο μαριονέτες σε ανθρώπινο μέγεθος. Επιμένει στη στυλιζαρισμένη κίνηση που θα μετέτρεπε τους ηθοποιούς σε μαριονέτες. Το ενδιαφέρον του εστιάζεται στο να συνδυάσει το θέατρο μαριονέτας με το συμβατικό θέατρο.</a:t>
            </a:r>
            <a:endParaRPr lang="en-US" sz="1600" dirty="0">
              <a:solidFill>
                <a:schemeClr val="bg1"/>
              </a:solidFill>
            </a:endParaRPr>
          </a:p>
          <a:p>
            <a:endParaRPr lang="en-GR" sz="1600" dirty="0">
              <a:solidFill>
                <a:schemeClr val="bg1"/>
              </a:solidFill>
            </a:endParaRPr>
          </a:p>
          <a:p>
            <a:r>
              <a:rPr lang="el-GR" sz="1600" dirty="0">
                <a:solidFill>
                  <a:schemeClr val="bg1"/>
                </a:solidFill>
              </a:rPr>
              <a:t>Η ένταση αυτή εκφράστηκε καλύτερα από τον </a:t>
            </a:r>
            <a:r>
              <a:rPr lang="el-GR" sz="1600" b="1" dirty="0" err="1">
                <a:solidFill>
                  <a:schemeClr val="bg1"/>
                </a:solidFill>
              </a:rPr>
              <a:t>Craig</a:t>
            </a:r>
            <a:r>
              <a:rPr lang="el-GR" sz="1600" dirty="0">
                <a:solidFill>
                  <a:schemeClr val="bg1"/>
                </a:solidFill>
              </a:rPr>
              <a:t>, ο οποίος ήταν υπέρμαχος του </a:t>
            </a:r>
            <a:r>
              <a:rPr lang="el-GR" sz="1600" dirty="0" err="1">
                <a:solidFill>
                  <a:schemeClr val="bg1"/>
                </a:solidFill>
              </a:rPr>
              <a:t>αντιρρεαλιστικού</a:t>
            </a:r>
            <a:r>
              <a:rPr lang="el-GR" sz="1600" dirty="0">
                <a:solidFill>
                  <a:schemeClr val="bg1"/>
                </a:solidFill>
              </a:rPr>
              <a:t> και αντί-</a:t>
            </a:r>
            <a:r>
              <a:rPr lang="el-GR" sz="1600" dirty="0" err="1">
                <a:solidFill>
                  <a:schemeClr val="bg1"/>
                </a:solidFill>
              </a:rPr>
              <a:t>νατουραλιστικού</a:t>
            </a:r>
            <a:r>
              <a:rPr lang="el-GR" sz="1600" dirty="0">
                <a:solidFill>
                  <a:schemeClr val="bg1"/>
                </a:solidFill>
              </a:rPr>
              <a:t> στυλιζαρισμένου θεάτρου. Πρότυπά του ήταν το κλασικό ελληνικό θέατρο και οι θεατρικές εκφράσεις της Άπω Ανατολής. Η θεωρία του για την </a:t>
            </a:r>
            <a:r>
              <a:rPr lang="el-GR" sz="1600" b="1" dirty="0">
                <a:solidFill>
                  <a:schemeClr val="bg1"/>
                </a:solidFill>
              </a:rPr>
              <a:t>Υπέρ-μαριονέτα</a:t>
            </a:r>
            <a:r>
              <a:rPr lang="el-GR" sz="1600" dirty="0">
                <a:solidFill>
                  <a:schemeClr val="bg1"/>
                </a:solidFill>
              </a:rPr>
              <a:t> (</a:t>
            </a:r>
            <a:r>
              <a:rPr lang="el-GR" sz="1600" i="1" dirty="0">
                <a:solidFill>
                  <a:schemeClr val="bg1"/>
                </a:solidFill>
              </a:rPr>
              <a:t>Ο Ηθοποιός και η Υπέρ-μαριονέτα,</a:t>
            </a:r>
            <a:r>
              <a:rPr lang="el-GR" sz="1600" dirty="0">
                <a:solidFill>
                  <a:schemeClr val="bg1"/>
                </a:solidFill>
              </a:rPr>
              <a:t> 1907) προκάλεσε μεγάλες συζητήσεις και παρερμηνείες</a:t>
            </a:r>
            <a:endParaRPr lang="en-GR" dirty="0">
              <a:solidFill>
                <a:schemeClr val="bg1"/>
              </a:solidFill>
            </a:endParaRPr>
          </a:p>
          <a:p>
            <a:endParaRPr lang="en-GR" dirty="0"/>
          </a:p>
        </p:txBody>
      </p:sp>
    </p:spTree>
    <p:extLst>
      <p:ext uri="{BB962C8B-B14F-4D97-AF65-F5344CB8AC3E}">
        <p14:creationId xmlns:p14="http://schemas.microsoft.com/office/powerpoint/2010/main" val="30291718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walking in front of a building&#10;&#10;Description automatically generated">
            <a:extLst>
              <a:ext uri="{FF2B5EF4-FFF2-40B4-BE49-F238E27FC236}">
                <a16:creationId xmlns:a16="http://schemas.microsoft.com/office/drawing/2014/main" id="{B77BE764-59EF-7847-A633-E8FA487C50C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38671240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og, laying, sitting, wooden&#10;&#10;Description automatically generated">
            <a:extLst>
              <a:ext uri="{FF2B5EF4-FFF2-40B4-BE49-F238E27FC236}">
                <a16:creationId xmlns:a16="http://schemas.microsoft.com/office/drawing/2014/main" id="{3615F29D-0295-D648-BB7F-DD5D73CEB6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Rectangle 1">
            <a:extLst>
              <a:ext uri="{FF2B5EF4-FFF2-40B4-BE49-F238E27FC236}">
                <a16:creationId xmlns:a16="http://schemas.microsoft.com/office/drawing/2014/main" id="{56B1DEEE-F455-EE46-997F-7E1E3B434AA4}"/>
              </a:ext>
            </a:extLst>
          </p:cNvPr>
          <p:cNvSpPr/>
          <p:nvPr/>
        </p:nvSpPr>
        <p:spPr>
          <a:xfrm>
            <a:off x="5148064" y="188640"/>
            <a:ext cx="3565656" cy="646331"/>
          </a:xfrm>
          <a:prstGeom prst="rect">
            <a:avLst/>
          </a:prstGeom>
        </p:spPr>
        <p:txBody>
          <a:bodyPr wrap="none">
            <a:spAutoFit/>
          </a:bodyPr>
          <a:lstStyle/>
          <a:p>
            <a:r>
              <a:rPr lang="en-US" dirty="0"/>
              <a:t>Festival Mondial Charleville M</a:t>
            </a:r>
            <a:r>
              <a:rPr lang="el-GR" dirty="0" err="1"/>
              <a:t>é</a:t>
            </a:r>
            <a:r>
              <a:rPr lang="en-US" dirty="0" err="1"/>
              <a:t>zi</a:t>
            </a:r>
            <a:r>
              <a:rPr lang="el-GR" dirty="0" err="1"/>
              <a:t>è</a:t>
            </a:r>
            <a:r>
              <a:rPr lang="en-US" dirty="0"/>
              <a:t>re</a:t>
            </a:r>
          </a:p>
          <a:p>
            <a:r>
              <a:rPr lang="en-GB" b="1" dirty="0"/>
              <a:t>Théâtre la </a:t>
            </a:r>
            <a:r>
              <a:rPr lang="en-GB" b="1" dirty="0" err="1"/>
              <a:t>Licorne</a:t>
            </a:r>
            <a:r>
              <a:rPr lang="en-US" dirty="0"/>
              <a:t> </a:t>
            </a:r>
            <a:endParaRPr lang="en-GR" dirty="0"/>
          </a:p>
        </p:txBody>
      </p:sp>
    </p:spTree>
    <p:extLst>
      <p:ext uri="{BB962C8B-B14F-4D97-AF65-F5344CB8AC3E}">
        <p14:creationId xmlns:p14="http://schemas.microsoft.com/office/powerpoint/2010/main" val="18136824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person, person, holding&#10;&#10;Description automatically generated">
            <a:extLst>
              <a:ext uri="{FF2B5EF4-FFF2-40B4-BE49-F238E27FC236}">
                <a16:creationId xmlns:a16="http://schemas.microsoft.com/office/drawing/2014/main" id="{E41CBB9F-3597-1747-AD58-3246E41DC5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42129745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port, person, sitting, dog&#10;&#10;Description automatically generated">
            <a:extLst>
              <a:ext uri="{FF2B5EF4-FFF2-40B4-BE49-F238E27FC236}">
                <a16:creationId xmlns:a16="http://schemas.microsoft.com/office/drawing/2014/main" id="{2EB2B2AD-D4FC-0F4D-BC28-9A3C6581C2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7C05C6D5-F798-004C-BB17-D99899F941E9}"/>
              </a:ext>
            </a:extLst>
          </p:cNvPr>
          <p:cNvSpPr txBox="1"/>
          <p:nvPr/>
        </p:nvSpPr>
        <p:spPr>
          <a:xfrm>
            <a:off x="5759624" y="260648"/>
            <a:ext cx="3384376" cy="4401205"/>
          </a:xfrm>
          <a:prstGeom prst="rect">
            <a:avLst/>
          </a:prstGeom>
          <a:noFill/>
        </p:spPr>
        <p:txBody>
          <a:bodyPr wrap="square" rtlCol="0">
            <a:spAutoFit/>
          </a:bodyPr>
          <a:lstStyle/>
          <a:p>
            <a:r>
              <a:rPr lang="el-GR" sz="1400" dirty="0"/>
              <a:t>Το 1978 ο </a:t>
            </a:r>
            <a:r>
              <a:rPr lang="el-GR" sz="1400" dirty="0" err="1"/>
              <a:t>Neville</a:t>
            </a:r>
            <a:r>
              <a:rPr lang="el-GR" sz="1400" dirty="0"/>
              <a:t> </a:t>
            </a:r>
            <a:r>
              <a:rPr lang="el-GR" sz="1400" dirty="0" err="1"/>
              <a:t>Tranter</a:t>
            </a:r>
            <a:r>
              <a:rPr lang="el-GR" sz="1400" dirty="0"/>
              <a:t> ήρθε με το </a:t>
            </a:r>
            <a:r>
              <a:rPr lang="el-GR" sz="1400" dirty="0" err="1"/>
              <a:t>Stuffed</a:t>
            </a:r>
            <a:r>
              <a:rPr lang="el-GR" sz="1400" dirty="0"/>
              <a:t> </a:t>
            </a:r>
            <a:r>
              <a:rPr lang="el-GR" sz="1400" dirty="0" err="1"/>
              <a:t>Puppet</a:t>
            </a:r>
            <a:r>
              <a:rPr lang="el-GR" sz="1400" dirty="0"/>
              <a:t> </a:t>
            </a:r>
            <a:r>
              <a:rPr lang="el-GR" sz="1400" dirty="0" err="1"/>
              <a:t>Theatre</a:t>
            </a:r>
            <a:r>
              <a:rPr lang="el-GR" sz="1400" dirty="0"/>
              <a:t> στο Φεστιβάλ </a:t>
            </a:r>
            <a:r>
              <a:rPr lang="el-GR" sz="1400" dirty="0" err="1"/>
              <a:t>δρ</a:t>
            </a:r>
            <a:r>
              <a:rPr lang="en-US" sz="1400" dirty="0" err="1"/>
              <a:t>ό</a:t>
            </a:r>
            <a:r>
              <a:rPr lang="el-GR" sz="1400" dirty="0"/>
              <a:t>μου (</a:t>
            </a:r>
            <a:r>
              <a:rPr lang="el-GR" sz="1400" dirty="0" err="1"/>
              <a:t>street</a:t>
            </a:r>
            <a:r>
              <a:rPr lang="el-GR" sz="1400" dirty="0"/>
              <a:t> </a:t>
            </a:r>
            <a:r>
              <a:rPr lang="el-GR" sz="1400" dirty="0" err="1"/>
              <a:t>street</a:t>
            </a:r>
            <a:r>
              <a:rPr lang="el-GR" sz="1400" dirty="0"/>
              <a:t>) στο Άμστερνταμ και δεν έφυγε ποτέ. Ανέπτυξε το τυπικό στυλ του οπτικού θεάτρου με μαριονέτες σε ανθρώπινο μέγεθος. Ο </a:t>
            </a:r>
            <a:r>
              <a:rPr lang="el-GR" sz="1400" dirty="0" err="1"/>
              <a:t>Neville</a:t>
            </a:r>
            <a:r>
              <a:rPr lang="el-GR" sz="1400" dirty="0"/>
              <a:t> </a:t>
            </a:r>
            <a:r>
              <a:rPr lang="el-GR" sz="1400" dirty="0" err="1"/>
              <a:t>Tranter</a:t>
            </a:r>
            <a:r>
              <a:rPr lang="el-GR" sz="1400" dirty="0"/>
              <a:t> </a:t>
            </a:r>
            <a:r>
              <a:rPr lang="en-US" sz="1400" dirty="0"/>
              <a:t>solo artist, </a:t>
            </a:r>
            <a:r>
              <a:rPr lang="el-GR" sz="1400" dirty="0"/>
              <a:t>και ο ιδρυτής, η καλλιτεχνική δύναμη του </a:t>
            </a:r>
            <a:r>
              <a:rPr lang="el-GR" sz="1400" dirty="0" err="1"/>
              <a:t>Stuffed</a:t>
            </a:r>
            <a:r>
              <a:rPr lang="el-GR" sz="1400" dirty="0"/>
              <a:t> </a:t>
            </a:r>
            <a:r>
              <a:rPr lang="el-GR" sz="1400" dirty="0" err="1"/>
              <a:t>Puppet</a:t>
            </a:r>
            <a:r>
              <a:rPr lang="el-GR" sz="1400" dirty="0"/>
              <a:t> </a:t>
            </a:r>
            <a:r>
              <a:rPr lang="el-GR" sz="1400" dirty="0" err="1"/>
              <a:t>Theatre</a:t>
            </a:r>
            <a:r>
              <a:rPr lang="el-GR" sz="1400" dirty="0"/>
              <a:t>. </a:t>
            </a:r>
          </a:p>
          <a:p>
            <a:r>
              <a:rPr lang="el-GR" sz="1400" dirty="0"/>
              <a:t>Με τον δικό του αδίστακτο αλλά ποιητικό τρόπο, αντιμετωπίζει το κοινό του, τους φόβους και τα όνειρά τους, τις παρορμήσεις και τις επιθυμίες τους, που </a:t>
            </a:r>
            <a:r>
              <a:rPr lang="el-GR" sz="1400" dirty="0" err="1"/>
              <a:t>προσωποποιούνται</a:t>
            </a:r>
            <a:r>
              <a:rPr lang="el-GR" sz="1400" dirty="0"/>
              <a:t> από τις μαριονέτες του  που μιλούν για τη ζωής τους.</a:t>
            </a:r>
          </a:p>
          <a:p>
            <a:r>
              <a:rPr lang="el-GR" sz="1400" dirty="0"/>
              <a:t>Ο συνδυασμός των λιτών σκηνικών με τη </a:t>
            </a:r>
            <a:r>
              <a:rPr lang="el-GR" sz="1400" dirty="0" err="1"/>
              <a:t>μουσική,το</a:t>
            </a:r>
            <a:r>
              <a:rPr lang="el-GR" sz="1400" dirty="0"/>
              <a:t>  φωτισμό και τον ήχο, οι παραστάσεις του είναι ικανές να προκαλέσουν εικόνες που το κοινό δεν θα ξεχάσει για μεγάλο χρονικό διάστημα.</a:t>
            </a:r>
          </a:p>
          <a:p>
            <a:endParaRPr lang="en-GR" sz="1400" dirty="0"/>
          </a:p>
        </p:txBody>
      </p:sp>
      <p:sp>
        <p:nvSpPr>
          <p:cNvPr id="5" name="TextBox 4">
            <a:extLst>
              <a:ext uri="{FF2B5EF4-FFF2-40B4-BE49-F238E27FC236}">
                <a16:creationId xmlns:a16="http://schemas.microsoft.com/office/drawing/2014/main" id="{5BD26E82-2876-AF48-9BF8-A3E88F77F67B}"/>
              </a:ext>
            </a:extLst>
          </p:cNvPr>
          <p:cNvSpPr txBox="1"/>
          <p:nvPr/>
        </p:nvSpPr>
        <p:spPr>
          <a:xfrm>
            <a:off x="827584" y="260648"/>
            <a:ext cx="2304256" cy="369332"/>
          </a:xfrm>
          <a:prstGeom prst="rect">
            <a:avLst/>
          </a:prstGeom>
          <a:noFill/>
        </p:spPr>
        <p:txBody>
          <a:bodyPr wrap="square" rtlCol="0">
            <a:spAutoFit/>
          </a:bodyPr>
          <a:lstStyle/>
          <a:p>
            <a:r>
              <a:rPr lang="el-GR" dirty="0" err="1"/>
              <a:t>Neville</a:t>
            </a:r>
            <a:r>
              <a:rPr lang="el-GR" dirty="0"/>
              <a:t> </a:t>
            </a:r>
            <a:r>
              <a:rPr lang="el-GR" dirty="0" err="1"/>
              <a:t>Tranter</a:t>
            </a:r>
            <a:endParaRPr lang="en-GR" dirty="0"/>
          </a:p>
        </p:txBody>
      </p:sp>
    </p:spTree>
    <p:extLst>
      <p:ext uri="{BB962C8B-B14F-4D97-AF65-F5344CB8AC3E}">
        <p14:creationId xmlns:p14="http://schemas.microsoft.com/office/powerpoint/2010/main" val="738685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a costume&#10;&#10;Description automatically generated">
            <a:extLst>
              <a:ext uri="{FF2B5EF4-FFF2-40B4-BE49-F238E27FC236}">
                <a16:creationId xmlns:a16="http://schemas.microsoft.com/office/drawing/2014/main" id="{59E876EB-74DC-C14C-8B33-F19D9E61E3A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0500" y="0"/>
            <a:ext cx="5143500" cy="6858000"/>
          </a:xfrm>
          <a:prstGeom prst="rect">
            <a:avLst/>
          </a:prstGeom>
        </p:spPr>
      </p:pic>
      <p:sp>
        <p:nvSpPr>
          <p:cNvPr id="2" name="TextBox 1">
            <a:extLst>
              <a:ext uri="{FF2B5EF4-FFF2-40B4-BE49-F238E27FC236}">
                <a16:creationId xmlns:a16="http://schemas.microsoft.com/office/drawing/2014/main" id="{BF1EE71C-CFC6-804B-A7D9-424DC162423F}"/>
              </a:ext>
            </a:extLst>
          </p:cNvPr>
          <p:cNvSpPr txBox="1"/>
          <p:nvPr/>
        </p:nvSpPr>
        <p:spPr>
          <a:xfrm>
            <a:off x="539552" y="548680"/>
            <a:ext cx="1701107" cy="369332"/>
          </a:xfrm>
          <a:prstGeom prst="rect">
            <a:avLst/>
          </a:prstGeom>
          <a:noFill/>
        </p:spPr>
        <p:txBody>
          <a:bodyPr wrap="none" rtlCol="0">
            <a:spAutoFit/>
          </a:bodyPr>
          <a:lstStyle/>
          <a:p>
            <a:r>
              <a:rPr lang="en-GB" dirty="0" err="1"/>
              <a:t>Hyakki-Dondoro</a:t>
            </a:r>
            <a:endParaRPr lang="en-GR" dirty="0"/>
          </a:p>
        </p:txBody>
      </p:sp>
      <p:sp>
        <p:nvSpPr>
          <p:cNvPr id="4" name="TextBox 3">
            <a:extLst>
              <a:ext uri="{FF2B5EF4-FFF2-40B4-BE49-F238E27FC236}">
                <a16:creationId xmlns:a16="http://schemas.microsoft.com/office/drawing/2014/main" id="{0100326E-5449-ED4A-A497-91A309C01213}"/>
              </a:ext>
            </a:extLst>
          </p:cNvPr>
          <p:cNvSpPr txBox="1"/>
          <p:nvPr/>
        </p:nvSpPr>
        <p:spPr>
          <a:xfrm>
            <a:off x="539552" y="1340768"/>
            <a:ext cx="3024336" cy="2062103"/>
          </a:xfrm>
          <a:prstGeom prst="rect">
            <a:avLst/>
          </a:prstGeom>
          <a:noFill/>
        </p:spPr>
        <p:txBody>
          <a:bodyPr wrap="square" rtlCol="0">
            <a:spAutoFit/>
          </a:bodyPr>
          <a:lstStyle/>
          <a:p>
            <a:r>
              <a:rPr lang="el-GR" sz="1600" dirty="0"/>
              <a:t>Ιάπωνας Σολ</a:t>
            </a:r>
            <a:r>
              <a:rPr lang="en-GR" sz="1600" dirty="0"/>
              <a:t>ί</a:t>
            </a:r>
            <a:r>
              <a:rPr lang="el-GR" sz="1600" dirty="0" err="1"/>
              <a:t>στ</a:t>
            </a:r>
            <a:r>
              <a:rPr lang="el-GR" sz="1600" dirty="0"/>
              <a:t> </a:t>
            </a:r>
          </a:p>
          <a:p>
            <a:r>
              <a:rPr lang="el-GR" sz="1600" dirty="0"/>
              <a:t>Ο </a:t>
            </a:r>
            <a:r>
              <a:rPr lang="en-GB" sz="1600" dirty="0"/>
              <a:t>Okamoto </a:t>
            </a:r>
            <a:r>
              <a:rPr lang="en-GB" sz="1600" dirty="0" err="1"/>
              <a:t>Hoichi</a:t>
            </a:r>
            <a:r>
              <a:rPr lang="en-GB" sz="1600" dirty="0"/>
              <a:t> </a:t>
            </a:r>
            <a:r>
              <a:rPr lang="el-GR" sz="1600" dirty="0"/>
              <a:t>γεννήθηκε στη Χιροσίμα και σπούδασε μάσκα, χορό, κουκλοθέατρο, χειρονομία</a:t>
            </a:r>
          </a:p>
          <a:p>
            <a:endParaRPr lang="el-GR" sz="1600" dirty="0"/>
          </a:p>
          <a:p>
            <a:r>
              <a:rPr lang="el-GR" sz="1600" dirty="0"/>
              <a:t>Ξεκινάει τις παρουσιάσεις του 1974  ενώνοντας όλες τις μορφές τέχνης στις παραστάσεις του.</a:t>
            </a:r>
            <a:endParaRPr lang="en-GR" sz="1600" dirty="0"/>
          </a:p>
        </p:txBody>
      </p:sp>
    </p:spTree>
    <p:extLst>
      <p:ext uri="{BB962C8B-B14F-4D97-AF65-F5344CB8AC3E}">
        <p14:creationId xmlns:p14="http://schemas.microsoft.com/office/powerpoint/2010/main" val="6135157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4A5B80A1-1393-5242-9508-E25889ED553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51920" y="0"/>
            <a:ext cx="5143500" cy="6858000"/>
          </a:xfrm>
          <a:prstGeom prst="rect">
            <a:avLst/>
          </a:prstGeom>
        </p:spPr>
      </p:pic>
      <p:sp>
        <p:nvSpPr>
          <p:cNvPr id="4" name="TextBox 3">
            <a:extLst>
              <a:ext uri="{FF2B5EF4-FFF2-40B4-BE49-F238E27FC236}">
                <a16:creationId xmlns:a16="http://schemas.microsoft.com/office/drawing/2014/main" id="{BE21790C-34E5-E141-8765-9ED44A965A1D}"/>
              </a:ext>
            </a:extLst>
          </p:cNvPr>
          <p:cNvSpPr txBox="1"/>
          <p:nvPr/>
        </p:nvSpPr>
        <p:spPr>
          <a:xfrm>
            <a:off x="1582637" y="5867980"/>
            <a:ext cx="1765227" cy="369332"/>
          </a:xfrm>
          <a:prstGeom prst="rect">
            <a:avLst/>
          </a:prstGeom>
          <a:noFill/>
        </p:spPr>
        <p:txBody>
          <a:bodyPr wrap="none" rtlCol="0">
            <a:spAutoFit/>
          </a:bodyPr>
          <a:lstStyle/>
          <a:p>
            <a:r>
              <a:rPr lang="en-GB" dirty="0"/>
              <a:t>ILKA SCHÖNBEIN</a:t>
            </a:r>
            <a:endParaRPr lang="en-GR" dirty="0"/>
          </a:p>
        </p:txBody>
      </p:sp>
      <p:sp>
        <p:nvSpPr>
          <p:cNvPr id="5" name="TextBox 4">
            <a:extLst>
              <a:ext uri="{FF2B5EF4-FFF2-40B4-BE49-F238E27FC236}">
                <a16:creationId xmlns:a16="http://schemas.microsoft.com/office/drawing/2014/main" id="{66DCD779-DC4C-CA43-901C-662F646D7A1C}"/>
              </a:ext>
            </a:extLst>
          </p:cNvPr>
          <p:cNvSpPr txBox="1"/>
          <p:nvPr/>
        </p:nvSpPr>
        <p:spPr>
          <a:xfrm>
            <a:off x="323528" y="620688"/>
            <a:ext cx="3024336" cy="4339650"/>
          </a:xfrm>
          <a:prstGeom prst="rect">
            <a:avLst/>
          </a:prstGeom>
          <a:noFill/>
        </p:spPr>
        <p:txBody>
          <a:bodyPr wrap="square" rtlCol="0">
            <a:spAutoFit/>
          </a:bodyPr>
          <a:lstStyle/>
          <a:p>
            <a:r>
              <a:rPr lang="el-GR" dirty="0"/>
              <a:t> Θέατρο </a:t>
            </a:r>
            <a:r>
              <a:rPr lang="el-GR" dirty="0" err="1"/>
              <a:t>Meschugge</a:t>
            </a:r>
            <a:r>
              <a:rPr lang="el-GR" dirty="0"/>
              <a:t> </a:t>
            </a:r>
          </a:p>
          <a:p>
            <a:endParaRPr lang="el-GR" dirty="0"/>
          </a:p>
          <a:p>
            <a:r>
              <a:rPr lang="el-GR" sz="1600" dirty="0"/>
              <a:t>Γεννήθηκε στο </a:t>
            </a:r>
            <a:r>
              <a:rPr lang="el-GR" sz="1600" dirty="0" err="1"/>
              <a:t>Ντάρμσταντ</a:t>
            </a:r>
            <a:r>
              <a:rPr lang="el-GR" sz="1600" dirty="0"/>
              <a:t> .</a:t>
            </a:r>
          </a:p>
          <a:p>
            <a:r>
              <a:rPr lang="el-GR" sz="1600" dirty="0"/>
              <a:t>Σπούδασε κοντά στον Ρούντολφ </a:t>
            </a:r>
            <a:r>
              <a:rPr lang="el-GR" sz="1600" dirty="0" err="1"/>
              <a:t>Στάινερ</a:t>
            </a:r>
            <a:r>
              <a:rPr lang="el-GR" sz="1600" dirty="0"/>
              <a:t>  χορό, ο οποίος συνήθιζε να υποστηρίζει την ένωση της ψυχής και της κίνησης. Στη </a:t>
            </a:r>
            <a:r>
              <a:rPr lang="el-GR" sz="1600" dirty="0" err="1"/>
              <a:t>Στουτγκάρδη</a:t>
            </a:r>
            <a:r>
              <a:rPr lang="el-GR" sz="1600" dirty="0"/>
              <a:t> με μαθήτευσε δίπλα στον  </a:t>
            </a:r>
            <a:r>
              <a:rPr lang="el-GR" sz="1600" dirty="0" err="1"/>
              <a:t>μαριονετίστα</a:t>
            </a:r>
            <a:r>
              <a:rPr lang="el-GR" sz="1600" dirty="0"/>
              <a:t> </a:t>
            </a:r>
            <a:r>
              <a:rPr lang="el-GR" sz="1600" dirty="0" err="1"/>
              <a:t>Albrecht</a:t>
            </a:r>
            <a:r>
              <a:rPr lang="el-GR" sz="1600" dirty="0"/>
              <a:t> </a:t>
            </a:r>
            <a:r>
              <a:rPr lang="el-GR" sz="1600" dirty="0" err="1"/>
              <a:t>Roser</a:t>
            </a:r>
            <a:r>
              <a:rPr lang="el-GR" sz="1600" dirty="0"/>
              <a:t>. </a:t>
            </a:r>
          </a:p>
          <a:p>
            <a:r>
              <a:rPr lang="el-GR" sz="1600" dirty="0"/>
              <a:t>Και ξεκίνησε περιοδείες για περίπου 10 χρόνια παίζοντας σε θιάσους</a:t>
            </a:r>
          </a:p>
          <a:p>
            <a:r>
              <a:rPr lang="el-GR" sz="1600" dirty="0"/>
              <a:t>Σήμερα έχει το δικό της θίασο Θέατρο </a:t>
            </a:r>
            <a:r>
              <a:rPr lang="el-GR" sz="1600" dirty="0" err="1"/>
              <a:t>Meschugge</a:t>
            </a:r>
            <a:r>
              <a:rPr lang="el-GR" sz="1600" dirty="0"/>
              <a:t> </a:t>
            </a:r>
            <a:r>
              <a:rPr lang="el-GR" sz="1600" dirty="0" err="1"/>
              <a:t>όπυ</a:t>
            </a:r>
            <a:r>
              <a:rPr lang="el-GR" sz="1600" dirty="0"/>
              <a:t> δίνει παραστάσεις σε φεστιβάλ</a:t>
            </a:r>
          </a:p>
          <a:p>
            <a:endParaRPr lang="en-GR" sz="1600" dirty="0"/>
          </a:p>
        </p:txBody>
      </p:sp>
    </p:spTree>
    <p:extLst>
      <p:ext uri="{BB962C8B-B14F-4D97-AF65-F5344CB8AC3E}">
        <p14:creationId xmlns:p14="http://schemas.microsoft.com/office/powerpoint/2010/main" val="1203579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earing a costume&#10;&#10;Description automatically generated">
            <a:extLst>
              <a:ext uri="{FF2B5EF4-FFF2-40B4-BE49-F238E27FC236}">
                <a16:creationId xmlns:a16="http://schemas.microsoft.com/office/drawing/2014/main" id="{8E32192A-2131-3B4C-9050-5395EF3C912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9592" y="0"/>
            <a:ext cx="7852584" cy="5904656"/>
          </a:xfrm>
          <a:prstGeom prst="rect">
            <a:avLst/>
          </a:prstGeom>
        </p:spPr>
      </p:pic>
      <p:sp>
        <p:nvSpPr>
          <p:cNvPr id="5" name="TextBox 4">
            <a:extLst>
              <a:ext uri="{FF2B5EF4-FFF2-40B4-BE49-F238E27FC236}">
                <a16:creationId xmlns:a16="http://schemas.microsoft.com/office/drawing/2014/main" id="{440B745B-1DBF-C44A-872E-24778CCF3AF7}"/>
              </a:ext>
            </a:extLst>
          </p:cNvPr>
          <p:cNvSpPr txBox="1"/>
          <p:nvPr/>
        </p:nvSpPr>
        <p:spPr>
          <a:xfrm>
            <a:off x="6012160" y="6093296"/>
            <a:ext cx="1540550" cy="369332"/>
          </a:xfrm>
          <a:prstGeom prst="rect">
            <a:avLst/>
          </a:prstGeom>
          <a:noFill/>
        </p:spPr>
        <p:txBody>
          <a:bodyPr wrap="none" rtlCol="0">
            <a:spAutoFit/>
          </a:bodyPr>
          <a:lstStyle/>
          <a:p>
            <a:r>
              <a:rPr lang="en-GB" dirty="0" err="1"/>
              <a:t>Figura</a:t>
            </a:r>
            <a:r>
              <a:rPr lang="en-GB" dirty="0"/>
              <a:t> Theatre</a:t>
            </a:r>
            <a:endParaRPr lang="en-GR"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lumMod val="7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B3789D-E7A9-5B46-A171-8751E90821CB}"/>
              </a:ext>
            </a:extLst>
          </p:cNvPr>
          <p:cNvSpPr txBox="1"/>
          <p:nvPr/>
        </p:nvSpPr>
        <p:spPr>
          <a:xfrm>
            <a:off x="611560" y="4437112"/>
            <a:ext cx="7920880" cy="1815882"/>
          </a:xfrm>
          <a:prstGeom prst="rect">
            <a:avLst/>
          </a:prstGeom>
          <a:noFill/>
        </p:spPr>
        <p:txBody>
          <a:bodyPr wrap="square" rtlCol="0">
            <a:spAutoFit/>
          </a:bodyPr>
          <a:lstStyle/>
          <a:p>
            <a:r>
              <a:rPr lang="el-GR" sz="1600" dirty="0">
                <a:solidFill>
                  <a:schemeClr val="bg1"/>
                </a:solidFill>
              </a:rPr>
              <a:t>Θίασος από το Περού, ιδρύθηκε το 1986 στη Λίμα από τους </a:t>
            </a:r>
            <a:r>
              <a:rPr lang="el-GR" sz="1600" dirty="0" err="1">
                <a:solidFill>
                  <a:schemeClr val="bg1"/>
                </a:solidFill>
              </a:rPr>
              <a:t>Ines</a:t>
            </a:r>
            <a:r>
              <a:rPr lang="el-GR" sz="1600" dirty="0">
                <a:solidFill>
                  <a:schemeClr val="bg1"/>
                </a:solidFill>
              </a:rPr>
              <a:t> (</a:t>
            </a:r>
            <a:r>
              <a:rPr lang="el-GR" sz="1600" dirty="0" err="1">
                <a:solidFill>
                  <a:schemeClr val="bg1"/>
                </a:solidFill>
              </a:rPr>
              <a:t>Inés</a:t>
            </a:r>
            <a:r>
              <a:rPr lang="el-GR" sz="1600" dirty="0">
                <a:solidFill>
                  <a:schemeClr val="bg1"/>
                </a:solidFill>
              </a:rPr>
              <a:t>) </a:t>
            </a:r>
            <a:r>
              <a:rPr lang="el-GR" sz="1600" dirty="0" err="1">
                <a:solidFill>
                  <a:schemeClr val="bg1"/>
                </a:solidFill>
              </a:rPr>
              <a:t>Pasic</a:t>
            </a:r>
            <a:r>
              <a:rPr lang="el-GR" sz="1600" dirty="0">
                <a:solidFill>
                  <a:schemeClr val="bg1"/>
                </a:solidFill>
              </a:rPr>
              <a:t> και </a:t>
            </a:r>
            <a:r>
              <a:rPr lang="el-GR" sz="1600" dirty="0" err="1">
                <a:solidFill>
                  <a:schemeClr val="bg1"/>
                </a:solidFill>
              </a:rPr>
              <a:t>Hugo</a:t>
            </a:r>
            <a:r>
              <a:rPr lang="el-GR" sz="1600" dirty="0">
                <a:solidFill>
                  <a:schemeClr val="bg1"/>
                </a:solidFill>
              </a:rPr>
              <a:t> </a:t>
            </a:r>
            <a:r>
              <a:rPr lang="el-GR" sz="1600" dirty="0" err="1">
                <a:solidFill>
                  <a:schemeClr val="bg1"/>
                </a:solidFill>
              </a:rPr>
              <a:t>Suárez</a:t>
            </a:r>
            <a:r>
              <a:rPr lang="en-US" sz="1600" dirty="0">
                <a:solidFill>
                  <a:schemeClr val="bg1"/>
                </a:solidFill>
              </a:rPr>
              <a:t>.</a:t>
            </a:r>
            <a:r>
              <a:rPr lang="el-GR" sz="1600" dirty="0">
                <a:solidFill>
                  <a:schemeClr val="bg1"/>
                </a:solidFill>
              </a:rPr>
              <a:t> </a:t>
            </a:r>
          </a:p>
          <a:p>
            <a:r>
              <a:rPr lang="el-GR" sz="1600" dirty="0">
                <a:solidFill>
                  <a:schemeClr val="bg1"/>
                </a:solidFill>
              </a:rPr>
              <a:t>Οι παραστάσεις τους χαρακτηρίζονται από την αναζήτηση κρυφών χαρακτήρων που υπάρχουν στο σώμα του ερμηνευτή. Έτσι, μεταμορφώνουν το σώμα τους - τα χέρια, τη μύτη, τα γόνατα κ.λπ. - σε χαρακτήρες μαριονέτας  που εκφράζονται μέσω θεατρικής γλώσσας χωρίς λόγια, αλλά αποκλειστικά με πράξεις και συναισθήματα, χρησιμοποιώντας σύμβολα και οπτικές μεταφορές. Στα σόου τους περιλαμβάνονται οι </a:t>
            </a:r>
            <a:r>
              <a:rPr lang="el-GR" sz="1600" dirty="0" err="1">
                <a:solidFill>
                  <a:schemeClr val="bg1"/>
                </a:solidFill>
              </a:rPr>
              <a:t>Cuentos</a:t>
            </a:r>
            <a:r>
              <a:rPr lang="el-GR" sz="1600" dirty="0">
                <a:solidFill>
                  <a:schemeClr val="bg1"/>
                </a:solidFill>
              </a:rPr>
              <a:t> </a:t>
            </a:r>
            <a:r>
              <a:rPr lang="el-GR" sz="1600" dirty="0" err="1">
                <a:solidFill>
                  <a:schemeClr val="bg1"/>
                </a:solidFill>
              </a:rPr>
              <a:t>Pequeños</a:t>
            </a:r>
            <a:r>
              <a:rPr lang="el-GR" sz="1600" dirty="0">
                <a:solidFill>
                  <a:schemeClr val="bg1"/>
                </a:solidFill>
              </a:rPr>
              <a:t> (</a:t>
            </a:r>
            <a:r>
              <a:rPr lang="el-GR" sz="1600" dirty="0" err="1">
                <a:solidFill>
                  <a:schemeClr val="bg1"/>
                </a:solidFill>
              </a:rPr>
              <a:t>Short</a:t>
            </a:r>
            <a:r>
              <a:rPr lang="el-GR" sz="1600" dirty="0">
                <a:solidFill>
                  <a:schemeClr val="bg1"/>
                </a:solidFill>
              </a:rPr>
              <a:t> </a:t>
            </a:r>
            <a:r>
              <a:rPr lang="el-GR" sz="1600" dirty="0" err="1">
                <a:solidFill>
                  <a:schemeClr val="bg1"/>
                </a:solidFill>
              </a:rPr>
              <a:t>Stories</a:t>
            </a:r>
            <a:r>
              <a:rPr lang="el-GR" sz="1600" dirty="0">
                <a:solidFill>
                  <a:schemeClr val="bg1"/>
                </a:solidFill>
              </a:rPr>
              <a:t>), μία από τις πιο πρόσφατες δημιουργίες τους, μια συγχώνευση μίμου και κουκλοθέατρου.</a:t>
            </a:r>
            <a:endParaRPr lang="en-GR" sz="1600" dirty="0">
              <a:solidFill>
                <a:schemeClr val="bg1"/>
              </a:solidFill>
            </a:endParaRPr>
          </a:p>
        </p:txBody>
      </p:sp>
      <p:sp>
        <p:nvSpPr>
          <p:cNvPr id="4" name="TextBox 3">
            <a:extLst>
              <a:ext uri="{FF2B5EF4-FFF2-40B4-BE49-F238E27FC236}">
                <a16:creationId xmlns:a16="http://schemas.microsoft.com/office/drawing/2014/main" id="{ACAD86D5-43B1-964A-90B2-75BA5AE40D89}"/>
              </a:ext>
            </a:extLst>
          </p:cNvPr>
          <p:cNvSpPr txBox="1"/>
          <p:nvPr/>
        </p:nvSpPr>
        <p:spPr>
          <a:xfrm>
            <a:off x="755575" y="421184"/>
            <a:ext cx="1395895" cy="369332"/>
          </a:xfrm>
          <a:prstGeom prst="rect">
            <a:avLst/>
          </a:prstGeom>
          <a:noFill/>
        </p:spPr>
        <p:txBody>
          <a:bodyPr wrap="none" rtlCol="0">
            <a:spAutoFit/>
          </a:bodyPr>
          <a:lstStyle/>
          <a:p>
            <a:r>
              <a:rPr lang="el-GR" b="1" dirty="0" err="1">
                <a:solidFill>
                  <a:schemeClr val="bg1"/>
                </a:solidFill>
              </a:rPr>
              <a:t>Hugo</a:t>
            </a:r>
            <a:r>
              <a:rPr lang="el-GR" b="1" dirty="0">
                <a:solidFill>
                  <a:schemeClr val="bg1"/>
                </a:solidFill>
              </a:rPr>
              <a:t> &amp; </a:t>
            </a:r>
            <a:r>
              <a:rPr lang="el-GR" b="1" dirty="0" err="1">
                <a:solidFill>
                  <a:schemeClr val="bg1"/>
                </a:solidFill>
              </a:rPr>
              <a:t>Ines</a:t>
            </a:r>
            <a:r>
              <a:rPr lang="el-GR" b="1" dirty="0">
                <a:solidFill>
                  <a:schemeClr val="bg1"/>
                </a:solidFill>
              </a:rPr>
              <a:t> </a:t>
            </a:r>
            <a:endParaRPr lang="en-GR" b="1" dirty="0"/>
          </a:p>
        </p:txBody>
      </p:sp>
      <p:pic>
        <p:nvPicPr>
          <p:cNvPr id="6" name="Picture 5">
            <a:extLst>
              <a:ext uri="{FF2B5EF4-FFF2-40B4-BE49-F238E27FC236}">
                <a16:creationId xmlns:a16="http://schemas.microsoft.com/office/drawing/2014/main" id="{E02ADFE8-33E8-134F-88E1-E5DFADE3496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5575" y="893503"/>
            <a:ext cx="3816425" cy="3280233"/>
          </a:xfrm>
          <a:prstGeom prst="rect">
            <a:avLst/>
          </a:prstGeom>
        </p:spPr>
      </p:pic>
      <p:pic>
        <p:nvPicPr>
          <p:cNvPr id="8" name="Picture 7" descr="A picture containing person, holding, bed, mouth&#10;&#10;Description automatically generated">
            <a:extLst>
              <a:ext uri="{FF2B5EF4-FFF2-40B4-BE49-F238E27FC236}">
                <a16:creationId xmlns:a16="http://schemas.microsoft.com/office/drawing/2014/main" id="{1BD8F33F-FB10-0040-B97F-E0FD9F74C7E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652120" y="527720"/>
            <a:ext cx="2557653" cy="3646016"/>
          </a:xfrm>
          <a:prstGeom prst="rect">
            <a:avLst/>
          </a:prstGeom>
        </p:spPr>
      </p:pic>
    </p:spTree>
    <p:extLst>
      <p:ext uri="{BB962C8B-B14F-4D97-AF65-F5344CB8AC3E}">
        <p14:creationId xmlns:p14="http://schemas.microsoft.com/office/powerpoint/2010/main" val="34165274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 Εικόνα" descr="s_r08_4315471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013182"/>
            <a:ext cx="9144000" cy="5656178"/>
          </a:xfrm>
          <a:prstGeom prst="rect">
            <a:avLst/>
          </a:prstGeom>
        </p:spPr>
      </p:pic>
      <p:sp>
        <p:nvSpPr>
          <p:cNvPr id="2" name="TextBox 1">
            <a:extLst>
              <a:ext uri="{FF2B5EF4-FFF2-40B4-BE49-F238E27FC236}">
                <a16:creationId xmlns:a16="http://schemas.microsoft.com/office/drawing/2014/main" id="{1A832BE2-205B-4B44-8F22-FC40A5AC46F9}"/>
              </a:ext>
            </a:extLst>
          </p:cNvPr>
          <p:cNvSpPr txBox="1"/>
          <p:nvPr/>
        </p:nvSpPr>
        <p:spPr>
          <a:xfrm>
            <a:off x="683568" y="188640"/>
            <a:ext cx="8208912" cy="646331"/>
          </a:xfrm>
          <a:prstGeom prst="rect">
            <a:avLst/>
          </a:prstGeom>
          <a:noFill/>
        </p:spPr>
        <p:txBody>
          <a:bodyPr wrap="square" rtlCol="0">
            <a:spAutoFit/>
          </a:bodyPr>
          <a:lstStyle/>
          <a:p>
            <a:pPr algn="r"/>
            <a:r>
              <a:rPr lang="en-GB" dirty="0"/>
              <a:t>Royal de Luxe</a:t>
            </a:r>
          </a:p>
          <a:p>
            <a:pPr algn="r"/>
            <a:endParaRPr lang="en-GR"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6AFE907-121C-401F-AFA9-EBAACEAEB4E8}"/>
              </a:ext>
            </a:extLst>
          </p:cNvPr>
          <p:cNvSpPr>
            <a:spLocks noGrp="1"/>
          </p:cNvSpPr>
          <p:nvPr>
            <p:ph type="title"/>
          </p:nvPr>
        </p:nvSpPr>
        <p:spPr>
          <a:xfrm>
            <a:off x="457200" y="273050"/>
            <a:ext cx="3008313" cy="1162050"/>
          </a:xfrm>
        </p:spPr>
        <p:txBody>
          <a:bodyPr/>
          <a:lstStyle/>
          <a:p>
            <a:r>
              <a:rPr lang="el-GR" dirty="0"/>
              <a:t>Royal de </a:t>
            </a:r>
            <a:r>
              <a:rPr lang="el-GR" dirty="0" err="1"/>
              <a:t>Luxe</a:t>
            </a:r>
            <a:br>
              <a:rPr lang="el-GR" dirty="0"/>
            </a:br>
            <a:endParaRPr lang="en-US" dirty="0"/>
          </a:p>
        </p:txBody>
      </p:sp>
      <p:pic>
        <p:nvPicPr>
          <p:cNvPr id="6" name="Picture 5" descr="A group of people standing in front of a large crowd watching&#10;&#10;Description automatically generated">
            <a:extLst>
              <a:ext uri="{FF2B5EF4-FFF2-40B4-BE49-F238E27FC236}">
                <a16:creationId xmlns:a16="http://schemas.microsoft.com/office/drawing/2014/main" id="{341227E6-C64B-4A4E-BF38-7FD97017117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
          <a:stretch/>
        </p:blipFill>
        <p:spPr>
          <a:xfrm>
            <a:off x="3575050" y="273050"/>
            <a:ext cx="5111750" cy="5853113"/>
          </a:xfrm>
          <a:prstGeom prst="rect">
            <a:avLst/>
          </a:prstGeom>
          <a:noFill/>
        </p:spPr>
      </p:pic>
      <p:sp>
        <p:nvSpPr>
          <p:cNvPr id="4" name="TextBox 3">
            <a:extLst>
              <a:ext uri="{FF2B5EF4-FFF2-40B4-BE49-F238E27FC236}">
                <a16:creationId xmlns:a16="http://schemas.microsoft.com/office/drawing/2014/main" id="{B16FCDAE-16DE-474C-A72A-9507D92B4807}"/>
              </a:ext>
            </a:extLst>
          </p:cNvPr>
          <p:cNvSpPr txBox="1"/>
          <p:nvPr/>
        </p:nvSpPr>
        <p:spPr>
          <a:xfrm>
            <a:off x="457200" y="1435100"/>
            <a:ext cx="3008313" cy="4691063"/>
          </a:xfrm>
          <a:prstGeom prst="rect">
            <a:avLst/>
          </a:prstGeom>
        </p:spPr>
        <p:txBody>
          <a:bodyPr vert="horz" lIns="91440" tIns="45720" rIns="91440" bIns="45720" rtlCol="0">
            <a:normAutofit/>
          </a:bodyPr>
          <a:lstStyle/>
          <a:p>
            <a:pPr>
              <a:lnSpc>
                <a:spcPct val="90000"/>
              </a:lnSpc>
              <a:spcBef>
                <a:spcPct val="20000"/>
              </a:spcBef>
            </a:pPr>
            <a:endParaRPr lang="el-GR" sz="1000" kern="1200" dirty="0">
              <a:latin typeface="+mn-lt"/>
              <a:ea typeface="+mn-ea"/>
              <a:cs typeface="+mn-cs"/>
            </a:endParaRPr>
          </a:p>
          <a:p>
            <a:pPr>
              <a:lnSpc>
                <a:spcPct val="90000"/>
              </a:lnSpc>
              <a:spcBef>
                <a:spcPct val="20000"/>
              </a:spcBef>
            </a:pPr>
            <a:endParaRPr lang="el-GR" sz="1000" kern="1200" dirty="0">
              <a:latin typeface="+mn-lt"/>
              <a:ea typeface="+mn-ea"/>
              <a:cs typeface="+mn-cs"/>
            </a:endParaRPr>
          </a:p>
          <a:p>
            <a:pPr>
              <a:lnSpc>
                <a:spcPct val="90000"/>
              </a:lnSpc>
              <a:spcBef>
                <a:spcPct val="20000"/>
              </a:spcBef>
            </a:pPr>
            <a:r>
              <a:rPr lang="el-GR" sz="1000" kern="1200" dirty="0">
                <a:latin typeface="+mn-lt"/>
                <a:ea typeface="+mn-ea"/>
                <a:cs typeface="+mn-cs"/>
              </a:rPr>
              <a:t>Πρόκειται για ένα θίασο εφευρετών, ακροβατών, ποιητών και εμπόρων απορριμμάτων ταυτόχρονα.</a:t>
            </a:r>
          </a:p>
          <a:p>
            <a:pPr>
              <a:lnSpc>
                <a:spcPct val="90000"/>
              </a:lnSpc>
              <a:spcBef>
                <a:spcPct val="20000"/>
              </a:spcBef>
            </a:pPr>
            <a:r>
              <a:rPr lang="el-GR" sz="1000" kern="1200" dirty="0">
                <a:latin typeface="+mn-lt"/>
                <a:ea typeface="+mn-ea"/>
                <a:cs typeface="+mn-cs"/>
              </a:rPr>
              <a:t> Επικεφαλής ο </a:t>
            </a:r>
            <a:r>
              <a:rPr lang="el-GR" sz="1000" kern="1200" dirty="0" err="1">
                <a:latin typeface="+mn-lt"/>
                <a:ea typeface="+mn-ea"/>
                <a:cs typeface="+mn-cs"/>
              </a:rPr>
              <a:t>Jean-Luc</a:t>
            </a:r>
            <a:r>
              <a:rPr lang="el-GR" sz="1000" kern="1200" dirty="0">
                <a:latin typeface="+mn-lt"/>
                <a:ea typeface="+mn-ea"/>
                <a:cs typeface="+mn-cs"/>
              </a:rPr>
              <a:t> </a:t>
            </a:r>
            <a:r>
              <a:rPr lang="el-GR" sz="1000" kern="1200" dirty="0" err="1">
                <a:latin typeface="+mn-lt"/>
                <a:ea typeface="+mn-ea"/>
                <a:cs typeface="+mn-cs"/>
              </a:rPr>
              <a:t>Courcoult</a:t>
            </a:r>
            <a:r>
              <a:rPr lang="el-GR" sz="1000" kern="1200" dirty="0">
                <a:latin typeface="+mn-lt"/>
                <a:ea typeface="+mn-ea"/>
                <a:cs typeface="+mn-cs"/>
              </a:rPr>
              <a:t>. Η Royal de </a:t>
            </a:r>
            <a:r>
              <a:rPr lang="el-GR" sz="1000" kern="1200" dirty="0" err="1">
                <a:latin typeface="+mn-lt"/>
                <a:ea typeface="+mn-ea"/>
                <a:cs typeface="+mn-cs"/>
              </a:rPr>
              <a:t>Luxe</a:t>
            </a:r>
            <a:r>
              <a:rPr lang="el-GR" sz="1000" kern="1200" dirty="0">
                <a:latin typeface="+mn-lt"/>
                <a:ea typeface="+mn-ea"/>
                <a:cs typeface="+mn-cs"/>
              </a:rPr>
              <a:t> θεωρείται μια εικονική, σχεδόν μυθική, εταιρεία θεάτρου. Όλα ξεκίνησαν το 1979 στο </a:t>
            </a:r>
            <a:r>
              <a:rPr lang="el-GR" sz="1000" kern="1200" dirty="0" err="1">
                <a:latin typeface="+mn-lt"/>
                <a:ea typeface="+mn-ea"/>
                <a:cs typeface="+mn-cs"/>
              </a:rPr>
              <a:t>Aix-en-Provence</a:t>
            </a:r>
            <a:r>
              <a:rPr lang="el-GR" sz="1000" kern="1200" dirty="0">
                <a:latin typeface="+mn-lt"/>
                <a:ea typeface="+mn-ea"/>
                <a:cs typeface="+mn-cs"/>
              </a:rPr>
              <a:t>, όπου οι </a:t>
            </a:r>
            <a:r>
              <a:rPr lang="el-GR" sz="1000" kern="1200" dirty="0" err="1">
                <a:latin typeface="+mn-lt"/>
                <a:ea typeface="+mn-ea"/>
                <a:cs typeface="+mn-cs"/>
              </a:rPr>
              <a:t>Jean-Luc</a:t>
            </a:r>
            <a:r>
              <a:rPr lang="el-GR" sz="1000" kern="1200" dirty="0">
                <a:latin typeface="+mn-lt"/>
                <a:ea typeface="+mn-ea"/>
                <a:cs typeface="+mn-cs"/>
              </a:rPr>
              <a:t> </a:t>
            </a:r>
            <a:r>
              <a:rPr lang="el-GR" sz="1000" kern="1200" dirty="0" err="1">
                <a:latin typeface="+mn-lt"/>
                <a:ea typeface="+mn-ea"/>
                <a:cs typeface="+mn-cs"/>
              </a:rPr>
              <a:t>Courcoult</a:t>
            </a:r>
            <a:r>
              <a:rPr lang="el-GR" sz="1000" kern="1200" dirty="0">
                <a:latin typeface="+mn-lt"/>
                <a:ea typeface="+mn-ea"/>
                <a:cs typeface="+mn-cs"/>
              </a:rPr>
              <a:t>, </a:t>
            </a:r>
            <a:r>
              <a:rPr lang="el-GR" sz="1000" kern="1200" dirty="0" err="1">
                <a:latin typeface="+mn-lt"/>
                <a:ea typeface="+mn-ea"/>
                <a:cs typeface="+mn-cs"/>
              </a:rPr>
              <a:t>Véronique</a:t>
            </a:r>
            <a:r>
              <a:rPr lang="el-GR" sz="1000" kern="1200" dirty="0">
                <a:latin typeface="+mn-lt"/>
                <a:ea typeface="+mn-ea"/>
                <a:cs typeface="+mn-cs"/>
              </a:rPr>
              <a:t> </a:t>
            </a:r>
            <a:r>
              <a:rPr lang="el-GR" sz="1000" kern="1200" dirty="0" err="1">
                <a:latin typeface="+mn-lt"/>
                <a:ea typeface="+mn-ea"/>
                <a:cs typeface="+mn-cs"/>
              </a:rPr>
              <a:t>Loève</a:t>
            </a:r>
            <a:r>
              <a:rPr lang="el-GR" sz="1000" kern="1200" dirty="0">
                <a:latin typeface="+mn-lt"/>
                <a:ea typeface="+mn-ea"/>
                <a:cs typeface="+mn-cs"/>
              </a:rPr>
              <a:t> και </a:t>
            </a:r>
            <a:r>
              <a:rPr lang="el-GR" sz="1000" kern="1200" dirty="0" err="1">
                <a:latin typeface="+mn-lt"/>
                <a:ea typeface="+mn-ea"/>
                <a:cs typeface="+mn-cs"/>
              </a:rPr>
              <a:t>Didier</a:t>
            </a:r>
            <a:r>
              <a:rPr lang="el-GR" sz="1000" kern="1200" dirty="0">
                <a:latin typeface="+mn-lt"/>
                <a:ea typeface="+mn-ea"/>
                <a:cs typeface="+mn-cs"/>
              </a:rPr>
              <a:t> </a:t>
            </a:r>
            <a:r>
              <a:rPr lang="el-GR" sz="1000" kern="1200" dirty="0" err="1">
                <a:latin typeface="+mn-lt"/>
                <a:ea typeface="+mn-ea"/>
                <a:cs typeface="+mn-cs"/>
              </a:rPr>
              <a:t>Gallot-Lavallée</a:t>
            </a:r>
            <a:r>
              <a:rPr lang="el-GR" sz="1000" kern="1200" dirty="0">
                <a:latin typeface="+mn-lt"/>
                <a:ea typeface="+mn-ea"/>
                <a:cs typeface="+mn-cs"/>
              </a:rPr>
              <a:t> σκηνοθέτησαν, με τη βοήθεια συναδέλφων ηθοποιών και μουσικών, την πρώτη τους παραγωγή "</a:t>
            </a:r>
            <a:r>
              <a:rPr lang="el-GR" sz="1000" kern="1200" dirty="0" err="1">
                <a:latin typeface="+mn-lt"/>
                <a:ea typeface="+mn-ea"/>
                <a:cs typeface="+mn-cs"/>
              </a:rPr>
              <a:t>Cape</a:t>
            </a:r>
            <a:r>
              <a:rPr lang="el-GR" sz="1000" kern="1200" dirty="0">
                <a:latin typeface="+mn-lt"/>
                <a:ea typeface="+mn-ea"/>
                <a:cs typeface="+mn-cs"/>
              </a:rPr>
              <a:t> </a:t>
            </a:r>
            <a:r>
              <a:rPr lang="el-GR" sz="1000" kern="1200" dirty="0" err="1">
                <a:latin typeface="+mn-lt"/>
                <a:ea typeface="+mn-ea"/>
                <a:cs typeface="+mn-cs"/>
              </a:rPr>
              <a:t>Horn</a:t>
            </a:r>
            <a:r>
              <a:rPr lang="el-GR" sz="1000" kern="1200" dirty="0">
                <a:latin typeface="+mn-lt"/>
                <a:ea typeface="+mn-ea"/>
                <a:cs typeface="+mn-cs"/>
              </a:rPr>
              <a:t>". </a:t>
            </a:r>
          </a:p>
          <a:p>
            <a:pPr>
              <a:lnSpc>
                <a:spcPct val="90000"/>
              </a:lnSpc>
              <a:spcBef>
                <a:spcPct val="20000"/>
              </a:spcBef>
            </a:pPr>
            <a:r>
              <a:rPr lang="el-GR" sz="1000" kern="1200" dirty="0">
                <a:latin typeface="+mn-lt"/>
                <a:ea typeface="+mn-ea"/>
                <a:cs typeface="+mn-cs"/>
              </a:rPr>
              <a:t>η παράσταση παίχτηκε στους δρόμους και σε δημόσιους ανοιχτούς χώρους. Η παραγωγή το 1980, "The </a:t>
            </a:r>
            <a:r>
              <a:rPr lang="el-GR" sz="1000" kern="1200" dirty="0" err="1">
                <a:latin typeface="+mn-lt"/>
                <a:ea typeface="+mn-ea"/>
                <a:cs typeface="+mn-cs"/>
              </a:rPr>
              <a:t>Mysteries</a:t>
            </a:r>
            <a:r>
              <a:rPr lang="el-GR" sz="1000" kern="1200" dirty="0">
                <a:latin typeface="+mn-lt"/>
                <a:ea typeface="+mn-ea"/>
                <a:cs typeface="+mn-cs"/>
              </a:rPr>
              <a:t> of the </a:t>
            </a:r>
            <a:r>
              <a:rPr lang="el-GR" sz="1000" kern="1200" dirty="0" err="1">
                <a:latin typeface="+mn-lt"/>
                <a:ea typeface="+mn-ea"/>
                <a:cs typeface="+mn-cs"/>
              </a:rPr>
              <a:t>big</a:t>
            </a:r>
            <a:r>
              <a:rPr lang="el-GR" sz="1000" kern="1200" dirty="0">
                <a:latin typeface="+mn-lt"/>
                <a:ea typeface="+mn-ea"/>
                <a:cs typeface="+mn-cs"/>
              </a:rPr>
              <a:t> </a:t>
            </a:r>
            <a:r>
              <a:rPr lang="el-GR" sz="1000" kern="1200" dirty="0" err="1">
                <a:latin typeface="+mn-lt"/>
                <a:ea typeface="+mn-ea"/>
                <a:cs typeface="+mn-cs"/>
              </a:rPr>
              <a:t>freezer</a:t>
            </a:r>
            <a:r>
              <a:rPr lang="el-GR" sz="1000" kern="1200" dirty="0">
                <a:latin typeface="+mn-lt"/>
                <a:ea typeface="+mn-ea"/>
                <a:cs typeface="+mn-cs"/>
              </a:rPr>
              <a:t>»</a:t>
            </a:r>
          </a:p>
          <a:p>
            <a:pPr>
              <a:lnSpc>
                <a:spcPct val="90000"/>
              </a:lnSpc>
              <a:spcBef>
                <a:spcPct val="20000"/>
              </a:spcBef>
            </a:pPr>
            <a:r>
              <a:rPr lang="el-GR" sz="1000" kern="1200" dirty="0">
                <a:latin typeface="+mn-lt"/>
                <a:ea typeface="+mn-ea"/>
                <a:cs typeface="+mn-cs"/>
              </a:rPr>
              <a:t> Το 1981 η εταιρεία μετακόμισε και εγκαταστάθηκε στο </a:t>
            </a:r>
            <a:r>
              <a:rPr lang="el-GR" sz="1000" kern="1200" dirty="0" err="1">
                <a:latin typeface="+mn-lt"/>
                <a:ea typeface="+mn-ea"/>
                <a:cs typeface="+mn-cs"/>
              </a:rPr>
              <a:t>Saint-Jean-du-Gard</a:t>
            </a:r>
            <a:r>
              <a:rPr lang="el-GR" sz="1000" kern="1200" dirty="0">
                <a:latin typeface="+mn-lt"/>
                <a:ea typeface="+mn-ea"/>
                <a:cs typeface="+mn-cs"/>
              </a:rPr>
              <a:t> στα βουνά </a:t>
            </a:r>
            <a:r>
              <a:rPr lang="el-GR" sz="1000" kern="1200" dirty="0" err="1">
                <a:latin typeface="+mn-lt"/>
                <a:ea typeface="+mn-ea"/>
                <a:cs typeface="+mn-cs"/>
              </a:rPr>
              <a:t>Cevennes</a:t>
            </a:r>
            <a:r>
              <a:rPr lang="el-GR" sz="1000" kern="1200" dirty="0">
                <a:latin typeface="+mn-lt"/>
                <a:ea typeface="+mn-ea"/>
                <a:cs typeface="+mn-cs"/>
              </a:rPr>
              <a:t>, όπου δημιούργησαν το "</a:t>
            </a:r>
            <a:r>
              <a:rPr lang="el-GR" sz="1000" kern="1200" dirty="0" err="1">
                <a:latin typeface="+mn-lt"/>
                <a:ea typeface="+mn-ea"/>
                <a:cs typeface="+mn-cs"/>
              </a:rPr>
              <a:t>La</a:t>
            </a:r>
            <a:r>
              <a:rPr lang="el-GR" sz="1000" kern="1200" dirty="0">
                <a:latin typeface="+mn-lt"/>
                <a:ea typeface="+mn-ea"/>
                <a:cs typeface="+mn-cs"/>
              </a:rPr>
              <a:t> </a:t>
            </a:r>
            <a:r>
              <a:rPr lang="el-GR" sz="1000" kern="1200" dirty="0" err="1">
                <a:latin typeface="+mn-lt"/>
                <a:ea typeface="+mn-ea"/>
                <a:cs typeface="+mn-cs"/>
              </a:rPr>
              <a:t>Mallette</a:t>
            </a:r>
            <a:r>
              <a:rPr lang="el-GR" sz="1000" kern="1200" dirty="0">
                <a:latin typeface="+mn-lt"/>
                <a:ea typeface="+mn-ea"/>
                <a:cs typeface="+mn-cs"/>
              </a:rPr>
              <a:t> </a:t>
            </a:r>
            <a:r>
              <a:rPr lang="el-GR" sz="1000" kern="1200" dirty="0" err="1">
                <a:latin typeface="+mn-lt"/>
                <a:ea typeface="+mn-ea"/>
                <a:cs typeface="+mn-cs"/>
              </a:rPr>
              <a:t>Infernale</a:t>
            </a:r>
            <a:r>
              <a:rPr lang="el-GR" sz="1000" kern="1200" dirty="0">
                <a:latin typeface="+mn-lt"/>
                <a:ea typeface="+mn-ea"/>
                <a:cs typeface="+mn-cs"/>
              </a:rPr>
              <a:t>" και την παιδική εκπομπή "</a:t>
            </a:r>
            <a:r>
              <a:rPr lang="el-GR" sz="1000" kern="1200" dirty="0" err="1">
                <a:latin typeface="+mn-lt"/>
                <a:ea typeface="+mn-ea"/>
                <a:cs typeface="+mn-cs"/>
              </a:rPr>
              <a:t>Croquenitule</a:t>
            </a:r>
            <a:r>
              <a:rPr lang="el-GR" sz="1000" kern="1200" dirty="0">
                <a:latin typeface="+mn-lt"/>
                <a:ea typeface="+mn-ea"/>
                <a:cs typeface="+mn-cs"/>
              </a:rPr>
              <a:t> and </a:t>
            </a:r>
            <a:r>
              <a:rPr lang="el-GR" sz="1000" kern="1200" dirty="0" err="1">
                <a:latin typeface="+mn-lt"/>
                <a:ea typeface="+mn-ea"/>
                <a:cs typeface="+mn-cs"/>
              </a:rPr>
              <a:t>Crolenotte</a:t>
            </a:r>
            <a:r>
              <a:rPr lang="el-GR" sz="1000" kern="1200" dirty="0">
                <a:latin typeface="+mn-lt"/>
                <a:ea typeface="+mn-ea"/>
                <a:cs typeface="+mn-cs"/>
              </a:rPr>
              <a:t>". "The </a:t>
            </a:r>
            <a:r>
              <a:rPr lang="el-GR" sz="1000" kern="1200" dirty="0" err="1">
                <a:latin typeface="+mn-lt"/>
                <a:ea typeface="+mn-ea"/>
                <a:cs typeface="+mn-cs"/>
              </a:rPr>
              <a:t>Blessing</a:t>
            </a:r>
            <a:r>
              <a:rPr lang="el-GR" sz="1000" kern="1200" dirty="0">
                <a:latin typeface="+mn-lt"/>
                <a:ea typeface="+mn-ea"/>
                <a:cs typeface="+mn-cs"/>
              </a:rPr>
              <a:t> Of the Cours </a:t>
            </a:r>
            <a:r>
              <a:rPr lang="el-GR" sz="1000" kern="1200" dirty="0" err="1">
                <a:latin typeface="+mn-lt"/>
                <a:ea typeface="+mn-ea"/>
                <a:cs typeface="+mn-cs"/>
              </a:rPr>
              <a:t>Mirabeau</a:t>
            </a:r>
            <a:r>
              <a:rPr lang="el-GR" sz="1000" kern="1200" dirty="0">
                <a:latin typeface="+mn-lt"/>
                <a:ea typeface="+mn-ea"/>
                <a:cs typeface="+mn-cs"/>
              </a:rPr>
              <a:t> </a:t>
            </a:r>
            <a:r>
              <a:rPr lang="el-GR" sz="1000" kern="1200" dirty="0" err="1">
                <a:latin typeface="+mn-lt"/>
                <a:ea typeface="+mn-ea"/>
                <a:cs typeface="+mn-cs"/>
              </a:rPr>
              <a:t>By</a:t>
            </a:r>
            <a:r>
              <a:rPr lang="el-GR" sz="1000" kern="1200" dirty="0">
                <a:latin typeface="+mn-lt"/>
                <a:ea typeface="+mn-ea"/>
                <a:cs typeface="+mn-cs"/>
              </a:rPr>
              <a:t> The </a:t>
            </a:r>
            <a:r>
              <a:rPr lang="el-GR" sz="1000" kern="1200" dirty="0" err="1">
                <a:latin typeface="+mn-lt"/>
                <a:ea typeface="+mn-ea"/>
                <a:cs typeface="+mn-cs"/>
              </a:rPr>
              <a:t>Pope</a:t>
            </a:r>
            <a:r>
              <a:rPr lang="el-GR" sz="1000" kern="1200" dirty="0">
                <a:latin typeface="+mn-lt"/>
                <a:ea typeface="+mn-ea"/>
                <a:cs typeface="+mn-cs"/>
              </a:rPr>
              <a:t>" και "</a:t>
            </a:r>
            <a:r>
              <a:rPr lang="el-GR" sz="1000" kern="1200" dirty="0" err="1">
                <a:latin typeface="+mn-lt"/>
                <a:ea typeface="+mn-ea"/>
                <a:cs typeface="+mn-cs"/>
              </a:rPr>
              <a:t>Terror</a:t>
            </a:r>
            <a:r>
              <a:rPr lang="el-GR" sz="1000" kern="1200" dirty="0">
                <a:latin typeface="+mn-lt"/>
                <a:ea typeface="+mn-ea"/>
                <a:cs typeface="+mn-cs"/>
              </a:rPr>
              <a:t> In The </a:t>
            </a:r>
            <a:r>
              <a:rPr lang="el-GR" sz="1000" kern="1200" dirty="0" err="1">
                <a:latin typeface="+mn-lt"/>
                <a:ea typeface="+mn-ea"/>
                <a:cs typeface="+mn-cs"/>
              </a:rPr>
              <a:t>Elevator</a:t>
            </a:r>
            <a:r>
              <a:rPr lang="el-GR" sz="1000" kern="1200" dirty="0">
                <a:latin typeface="+mn-lt"/>
                <a:ea typeface="+mn-ea"/>
                <a:cs typeface="+mn-cs"/>
              </a:rPr>
              <a:t>" (1981-1982), "The </a:t>
            </a:r>
            <a:r>
              <a:rPr lang="el-GR" sz="1000" kern="1200" dirty="0" err="1">
                <a:latin typeface="+mn-lt"/>
                <a:ea typeface="+mn-ea"/>
                <a:cs typeface="+mn-cs"/>
              </a:rPr>
              <a:t>Shoe</a:t>
            </a:r>
            <a:r>
              <a:rPr lang="el-GR" sz="1000" kern="1200" dirty="0">
                <a:latin typeface="+mn-lt"/>
                <a:ea typeface="+mn-ea"/>
                <a:cs typeface="+mn-cs"/>
              </a:rPr>
              <a:t> </a:t>
            </a:r>
            <a:r>
              <a:rPr lang="el-GR" sz="1000" kern="1200" dirty="0" err="1">
                <a:latin typeface="+mn-lt"/>
                <a:ea typeface="+mn-ea"/>
                <a:cs typeface="+mn-cs"/>
              </a:rPr>
              <a:t>Parking</a:t>
            </a:r>
            <a:r>
              <a:rPr lang="el-GR" sz="1000" kern="1200" dirty="0">
                <a:latin typeface="+mn-lt"/>
                <a:ea typeface="+mn-ea"/>
                <a:cs typeface="+mn-cs"/>
              </a:rPr>
              <a:t>" "</a:t>
            </a:r>
            <a:r>
              <a:rPr lang="el-GR" sz="1000" kern="1200" dirty="0" err="1">
                <a:latin typeface="+mn-lt"/>
                <a:ea typeface="+mn-ea"/>
                <a:cs typeface="+mn-cs"/>
              </a:rPr>
              <a:t>Urban</a:t>
            </a:r>
            <a:r>
              <a:rPr lang="el-GR" sz="1000" kern="1200" dirty="0">
                <a:latin typeface="+mn-lt"/>
                <a:ea typeface="+mn-ea"/>
                <a:cs typeface="+mn-cs"/>
              </a:rPr>
              <a:t> </a:t>
            </a:r>
            <a:r>
              <a:rPr lang="el-GR" sz="1000" kern="1200" dirty="0" err="1">
                <a:latin typeface="+mn-lt"/>
                <a:ea typeface="+mn-ea"/>
                <a:cs typeface="+mn-cs"/>
              </a:rPr>
              <a:t>Advertising</a:t>
            </a:r>
            <a:r>
              <a:rPr lang="el-GR" sz="1000" kern="1200" dirty="0">
                <a:latin typeface="+mn-lt"/>
                <a:ea typeface="+mn-ea"/>
                <a:cs typeface="+mn-cs"/>
              </a:rPr>
              <a:t>", "The </a:t>
            </a:r>
            <a:r>
              <a:rPr lang="el-GR" sz="1000" kern="1200" dirty="0" err="1">
                <a:latin typeface="+mn-lt"/>
                <a:ea typeface="+mn-ea"/>
                <a:cs typeface="+mn-cs"/>
              </a:rPr>
              <a:t>Waterclash</a:t>
            </a:r>
            <a:r>
              <a:rPr lang="el-GR" sz="1000" kern="1200" dirty="0">
                <a:latin typeface="+mn-lt"/>
                <a:ea typeface="+mn-ea"/>
                <a:cs typeface="+mn-cs"/>
              </a:rPr>
              <a:t> </a:t>
            </a:r>
            <a:r>
              <a:rPr lang="el-GR" sz="1000" kern="1200" dirty="0" err="1">
                <a:latin typeface="+mn-lt"/>
                <a:ea typeface="+mn-ea"/>
                <a:cs typeface="+mn-cs"/>
              </a:rPr>
              <a:t>Semi-Final</a:t>
            </a:r>
            <a:r>
              <a:rPr lang="el-GR" sz="1000" kern="1200" dirty="0">
                <a:latin typeface="+mn-lt"/>
                <a:ea typeface="+mn-ea"/>
                <a:cs typeface="+mn-cs"/>
              </a:rPr>
              <a:t>" και "The </a:t>
            </a:r>
            <a:r>
              <a:rPr lang="el-GR" sz="1000" kern="1200" dirty="0" err="1">
                <a:latin typeface="+mn-lt"/>
                <a:ea typeface="+mn-ea"/>
                <a:cs typeface="+mn-cs"/>
              </a:rPr>
              <a:t>Heart</a:t>
            </a:r>
            <a:r>
              <a:rPr lang="el-GR" sz="1000" kern="1200" dirty="0">
                <a:latin typeface="+mn-lt"/>
                <a:ea typeface="+mn-ea"/>
                <a:cs typeface="+mn-cs"/>
              </a:rPr>
              <a:t> </a:t>
            </a:r>
            <a:r>
              <a:rPr lang="el-GR" sz="1000" kern="1200" dirty="0" err="1">
                <a:latin typeface="+mn-lt"/>
                <a:ea typeface="+mn-ea"/>
                <a:cs typeface="+mn-cs"/>
              </a:rPr>
              <a:t>Bidet</a:t>
            </a:r>
            <a:r>
              <a:rPr lang="el-GR" sz="1000" kern="1200" dirty="0">
                <a:latin typeface="+mn-lt"/>
                <a:ea typeface="+mn-ea"/>
                <a:cs typeface="+mn-cs"/>
              </a:rPr>
              <a:t>" (1983). </a:t>
            </a:r>
          </a:p>
          <a:p>
            <a:pPr>
              <a:lnSpc>
                <a:spcPct val="90000"/>
              </a:lnSpc>
              <a:spcBef>
                <a:spcPct val="20000"/>
              </a:spcBef>
            </a:pPr>
            <a:r>
              <a:rPr lang="el-GR" sz="1000" kern="1200" dirty="0">
                <a:latin typeface="+mn-lt"/>
                <a:ea typeface="+mn-ea"/>
                <a:cs typeface="+mn-cs"/>
              </a:rPr>
              <a:t>Οι παραστάσεις παίχτηκαν στη Γαλλία και στο εξωτερικό, συμπεριλαμβανομένης της Γερμανίας και της Ιταλίας, και άρχισαν να προσελκύουν αυξανόμενη προσοχή από το ευρύ κοινό </a:t>
            </a:r>
          </a:p>
        </p:txBody>
      </p:sp>
    </p:spTree>
    <p:extLst>
      <p:ext uri="{BB962C8B-B14F-4D97-AF65-F5344CB8AC3E}">
        <p14:creationId xmlns:p14="http://schemas.microsoft.com/office/powerpoint/2010/main" val="42044261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837CF9-1F64-604C-904F-1CBDB64EA787}"/>
              </a:ext>
            </a:extLst>
          </p:cNvPr>
          <p:cNvSpPr txBox="1"/>
          <p:nvPr/>
        </p:nvSpPr>
        <p:spPr>
          <a:xfrm>
            <a:off x="899592" y="1484784"/>
            <a:ext cx="7344816" cy="3416320"/>
          </a:xfrm>
          <a:prstGeom prst="rect">
            <a:avLst/>
          </a:prstGeom>
          <a:noFill/>
        </p:spPr>
        <p:txBody>
          <a:bodyPr wrap="square" rtlCol="0">
            <a:spAutoFit/>
          </a:bodyPr>
          <a:lstStyle/>
          <a:p>
            <a:r>
              <a:rPr lang="el-GR" dirty="0">
                <a:solidFill>
                  <a:schemeClr val="bg1"/>
                </a:solidFill>
              </a:rPr>
              <a:t>Στα καλλιτεχνικά κινήματα των αρχών του 20ού αιώνα και του μεσοπολέμου, το κουκλοθέατρο επηρεάζεται από την τεχνολογική ανάπτυξη, την επικράτηση της μηχανής, τη φρίκη του πολέμου, τις ανατροπές των επαναστάσεων. </a:t>
            </a:r>
          </a:p>
          <a:p>
            <a:r>
              <a:rPr lang="el-GR" dirty="0">
                <a:solidFill>
                  <a:schemeClr val="bg1"/>
                </a:solidFill>
              </a:rPr>
              <a:t>Η κούκλα ακολουθεί τις μεγάλες αλλαγές που συμβαίνουν στο θέατρο και υιοθετεί πολλές από τις ιδέες του.</a:t>
            </a:r>
            <a:br>
              <a:rPr lang="en-GR" dirty="0">
                <a:solidFill>
                  <a:schemeClr val="bg1"/>
                </a:solidFill>
              </a:rPr>
            </a:br>
            <a:r>
              <a:rPr lang="en-GR" dirty="0">
                <a:solidFill>
                  <a:schemeClr val="bg1"/>
                </a:solidFill>
              </a:rPr>
              <a:t>Η ανάμειξη των ειδών, η καταφυγή σε πολλές τεχνικές, η  χρήση αντικειμένων, ο περιορισμός του λόγου, θα είναι μερικές από τις αλλαγές που θα επικρατήσουν και στο χώρο του κουκλοθεάτρου. </a:t>
            </a:r>
            <a:endParaRPr lang="el-GR" dirty="0">
              <a:solidFill>
                <a:schemeClr val="bg1"/>
              </a:solidFill>
            </a:endParaRPr>
          </a:p>
          <a:p>
            <a:r>
              <a:rPr lang="el-GR" dirty="0">
                <a:solidFill>
                  <a:schemeClr val="bg1"/>
                </a:solidFill>
              </a:rPr>
              <a:t>Μια </a:t>
            </a:r>
            <a:r>
              <a:rPr lang="en-GR" dirty="0">
                <a:solidFill>
                  <a:schemeClr val="bg1"/>
                </a:solidFill>
              </a:rPr>
              <a:t>συστηματική θεωρητική επεξεργασία, μελέτη και ανάλυση </a:t>
            </a:r>
            <a:r>
              <a:rPr lang="el-GR" dirty="0">
                <a:solidFill>
                  <a:schemeClr val="bg1"/>
                </a:solidFill>
              </a:rPr>
              <a:t>από τη </a:t>
            </a:r>
            <a:r>
              <a:rPr lang="en-GR" dirty="0">
                <a:solidFill>
                  <a:schemeClr val="bg1"/>
                </a:solidFill>
              </a:rPr>
              <a:t>Σχολή της Πράγας</a:t>
            </a:r>
            <a:r>
              <a:rPr lang="el-GR" dirty="0">
                <a:solidFill>
                  <a:schemeClr val="bg1"/>
                </a:solidFill>
              </a:rPr>
              <a:t>,</a:t>
            </a:r>
            <a:r>
              <a:rPr lang="en-GR" dirty="0">
                <a:solidFill>
                  <a:schemeClr val="bg1"/>
                </a:solidFill>
              </a:rPr>
              <a:t> λειτουργεί </a:t>
            </a:r>
            <a:r>
              <a:rPr lang="el-GR" dirty="0">
                <a:solidFill>
                  <a:schemeClr val="bg1"/>
                </a:solidFill>
              </a:rPr>
              <a:t>παράλληλα</a:t>
            </a:r>
            <a:r>
              <a:rPr lang="en-GR" dirty="0">
                <a:solidFill>
                  <a:schemeClr val="bg1"/>
                </a:solidFill>
              </a:rPr>
              <a:t> και παράγει νέα πεδία πρακτικής έρευνας.</a:t>
            </a:r>
          </a:p>
        </p:txBody>
      </p:sp>
    </p:spTree>
    <p:extLst>
      <p:ext uri="{BB962C8B-B14F-4D97-AF65-F5344CB8AC3E}">
        <p14:creationId xmlns:p14="http://schemas.microsoft.com/office/powerpoint/2010/main" val="41810704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standing in front of a building&#10;&#10;Description automatically generated">
            <a:extLst>
              <a:ext uri="{FF2B5EF4-FFF2-40B4-BE49-F238E27FC236}">
                <a16:creationId xmlns:a16="http://schemas.microsoft.com/office/drawing/2014/main" id="{8E4F3635-CAE5-6141-91D1-48704B2702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37449" y="-124290"/>
            <a:ext cx="4737720" cy="7106580"/>
          </a:xfrm>
          <a:prstGeom prst="rect">
            <a:avLst/>
          </a:prstGeom>
        </p:spPr>
      </p:pic>
      <p:pic>
        <p:nvPicPr>
          <p:cNvPr id="5" name="Picture 4" descr="A group of people standing in front of a crowd&#10;&#10;Description automatically generated">
            <a:extLst>
              <a:ext uri="{FF2B5EF4-FFF2-40B4-BE49-F238E27FC236}">
                <a16:creationId xmlns:a16="http://schemas.microsoft.com/office/drawing/2014/main" id="{E470BB02-B25B-8F41-98FA-1D95CD1A04F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8776" y="38940"/>
            <a:ext cx="4497539" cy="3013976"/>
          </a:xfrm>
          <a:prstGeom prst="rect">
            <a:avLst/>
          </a:prstGeom>
        </p:spPr>
      </p:pic>
      <p:pic>
        <p:nvPicPr>
          <p:cNvPr id="7" name="Picture 6" descr="A group of people walking in front of a crowd&#10;&#10;Description automatically generated">
            <a:extLst>
              <a:ext uri="{FF2B5EF4-FFF2-40B4-BE49-F238E27FC236}">
                <a16:creationId xmlns:a16="http://schemas.microsoft.com/office/drawing/2014/main" id="{23D248DB-4FCA-5E40-BD77-D932E73C4CB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563888" y="3067565"/>
            <a:ext cx="6067218" cy="3736846"/>
          </a:xfrm>
          <a:prstGeom prst="rect">
            <a:avLst/>
          </a:prstGeom>
        </p:spPr>
      </p:pic>
    </p:spTree>
    <p:extLst>
      <p:ext uri="{BB962C8B-B14F-4D97-AF65-F5344CB8AC3E}">
        <p14:creationId xmlns:p14="http://schemas.microsoft.com/office/powerpoint/2010/main" val="27755650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s_r06_0RTXP77L.jpg"/>
          <p:cNvPicPr>
            <a:picLocks noGrp="1" noChangeAspect="1"/>
          </p:cNvPicPr>
          <p:nvPr>
            <p:ph idx="1"/>
          </p:nvPr>
        </p:nvPicPr>
        <p:blipFill>
          <a:blip r:embed="rId2" cstate="print"/>
          <a:stretch>
            <a:fillRect/>
          </a:stretch>
        </p:blipFill>
        <p:spPr>
          <a:xfrm>
            <a:off x="-1442103" y="1"/>
            <a:ext cx="10586104" cy="6858000"/>
          </a:xfr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A594115-4F6F-A542-A792-BA83EE00DC2E}"/>
              </a:ext>
            </a:extLst>
          </p:cNvPr>
          <p:cNvSpPr txBox="1"/>
          <p:nvPr/>
        </p:nvSpPr>
        <p:spPr>
          <a:xfrm>
            <a:off x="457200" y="274638"/>
            <a:ext cx="8229600" cy="1143000"/>
          </a:xfrm>
          <a:prstGeom prst="rect">
            <a:avLst/>
          </a:prstGeom>
        </p:spPr>
        <p:txBody>
          <a:bodyPr vert="horz" lIns="91440" tIns="45720" rIns="91440" bIns="45720" rtlCol="0" anchor="ctr">
            <a:normAutofit/>
          </a:bodyPr>
          <a:lstStyle/>
          <a:p>
            <a:pPr algn="ctr">
              <a:spcBef>
                <a:spcPct val="0"/>
              </a:spcBef>
              <a:spcAft>
                <a:spcPts val="600"/>
              </a:spcAft>
            </a:pPr>
            <a:r>
              <a:rPr lang="el-GR" sz="4400" b="1" kern="1200">
                <a:latin typeface="+mj-lt"/>
                <a:ea typeface="+mj-ea"/>
                <a:cs typeface="+mj-cs"/>
              </a:rPr>
              <a:t>Jean-Pierre Lescot</a:t>
            </a:r>
          </a:p>
        </p:txBody>
      </p:sp>
      <p:sp>
        <p:nvSpPr>
          <p:cNvPr id="2" name="TextBox 1">
            <a:extLst>
              <a:ext uri="{FF2B5EF4-FFF2-40B4-BE49-F238E27FC236}">
                <a16:creationId xmlns:a16="http://schemas.microsoft.com/office/drawing/2014/main" id="{D09547F0-3D4A-2C4E-8F71-8F40282F3EEB}"/>
              </a:ext>
            </a:extLst>
          </p:cNvPr>
          <p:cNvSpPr txBox="1"/>
          <p:nvPr/>
        </p:nvSpPr>
        <p:spPr>
          <a:xfrm>
            <a:off x="457200" y="1600200"/>
            <a:ext cx="4038600" cy="4525963"/>
          </a:xfrm>
          <a:prstGeom prst="rect">
            <a:avLst/>
          </a:prstGeom>
        </p:spPr>
        <p:txBody>
          <a:bodyPr vert="horz" lIns="91440" tIns="45720" rIns="91440" bIns="45720" rtlCol="0">
            <a:normAutofit/>
          </a:bodyPr>
          <a:lstStyle/>
          <a:p>
            <a:pPr>
              <a:lnSpc>
                <a:spcPct val="90000"/>
              </a:lnSpc>
              <a:spcBef>
                <a:spcPct val="20000"/>
              </a:spcBef>
              <a:buFont typeface="Arial" pitchFamily="34" charset="0"/>
            </a:pPr>
            <a:r>
              <a:rPr lang="el-GR" sz="1500" dirty="0"/>
              <a:t>Ο </a:t>
            </a:r>
            <a:r>
              <a:rPr lang="el-GR" sz="1500" dirty="0" err="1"/>
              <a:t>Jean-Pierre</a:t>
            </a:r>
            <a:r>
              <a:rPr lang="el-GR" sz="1500" dirty="0"/>
              <a:t> </a:t>
            </a:r>
            <a:r>
              <a:rPr lang="el-GR" sz="1500" dirty="0" err="1"/>
              <a:t>Lescot</a:t>
            </a:r>
            <a:r>
              <a:rPr lang="el-GR" sz="1500" dirty="0"/>
              <a:t> ίδρυσε το θίασο  </a:t>
            </a:r>
            <a:r>
              <a:rPr lang="el-GR" sz="1500" dirty="0" err="1"/>
              <a:t>Compagnie</a:t>
            </a:r>
            <a:r>
              <a:rPr lang="el-GR" sz="1500" dirty="0"/>
              <a:t> </a:t>
            </a:r>
            <a:r>
              <a:rPr lang="el-GR" sz="1500" dirty="0" err="1"/>
              <a:t>Jean-Pierre</a:t>
            </a:r>
            <a:r>
              <a:rPr lang="el-GR" sz="1500" dirty="0"/>
              <a:t> </a:t>
            </a:r>
            <a:r>
              <a:rPr lang="el-GR" sz="1500" dirty="0" err="1"/>
              <a:t>Lescot</a:t>
            </a:r>
            <a:r>
              <a:rPr lang="el-GR" sz="1500" dirty="0"/>
              <a:t> - </a:t>
            </a:r>
            <a:r>
              <a:rPr lang="el-GR" sz="1500" dirty="0" err="1"/>
              <a:t>Les</a:t>
            </a:r>
            <a:r>
              <a:rPr lang="el-GR" sz="1500" dirty="0"/>
              <a:t> </a:t>
            </a:r>
            <a:r>
              <a:rPr lang="el-GR" sz="1500" dirty="0" err="1"/>
              <a:t>Phosphènes</a:t>
            </a:r>
            <a:r>
              <a:rPr lang="el-GR" sz="1500" dirty="0"/>
              <a:t> το 1968. </a:t>
            </a:r>
          </a:p>
          <a:p>
            <a:pPr>
              <a:lnSpc>
                <a:spcPct val="90000"/>
              </a:lnSpc>
              <a:spcBef>
                <a:spcPct val="20000"/>
              </a:spcBef>
              <a:buFont typeface="Arial" pitchFamily="34" charset="0"/>
            </a:pPr>
            <a:r>
              <a:rPr lang="el-GR" sz="1500" dirty="0"/>
              <a:t>Είναι ένας από τους Πρωτοπόρους της αναγέννησης του σύγχρονου θεάτρου σκιών στη Γαλλία. Η πορεία του ξεκίνησε με μαριονέτες γάντια και </a:t>
            </a:r>
            <a:r>
              <a:rPr lang="el-GR" sz="1500" dirty="0" err="1"/>
              <a:t>marottes</a:t>
            </a:r>
            <a:r>
              <a:rPr lang="el-GR" sz="1500" dirty="0"/>
              <a:t> μέχρι να ανακαλύψει το θέατρο σκιών, </a:t>
            </a:r>
            <a:r>
              <a:rPr lang="el-GR" sz="1500" dirty="0" err="1"/>
              <a:t>wayang</a:t>
            </a:r>
            <a:r>
              <a:rPr lang="el-GR" sz="1500" dirty="0"/>
              <a:t> </a:t>
            </a:r>
            <a:r>
              <a:rPr lang="el-GR" sz="1500" dirty="0" err="1"/>
              <a:t>kulit</a:t>
            </a:r>
            <a:r>
              <a:rPr lang="el-GR" sz="1500" dirty="0"/>
              <a:t>, της Ινδονησίας. </a:t>
            </a:r>
          </a:p>
          <a:p>
            <a:pPr>
              <a:lnSpc>
                <a:spcPct val="90000"/>
              </a:lnSpc>
              <a:spcBef>
                <a:spcPct val="20000"/>
              </a:spcBef>
              <a:buFont typeface="Arial" pitchFamily="34" charset="0"/>
            </a:pPr>
            <a:r>
              <a:rPr lang="el-GR" sz="1500" dirty="0"/>
              <a:t>Ταξίδεψε στην Ασία και γνώρισε από κοντά αυτές τις προγονικές/παραδοσιακές  μορφές, εξερεύνησε το δυναμικό τους, και πειραματίστηκε ιδιαίτερα με τις πηγές του φωτός. Ως αφηγητής ο </a:t>
            </a:r>
            <a:r>
              <a:rPr lang="el-GR" sz="1500" dirty="0" err="1"/>
              <a:t>Λέσκοτ</a:t>
            </a:r>
            <a:r>
              <a:rPr lang="el-GR" sz="1500" dirty="0"/>
              <a:t> βρίσκει έμπνευση στους θρύλους ολόκληρου του κόσμου και στις σύγχρονες μυθολογίες, με έντονη έμφαση σε κείμενα που προορίζονται για νέους ή για ένα κοινό όλων των ηλικιών:</a:t>
            </a:r>
          </a:p>
        </p:txBody>
      </p:sp>
      <p:pic>
        <p:nvPicPr>
          <p:cNvPr id="6" name="Picture 5" descr="A close up of a sign&#10;&#10;Description automatically generated">
            <a:extLst>
              <a:ext uri="{FF2B5EF4-FFF2-40B4-BE49-F238E27FC236}">
                <a16:creationId xmlns:a16="http://schemas.microsoft.com/office/drawing/2014/main" id="{A5D17502-600E-344D-8C43-16C66291C25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48200" y="3044447"/>
            <a:ext cx="4038600" cy="1637468"/>
          </a:xfrm>
          <a:prstGeom prst="rect">
            <a:avLst/>
          </a:prstGeom>
          <a:noFill/>
        </p:spPr>
      </p:pic>
    </p:spTree>
    <p:extLst>
      <p:ext uri="{BB962C8B-B14F-4D97-AF65-F5344CB8AC3E}">
        <p14:creationId xmlns:p14="http://schemas.microsoft.com/office/powerpoint/2010/main" val="32482089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tanding in a dark room&#10;&#10;Description automatically generated">
            <a:extLst>
              <a:ext uri="{FF2B5EF4-FFF2-40B4-BE49-F238E27FC236}">
                <a16:creationId xmlns:a16="http://schemas.microsoft.com/office/drawing/2014/main" id="{CC7DB03F-A237-6345-AFF8-9B5D5AAC707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680638" y="2780928"/>
            <a:ext cx="5419487" cy="3599805"/>
          </a:xfrm>
          <a:prstGeom prst="rect">
            <a:avLst/>
          </a:prstGeom>
        </p:spPr>
      </p:pic>
      <p:pic>
        <p:nvPicPr>
          <p:cNvPr id="8" name="Picture 7" descr="A picture containing person, holding, person, skiing&#10;&#10;Description automatically generated">
            <a:extLst>
              <a:ext uri="{FF2B5EF4-FFF2-40B4-BE49-F238E27FC236}">
                <a16:creationId xmlns:a16="http://schemas.microsoft.com/office/drawing/2014/main" id="{078577E2-4EF4-B54E-A3B1-5126F31E684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38849" y="290164"/>
            <a:ext cx="4388908" cy="6583362"/>
          </a:xfrm>
          <a:prstGeom prst="rect">
            <a:avLst/>
          </a:prstGeom>
        </p:spPr>
      </p:pic>
      <p:sp>
        <p:nvSpPr>
          <p:cNvPr id="2" name="Title 1">
            <a:extLst>
              <a:ext uri="{FF2B5EF4-FFF2-40B4-BE49-F238E27FC236}">
                <a16:creationId xmlns:a16="http://schemas.microsoft.com/office/drawing/2014/main" id="{91D98F40-5D72-A540-AF79-8DC23F411CC9}"/>
              </a:ext>
            </a:extLst>
          </p:cNvPr>
          <p:cNvSpPr>
            <a:spLocks noGrp="1"/>
          </p:cNvSpPr>
          <p:nvPr>
            <p:ph type="title" idx="4294967295"/>
          </p:nvPr>
        </p:nvSpPr>
        <p:spPr>
          <a:xfrm>
            <a:off x="0" y="274638"/>
            <a:ext cx="8229600" cy="1143000"/>
          </a:xfrm>
        </p:spPr>
        <p:txBody>
          <a:bodyPr/>
          <a:lstStyle/>
          <a:p>
            <a:r>
              <a:rPr lang="en-GR" sz="2400" dirty="0"/>
              <a:t>Henk and Ans Boerwinkel's Figurentheater Triangel</a:t>
            </a:r>
            <a:br>
              <a:rPr lang="en-GR" dirty="0"/>
            </a:br>
            <a:endParaRPr lang="en-GR" dirty="0"/>
          </a:p>
        </p:txBody>
      </p:sp>
    </p:spTree>
    <p:extLst>
      <p:ext uri="{BB962C8B-B14F-4D97-AF65-F5344CB8AC3E}">
        <p14:creationId xmlns:p14="http://schemas.microsoft.com/office/powerpoint/2010/main" val="19088778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lumMod val="7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354909-AFDB-4348-823F-44465755C852}"/>
              </a:ext>
            </a:extLst>
          </p:cNvPr>
          <p:cNvSpPr txBox="1"/>
          <p:nvPr/>
        </p:nvSpPr>
        <p:spPr>
          <a:xfrm>
            <a:off x="503548" y="782121"/>
            <a:ext cx="8136904" cy="5293757"/>
          </a:xfrm>
          <a:prstGeom prst="rect">
            <a:avLst/>
          </a:prstGeom>
          <a:noFill/>
        </p:spPr>
        <p:txBody>
          <a:bodyPr wrap="square" rtlCol="0">
            <a:spAutoFit/>
          </a:bodyPr>
          <a:lstStyle/>
          <a:p>
            <a:r>
              <a:rPr lang="el-GR" sz="1600" dirty="0">
                <a:solidFill>
                  <a:schemeClr val="bg1"/>
                </a:solidFill>
              </a:rPr>
              <a:t>Ο </a:t>
            </a:r>
            <a:r>
              <a:rPr lang="en-GB" sz="1600" dirty="0">
                <a:solidFill>
                  <a:schemeClr val="bg1"/>
                </a:solidFill>
              </a:rPr>
              <a:t>Henk </a:t>
            </a:r>
            <a:r>
              <a:rPr lang="en-GB" sz="1600" dirty="0" err="1">
                <a:solidFill>
                  <a:schemeClr val="bg1"/>
                </a:solidFill>
              </a:rPr>
              <a:t>Boerwinkel</a:t>
            </a:r>
            <a:r>
              <a:rPr lang="en-GB" sz="1600" dirty="0">
                <a:solidFill>
                  <a:schemeClr val="bg1"/>
                </a:solidFill>
              </a:rPr>
              <a:t> </a:t>
            </a:r>
            <a:r>
              <a:rPr lang="el-GR" sz="1600" dirty="0">
                <a:solidFill>
                  <a:schemeClr val="bg1"/>
                </a:solidFill>
              </a:rPr>
              <a:t>σπούδασε γραφικές τέχνες και εικονογραφήσεις στο </a:t>
            </a:r>
            <a:r>
              <a:rPr lang="en-GB" sz="1600" dirty="0">
                <a:solidFill>
                  <a:schemeClr val="bg1"/>
                </a:solidFill>
              </a:rPr>
              <a:t>College of Arts </a:t>
            </a:r>
            <a:r>
              <a:rPr lang="el-GR" sz="1600" dirty="0">
                <a:solidFill>
                  <a:schemeClr val="bg1"/>
                </a:solidFill>
              </a:rPr>
              <a:t>στο Άμστερνταμ. Αφού πειραματίστηκε με διαφορετικές τεχνικές κινουμένων σχεδίων, το 1963 δημιούργησε το </a:t>
            </a:r>
            <a:r>
              <a:rPr lang="en-GB" sz="1600" dirty="0" err="1">
                <a:solidFill>
                  <a:schemeClr val="bg1"/>
                </a:solidFill>
              </a:rPr>
              <a:t>Figurentheater</a:t>
            </a:r>
            <a:r>
              <a:rPr lang="en-GB" sz="1600" dirty="0">
                <a:solidFill>
                  <a:schemeClr val="bg1"/>
                </a:solidFill>
              </a:rPr>
              <a:t> </a:t>
            </a:r>
            <a:r>
              <a:rPr lang="en-GB" sz="1600" dirty="0" err="1">
                <a:solidFill>
                  <a:schemeClr val="bg1"/>
                </a:solidFill>
              </a:rPr>
              <a:t>Triangel</a:t>
            </a:r>
            <a:r>
              <a:rPr lang="en-GB" sz="1600" dirty="0">
                <a:solidFill>
                  <a:schemeClr val="bg1"/>
                </a:solidFill>
              </a:rPr>
              <a:t> </a:t>
            </a:r>
            <a:r>
              <a:rPr lang="el-GR" sz="1600" dirty="0">
                <a:solidFill>
                  <a:schemeClr val="bg1"/>
                </a:solidFill>
              </a:rPr>
              <a:t>με τη βοήθεια της συζύγου του, </a:t>
            </a:r>
            <a:r>
              <a:rPr lang="en-GB" sz="1600" dirty="0">
                <a:solidFill>
                  <a:schemeClr val="bg1"/>
                </a:solidFill>
              </a:rPr>
              <a:t>Ans. </a:t>
            </a:r>
            <a:endParaRPr lang="el-GR" sz="1600" dirty="0">
              <a:solidFill>
                <a:schemeClr val="bg1"/>
              </a:solidFill>
            </a:endParaRPr>
          </a:p>
          <a:p>
            <a:endParaRPr lang="el-GR" sz="1600" dirty="0">
              <a:solidFill>
                <a:schemeClr val="bg1"/>
              </a:solidFill>
            </a:endParaRPr>
          </a:p>
          <a:p>
            <a:r>
              <a:rPr lang="el-GR" sz="1600" dirty="0">
                <a:solidFill>
                  <a:schemeClr val="bg1"/>
                </a:solidFill>
              </a:rPr>
              <a:t>Στο τέλος του 1971, έγιναν επαγγελματίες </a:t>
            </a:r>
            <a:r>
              <a:rPr lang="el-GR" sz="1600" dirty="0" err="1">
                <a:solidFill>
                  <a:schemeClr val="bg1"/>
                </a:solidFill>
              </a:rPr>
              <a:t>κουκλοπαίκτες</a:t>
            </a:r>
            <a:r>
              <a:rPr lang="el-GR" sz="1600" dirty="0">
                <a:solidFill>
                  <a:schemeClr val="bg1"/>
                </a:solidFill>
              </a:rPr>
              <a:t> και έστησαν το θέατρο τους σε μια μεγάλη αγροικία στο </a:t>
            </a:r>
            <a:r>
              <a:rPr lang="en-GB" sz="1600" dirty="0" err="1">
                <a:solidFill>
                  <a:schemeClr val="bg1"/>
                </a:solidFill>
              </a:rPr>
              <a:t>Meppel</a:t>
            </a:r>
            <a:r>
              <a:rPr lang="en-GB" sz="1600" dirty="0">
                <a:solidFill>
                  <a:schemeClr val="bg1"/>
                </a:solidFill>
              </a:rPr>
              <a:t> (</a:t>
            </a:r>
            <a:r>
              <a:rPr lang="el-GR" sz="1600" dirty="0">
                <a:solidFill>
                  <a:schemeClr val="bg1"/>
                </a:solidFill>
              </a:rPr>
              <a:t>βορειοανατολικές Κάτω Χώρες). </a:t>
            </a:r>
          </a:p>
          <a:p>
            <a:r>
              <a:rPr lang="el-GR" sz="1600" dirty="0">
                <a:solidFill>
                  <a:schemeClr val="bg1"/>
                </a:solidFill>
              </a:rPr>
              <a:t>Μέχρι τον Σεπτέμβριο του 1991, έπαιζαν την παράστασή τους  ”</a:t>
            </a:r>
            <a:r>
              <a:rPr lang="en-GB" sz="1600" i="1" dirty="0">
                <a:solidFill>
                  <a:schemeClr val="bg1"/>
                </a:solidFill>
              </a:rPr>
              <a:t>Twenty Short Act</a:t>
            </a:r>
            <a:r>
              <a:rPr lang="el-GR" sz="1600" i="1" dirty="0">
                <a:solidFill>
                  <a:schemeClr val="bg1"/>
                </a:solidFill>
              </a:rPr>
              <a:t>» </a:t>
            </a:r>
            <a:r>
              <a:rPr lang="el-GR" sz="1600" dirty="0">
                <a:solidFill>
                  <a:schemeClr val="bg1"/>
                </a:solidFill>
              </a:rPr>
              <a:t>και στη συνέχεια, μέχρι το 1995, ”</a:t>
            </a:r>
            <a:r>
              <a:rPr lang="en-GB" sz="1600" i="1" dirty="0">
                <a:solidFill>
                  <a:schemeClr val="bg1"/>
                </a:solidFill>
              </a:rPr>
              <a:t>Metamorphoses</a:t>
            </a:r>
            <a:r>
              <a:rPr lang="el-GR" sz="1600" i="1" dirty="0">
                <a:solidFill>
                  <a:schemeClr val="bg1"/>
                </a:solidFill>
              </a:rPr>
              <a:t>”</a:t>
            </a:r>
            <a:r>
              <a:rPr lang="en-GB" sz="1600" dirty="0">
                <a:solidFill>
                  <a:schemeClr val="bg1"/>
                </a:solidFill>
              </a:rPr>
              <a:t>. </a:t>
            </a:r>
            <a:endParaRPr lang="el-GR" sz="1600" dirty="0">
              <a:solidFill>
                <a:schemeClr val="bg1"/>
              </a:solidFill>
            </a:endParaRPr>
          </a:p>
          <a:p>
            <a:endParaRPr lang="el-GR" sz="1600" dirty="0">
              <a:solidFill>
                <a:schemeClr val="bg1"/>
              </a:solidFill>
            </a:endParaRPr>
          </a:p>
          <a:p>
            <a:r>
              <a:rPr lang="el-GR" sz="1600" dirty="0">
                <a:solidFill>
                  <a:schemeClr val="bg1"/>
                </a:solidFill>
              </a:rPr>
              <a:t>Οι </a:t>
            </a:r>
            <a:r>
              <a:rPr lang="en-GB" sz="1600" dirty="0">
                <a:solidFill>
                  <a:schemeClr val="bg1"/>
                </a:solidFill>
              </a:rPr>
              <a:t>Henk </a:t>
            </a:r>
            <a:r>
              <a:rPr lang="el-GR" sz="1600" dirty="0">
                <a:solidFill>
                  <a:schemeClr val="bg1"/>
                </a:solidFill>
              </a:rPr>
              <a:t>και </a:t>
            </a:r>
            <a:r>
              <a:rPr lang="en-GB" sz="1600" dirty="0">
                <a:solidFill>
                  <a:schemeClr val="bg1"/>
                </a:solidFill>
              </a:rPr>
              <a:t>Ans </a:t>
            </a:r>
            <a:r>
              <a:rPr lang="en-GB" sz="1600" dirty="0" err="1">
                <a:solidFill>
                  <a:schemeClr val="bg1"/>
                </a:solidFill>
              </a:rPr>
              <a:t>Boerwinkel</a:t>
            </a:r>
            <a:r>
              <a:rPr lang="en-GB" sz="1600" dirty="0">
                <a:solidFill>
                  <a:schemeClr val="bg1"/>
                </a:solidFill>
              </a:rPr>
              <a:t> </a:t>
            </a:r>
            <a:r>
              <a:rPr lang="el-GR" sz="1600" dirty="0">
                <a:solidFill>
                  <a:schemeClr val="bg1"/>
                </a:solidFill>
              </a:rPr>
              <a:t>έχουν παίξει με επιτυχία σε πολλά διεθνή φεστιβάλ κουκλοθέατρου και θεάτρου, όπου διακρίσεις </a:t>
            </a:r>
          </a:p>
          <a:p>
            <a:r>
              <a:rPr lang="el-GR" sz="1600" dirty="0">
                <a:solidFill>
                  <a:schemeClr val="bg1"/>
                </a:solidFill>
              </a:rPr>
              <a:t>Παραστάσεις δόθηκαν σε όλες τις πρωτεύουσες και πόλεις σε όλη την Ευρώπη, την Ασία, την Αμερική και την Αυστραλία.</a:t>
            </a:r>
          </a:p>
          <a:p>
            <a:endParaRPr lang="el-GR" sz="1600" dirty="0">
              <a:solidFill>
                <a:schemeClr val="bg1"/>
              </a:solidFill>
            </a:endParaRPr>
          </a:p>
          <a:p>
            <a:r>
              <a:rPr lang="el-GR" sz="1600" dirty="0">
                <a:solidFill>
                  <a:schemeClr val="bg1"/>
                </a:solidFill>
              </a:rPr>
              <a:t>Σε μια εποχή δημοτικότητας του ορατού χειρισμού μαριονετών , ο </a:t>
            </a:r>
            <a:r>
              <a:rPr lang="en-GB" sz="1600" dirty="0">
                <a:solidFill>
                  <a:schemeClr val="bg1"/>
                </a:solidFill>
              </a:rPr>
              <a:t>Henk </a:t>
            </a:r>
            <a:r>
              <a:rPr lang="en-GB" sz="1600" dirty="0" err="1">
                <a:solidFill>
                  <a:schemeClr val="bg1"/>
                </a:solidFill>
              </a:rPr>
              <a:t>Boerwinkel</a:t>
            </a:r>
            <a:r>
              <a:rPr lang="en-GB" sz="1600" dirty="0">
                <a:solidFill>
                  <a:schemeClr val="bg1"/>
                </a:solidFill>
              </a:rPr>
              <a:t> </a:t>
            </a:r>
            <a:r>
              <a:rPr lang="el-GR" sz="1600" dirty="0">
                <a:solidFill>
                  <a:schemeClr val="bg1"/>
                </a:solidFill>
              </a:rPr>
              <a:t>έκανε την καλλιτεχνική επιλογή να διατηρήσει το παλιό στυλ του κλασικού κουκλοθέατρου, στο οποίο οι μαριονέτες κράτησαν την φαινομενική αυτονομία τους.  Μιλώντας για την τέχνη του, δήλωσε: «Δεν μπορώ να αντιληφθώ τη μαριονέτα ως απεικόνιση κειμένου ή μουσικής. Με τις μαριονέτες μου προσπαθώ να μεταφέρω μια συγκεκριμένη ατμόσφαιρα, διάθεση ή μια αίσθηση στον θεατή μόνο με τη κίνηση, ξεχασμένα όνειρα, οράματα από το υποσυνείδητο γεμάτο μαγεία και ποίηση, συνδεδεμένα με τη ζωή και το θάνατο. </a:t>
            </a:r>
            <a:r>
              <a:rPr lang="el-GR" dirty="0">
                <a:solidFill>
                  <a:schemeClr val="bg1"/>
                </a:solidFill>
              </a:rPr>
              <a:t>"</a:t>
            </a:r>
            <a:endParaRPr lang="en-GR" sz="1600" dirty="0">
              <a:solidFill>
                <a:schemeClr val="bg1"/>
              </a:solidFill>
            </a:endParaRPr>
          </a:p>
        </p:txBody>
      </p:sp>
    </p:spTree>
    <p:extLst>
      <p:ext uri="{BB962C8B-B14F-4D97-AF65-F5344CB8AC3E}">
        <p14:creationId xmlns:p14="http://schemas.microsoft.com/office/powerpoint/2010/main" val="15414217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51054-8BC4-C24F-A22D-85B621EBEE98}"/>
              </a:ext>
            </a:extLst>
          </p:cNvPr>
          <p:cNvSpPr>
            <a:spLocks noGrp="1"/>
          </p:cNvSpPr>
          <p:nvPr>
            <p:ph type="title"/>
          </p:nvPr>
        </p:nvSpPr>
        <p:spPr/>
        <p:txBody>
          <a:bodyPr/>
          <a:lstStyle/>
          <a:p>
            <a:r>
              <a:rPr lang="en-GB" dirty="0"/>
              <a:t>Bruce Schwartz </a:t>
            </a:r>
            <a:endParaRPr lang="en-GR" dirty="0"/>
          </a:p>
        </p:txBody>
      </p:sp>
      <p:pic>
        <p:nvPicPr>
          <p:cNvPr id="6" name="Content Placeholder 5" descr="A picture containing person, outdoor, holding, person&#10;&#10;Description automatically generated">
            <a:extLst>
              <a:ext uri="{FF2B5EF4-FFF2-40B4-BE49-F238E27FC236}">
                <a16:creationId xmlns:a16="http://schemas.microsoft.com/office/drawing/2014/main" id="{4EEB6F47-E195-D747-80D2-EC18C8DA25BB}"/>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473300" y="1600200"/>
            <a:ext cx="4006400" cy="4525963"/>
          </a:xfrm>
        </p:spPr>
      </p:pic>
      <p:pic>
        <p:nvPicPr>
          <p:cNvPr id="8" name="Content Placeholder 7" descr="A picture containing indoor, person, table, building&#10;&#10;Description automatically generated">
            <a:extLst>
              <a:ext uri="{FF2B5EF4-FFF2-40B4-BE49-F238E27FC236}">
                <a16:creationId xmlns:a16="http://schemas.microsoft.com/office/drawing/2014/main" id="{548A6806-A148-E24D-86E7-E76034422B69}"/>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571551" y="2564904"/>
            <a:ext cx="2146300" cy="2921000"/>
          </a:xfrm>
        </p:spPr>
      </p:pic>
    </p:spTree>
    <p:extLst>
      <p:ext uri="{BB962C8B-B14F-4D97-AF65-F5344CB8AC3E}">
        <p14:creationId xmlns:p14="http://schemas.microsoft.com/office/powerpoint/2010/main" val="5777870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n old photo of a person&#10;&#10;Description automatically generated">
            <a:extLst>
              <a:ext uri="{FF2B5EF4-FFF2-40B4-BE49-F238E27FC236}">
                <a16:creationId xmlns:a16="http://schemas.microsoft.com/office/drawing/2014/main" id="{2D5A1238-BFF7-0C4E-AD9D-5A4F3DA1C4F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2000" y="1142998"/>
            <a:ext cx="3724868" cy="4806281"/>
          </a:xfrm>
          <a:prstGeom prst="rect">
            <a:avLst/>
          </a:prstGeom>
        </p:spPr>
      </p:pic>
      <p:sp>
        <p:nvSpPr>
          <p:cNvPr id="7" name="TextBox 6">
            <a:extLst>
              <a:ext uri="{FF2B5EF4-FFF2-40B4-BE49-F238E27FC236}">
                <a16:creationId xmlns:a16="http://schemas.microsoft.com/office/drawing/2014/main" id="{5C07DB0E-0A47-DD42-96B8-20C11CC7957B}"/>
              </a:ext>
            </a:extLst>
          </p:cNvPr>
          <p:cNvSpPr txBox="1"/>
          <p:nvPr/>
        </p:nvSpPr>
        <p:spPr>
          <a:xfrm>
            <a:off x="4716016" y="1043730"/>
            <a:ext cx="3960440" cy="5016758"/>
          </a:xfrm>
          <a:prstGeom prst="rect">
            <a:avLst/>
          </a:prstGeom>
          <a:noFill/>
        </p:spPr>
        <p:txBody>
          <a:bodyPr wrap="square" rtlCol="0">
            <a:spAutoFit/>
          </a:bodyPr>
          <a:lstStyle/>
          <a:p>
            <a:r>
              <a:rPr lang="el-GR" sz="1600" dirty="0"/>
              <a:t>Ο </a:t>
            </a:r>
            <a:r>
              <a:rPr lang="el-GR" sz="1600" dirty="0" err="1"/>
              <a:t>Bruce</a:t>
            </a:r>
            <a:r>
              <a:rPr lang="el-GR" sz="1600" dirty="0"/>
              <a:t> D. </a:t>
            </a:r>
            <a:r>
              <a:rPr lang="el-GR" sz="1600" dirty="0" err="1"/>
              <a:t>Schwartz</a:t>
            </a:r>
            <a:r>
              <a:rPr lang="el-GR" sz="1600" dirty="0"/>
              <a:t> (1957) είναι </a:t>
            </a:r>
            <a:r>
              <a:rPr lang="el-GR" sz="1600" dirty="0" err="1"/>
              <a:t>αμερικανός</a:t>
            </a:r>
            <a:r>
              <a:rPr lang="el-GR" sz="1600" dirty="0"/>
              <a:t> </a:t>
            </a:r>
            <a:r>
              <a:rPr lang="el-GR" sz="1600" dirty="0" err="1"/>
              <a:t>μαριονετίστας</a:t>
            </a:r>
            <a:r>
              <a:rPr lang="el-GR" sz="1600" dirty="0"/>
              <a:t> και γλύπτης. Χρησιμοποιεί μια τεχνική όπου, σε αντίθεση με τους περισσότερους </a:t>
            </a:r>
            <a:r>
              <a:rPr lang="el-GR" sz="1600" dirty="0" err="1"/>
              <a:t>κουκλοπαίκτες</a:t>
            </a:r>
            <a:r>
              <a:rPr lang="el-GR" sz="1600" dirty="0"/>
              <a:t> της εποχής του, που συνήθως κρύβουν τα χέρια τους σε γάντια, ή χρησιμοποιούν νήματα ή μπαστούνια, κάνει το αντίθετο και δείχνει τα χέρια του. </a:t>
            </a:r>
          </a:p>
          <a:p>
            <a:endParaRPr lang="el-GR" sz="1600" dirty="0"/>
          </a:p>
          <a:p>
            <a:r>
              <a:rPr lang="el-GR" sz="1600" dirty="0"/>
              <a:t>Έπαιξε τις μαριονέτες στην ταινία The </a:t>
            </a:r>
            <a:r>
              <a:rPr lang="el-GR" sz="1600" dirty="0" err="1"/>
              <a:t>Double</a:t>
            </a:r>
            <a:r>
              <a:rPr lang="el-GR" sz="1600" dirty="0"/>
              <a:t> </a:t>
            </a:r>
            <a:r>
              <a:rPr lang="el-GR" sz="1600" dirty="0" err="1"/>
              <a:t>Life</a:t>
            </a:r>
            <a:r>
              <a:rPr lang="el-GR" sz="1600" dirty="0"/>
              <a:t> of </a:t>
            </a:r>
            <a:r>
              <a:rPr lang="el-GR" sz="1600" dirty="0" err="1"/>
              <a:t>Véronique</a:t>
            </a:r>
            <a:r>
              <a:rPr lang="el-GR" sz="1600" dirty="0"/>
              <a:t>. στο </a:t>
            </a:r>
            <a:r>
              <a:rPr lang="el-GR" sz="1600" dirty="0" err="1"/>
              <a:t>Muppet</a:t>
            </a:r>
            <a:r>
              <a:rPr lang="el-GR" sz="1600" dirty="0"/>
              <a:t> </a:t>
            </a:r>
            <a:r>
              <a:rPr lang="el-GR" sz="1600" dirty="0" err="1"/>
              <a:t>Show</a:t>
            </a:r>
            <a:r>
              <a:rPr lang="el-GR" sz="1600" dirty="0"/>
              <a:t> του </a:t>
            </a:r>
            <a:r>
              <a:rPr lang="el-GR" sz="1600" dirty="0" err="1"/>
              <a:t>Jim</a:t>
            </a:r>
            <a:r>
              <a:rPr lang="el-GR" sz="1600" dirty="0"/>
              <a:t> </a:t>
            </a:r>
            <a:r>
              <a:rPr lang="el-GR" sz="1600" dirty="0" err="1"/>
              <a:t>Henson</a:t>
            </a:r>
            <a:r>
              <a:rPr lang="el-GR" sz="1600" dirty="0"/>
              <a:t> το 1977, με τον φιλοξενούμενο αστέρι </a:t>
            </a:r>
            <a:r>
              <a:rPr lang="el-GR" sz="1600" dirty="0" err="1"/>
              <a:t>Cleo</a:t>
            </a:r>
            <a:r>
              <a:rPr lang="el-GR" sz="1600" dirty="0"/>
              <a:t> </a:t>
            </a:r>
            <a:r>
              <a:rPr lang="el-GR" sz="1600" dirty="0" err="1"/>
              <a:t>Laine</a:t>
            </a:r>
            <a:r>
              <a:rPr lang="el-GR" sz="1600" dirty="0"/>
              <a:t>, καθώς και το 1980 με τον </a:t>
            </a:r>
            <a:r>
              <a:rPr lang="el-GR" sz="1600" dirty="0" err="1"/>
              <a:t>Señor</a:t>
            </a:r>
            <a:r>
              <a:rPr lang="el-GR" sz="1600" dirty="0"/>
              <a:t> </a:t>
            </a:r>
            <a:r>
              <a:rPr lang="el-GR" sz="1600" dirty="0" err="1"/>
              <a:t>Wences</a:t>
            </a:r>
            <a:r>
              <a:rPr lang="el-GR" sz="1600" dirty="0"/>
              <a:t>. Μετά την καριέρα του στις θεατρικές τέχνες, για την οποία έλαβε </a:t>
            </a:r>
            <a:r>
              <a:rPr lang="el-GR" sz="1600" dirty="0" err="1"/>
              <a:t>MacArthur</a:t>
            </a:r>
            <a:r>
              <a:rPr lang="el-GR" sz="1600" dirty="0"/>
              <a:t> </a:t>
            </a:r>
            <a:r>
              <a:rPr lang="el-GR" sz="1600" dirty="0" err="1"/>
              <a:t>Fellowship</a:t>
            </a:r>
            <a:r>
              <a:rPr lang="el-GR" sz="1600" dirty="0"/>
              <a:t> (1988), συν-ίδρυσε το </a:t>
            </a:r>
            <a:r>
              <a:rPr lang="el-GR" sz="1600" dirty="0" err="1"/>
              <a:t>Pasadena</a:t>
            </a:r>
            <a:r>
              <a:rPr lang="el-GR" sz="1600" dirty="0"/>
              <a:t> </a:t>
            </a:r>
            <a:r>
              <a:rPr lang="el-GR" sz="1600" dirty="0" err="1"/>
              <a:t>Yoga</a:t>
            </a:r>
            <a:r>
              <a:rPr lang="el-GR" sz="1600" dirty="0"/>
              <a:t> Co-</a:t>
            </a:r>
            <a:r>
              <a:rPr lang="el-GR" sz="1600" dirty="0" err="1"/>
              <a:t>op</a:t>
            </a:r>
            <a:r>
              <a:rPr lang="el-GR" sz="1600" dirty="0"/>
              <a:t> το 1994 και τώρα κατέχει και διαχειρίζεται το </a:t>
            </a:r>
            <a:r>
              <a:rPr lang="el-GR" sz="1600" dirty="0" err="1"/>
              <a:t>Yoga</a:t>
            </a:r>
            <a:r>
              <a:rPr lang="el-GR" sz="1600" dirty="0"/>
              <a:t> House στην </a:t>
            </a:r>
            <a:r>
              <a:rPr lang="el-GR" sz="1600" dirty="0" err="1"/>
              <a:t>Pasadena</a:t>
            </a:r>
            <a:r>
              <a:rPr lang="el-GR" sz="1600" dirty="0"/>
              <a:t> με τον </a:t>
            </a:r>
            <a:r>
              <a:rPr lang="el-GR" sz="1600" dirty="0" err="1"/>
              <a:t>Farzaneh</a:t>
            </a:r>
            <a:r>
              <a:rPr lang="el-GR" sz="1600" dirty="0"/>
              <a:t> </a:t>
            </a:r>
            <a:r>
              <a:rPr lang="el-GR" sz="1600" dirty="0" err="1"/>
              <a:t>Noori</a:t>
            </a:r>
            <a:r>
              <a:rPr lang="el-GR" sz="1600" dirty="0"/>
              <a:t>. Ο </a:t>
            </a:r>
            <a:r>
              <a:rPr lang="el-GR" sz="1600" dirty="0" err="1"/>
              <a:t>Bruce</a:t>
            </a:r>
            <a:r>
              <a:rPr lang="el-GR" sz="1600" dirty="0"/>
              <a:t> διδάσκει γιόγκα από το 1998.</a:t>
            </a:r>
            <a:endParaRPr lang="en-GR" sz="1600" dirty="0"/>
          </a:p>
        </p:txBody>
      </p:sp>
    </p:spTree>
    <p:extLst>
      <p:ext uri="{BB962C8B-B14F-4D97-AF65-F5344CB8AC3E}">
        <p14:creationId xmlns:p14="http://schemas.microsoft.com/office/powerpoint/2010/main" val="22936724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hild wearing a pink dress&#10;&#10;Description automatically generated">
            <a:extLst>
              <a:ext uri="{FF2B5EF4-FFF2-40B4-BE49-F238E27FC236}">
                <a16:creationId xmlns:a16="http://schemas.microsoft.com/office/drawing/2014/main" id="{8E50D807-2572-294C-BA4E-1186E1012C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3366602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800529FB-B92B-4FED-B345-EA033B08A6AE}"/>
              </a:ext>
            </a:extLst>
          </p:cNvPr>
          <p:cNvSpPr>
            <a:spLocks noGrp="1"/>
          </p:cNvSpPr>
          <p:nvPr>
            <p:ph type="title"/>
          </p:nvPr>
        </p:nvSpPr>
        <p:spPr>
          <a:xfrm>
            <a:off x="457200" y="274638"/>
            <a:ext cx="8229600" cy="1143000"/>
          </a:xfrm>
        </p:spPr>
        <p:txBody>
          <a:bodyPr>
            <a:normAutofit fontScale="90000"/>
          </a:bodyPr>
          <a:lstStyle/>
          <a:p>
            <a:br>
              <a:rPr lang="el-GR" sz="1600" dirty="0"/>
            </a:br>
            <a:br>
              <a:rPr lang="el-GR" sz="1600" dirty="0"/>
            </a:br>
            <a:r>
              <a:rPr lang="el-GR" sz="1600" dirty="0"/>
              <a:t>Πρωτοπόροι καλλιτέχνες που επέστρεψαν στην παραδοσιακή μαριονέτα </a:t>
            </a:r>
            <a:br>
              <a:rPr lang="el-GR" sz="1600" dirty="0"/>
            </a:br>
            <a:r>
              <a:rPr lang="el-GR" sz="1600" dirty="0"/>
              <a:t>και ανέδειξαν δυνατότητές της συνακόλουθες με τον κόσμο που άλλαζε,</a:t>
            </a:r>
            <a:br>
              <a:rPr lang="el-GR" sz="1600" dirty="0"/>
            </a:br>
            <a:r>
              <a:rPr lang="el-GR" sz="1600" dirty="0"/>
              <a:t> έθεσαν τις βάσεις για μια βαθύτερη και ουσιαστικότερη διερεύνηση της μαριονέτας. </a:t>
            </a:r>
            <a:br>
              <a:rPr lang="el-GR" dirty="0"/>
            </a:br>
            <a:endParaRPr lang="en-US" dirty="0"/>
          </a:p>
        </p:txBody>
      </p:sp>
      <p:sp>
        <p:nvSpPr>
          <p:cNvPr id="2" name="TextBox 1">
            <a:extLst>
              <a:ext uri="{FF2B5EF4-FFF2-40B4-BE49-F238E27FC236}">
                <a16:creationId xmlns:a16="http://schemas.microsoft.com/office/drawing/2014/main" id="{F9F1A30D-1BB9-0A4F-ACE9-7545CFAD273B}"/>
              </a:ext>
            </a:extLst>
          </p:cNvPr>
          <p:cNvSpPr txBox="1"/>
          <p:nvPr/>
        </p:nvSpPr>
        <p:spPr>
          <a:xfrm>
            <a:off x="457200" y="1600200"/>
            <a:ext cx="4038600" cy="4525963"/>
          </a:xfrm>
          <a:prstGeom prst="rect">
            <a:avLst/>
          </a:prstGeom>
        </p:spPr>
        <p:txBody>
          <a:bodyPr vert="horz" lIns="91440" tIns="45720" rIns="91440" bIns="45720" rtlCol="0">
            <a:normAutofit/>
          </a:bodyPr>
          <a:lstStyle/>
          <a:p>
            <a:pPr>
              <a:lnSpc>
                <a:spcPct val="90000"/>
              </a:lnSpc>
              <a:spcBef>
                <a:spcPct val="20000"/>
              </a:spcBef>
              <a:buFont typeface="Arial" pitchFamily="34" charset="0"/>
            </a:pPr>
            <a:endParaRPr lang="el-GR" sz="1300" dirty="0"/>
          </a:p>
          <a:p>
            <a:pPr>
              <a:lnSpc>
                <a:spcPct val="90000"/>
              </a:lnSpc>
              <a:spcBef>
                <a:spcPct val="20000"/>
              </a:spcBef>
              <a:buFont typeface="Arial" pitchFamily="34" charset="0"/>
            </a:pPr>
            <a:endParaRPr lang="el-GR" sz="1300" dirty="0"/>
          </a:p>
          <a:p>
            <a:pPr>
              <a:lnSpc>
                <a:spcPct val="90000"/>
              </a:lnSpc>
              <a:spcBef>
                <a:spcPct val="20000"/>
              </a:spcBef>
              <a:buFont typeface="Arial" pitchFamily="34" charset="0"/>
            </a:pPr>
            <a:endParaRPr lang="el-GR" sz="1300" dirty="0"/>
          </a:p>
          <a:p>
            <a:pPr>
              <a:lnSpc>
                <a:spcPct val="90000"/>
              </a:lnSpc>
              <a:spcBef>
                <a:spcPct val="20000"/>
              </a:spcBef>
              <a:buFont typeface="Arial" pitchFamily="34" charset="0"/>
            </a:pPr>
            <a:endParaRPr lang="el-GR" sz="1300" dirty="0"/>
          </a:p>
          <a:p>
            <a:pPr>
              <a:lnSpc>
                <a:spcPct val="90000"/>
              </a:lnSpc>
              <a:spcBef>
                <a:spcPct val="20000"/>
              </a:spcBef>
              <a:buFont typeface="Arial" pitchFamily="34" charset="0"/>
            </a:pPr>
            <a:r>
              <a:rPr lang="el-GR" sz="1300" dirty="0"/>
              <a:t>Όπως παρατηρεί ο </a:t>
            </a:r>
            <a:r>
              <a:rPr lang="el-GR" sz="1300" b="1" dirty="0"/>
              <a:t>M. </a:t>
            </a:r>
            <a:r>
              <a:rPr lang="el-GR" sz="1300" b="1" dirty="0" err="1"/>
              <a:t>Meschke</a:t>
            </a:r>
            <a:r>
              <a:rPr lang="el-GR" sz="1300" dirty="0"/>
              <a:t>: </a:t>
            </a:r>
          </a:p>
          <a:p>
            <a:pPr>
              <a:lnSpc>
                <a:spcPct val="90000"/>
              </a:lnSpc>
              <a:spcBef>
                <a:spcPct val="20000"/>
              </a:spcBef>
              <a:buFont typeface="Arial" pitchFamily="34" charset="0"/>
            </a:pPr>
            <a:endParaRPr lang="el-GR" sz="1300" dirty="0"/>
          </a:p>
          <a:p>
            <a:pPr>
              <a:lnSpc>
                <a:spcPct val="90000"/>
              </a:lnSpc>
              <a:spcBef>
                <a:spcPct val="20000"/>
              </a:spcBef>
              <a:buFont typeface="Arial" pitchFamily="34" charset="0"/>
            </a:pPr>
            <a:r>
              <a:rPr lang="el-GR" sz="1600" dirty="0"/>
              <a:t>«[...] η χρυσή εποχή, μπόρεσε να υπάρξει χάρη σε ορισμένους δημιουργούς που στάθηκαν μπροστά από την εποχή τους, πολύ πριν το τέλος του ψυχρού πολέμου, όπως για παράδειγμα χάρη στον </a:t>
            </a:r>
            <a:r>
              <a:rPr lang="el-GR" sz="1600" dirty="0" err="1"/>
              <a:t>Harro</a:t>
            </a:r>
            <a:r>
              <a:rPr lang="el-GR" sz="1600" dirty="0"/>
              <a:t> </a:t>
            </a:r>
            <a:r>
              <a:rPr lang="el-GR" sz="1600" dirty="0" err="1"/>
              <a:t>Siegel</a:t>
            </a:r>
            <a:r>
              <a:rPr lang="el-GR" sz="1600" dirty="0"/>
              <a:t> και τον </a:t>
            </a:r>
            <a:r>
              <a:rPr lang="el-GR" sz="1600" dirty="0" err="1"/>
              <a:t>Harry</a:t>
            </a:r>
            <a:r>
              <a:rPr lang="el-GR" sz="1600" dirty="0"/>
              <a:t> </a:t>
            </a:r>
            <a:r>
              <a:rPr lang="el-GR" sz="1600" dirty="0" err="1"/>
              <a:t>Kramer</a:t>
            </a:r>
            <a:r>
              <a:rPr lang="el-GR" sz="1600" dirty="0"/>
              <a:t> στη Γερμανία, τον </a:t>
            </a:r>
            <a:r>
              <a:rPr lang="el-GR" sz="1600" dirty="0" err="1"/>
              <a:t>Yves</a:t>
            </a:r>
            <a:r>
              <a:rPr lang="el-GR" sz="1600" dirty="0"/>
              <a:t> </a:t>
            </a:r>
            <a:r>
              <a:rPr lang="el-GR" sz="1600" dirty="0" err="1"/>
              <a:t>Joly</a:t>
            </a:r>
            <a:r>
              <a:rPr lang="el-GR" sz="1600" dirty="0"/>
              <a:t> στη Γαλλία, τον </a:t>
            </a:r>
            <a:r>
              <a:rPr lang="el-GR" sz="1600" dirty="0" err="1"/>
              <a:t>Geza</a:t>
            </a:r>
            <a:r>
              <a:rPr lang="el-GR" sz="1600" dirty="0"/>
              <a:t> </a:t>
            </a:r>
            <a:r>
              <a:rPr lang="el-GR" sz="1600" dirty="0" err="1"/>
              <a:t>Blattner</a:t>
            </a:r>
            <a:r>
              <a:rPr lang="el-GR" sz="1600" dirty="0"/>
              <a:t> στην Ουγγαρία. […] Δεν κέρδισαν μεγάλη αναγνώριση αλλά αναμφίβολα ενέπνευσαν μια καινούργια γενιά, όπως τον </a:t>
            </a:r>
            <a:r>
              <a:rPr lang="el-GR" sz="1600" dirty="0" err="1"/>
              <a:t>Jan</a:t>
            </a:r>
            <a:r>
              <a:rPr lang="el-GR" sz="1600" dirty="0"/>
              <a:t> </a:t>
            </a:r>
            <a:r>
              <a:rPr lang="el-GR" sz="1600" dirty="0" err="1"/>
              <a:t>Wilkowski</a:t>
            </a:r>
            <a:r>
              <a:rPr lang="el-GR" sz="1600" dirty="0"/>
              <a:t> στην Πολωνία, τον </a:t>
            </a:r>
            <a:r>
              <a:rPr lang="el-GR" sz="1600" dirty="0" err="1"/>
              <a:t>Peter</a:t>
            </a:r>
            <a:r>
              <a:rPr lang="el-GR" sz="1600" dirty="0"/>
              <a:t> </a:t>
            </a:r>
            <a:r>
              <a:rPr lang="el-GR" sz="1600" dirty="0" err="1"/>
              <a:t>Schumann</a:t>
            </a:r>
            <a:r>
              <a:rPr lang="el-GR" sz="1600" dirty="0"/>
              <a:t> στις ΗΠΑ, εμένα στη Σουηδία και άλλους»  </a:t>
            </a:r>
          </a:p>
        </p:txBody>
      </p:sp>
      <p:pic>
        <p:nvPicPr>
          <p:cNvPr id="4" name="Picture 3" descr="A group of people looking at a screen&#10;&#10;Description automatically generated">
            <a:extLst>
              <a:ext uri="{FF2B5EF4-FFF2-40B4-BE49-F238E27FC236}">
                <a16:creationId xmlns:a16="http://schemas.microsoft.com/office/drawing/2014/main" id="{2EDC202A-992C-E249-B528-C241FA244E0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4648202" y="1504617"/>
            <a:ext cx="4038600" cy="4525963"/>
          </a:xfrm>
          <a:prstGeom prst="rect">
            <a:avLst/>
          </a:prstGeom>
          <a:noFill/>
        </p:spPr>
      </p:pic>
      <p:sp>
        <p:nvSpPr>
          <p:cNvPr id="5" name="Rectangle 4">
            <a:extLst>
              <a:ext uri="{FF2B5EF4-FFF2-40B4-BE49-F238E27FC236}">
                <a16:creationId xmlns:a16="http://schemas.microsoft.com/office/drawing/2014/main" id="{BD29D988-9CFA-9147-8759-1D9D65D303CD}"/>
              </a:ext>
            </a:extLst>
          </p:cNvPr>
          <p:cNvSpPr/>
          <p:nvPr/>
        </p:nvSpPr>
        <p:spPr>
          <a:xfrm>
            <a:off x="4495798" y="6018706"/>
            <a:ext cx="4191001" cy="646331"/>
          </a:xfrm>
          <a:prstGeom prst="rect">
            <a:avLst/>
          </a:prstGeom>
        </p:spPr>
        <p:txBody>
          <a:bodyPr wrap="square">
            <a:spAutoFit/>
          </a:bodyPr>
          <a:lstStyle/>
          <a:p>
            <a:r>
              <a:rPr lang="el-GR" dirty="0"/>
              <a:t>Έκθεση 2019</a:t>
            </a:r>
          </a:p>
          <a:p>
            <a:r>
              <a:rPr lang="en-US" dirty="0"/>
              <a:t>Festival Mondial Charleville M</a:t>
            </a:r>
            <a:r>
              <a:rPr lang="el-GR" dirty="0" err="1"/>
              <a:t>é</a:t>
            </a:r>
            <a:r>
              <a:rPr lang="en-US" dirty="0" err="1"/>
              <a:t>zi</a:t>
            </a:r>
            <a:r>
              <a:rPr lang="el-GR" dirty="0" err="1"/>
              <a:t>è</a:t>
            </a:r>
            <a:r>
              <a:rPr lang="en-US" dirty="0"/>
              <a:t>re </a:t>
            </a:r>
            <a:endParaRPr lang="en-GR" dirty="0"/>
          </a:p>
        </p:txBody>
      </p:sp>
    </p:spTree>
    <p:extLst>
      <p:ext uri="{BB962C8B-B14F-4D97-AF65-F5344CB8AC3E}">
        <p14:creationId xmlns:p14="http://schemas.microsoft.com/office/powerpoint/2010/main" val="1010041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Καλλιτέχνες που άλλαξαν την αισθητική του κουκλοθέατρου</a:t>
            </a:r>
            <a:endParaRPr lang="en-US" dirty="0"/>
          </a:p>
        </p:txBody>
      </p:sp>
      <p:pic>
        <p:nvPicPr>
          <p:cNvPr id="4" name="Content Placeholder 3" descr="Odysseus (2).jpg"/>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3347638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933.jpg"/>
          <p:cNvPicPr>
            <a:picLocks noGrp="1" noChangeAspect="1"/>
          </p:cNvPicPr>
          <p:nvPr>
            <p:ph idx="1"/>
          </p:nvPr>
        </p:nvPicPr>
        <p:blipFill>
          <a:blip r:embed="rId3" cstate="email">
            <a:extLst>
              <a:ext uri="{28A0092B-C50C-407E-A947-70E740481C1C}">
                <a14:useLocalDpi xmlns:a14="http://schemas.microsoft.com/office/drawing/2010/main"/>
              </a:ext>
            </a:extLst>
          </a:blip>
          <a:srcRect l="-5132" r="-5132"/>
          <a:stretch>
            <a:fillRect/>
          </a:stretch>
        </p:blipFill>
        <p:spPr>
          <a:xfrm>
            <a:off x="251520" y="26770"/>
            <a:ext cx="4875399" cy="6831230"/>
          </a:xfrm>
        </p:spPr>
      </p:pic>
      <p:pic>
        <p:nvPicPr>
          <p:cNvPr id="5" name="Picture 4" descr="UNIMA.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26919" y="4581128"/>
            <a:ext cx="3999691" cy="2016223"/>
          </a:xfrm>
          <a:prstGeom prst="rect">
            <a:avLst/>
          </a:prstGeom>
        </p:spPr>
      </p:pic>
      <p:sp>
        <p:nvSpPr>
          <p:cNvPr id="2" name="TextBox 1">
            <a:extLst>
              <a:ext uri="{FF2B5EF4-FFF2-40B4-BE49-F238E27FC236}">
                <a16:creationId xmlns:a16="http://schemas.microsoft.com/office/drawing/2014/main" id="{1D9AF23C-11C7-CF44-8F63-4F3DD23128B6}"/>
              </a:ext>
            </a:extLst>
          </p:cNvPr>
          <p:cNvSpPr txBox="1"/>
          <p:nvPr/>
        </p:nvSpPr>
        <p:spPr>
          <a:xfrm>
            <a:off x="5126919" y="404664"/>
            <a:ext cx="3546498" cy="3693319"/>
          </a:xfrm>
          <a:prstGeom prst="rect">
            <a:avLst/>
          </a:prstGeom>
          <a:noFill/>
        </p:spPr>
        <p:txBody>
          <a:bodyPr wrap="square" rtlCol="0">
            <a:spAutoFit/>
          </a:bodyPr>
          <a:lstStyle/>
          <a:p>
            <a:pPr algn="ctr"/>
            <a:r>
              <a:rPr lang="el-GR" b="1" dirty="0"/>
              <a:t>Διεθνής Ένωση </a:t>
            </a:r>
            <a:r>
              <a:rPr lang="el-GR" b="1" dirty="0" err="1"/>
              <a:t>Μαριόνετας</a:t>
            </a:r>
            <a:endParaRPr lang="el-GR" b="1" dirty="0"/>
          </a:p>
          <a:p>
            <a:pPr algn="ctr"/>
            <a:r>
              <a:rPr lang="el-GR" b="1" dirty="0"/>
              <a:t>20 </a:t>
            </a:r>
            <a:r>
              <a:rPr lang="el-GR" b="1" dirty="0" err="1"/>
              <a:t>Μαϊου</a:t>
            </a:r>
            <a:r>
              <a:rPr lang="el-GR" b="1" dirty="0"/>
              <a:t> 1929 </a:t>
            </a:r>
            <a:endParaRPr lang="el-GR" dirty="0"/>
          </a:p>
          <a:p>
            <a:pPr>
              <a:defRPr/>
            </a:pPr>
            <a:endParaRPr lang="el-GR" dirty="0"/>
          </a:p>
          <a:p>
            <a:pPr>
              <a:defRPr/>
            </a:pPr>
            <a:endParaRPr lang="en-US" dirty="0"/>
          </a:p>
          <a:p>
            <a:pPr>
              <a:defRPr/>
            </a:pPr>
            <a:r>
              <a:rPr lang="en-GR" dirty="0"/>
              <a:t>Ή</a:t>
            </a:r>
            <a:r>
              <a:rPr lang="el-GR" dirty="0" err="1"/>
              <a:t>ταν</a:t>
            </a:r>
            <a:r>
              <a:rPr lang="el-GR" dirty="0"/>
              <a:t> μια προσπάθεια συγκερασμού των διάφορων αισθητικών και τεχνικών απόψεων, καθώς και ανταλλαγής προβληματισμών που είχε οδηγήσει στη δημιουργία της Διεθνούς Ένωσης Μαριονέτας (</a:t>
            </a:r>
            <a:r>
              <a:rPr lang="en-US" dirty="0"/>
              <a:t>UNIMA</a:t>
            </a:r>
            <a:r>
              <a:rPr lang="el-GR" dirty="0"/>
              <a:t>)</a:t>
            </a:r>
            <a:endParaRPr lang="en-US" dirty="0"/>
          </a:p>
          <a:p>
            <a:endParaRPr lang="en-GR" dirty="0"/>
          </a:p>
        </p:txBody>
      </p:sp>
    </p:spTree>
    <p:extLst>
      <p:ext uri="{BB962C8B-B14F-4D97-AF65-F5344CB8AC3E}">
        <p14:creationId xmlns:p14="http://schemas.microsoft.com/office/powerpoint/2010/main" val="27222503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A94DAC8-776F-9343-8B1A-B1E4570265A2}"/>
              </a:ext>
            </a:extLst>
          </p:cNvPr>
          <p:cNvSpPr txBox="1"/>
          <p:nvPr/>
        </p:nvSpPr>
        <p:spPr>
          <a:xfrm>
            <a:off x="971600" y="692696"/>
            <a:ext cx="6768752" cy="5632311"/>
          </a:xfrm>
          <a:prstGeom prst="rect">
            <a:avLst/>
          </a:prstGeom>
          <a:noFill/>
        </p:spPr>
        <p:txBody>
          <a:bodyPr wrap="square" rtlCol="0">
            <a:spAutoFit/>
          </a:bodyPr>
          <a:lstStyle/>
          <a:p>
            <a:r>
              <a:rPr lang="el-GR" dirty="0">
                <a:solidFill>
                  <a:schemeClr val="bg1"/>
                </a:solidFill>
              </a:rPr>
              <a:t>Η προσπάθεια συγκερασμού των διάφορων αισθητικών και τεχνικών απόψεων και η ανταλλαγής προβληματισμών οδήγησε στη δημιουργία της Διεθνούς Ένωσης Μαριονέτας (</a:t>
            </a:r>
            <a:r>
              <a:rPr lang="en-US" dirty="0">
                <a:solidFill>
                  <a:schemeClr val="bg1"/>
                </a:solidFill>
              </a:rPr>
              <a:t>UNIMA</a:t>
            </a:r>
            <a:r>
              <a:rPr lang="el-GR" dirty="0">
                <a:solidFill>
                  <a:schemeClr val="bg1"/>
                </a:solidFill>
              </a:rPr>
              <a:t>)</a:t>
            </a:r>
          </a:p>
          <a:p>
            <a:endParaRPr lang="el-GR" dirty="0">
              <a:solidFill>
                <a:schemeClr val="bg1"/>
              </a:solidFill>
            </a:endParaRPr>
          </a:p>
          <a:p>
            <a:r>
              <a:rPr lang="el-GR" dirty="0">
                <a:solidFill>
                  <a:schemeClr val="bg1"/>
                </a:solidFill>
              </a:rPr>
              <a:t>Οι διεθνείς συναντήσεις η δημιουργία και επιτυχία των φεστιβάλ που απλώθηκαν σε όλον τον κόσμο, με παρουσιάσεις νέων τάσεων, πρωτοποριακών παραστάσεων και παραδοσιακών τεχνικών, εκθέσεις, εκδόσεις νέων βιβλίων, παρουσιάσεις προγραμμάτων και συνεδρίων ήταν και παραμένουν ένας τρόπος επίδειξης της νέας -και όχι μόνο- καλλιτεχνικής δουλειάς, της ανταλλαγής απόψεων, ένας χώρος συνάντησης καλλιτεχνών, αλλά κυρίως ένας χώρος για τη λειτουργία μιας αγοράς παραστάσεων. </a:t>
            </a:r>
          </a:p>
          <a:p>
            <a:endParaRPr lang="el-GR" dirty="0">
              <a:solidFill>
                <a:schemeClr val="bg1"/>
              </a:solidFill>
            </a:endParaRPr>
          </a:p>
          <a:p>
            <a:r>
              <a:rPr lang="el-GR" dirty="0">
                <a:solidFill>
                  <a:schemeClr val="bg1"/>
                </a:solidFill>
              </a:rPr>
              <a:t>Οι </a:t>
            </a:r>
            <a:r>
              <a:rPr lang="el-GR" dirty="0" err="1">
                <a:solidFill>
                  <a:schemeClr val="bg1"/>
                </a:solidFill>
              </a:rPr>
              <a:t>κουκλοπαίκτες</a:t>
            </a:r>
            <a:r>
              <a:rPr lang="el-GR" dirty="0">
                <a:solidFill>
                  <a:schemeClr val="bg1"/>
                </a:solidFill>
              </a:rPr>
              <a:t> εξακολουθούν να περιφέρουν τις δουλειές τους από τόπο σε τόπο, και από φεστιβάλ σε φεστιβάλ.</a:t>
            </a:r>
          </a:p>
          <a:p>
            <a:endParaRPr lang="en-GR" dirty="0">
              <a:solidFill>
                <a:schemeClr val="bg1"/>
              </a:solidFill>
            </a:endParaRPr>
          </a:p>
          <a:p>
            <a:r>
              <a:rPr lang="el-GR" dirty="0">
                <a:solidFill>
                  <a:schemeClr val="bg1"/>
                </a:solidFill>
              </a:rPr>
              <a:t>Όλα αυτά επέτρεψαν την άνθηση και τον εμπλουτισμό του κουκλοθέατρου το οδήγησαν ίσως και στη διατήρηση του περιθωριακού του χαρακτήρα</a:t>
            </a:r>
            <a:r>
              <a:rPr lang="en-GR" dirty="0">
                <a:solidFill>
                  <a:schemeClr val="bg1"/>
                </a:solidFill>
              </a:rPr>
              <a:t> </a:t>
            </a:r>
            <a:endParaRPr lang="en-US" dirty="0">
              <a:solidFill>
                <a:schemeClr val="bg1"/>
              </a:solidFill>
            </a:endParaRPr>
          </a:p>
          <a:p>
            <a:endParaRPr lang="en-GR" dirty="0"/>
          </a:p>
        </p:txBody>
      </p:sp>
    </p:spTree>
    <p:extLst>
      <p:ext uri="{BB962C8B-B14F-4D97-AF65-F5344CB8AC3E}">
        <p14:creationId xmlns:p14="http://schemas.microsoft.com/office/powerpoint/2010/main" val="33622126"/>
      </p:ext>
    </p:extLst>
  </p:cSld>
  <p:clrMapOvr>
    <a:masterClrMapping/>
  </p:clrMapOvr>
</p:sld>
</file>

<file path=ppt/theme/theme1.xml><?xml version="1.0" encoding="utf-8"?>
<a:theme xmlns:a="http://schemas.openxmlformats.org/drawingml/2006/main" name="Θέμα του Office">
  <a:themeElements>
    <a:clrScheme name="Άποψη">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TotalTime>
  <Words>5492</Words>
  <Application>Microsoft Macintosh PowerPoint</Application>
  <PresentationFormat>On-screen Show (4:3)</PresentationFormat>
  <Paragraphs>248</Paragraphs>
  <Slides>57</Slides>
  <Notes>22</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57</vt:i4>
      </vt:variant>
    </vt:vector>
  </HeadingPairs>
  <TitlesOfParts>
    <vt:vector size="60" baseType="lpstr">
      <vt:lpstr>Arial</vt:lpstr>
      <vt:lpstr>Calibri</vt:lpstr>
      <vt:lpstr>Θέμα του Office</vt:lpstr>
      <vt:lpstr>    ΚΟΥΚΛΟΘΕΑΤΡΟ μέρος  δεύτερο</vt:lpstr>
      <vt:lpstr>PowerPoint Presentation</vt:lpstr>
      <vt:lpstr>PowerPoint Presentation</vt:lpstr>
      <vt:lpstr>PowerPoint Presentation</vt:lpstr>
      <vt:lpstr>PowerPoint Presentation</vt:lpstr>
      <vt:lpstr>  Πρωτοπόροι καλλιτέχνες που επέστρεψαν στην παραδοσιακή μαριονέτα  και ανέδειξαν δυνατότητές της συνακόλουθες με τον κόσμο που άλλαζε,  έθεσαν τις βάσεις για μια βαθύτερη και ουσιαστικότερη διερεύνηση της μαριονέτας.  </vt:lpstr>
      <vt:lpstr>Καλλιτέχνες που άλλαξαν την αισθητική του κουκλοθέατρου</vt:lpstr>
      <vt:lpstr>PowerPoint Presentation</vt:lpstr>
      <vt:lpstr>PowerPoint Presentation</vt:lpstr>
      <vt:lpstr>Διεθνής ένωση Μαριονέτας</vt:lpstr>
      <vt:lpstr>PowerPoint Presentation</vt:lpstr>
      <vt:lpstr>Μεταπολεμικά,   ο κόσμος χωρίζεται κυριολεκτικά στα δύο </vt:lpstr>
      <vt:lpstr>PowerPoint Presentation</vt:lpstr>
      <vt:lpstr>PowerPoint Presentation</vt:lpstr>
      <vt:lpstr>PowerPoint Presentation</vt:lpstr>
      <vt:lpstr>PowerPoint Presentation</vt:lpstr>
      <vt:lpstr>Σήμερα η μαριονέτα δεν είναι πια αυτό που ήταν.  Βγαίνοντας από το μικρό της κάστρο, τη σκηνή της, έστρεψε το βλέμμα της στις πλαστικές τέχνες, το θέατρο, τον χορό, τις εικονικές αναπαραστάσεις, τον κινηματογράφο των κινούμενων σχεδίων, τη σύγχρονη μουσική, τις τεχνολογίες και σε κάθε τι που συνδηλώνει πειραματισμό </vt:lpstr>
      <vt:lpstr>Jurkowski, Niculescu, Meschke </vt:lpstr>
      <vt:lpstr>PowerPoint Presentation</vt:lpstr>
      <vt:lpstr>Σήμερα μιλάμε για πολλές τέχνες μαζί</vt:lpstr>
      <vt:lpstr>PowerPoint Presentation</vt:lpstr>
      <vt:lpstr>PowerPoint Presentation</vt:lpstr>
      <vt:lpstr>Peter Shumam </vt:lpstr>
      <vt:lpstr>PowerPoint Presentation</vt:lpstr>
      <vt:lpstr>Peter Schumann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Royal de Luxe </vt:lpstr>
      <vt:lpstr>PowerPoint Presentation</vt:lpstr>
      <vt:lpstr>PowerPoint Presentation</vt:lpstr>
      <vt:lpstr>PowerPoint Presentation</vt:lpstr>
      <vt:lpstr>Henk and Ans Boerwinkel's Figurentheater Triangel </vt:lpstr>
      <vt:lpstr>PowerPoint Presentation</vt:lpstr>
      <vt:lpstr>Bruce Schwartz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ΚΟΥΚΛΟΘΕΑΤΡΟ μέρος  δεύτερο</dc:title>
  <dc:creator>Antigoni Parousi</dc:creator>
  <cp:lastModifiedBy>Antigoni Parousi</cp:lastModifiedBy>
  <cp:revision>4</cp:revision>
  <dcterms:created xsi:type="dcterms:W3CDTF">2020-10-26T13:53:46Z</dcterms:created>
  <dcterms:modified xsi:type="dcterms:W3CDTF">2020-10-26T14:17:06Z</dcterms:modified>
</cp:coreProperties>
</file>