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83" r:id="rId17"/>
    <p:sldId id="271" r:id="rId18"/>
    <p:sldId id="273" r:id="rId19"/>
    <p:sldId id="274" r:id="rId20"/>
    <p:sldId id="272" r:id="rId21"/>
    <p:sldId id="275" r:id="rId22"/>
    <p:sldId id="276" r:id="rId23"/>
    <p:sldId id="277" r:id="rId24"/>
    <p:sldId id="278" r:id="rId25"/>
    <p:sldId id="282" r:id="rId26"/>
    <p:sldId id="284" r:id="rId27"/>
    <p:sldId id="285" r:id="rId28"/>
    <p:sldId id="287" r:id="rId29"/>
    <p:sldId id="288" r:id="rId30"/>
    <p:sldId id="289" r:id="rId31"/>
    <p:sldId id="286" r:id="rId32"/>
    <p:sldId id="290" r:id="rId33"/>
    <p:sldId id="279" r:id="rId34"/>
    <p:sldId id="280" r:id="rId35"/>
    <p:sldId id="281" r:id="rId3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7" d="100"/>
          <a:sy n="47" d="100"/>
        </p:scale>
        <p:origin x="-53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11/12/2023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11/12/2023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11/12/2023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11/12/2023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11/12/2023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11/12/2023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11/12/2023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11/12/2023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rEJb7j61-e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4NQQzwPsfcI" TargetMode="External"/><Relationship Id="rId2" Type="http://schemas.openxmlformats.org/officeDocument/2006/relationships/hyperlink" Target="https://www.youtube.com/watch?v=HKn5ufJjVt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youtube.com/watch?v=Z_AnGU8jy4o&amp;t=327s" TargetMode="External"/><Relationship Id="rId2" Type="http://schemas.openxmlformats.org/officeDocument/2006/relationships/hyperlink" Target="https://www.youtube.com/watch?v=ccOuJSWpj0o" TargetMode="External"/><Relationship Id="rId1" Type="http://schemas.openxmlformats.org/officeDocument/2006/relationships/slideLayout" Target="../slideLayouts/slideLayout2.xml"/><Relationship Id="rId4" Type="http://schemas.openxmlformats.org/officeDocument/2006/relationships/hyperlink" Target="https://www.youtube.com/watch?v=D-lBiQyA1Fs"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pergamos.lib.uoa.gr/uoa/dl/object/2812904" TargetMode="External"/><Relationship Id="rId2" Type="http://schemas.openxmlformats.org/officeDocument/2006/relationships/hyperlink" Target="https://www.youtube.com/watch?v=W3AiogBvUB0"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ΔΙΓΛΩΣΣΙΑ ΚΑΙ (ΔΙ)ΓΡΑΜΜΑΤΙΣΜΟΣ</a:t>
            </a:r>
            <a:endParaRPr lang="el-GR" dirty="0"/>
          </a:p>
        </p:txBody>
      </p:sp>
      <p:sp>
        <p:nvSpPr>
          <p:cNvPr id="3" name="2 - Υπότιτλος"/>
          <p:cNvSpPr>
            <a:spLocks noGrp="1"/>
          </p:cNvSpPr>
          <p:nvPr>
            <p:ph type="subTitle" idx="1"/>
          </p:nvPr>
        </p:nvSpPr>
        <p:spPr/>
        <p:txBody>
          <a:bodyPr/>
          <a:lstStyle/>
          <a:p>
            <a:endParaRPr lang="el-G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428604"/>
            <a:ext cx="8186766" cy="5697559"/>
          </a:xfrm>
        </p:spPr>
        <p:txBody>
          <a:bodyPr>
            <a:normAutofit fontScale="70000" lnSpcReduction="20000"/>
          </a:bodyPr>
          <a:lstStyle/>
          <a:p>
            <a:r>
              <a:rPr lang="el-GR" dirty="0" smtClean="0"/>
              <a:t>Θα επιχειρήσω να εκθέσω εδώ τον τρόπο µε τον οποίο εξελίχθηκε η </a:t>
            </a:r>
            <a:r>
              <a:rPr lang="el-GR" dirty="0" err="1" smtClean="0"/>
              <a:t>καθηµερινότητά</a:t>
            </a:r>
            <a:r>
              <a:rPr lang="el-GR" dirty="0" smtClean="0"/>
              <a:t> µας µε τις διαφορετικές µας γλώσσες, αλλά και οι ταυτότητές µας καθώς και οι διαφορετικές µας </a:t>
            </a:r>
            <a:r>
              <a:rPr lang="el-GR" dirty="0" err="1" smtClean="0"/>
              <a:t>πολιτισµικές</a:t>
            </a:r>
            <a:r>
              <a:rPr lang="el-GR" dirty="0" smtClean="0"/>
              <a:t> «αναφορές».</a:t>
            </a:r>
            <a:endParaRPr lang="en-US" dirty="0" smtClean="0"/>
          </a:p>
          <a:p>
            <a:r>
              <a:rPr lang="el-GR" dirty="0" smtClean="0"/>
              <a:t>Ποιος µ</a:t>
            </a:r>
            <a:r>
              <a:rPr lang="el-GR" dirty="0" err="1" smtClean="0"/>
              <a:t>ιλάει</a:t>
            </a:r>
            <a:r>
              <a:rPr lang="el-GR" dirty="0" smtClean="0"/>
              <a:t> τι; Υπάρχουν λοιπόν µ</a:t>
            </a:r>
            <a:r>
              <a:rPr lang="el-GR" dirty="0" err="1" smtClean="0"/>
              <a:t>έσα</a:t>
            </a:r>
            <a:r>
              <a:rPr lang="el-GR" dirty="0" smtClean="0"/>
              <a:t> στην οικογένεια τρεις γλώσσες οι οποίες </a:t>
            </a:r>
            <a:r>
              <a:rPr lang="el-GR" dirty="0" err="1" smtClean="0"/>
              <a:t>εµπλέκονται</a:t>
            </a:r>
            <a:r>
              <a:rPr lang="el-GR" dirty="0" smtClean="0"/>
              <a:t>, αλλά </a:t>
            </a:r>
            <a:r>
              <a:rPr lang="el-GR" dirty="0" err="1" smtClean="0"/>
              <a:t>καθεµιά</a:t>
            </a:r>
            <a:r>
              <a:rPr lang="el-GR" dirty="0" smtClean="0"/>
              <a:t> µ</a:t>
            </a:r>
            <a:r>
              <a:rPr lang="el-GR" dirty="0" err="1" smtClean="0"/>
              <a:t>ιλιέται</a:t>
            </a:r>
            <a:r>
              <a:rPr lang="el-GR" dirty="0" smtClean="0"/>
              <a:t> και κατανοείται σε διαφορετικό </a:t>
            </a:r>
            <a:r>
              <a:rPr lang="el-GR" dirty="0" err="1" smtClean="0"/>
              <a:t>βαθµό</a:t>
            </a:r>
            <a:r>
              <a:rPr lang="el-GR" dirty="0" smtClean="0"/>
              <a:t> από τον καθένα µας. Ο </a:t>
            </a:r>
            <a:r>
              <a:rPr lang="el-GR" dirty="0" err="1" smtClean="0"/>
              <a:t>Μποµπ</a:t>
            </a:r>
            <a:r>
              <a:rPr lang="el-GR" dirty="0" smtClean="0"/>
              <a:t> έχει ως µ</a:t>
            </a:r>
            <a:r>
              <a:rPr lang="el-GR" dirty="0" err="1" smtClean="0"/>
              <a:t>ητρική</a:t>
            </a:r>
            <a:r>
              <a:rPr lang="el-GR" dirty="0" smtClean="0"/>
              <a:t> γλώσσα τα αγγλικά και µ</a:t>
            </a:r>
            <a:r>
              <a:rPr lang="el-GR" dirty="0" err="1" smtClean="0"/>
              <a:t>ιλάει</a:t>
            </a:r>
            <a:r>
              <a:rPr lang="el-GR" dirty="0" smtClean="0"/>
              <a:t> πολύ καλά τα γαλλικά (µια γλώσσα την οποία επίσης </a:t>
            </a:r>
            <a:r>
              <a:rPr lang="el-GR" dirty="0" err="1" smtClean="0"/>
              <a:t>χρησιµοποιεί</a:t>
            </a:r>
            <a:r>
              <a:rPr lang="el-GR" dirty="0" smtClean="0"/>
              <a:t>, εν µ</a:t>
            </a:r>
            <a:r>
              <a:rPr lang="el-GR" dirty="0" err="1" smtClean="0"/>
              <a:t>έρει</a:t>
            </a:r>
            <a:r>
              <a:rPr lang="el-GR" dirty="0" smtClean="0"/>
              <a:t>, στη δουλειά του). Ξεκίνησε δύο φορές να κάνει </a:t>
            </a:r>
            <a:r>
              <a:rPr lang="el-GR" dirty="0" err="1" smtClean="0"/>
              <a:t>συστηµατικά</a:t>
            </a:r>
            <a:r>
              <a:rPr lang="el-GR" dirty="0" smtClean="0"/>
              <a:t> µ</a:t>
            </a:r>
            <a:r>
              <a:rPr lang="el-GR" dirty="0" err="1" smtClean="0"/>
              <a:t>αθήµατα</a:t>
            </a:r>
            <a:r>
              <a:rPr lang="el-GR" dirty="0" smtClean="0"/>
              <a:t> ελληνικών, κάθε φορά για έναν περίπου χρόνο. </a:t>
            </a:r>
            <a:r>
              <a:rPr lang="el-GR" dirty="0" err="1" smtClean="0"/>
              <a:t>∆ε</a:t>
            </a:r>
            <a:r>
              <a:rPr lang="el-GR" dirty="0" smtClean="0"/>
              <a:t> µ</a:t>
            </a:r>
            <a:r>
              <a:rPr lang="el-GR" dirty="0" err="1" smtClean="0"/>
              <a:t>ιλάει</a:t>
            </a:r>
            <a:r>
              <a:rPr lang="el-GR" dirty="0" smtClean="0"/>
              <a:t> καλά τα ελληνικά, έχει ωστόσο µια αρκετά καλή «παθητική» γνώση, ιδίως όταν γνωρίζει το </a:t>
            </a:r>
            <a:r>
              <a:rPr lang="el-GR" dirty="0" err="1" smtClean="0"/>
              <a:t>άτοµο</a:t>
            </a:r>
            <a:r>
              <a:rPr lang="el-GR" dirty="0" smtClean="0"/>
              <a:t> που µ</a:t>
            </a:r>
            <a:r>
              <a:rPr lang="el-GR" dirty="0" err="1" smtClean="0"/>
              <a:t>ιλάει</a:t>
            </a:r>
            <a:r>
              <a:rPr lang="el-GR" dirty="0" smtClean="0"/>
              <a:t> (καταλαβαίνει, για </a:t>
            </a:r>
            <a:r>
              <a:rPr lang="el-GR" dirty="0" err="1" smtClean="0"/>
              <a:t>παράδειγµα</a:t>
            </a:r>
            <a:r>
              <a:rPr lang="el-GR" dirty="0" smtClean="0"/>
              <a:t>, το </a:t>
            </a:r>
            <a:r>
              <a:rPr lang="el-GR" dirty="0" err="1" smtClean="0"/>
              <a:t>θέµα</a:t>
            </a:r>
            <a:r>
              <a:rPr lang="el-GR" dirty="0" smtClean="0"/>
              <a:t> της συζήτησης αλλά όχι και τις </a:t>
            </a:r>
            <a:r>
              <a:rPr lang="el-GR" dirty="0" err="1" smtClean="0"/>
              <a:t>λεπτοµέρειες</a:t>
            </a:r>
            <a:r>
              <a:rPr lang="el-GR" dirty="0" smtClean="0"/>
              <a:t>). Η µ</a:t>
            </a:r>
            <a:r>
              <a:rPr lang="el-GR" dirty="0" err="1" smtClean="0"/>
              <a:t>ητρική</a:t>
            </a:r>
            <a:r>
              <a:rPr lang="el-GR" dirty="0" smtClean="0"/>
              <a:t> µου γλώσσα είναι τα ελληνικά. Τα γαλλικά είναι µια γλώσσα που µ</a:t>
            </a:r>
            <a:r>
              <a:rPr lang="el-GR" dirty="0" err="1" smtClean="0"/>
              <a:t>ιλάω</a:t>
            </a:r>
            <a:r>
              <a:rPr lang="el-GR" dirty="0" smtClean="0"/>
              <a:t> πολύ καλά και µε την οποία έχω ιδιαίτερους </a:t>
            </a:r>
            <a:r>
              <a:rPr lang="el-GR" dirty="0" err="1" smtClean="0"/>
              <a:t>δεσµούς</a:t>
            </a:r>
            <a:r>
              <a:rPr lang="el-GR" dirty="0" smtClean="0"/>
              <a:t> (σπούδασα στη Γαλλία, την οποία θεωρούσα πάντα δεύτερη πατρίδα µου). Τα αγγλικά είναι η τρίτη µου γλώσσα, την οποία βέβαια βελτίωσα πολύ από τότε που ζω µε τον </a:t>
            </a:r>
            <a:r>
              <a:rPr lang="el-GR" dirty="0" err="1" smtClean="0"/>
              <a:t>Μποµπ</a:t>
            </a:r>
            <a:r>
              <a:rPr lang="el-GR" dirty="0" smtClean="0"/>
              <a:t>.</a:t>
            </a:r>
            <a:endParaRPr lang="el-G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285728"/>
            <a:ext cx="8115328" cy="5840435"/>
          </a:xfrm>
        </p:spPr>
        <p:txBody>
          <a:bodyPr>
            <a:normAutofit fontScale="70000" lnSpcReduction="20000"/>
          </a:bodyPr>
          <a:lstStyle/>
          <a:p>
            <a:r>
              <a:rPr lang="el-GR" dirty="0" smtClean="0"/>
              <a:t>Για τα παιδιά τα </a:t>
            </a:r>
            <a:r>
              <a:rPr lang="el-GR" dirty="0" err="1" smtClean="0"/>
              <a:t>πράγµατα</a:t>
            </a:r>
            <a:r>
              <a:rPr lang="el-GR" dirty="0" smtClean="0"/>
              <a:t> είναι πιο σύνθετα. </a:t>
            </a:r>
            <a:r>
              <a:rPr lang="el-GR" dirty="0" err="1" smtClean="0"/>
              <a:t>∆ε</a:t>
            </a:r>
            <a:r>
              <a:rPr lang="el-GR" dirty="0" smtClean="0"/>
              <a:t> θα έπρεπε ίσως να </a:t>
            </a:r>
            <a:r>
              <a:rPr lang="el-GR" dirty="0" err="1" smtClean="0"/>
              <a:t>επιµείνουµε</a:t>
            </a:r>
            <a:r>
              <a:rPr lang="el-GR" dirty="0" smtClean="0"/>
              <a:t> εδώ στο </a:t>
            </a:r>
            <a:r>
              <a:rPr lang="el-GR" dirty="0" err="1" smtClean="0"/>
              <a:t>θέµα</a:t>
            </a:r>
            <a:r>
              <a:rPr lang="el-GR" dirty="0" smtClean="0"/>
              <a:t> του ποια είναι η µ</a:t>
            </a:r>
            <a:r>
              <a:rPr lang="el-GR" dirty="0" err="1" smtClean="0"/>
              <a:t>ητρική</a:t>
            </a:r>
            <a:r>
              <a:rPr lang="el-GR" dirty="0" smtClean="0"/>
              <a:t> τους γλώσσα (στην κυριολεκτική έννοια του όρου είναι βεβαίως τα ελληνικά, αλλά αυτό δεν αντιστοιχεί κατ’ ανάγκη στην έννοια της «πρώτης γλώσσας», ως προς τη γλωσσική τους ικανότητα), αλλά µάλλον να </a:t>
            </a:r>
            <a:r>
              <a:rPr lang="el-GR" dirty="0" err="1" smtClean="0"/>
              <a:t>δούµε</a:t>
            </a:r>
            <a:r>
              <a:rPr lang="el-GR" dirty="0" smtClean="0"/>
              <a:t> πώς αυτές οι τρεις γλώσσες εξελίχθηκαν µ</a:t>
            </a:r>
            <a:r>
              <a:rPr lang="el-GR" dirty="0" err="1" smtClean="0"/>
              <a:t>έσα</a:t>
            </a:r>
            <a:r>
              <a:rPr lang="el-GR" dirty="0" smtClean="0"/>
              <a:t> τους µ</a:t>
            </a:r>
            <a:r>
              <a:rPr lang="el-GR" dirty="0" err="1" smtClean="0"/>
              <a:t>έχρι</a:t>
            </a:r>
            <a:r>
              <a:rPr lang="el-GR" dirty="0" smtClean="0"/>
              <a:t> </a:t>
            </a:r>
            <a:r>
              <a:rPr lang="el-GR" dirty="0" err="1" smtClean="0"/>
              <a:t>σήµερα</a:t>
            </a:r>
            <a:r>
              <a:rPr lang="el-GR" dirty="0" smtClean="0"/>
              <a:t> και τι </a:t>
            </a:r>
            <a:r>
              <a:rPr lang="el-GR" dirty="0" err="1" smtClean="0"/>
              <a:t>νοήµατα</a:t>
            </a:r>
            <a:r>
              <a:rPr lang="el-GR" dirty="0" smtClean="0"/>
              <a:t> αποδίδουν σε </a:t>
            </a:r>
            <a:r>
              <a:rPr lang="el-GR" dirty="0" err="1" smtClean="0"/>
              <a:t>καθεµία</a:t>
            </a:r>
            <a:r>
              <a:rPr lang="el-GR" dirty="0" smtClean="0"/>
              <a:t> από αυτές. Τα παιδιά πήγαν από πολύ νωρίς στο βελγικό γαλλόφωνο σχολείο, ο Φίλιππος από 3 ετών, η </a:t>
            </a:r>
            <a:r>
              <a:rPr lang="el-GR" dirty="0" err="1" smtClean="0"/>
              <a:t>Λουίζα</a:t>
            </a:r>
            <a:r>
              <a:rPr lang="el-GR" dirty="0" smtClean="0"/>
              <a:t> από 2,5 ετών (το </a:t>
            </a:r>
            <a:r>
              <a:rPr lang="el-GR" dirty="0" err="1" smtClean="0"/>
              <a:t>θέµα</a:t>
            </a:r>
            <a:r>
              <a:rPr lang="el-GR" dirty="0" smtClean="0"/>
              <a:t> της επιλογής του σχολείου θα αναπτυχθεί παρακάτω). </a:t>
            </a:r>
            <a:r>
              <a:rPr lang="el-GR" dirty="0" err="1" smtClean="0"/>
              <a:t>Έµαθαν</a:t>
            </a:r>
            <a:r>
              <a:rPr lang="el-GR" dirty="0" smtClean="0"/>
              <a:t> και οι δύο τα ελληνικά από πολύ µ</a:t>
            </a:r>
            <a:r>
              <a:rPr lang="el-GR" dirty="0" err="1" smtClean="0"/>
              <a:t>ικρή</a:t>
            </a:r>
            <a:r>
              <a:rPr lang="el-GR" dirty="0" smtClean="0"/>
              <a:t> ηλικία µ</a:t>
            </a:r>
            <a:r>
              <a:rPr lang="el-GR" dirty="0" err="1" smtClean="0"/>
              <a:t>ιλώντας</a:t>
            </a:r>
            <a:r>
              <a:rPr lang="el-GR" dirty="0" smtClean="0"/>
              <a:t> µ</a:t>
            </a:r>
            <a:r>
              <a:rPr lang="el-GR" dirty="0" err="1" smtClean="0"/>
              <a:t>αζί</a:t>
            </a:r>
            <a:r>
              <a:rPr lang="el-GR" dirty="0" smtClean="0"/>
              <a:t> µου, αλλά επίσης µέσω της οικογένειας στην Ελλάδα, µε την οποία είναι πολύ </a:t>
            </a:r>
            <a:r>
              <a:rPr lang="el-GR" dirty="0" err="1" smtClean="0"/>
              <a:t>συνδεδεµένοι</a:t>
            </a:r>
            <a:r>
              <a:rPr lang="el-GR" dirty="0" smtClean="0"/>
              <a:t> και στο σπίτι της οποίας έχουν µ</a:t>
            </a:r>
            <a:r>
              <a:rPr lang="el-GR" dirty="0" err="1" smtClean="0"/>
              <a:t>είνει</a:t>
            </a:r>
            <a:r>
              <a:rPr lang="el-GR" dirty="0" smtClean="0"/>
              <a:t> για µ</a:t>
            </a:r>
            <a:r>
              <a:rPr lang="el-GR" dirty="0" err="1" smtClean="0"/>
              <a:t>εγάλα</a:t>
            </a:r>
            <a:r>
              <a:rPr lang="el-GR" dirty="0" smtClean="0"/>
              <a:t> </a:t>
            </a:r>
            <a:r>
              <a:rPr lang="el-GR" dirty="0" err="1" smtClean="0"/>
              <a:t>διαστήµατα</a:t>
            </a:r>
            <a:r>
              <a:rPr lang="el-GR" dirty="0" smtClean="0"/>
              <a:t> κατά τη διάρκεια των διακοπών. Πριν ξεκινήσει το σχολείο, ο Φίλιππος µ</a:t>
            </a:r>
            <a:r>
              <a:rPr lang="el-GR" dirty="0" err="1" smtClean="0"/>
              <a:t>ιλούσε</a:t>
            </a:r>
            <a:r>
              <a:rPr lang="el-GR" dirty="0" smtClean="0"/>
              <a:t> τα ελληνικά καλύτερα από </a:t>
            </a:r>
            <a:r>
              <a:rPr lang="el-GR" dirty="0" err="1" smtClean="0"/>
              <a:t>ό,τι</a:t>
            </a:r>
            <a:r>
              <a:rPr lang="el-GR" dirty="0" smtClean="0"/>
              <a:t> τα γαλλικά. Σ’ αυτή την προσχολική περίοδο </a:t>
            </a:r>
            <a:r>
              <a:rPr lang="el-GR" dirty="0" err="1" smtClean="0"/>
              <a:t>χρησιµοποιούσα</a:t>
            </a:r>
            <a:r>
              <a:rPr lang="el-GR" dirty="0" smtClean="0"/>
              <a:t> σχεδόν </a:t>
            </a:r>
            <a:r>
              <a:rPr lang="el-GR" dirty="0" err="1" smtClean="0"/>
              <a:t>συστηµατικά</a:t>
            </a:r>
            <a:r>
              <a:rPr lang="el-GR" dirty="0" smtClean="0"/>
              <a:t> τα ελληνικά όταν µ</a:t>
            </a:r>
            <a:r>
              <a:rPr lang="el-GR" dirty="0" err="1" smtClean="0"/>
              <a:t>ιλούσα</a:t>
            </a:r>
            <a:r>
              <a:rPr lang="el-GR" dirty="0" smtClean="0"/>
              <a:t> µ</a:t>
            </a:r>
            <a:r>
              <a:rPr lang="el-GR" dirty="0" err="1" smtClean="0"/>
              <a:t>αζί</a:t>
            </a:r>
            <a:r>
              <a:rPr lang="el-GR" dirty="0" smtClean="0"/>
              <a:t> του, και ο </a:t>
            </a:r>
            <a:r>
              <a:rPr lang="el-GR" dirty="0" err="1" smtClean="0"/>
              <a:t>Μποµπ</a:t>
            </a:r>
            <a:r>
              <a:rPr lang="el-GR" dirty="0" smtClean="0"/>
              <a:t> τα αγγλικά.</a:t>
            </a:r>
            <a:endParaRPr lang="el-G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00034" y="214290"/>
            <a:ext cx="8186766" cy="5911873"/>
          </a:xfrm>
        </p:spPr>
        <p:txBody>
          <a:bodyPr>
            <a:normAutofit fontScale="70000" lnSpcReduction="20000"/>
          </a:bodyPr>
          <a:lstStyle/>
          <a:p>
            <a:r>
              <a:rPr lang="el-GR" dirty="0" smtClean="0"/>
              <a:t>Αλλά από τη </a:t>
            </a:r>
            <a:r>
              <a:rPr lang="el-GR" dirty="0" err="1" smtClean="0"/>
              <a:t>στιγµή</a:t>
            </a:r>
            <a:r>
              <a:rPr lang="el-GR" dirty="0" smtClean="0"/>
              <a:t> που πήγε στο σχολείο τα γαλλικά πολύ γρήγορα «πήραν το πάνω χέρι», έγιναν η πρώτη του γλώσσα, µε όρους ικανότητας, και υποσκέλισαν τα ελληνικά και τα αγγλικά, στα οποία εγώ και ο πατέρας του </a:t>
            </a:r>
            <a:r>
              <a:rPr lang="el-GR" dirty="0" err="1" smtClean="0"/>
              <a:t>του</a:t>
            </a:r>
            <a:r>
              <a:rPr lang="el-GR" dirty="0" smtClean="0"/>
              <a:t> µ</a:t>
            </a:r>
            <a:r>
              <a:rPr lang="el-GR" dirty="0" err="1" smtClean="0"/>
              <a:t>ιλούσαµε</a:t>
            </a:r>
            <a:r>
              <a:rPr lang="el-GR" dirty="0" smtClean="0"/>
              <a:t> ως τότε. Κατά τα πρώτα χρόνια του σχολείου ο Φίλιππος δεν ήθελε να µ</a:t>
            </a:r>
            <a:r>
              <a:rPr lang="el-GR" dirty="0" err="1" smtClean="0"/>
              <a:t>ιλάει</a:t>
            </a:r>
            <a:r>
              <a:rPr lang="el-GR" dirty="0" smtClean="0"/>
              <a:t> αγγλικά ο ίδιος, αλλά δεν τον ενοχλούσε που ο </a:t>
            </a:r>
            <a:r>
              <a:rPr lang="el-GR" dirty="0" err="1" smtClean="0"/>
              <a:t>Μποµπ</a:t>
            </a:r>
            <a:r>
              <a:rPr lang="el-GR" dirty="0" smtClean="0"/>
              <a:t> του απευθυνόταν στα αγγλικά. Πολύ απλά, του απαντούσε στα γαλλικά. Στα 9 µε 10 του ο Φίλιππος άρχισε να εκδηλώνει πολύ έντονο ενδιαφέρον για τα αγγλικά και θέλησε να τα µ</a:t>
            </a:r>
            <a:r>
              <a:rPr lang="el-GR" dirty="0" err="1" smtClean="0"/>
              <a:t>ελετήσει</a:t>
            </a:r>
            <a:r>
              <a:rPr lang="el-GR" dirty="0" smtClean="0"/>
              <a:t> </a:t>
            </a:r>
            <a:r>
              <a:rPr lang="el-GR" dirty="0" err="1" smtClean="0"/>
              <a:t>συστηµατικά</a:t>
            </a:r>
            <a:r>
              <a:rPr lang="el-GR" dirty="0" smtClean="0"/>
              <a:t>. Για τη </a:t>
            </a:r>
            <a:r>
              <a:rPr lang="el-GR" dirty="0" err="1" smtClean="0"/>
              <a:t>Λουίζα</a:t>
            </a:r>
            <a:r>
              <a:rPr lang="el-GR" dirty="0" smtClean="0"/>
              <a:t> ήταν λίγο διαφορετικά, γιατί, όταν γεννήθηκε, ο Φίλιππος πήγαινε ήδη στο σχολείο εδώ και ένα χρόνο και τα γαλλικά ήταν η γλώσσα που </a:t>
            </a:r>
            <a:r>
              <a:rPr lang="el-GR" dirty="0" err="1" smtClean="0"/>
              <a:t>χρησιµοποιούσε</a:t>
            </a:r>
            <a:r>
              <a:rPr lang="el-GR" dirty="0" smtClean="0"/>
              <a:t> περισσότερο. Είχε λοιπόν την τάση να τα </a:t>
            </a:r>
            <a:r>
              <a:rPr lang="el-GR" dirty="0" err="1" smtClean="0"/>
              <a:t>χρησιµοποιεί</a:t>
            </a:r>
            <a:r>
              <a:rPr lang="el-GR" dirty="0" smtClean="0"/>
              <a:t> επίσης µε τη µ</a:t>
            </a:r>
            <a:r>
              <a:rPr lang="el-GR" dirty="0" err="1" smtClean="0"/>
              <a:t>ικρή</a:t>
            </a:r>
            <a:r>
              <a:rPr lang="el-GR" dirty="0" smtClean="0"/>
              <a:t> του αδερφή. Η </a:t>
            </a:r>
            <a:r>
              <a:rPr lang="el-GR" dirty="0" err="1" smtClean="0"/>
              <a:t>Λουίζα</a:t>
            </a:r>
            <a:r>
              <a:rPr lang="el-GR" dirty="0" smtClean="0"/>
              <a:t> βρέθηκε έτσι σε επαφή µε τα γαλλικά µ</a:t>
            </a:r>
            <a:r>
              <a:rPr lang="el-GR" dirty="0" err="1" smtClean="0"/>
              <a:t>έσα</a:t>
            </a:r>
            <a:r>
              <a:rPr lang="el-GR" dirty="0" smtClean="0"/>
              <a:t> στην οικογένεια πολύ πιο νωρίς από </a:t>
            </a:r>
            <a:r>
              <a:rPr lang="el-GR" dirty="0" err="1" smtClean="0"/>
              <a:t>ό,τι</a:t>
            </a:r>
            <a:r>
              <a:rPr lang="el-GR" dirty="0" smtClean="0"/>
              <a:t> ο Φίλιππος. Έτσι, τα ελληνικά της, στα οποία της µ</a:t>
            </a:r>
            <a:r>
              <a:rPr lang="el-GR" dirty="0" err="1" smtClean="0"/>
              <a:t>ιλούσα</a:t>
            </a:r>
            <a:r>
              <a:rPr lang="el-GR" dirty="0" smtClean="0"/>
              <a:t> όσο ήταν µ</a:t>
            </a:r>
            <a:r>
              <a:rPr lang="el-GR" dirty="0" err="1" smtClean="0"/>
              <a:t>ωρό</a:t>
            </a:r>
            <a:r>
              <a:rPr lang="el-GR" dirty="0" smtClean="0"/>
              <a:t>, όπως και στον Φίλιππο, και τα οποία επίσης µ</a:t>
            </a:r>
            <a:r>
              <a:rPr lang="el-GR" dirty="0" err="1" smtClean="0"/>
              <a:t>ιλούσε</a:t>
            </a:r>
            <a:r>
              <a:rPr lang="el-GR" dirty="0" smtClean="0"/>
              <a:t> µε τους γονείς µου στην Ελλάδα, είχαν πάντα τη δεύτερη θέση µ</a:t>
            </a:r>
            <a:r>
              <a:rPr lang="el-GR" dirty="0" err="1" smtClean="0"/>
              <a:t>ετά</a:t>
            </a:r>
            <a:r>
              <a:rPr lang="el-GR" dirty="0" smtClean="0"/>
              <a:t> τα γαλλικά, µε όρους ικανότητας. Όπως και ο Φίλιππος, η </a:t>
            </a:r>
            <a:r>
              <a:rPr lang="el-GR" dirty="0" err="1" smtClean="0"/>
              <a:t>Λουίζα</a:t>
            </a:r>
            <a:r>
              <a:rPr lang="el-GR" dirty="0" smtClean="0"/>
              <a:t> ήταν για καιρό αρκετά αρνητική απέναντι στα αγγλικά και άρχισε να τα διεκδικεί γύρω στα 8-9 της.</a:t>
            </a:r>
            <a:endParaRPr lang="el-G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solidFill>
                  <a:srgbClr val="FF0000"/>
                </a:solidFill>
              </a:rPr>
              <a:t>Ποιοι παράγοντες επηρεάζουν τις γλωσσικές βιογραφίες, κυρίως στην πρώιμη ηλικία?</a:t>
            </a:r>
            <a:endParaRPr lang="el-GR" sz="3200" dirty="0">
              <a:solidFill>
                <a:srgbClr val="FF0000"/>
              </a:solidFill>
            </a:endParaRPr>
          </a:p>
        </p:txBody>
      </p:sp>
      <p:sp>
        <p:nvSpPr>
          <p:cNvPr id="3" name="2 - Θέση περιεχομένου"/>
          <p:cNvSpPr>
            <a:spLocks noGrp="1"/>
          </p:cNvSpPr>
          <p:nvPr>
            <p:ph idx="1"/>
          </p:nvPr>
        </p:nvSpPr>
        <p:spPr/>
        <p:txBody>
          <a:bodyPr/>
          <a:lstStyle/>
          <a:p>
            <a:pPr lvl="0"/>
            <a:r>
              <a:rPr lang="el-GR" dirty="0" smtClean="0"/>
              <a:t>Οικογένεια (οικογενειακές γλωσσικές πρακτικές)</a:t>
            </a:r>
          </a:p>
          <a:p>
            <a:pPr lvl="0"/>
            <a:r>
              <a:rPr lang="el-GR" dirty="0" smtClean="0"/>
              <a:t>Σχολείο (ως πλαίσιο κοινωνικοποίησης και ως θεσμός)</a:t>
            </a:r>
            <a:endParaRPr lang="en-US" dirty="0" smtClean="0"/>
          </a:p>
          <a:p>
            <a:pPr lvl="0"/>
            <a:r>
              <a:rPr lang="el-GR" dirty="0" smtClean="0"/>
              <a:t>Κοινωνία και πολιτικές θέσεις(μειονοτικές </a:t>
            </a:r>
            <a:r>
              <a:rPr lang="el-GR" dirty="0" err="1" smtClean="0"/>
              <a:t>πλειονοτικές</a:t>
            </a:r>
            <a:r>
              <a:rPr lang="el-GR" dirty="0" smtClean="0"/>
              <a:t> γλώσσες/ γλώσσες κληρονομιάς/γλωσσικό </a:t>
            </a:r>
            <a:r>
              <a:rPr lang="en-US" dirty="0" smtClean="0"/>
              <a:t>status)</a:t>
            </a:r>
            <a:endParaRPr lang="el-GR" dirty="0" smtClean="0"/>
          </a:p>
          <a:p>
            <a:endParaRPr lang="el-G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0"/>
            <a:ext cx="8229600" cy="1143000"/>
          </a:xfrm>
        </p:spPr>
        <p:txBody>
          <a:bodyPr>
            <a:normAutofit/>
          </a:bodyPr>
          <a:lstStyle/>
          <a:p>
            <a:r>
              <a:rPr lang="el-GR" sz="2800" dirty="0" smtClean="0">
                <a:solidFill>
                  <a:srgbClr val="FF0000"/>
                </a:solidFill>
              </a:rPr>
              <a:t>Ποιοι παράγοντες επηρεάζουν τη δίγλωσση ή την πολύγλωσση γλωσσική ανάπτυξη?</a:t>
            </a:r>
            <a:endParaRPr lang="el-GR" sz="2800" dirty="0">
              <a:solidFill>
                <a:srgbClr val="FF0000"/>
              </a:solidFill>
            </a:endParaRPr>
          </a:p>
        </p:txBody>
      </p:sp>
      <p:sp>
        <p:nvSpPr>
          <p:cNvPr id="3" name="2 - Θέση περιεχομένου"/>
          <p:cNvSpPr>
            <a:spLocks noGrp="1"/>
          </p:cNvSpPr>
          <p:nvPr>
            <p:ph idx="1"/>
          </p:nvPr>
        </p:nvSpPr>
        <p:spPr/>
        <p:txBody>
          <a:bodyPr/>
          <a:lstStyle/>
          <a:p>
            <a:r>
              <a:rPr lang="el-GR" dirty="0" smtClean="0"/>
              <a:t>Η ποιότητα και ποσότητα των γλωσσικών εισερχόμενων</a:t>
            </a:r>
          </a:p>
          <a:p>
            <a:r>
              <a:rPr lang="el-GR" dirty="0" smtClean="0"/>
              <a:t>Το </a:t>
            </a:r>
            <a:r>
              <a:rPr lang="en-US" dirty="0" smtClean="0"/>
              <a:t>status </a:t>
            </a:r>
            <a:r>
              <a:rPr lang="el-GR" dirty="0" smtClean="0"/>
              <a:t>της κάθε γλώσσας</a:t>
            </a:r>
          </a:p>
          <a:p>
            <a:r>
              <a:rPr lang="el-GR" dirty="0" smtClean="0"/>
              <a:t>Η πρόσβαση στον </a:t>
            </a:r>
            <a:r>
              <a:rPr lang="el-GR" dirty="0" err="1" smtClean="0"/>
              <a:t>γραμματισμό</a:t>
            </a:r>
            <a:endParaRPr lang="el-GR" dirty="0" smtClean="0"/>
          </a:p>
          <a:p>
            <a:r>
              <a:rPr lang="el-GR" dirty="0" smtClean="0"/>
              <a:t>Η χρήση της/των γλώσσας/</a:t>
            </a:r>
            <a:r>
              <a:rPr lang="el-GR" dirty="0" err="1" smtClean="0"/>
              <a:t>σσών</a:t>
            </a:r>
            <a:r>
              <a:rPr lang="el-GR" dirty="0" smtClean="0"/>
              <a:t> στην οικογένεια</a:t>
            </a:r>
          </a:p>
          <a:p>
            <a:r>
              <a:rPr lang="el-GR" dirty="0" smtClean="0"/>
              <a:t>Η υποστήριξη από την κοινότητα και το σχολείο</a:t>
            </a:r>
            <a:endParaRPr lang="el-G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214290"/>
            <a:ext cx="8115328" cy="5911873"/>
          </a:xfrm>
        </p:spPr>
        <p:txBody>
          <a:bodyPr>
            <a:normAutofit fontScale="92500" lnSpcReduction="20000"/>
          </a:bodyPr>
          <a:lstStyle/>
          <a:p>
            <a:pPr>
              <a:buNone/>
            </a:pPr>
            <a:r>
              <a:rPr lang="el-GR" b="1" dirty="0" smtClean="0">
                <a:solidFill>
                  <a:srgbClr val="FF0000"/>
                </a:solidFill>
              </a:rPr>
              <a:t>Οικογένεια και διγλωσσία</a:t>
            </a:r>
            <a:endParaRPr lang="el-GR" dirty="0" smtClean="0">
              <a:solidFill>
                <a:srgbClr val="FF0000"/>
              </a:solidFill>
            </a:endParaRPr>
          </a:p>
          <a:p>
            <a:r>
              <a:rPr lang="el-GR" b="1" dirty="0" smtClean="0"/>
              <a:t>Εκπαίδευση και κοινωνικοοικονομικό επίπεδο των γονιών: Η επίδρασή τους στη </a:t>
            </a:r>
            <a:r>
              <a:rPr lang="el-GR" b="1" dirty="0" err="1" smtClean="0"/>
              <a:t>μςονόγλωσση</a:t>
            </a:r>
            <a:r>
              <a:rPr lang="el-GR" b="1" dirty="0" smtClean="0"/>
              <a:t> και στη δίγλωσση γλωσσική ανάπτυξη</a:t>
            </a:r>
          </a:p>
          <a:p>
            <a:r>
              <a:rPr lang="el-GR" b="1" dirty="0" smtClean="0"/>
              <a:t>Οικογενειακές αντιλήψεις, στάσεις και πρακτικές σχετικά με τη διγλωσσία (προσδοκίες για το σχολείο , για την κοινωνική κινητικότητα, αυτοπροσδιορισμός)</a:t>
            </a:r>
          </a:p>
          <a:p>
            <a:r>
              <a:rPr lang="el-GR" b="1" dirty="0" smtClean="0"/>
              <a:t>Συνειδητές και ασυνείδητες πρακτικές (βλ. Κλειδιά και Αντικλείδια)</a:t>
            </a:r>
          </a:p>
          <a:p>
            <a:r>
              <a:rPr lang="el-GR" b="1" dirty="0" smtClean="0"/>
              <a:t>Ο πρώιμος </a:t>
            </a:r>
            <a:r>
              <a:rPr lang="el-GR" b="1" dirty="0" err="1" smtClean="0"/>
              <a:t>διγραμματισμός</a:t>
            </a:r>
            <a:r>
              <a:rPr lang="el-GR" b="1" dirty="0" smtClean="0"/>
              <a:t> ως μέρος των οικογενειακών πρακτικών στις δίγλωσσες οικογένειες</a:t>
            </a:r>
            <a:endParaRPr lang="el-GR" dirty="0" smtClean="0"/>
          </a:p>
          <a:p>
            <a:endParaRPr lang="el-G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Οικογενειακός </a:t>
            </a:r>
            <a:r>
              <a:rPr lang="el-GR" dirty="0" err="1" smtClean="0"/>
              <a:t>Γραμματισμός</a:t>
            </a:r>
            <a:r>
              <a:rPr lang="el-GR" dirty="0" smtClean="0"/>
              <a:t> και </a:t>
            </a:r>
            <a:r>
              <a:rPr lang="el-GR" dirty="0" err="1" smtClean="0"/>
              <a:t>Διγραμματισμός</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Μία, λοιπόν, από τις βασικές οικογενειακές πρακτικές που μπορούν να </a:t>
            </a:r>
            <a:r>
              <a:rPr lang="el-GR" dirty="0" err="1" smtClean="0"/>
              <a:t>ενισχύσουνμια</a:t>
            </a:r>
            <a:r>
              <a:rPr lang="el-GR" dirty="0" smtClean="0"/>
              <a:t> μειονοτική γλώσσα είναι </a:t>
            </a:r>
            <a:r>
              <a:rPr lang="el-GR" dirty="0" smtClean="0">
                <a:solidFill>
                  <a:srgbClr val="FF0000"/>
                </a:solidFill>
              </a:rPr>
              <a:t>η επαφή με τη γραπτή της μορφή </a:t>
            </a:r>
            <a:r>
              <a:rPr lang="el-GR" dirty="0" smtClean="0"/>
              <a:t>μέσω βιβλίων και άλλων έντυπων υλικών σε αυτή (περιοδικών, εφημερίδων, λειτουργικών εντύπων, σημειώσεων των γονιών </a:t>
            </a:r>
            <a:r>
              <a:rPr lang="el-GR" dirty="0" err="1" smtClean="0"/>
              <a:t>κ.λπ</a:t>
            </a:r>
            <a:r>
              <a:rPr lang="el-GR" dirty="0" smtClean="0"/>
              <a:t>). Έτσι, παρόλο που η διγλωσσία μπορεί να κατακτηθεί μόνο σε επίπεδο προφορικού λόγου, η γνώση της ανάγνωσης και της γραφής ενισχύει τη διατήρηση της μειονοτικής γλώσσας/γλώσσας κληρονομιάς, επιτρέποντάς της να επιτελέσει πολλαπλές </a:t>
            </a:r>
            <a:r>
              <a:rPr lang="el-GR" dirty="0" err="1" smtClean="0"/>
              <a:t>λειτουργίες.Επιπλέον</a:t>
            </a:r>
            <a:r>
              <a:rPr lang="el-GR" dirty="0" smtClean="0"/>
              <a:t>, </a:t>
            </a:r>
            <a:r>
              <a:rPr lang="el-GR" dirty="0" err="1" smtClean="0"/>
              <a:t>ηγνώση</a:t>
            </a:r>
            <a:r>
              <a:rPr lang="el-GR" dirty="0" smtClean="0"/>
              <a:t> της </a:t>
            </a:r>
            <a:r>
              <a:rPr lang="el-GR" dirty="0" err="1" smtClean="0"/>
              <a:t>γραπτήςμορφής</a:t>
            </a:r>
            <a:r>
              <a:rPr lang="el-GR" dirty="0" smtClean="0"/>
              <a:t> της </a:t>
            </a:r>
            <a:r>
              <a:rPr lang="el-GR" dirty="0" err="1" smtClean="0"/>
              <a:t>γλώσσαςενισχύεικαι</a:t>
            </a:r>
            <a:r>
              <a:rPr lang="el-GR" dirty="0" smtClean="0"/>
              <a:t> </a:t>
            </a:r>
            <a:r>
              <a:rPr lang="el-GR" dirty="0" err="1" smtClean="0"/>
              <a:t>συμβολικάτηναξία</a:t>
            </a:r>
            <a:r>
              <a:rPr lang="el-GR" dirty="0" smtClean="0"/>
              <a:t> της, ισχυροποιεί την κατάκτησή της και πολλαπλασιάζει τις ευκαιρίες επαφής με αυτή (</a:t>
            </a:r>
            <a:r>
              <a:rPr lang="en-US" dirty="0" smtClean="0"/>
              <a:t>Pearson</a:t>
            </a:r>
            <a:r>
              <a:rPr lang="el-GR" dirty="0" smtClean="0"/>
              <a:t>, 2007</a:t>
            </a:r>
            <a:endParaRPr lang="el-G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Θεωρητικό πλαίσιο διγλωσσίας</a:t>
            </a:r>
            <a:endParaRPr lang="el-GR" dirty="0"/>
          </a:p>
        </p:txBody>
      </p:sp>
      <p:sp>
        <p:nvSpPr>
          <p:cNvPr id="3" name="2 - Θέση περιεχομένου"/>
          <p:cNvSpPr>
            <a:spLocks noGrp="1"/>
          </p:cNvSpPr>
          <p:nvPr>
            <p:ph idx="1"/>
          </p:nvPr>
        </p:nvSpPr>
        <p:spPr/>
        <p:txBody>
          <a:bodyPr/>
          <a:lstStyle/>
          <a:p>
            <a:r>
              <a:rPr lang="el-GR" dirty="0" smtClean="0"/>
              <a:t>Συχνά οι εκπαιδευτικοί παιδιών προσχολικής ηλικίας ζητάνε από τα παιδιά να μιλάνε στο σχολείο την κυρίαρχη γλώσσα και όχι τη μητρική τους για να τη μάθουν καλύτερα.</a:t>
            </a:r>
          </a:p>
          <a:p>
            <a:r>
              <a:rPr lang="el-GR" dirty="0" smtClean="0"/>
              <a:t>Με τον ίδιο τρόπο συμβουλεύουν τους γονείς να μιλάνε στο σπίτι την κυρίαρχη γλώσσα.</a:t>
            </a:r>
            <a:endParaRPr lang="en-US" dirty="0" smtClean="0"/>
          </a:p>
          <a:p>
            <a:endParaRPr lang="en-US" dirty="0" smtClean="0"/>
          </a:p>
          <a:p>
            <a:pPr>
              <a:buNone/>
            </a:pPr>
            <a:r>
              <a:rPr lang="en-US" dirty="0" smtClean="0">
                <a:hlinkClick r:id="rId2"/>
              </a:rPr>
              <a:t>https://www.youtube.com/watch?v=rEJb7j61-es</a:t>
            </a:r>
            <a:endParaRPr lang="en-US" dirty="0" smtClean="0"/>
          </a:p>
          <a:p>
            <a:pPr>
              <a:buNone/>
            </a:pPr>
            <a:endParaRPr lang="el-G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dirty="0" smtClean="0">
                <a:solidFill>
                  <a:srgbClr val="FF0000"/>
                </a:solidFill>
              </a:rPr>
              <a:t>Y</a:t>
            </a:r>
            <a:r>
              <a:rPr lang="el-GR" sz="2400" dirty="0" err="1" smtClean="0">
                <a:solidFill>
                  <a:srgbClr val="FF0000"/>
                </a:solidFill>
              </a:rPr>
              <a:t>πόθεση</a:t>
            </a:r>
            <a:r>
              <a:rPr lang="el-GR" sz="2400" dirty="0" smtClean="0">
                <a:solidFill>
                  <a:srgbClr val="FF0000"/>
                </a:solidFill>
              </a:rPr>
              <a:t> αλληλεπίδρασης των </a:t>
            </a:r>
            <a:r>
              <a:rPr lang="el-GR" sz="2400" dirty="0" err="1" smtClean="0">
                <a:solidFill>
                  <a:srgbClr val="FF0000"/>
                </a:solidFill>
              </a:rPr>
              <a:t>γλωσσων</a:t>
            </a:r>
            <a:r>
              <a:rPr lang="en-US" sz="2400" dirty="0" smtClean="0">
                <a:solidFill>
                  <a:srgbClr val="FF0000"/>
                </a:solidFill>
              </a:rPr>
              <a:t>/</a:t>
            </a:r>
            <a:r>
              <a:rPr lang="el-GR" sz="2400" dirty="0" smtClean="0">
                <a:solidFill>
                  <a:srgbClr val="FF0000"/>
                </a:solidFill>
              </a:rPr>
              <a:t>κοινής υποκείμενης γλωσσικής ικανότητας</a:t>
            </a:r>
            <a:r>
              <a:rPr lang="en-US" sz="2400" dirty="0" smtClean="0">
                <a:solidFill>
                  <a:srgbClr val="FF0000"/>
                </a:solidFill>
              </a:rPr>
              <a:t> (Cummins, 1981)</a:t>
            </a:r>
            <a:endParaRPr lang="el-GR" sz="2400" dirty="0">
              <a:solidFill>
                <a:srgbClr val="FF0000"/>
              </a:solidFill>
            </a:endParaRPr>
          </a:p>
        </p:txBody>
      </p:sp>
      <p:pic>
        <p:nvPicPr>
          <p:cNvPr id="4" name="3 - Θέση περιεχομένου" descr="C:\Users\user\Desktop\BIP\Cummins-Iceberg-Model-Common-Underlying-Proficiency-The-Dual-Iceberg-Representation-of.png"/>
          <p:cNvPicPr>
            <a:picLocks noGrp="1"/>
          </p:cNvPicPr>
          <p:nvPr>
            <p:ph idx="1"/>
          </p:nvPr>
        </p:nvPicPr>
        <p:blipFill>
          <a:blip r:embed="rId2"/>
          <a:srcRect/>
          <a:stretch>
            <a:fillRect/>
          </a:stretch>
        </p:blipFill>
        <p:spPr bwMode="auto">
          <a:xfrm>
            <a:off x="2828925" y="2120106"/>
            <a:ext cx="3486150" cy="3486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85720" y="285728"/>
            <a:ext cx="8229600" cy="1143000"/>
          </a:xfrm>
        </p:spPr>
        <p:txBody>
          <a:bodyPr>
            <a:normAutofit/>
          </a:bodyPr>
          <a:lstStyle/>
          <a:p>
            <a:r>
              <a:rPr lang="el-GR" sz="2400" dirty="0" smtClean="0">
                <a:solidFill>
                  <a:srgbClr val="FF0000"/>
                </a:solidFill>
              </a:rPr>
              <a:t>Παλιά προσέγγιση</a:t>
            </a:r>
            <a:r>
              <a:rPr lang="en-US" sz="2400" dirty="0" smtClean="0">
                <a:solidFill>
                  <a:srgbClr val="FF0000"/>
                </a:solidFill>
              </a:rPr>
              <a:t/>
            </a:r>
            <a:br>
              <a:rPr lang="en-US" sz="2400" dirty="0" smtClean="0">
                <a:solidFill>
                  <a:srgbClr val="FF0000"/>
                </a:solidFill>
              </a:rPr>
            </a:br>
            <a:r>
              <a:rPr lang="el-GR" sz="2400" dirty="0" smtClean="0">
                <a:solidFill>
                  <a:srgbClr val="FF0000"/>
                </a:solidFill>
              </a:rPr>
              <a:t>?????? Χωριστή υποκείμενη γλωσσική ικανότητα</a:t>
            </a:r>
            <a:endParaRPr lang="el-GR" sz="2400" dirty="0">
              <a:solidFill>
                <a:srgbClr val="FF0000"/>
              </a:solidFill>
            </a:endParaRPr>
          </a:p>
        </p:txBody>
      </p:sp>
      <p:pic>
        <p:nvPicPr>
          <p:cNvPr id="79874" name="Picture 2"/>
          <p:cNvPicPr>
            <a:picLocks noGrp="1" noChangeAspect="1" noChangeArrowheads="1"/>
          </p:cNvPicPr>
          <p:nvPr>
            <p:ph idx="1"/>
          </p:nvPr>
        </p:nvPicPr>
        <p:blipFill>
          <a:blip r:embed="rId2"/>
          <a:srcRect/>
          <a:stretch>
            <a:fillRect/>
          </a:stretch>
        </p:blipFill>
        <p:spPr bwMode="auto">
          <a:xfrm>
            <a:off x="375392" y="1571612"/>
            <a:ext cx="5644408" cy="37862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lstStyle/>
          <a:p>
            <a:pPr>
              <a:buNone/>
            </a:pPr>
            <a:r>
              <a:rPr lang="el-GR" dirty="0" smtClean="0"/>
              <a:t>Μπορείτε να γράψετε  ή να σχεδιάσετε τη γλωσσική σας βιογραφία;</a:t>
            </a:r>
            <a:endParaRPr lang="en-US" b="1" u="sng" dirty="0" smtClean="0">
              <a:hlinkClick r:id="rId2"/>
            </a:endParaRPr>
          </a:p>
          <a:p>
            <a:pPr>
              <a:buNone/>
            </a:pPr>
            <a:r>
              <a:rPr lang="en-US" b="1" u="sng" dirty="0" smtClean="0">
                <a:hlinkClick r:id="rId2"/>
              </a:rPr>
              <a:t>https://www.youtube.com/watch?v=HKn5ufJjVtE</a:t>
            </a:r>
            <a:endParaRPr lang="el-GR" dirty="0" smtClean="0"/>
          </a:p>
          <a:p>
            <a:pPr>
              <a:buNone/>
            </a:pPr>
            <a:r>
              <a:rPr lang="en-US" b="1" u="sng" dirty="0" smtClean="0">
                <a:hlinkClick r:id="rId3"/>
              </a:rPr>
              <a:t>https://www.youtube.com/watch?v=4NQQzwPsfcI</a:t>
            </a:r>
            <a:endParaRPr lang="el-GR" dirty="0" smtClean="0"/>
          </a:p>
          <a:p>
            <a:endParaRPr lang="el-GR"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357166"/>
            <a:ext cx="8229600" cy="1143000"/>
          </a:xfrm>
        </p:spPr>
        <p:txBody>
          <a:bodyPr>
            <a:normAutofit/>
          </a:bodyPr>
          <a:lstStyle/>
          <a:p>
            <a:r>
              <a:rPr lang="el-GR" sz="2400" b="1" dirty="0" smtClean="0"/>
              <a:t>Η διγλωσσία/πολυγλωσσία στο σχολείο: Αναγνωρίζοντας τη σημασία της ανάπτυξης της μητρικής γλώσσας</a:t>
            </a:r>
            <a:endParaRPr lang="el-GR" sz="2400" dirty="0" smtClean="0"/>
          </a:p>
        </p:txBody>
      </p:sp>
      <p:sp>
        <p:nvSpPr>
          <p:cNvPr id="3" name="2 - Θέση περιεχομένου"/>
          <p:cNvSpPr>
            <a:spLocks noGrp="1"/>
          </p:cNvSpPr>
          <p:nvPr>
            <p:ph idx="1"/>
          </p:nvPr>
        </p:nvSpPr>
        <p:spPr/>
        <p:txBody>
          <a:bodyPr>
            <a:normAutofit fontScale="85000" lnSpcReduction="10000"/>
          </a:bodyPr>
          <a:lstStyle/>
          <a:p>
            <a:r>
              <a:rPr lang="el-GR" dirty="0" smtClean="0"/>
              <a:t>Ένα άτομο μπορεί να είναι δίγλωσσο</a:t>
            </a:r>
          </a:p>
          <a:p>
            <a:r>
              <a:rPr lang="el-GR" dirty="0" smtClean="0"/>
              <a:t>Μια τάξη/ όπως και η κοινωνία: πολύγλωσση</a:t>
            </a:r>
          </a:p>
          <a:p>
            <a:pPr>
              <a:buNone/>
            </a:pPr>
            <a:r>
              <a:rPr lang="el-GR" dirty="0" smtClean="0"/>
              <a:t>	Ο τρόπος με τον οποίο το κάθε εκπαιδευτικό σύστημα αντιμετωπίζει το δικαίωμα χρήσης/αξιοποίησης της μητρικής γλώσσας στο σχολείο σχετίζεται με πολιτικές και ιδεολογικές επιλογές αλλά και με τη συνθήκη διγλωσσίας/πολυγλωσσίας που χαρακτηρίζει τον μαθητικό πληθυσμό: κοινή γλώσσα μειονότητας, πολλές διαφορετικές μητρικές γλώσσες μειονότητας, γλώσσες με ισχυρότερη προφορική από </a:t>
            </a:r>
            <a:r>
              <a:rPr lang="el-GR" dirty="0" err="1" smtClean="0"/>
              <a:t>ό,τι</a:t>
            </a:r>
            <a:r>
              <a:rPr lang="el-GR" dirty="0" smtClean="0"/>
              <a:t> γραπτή παράδοση </a:t>
            </a:r>
            <a:r>
              <a:rPr lang="el-GR" dirty="0" err="1" smtClean="0"/>
              <a:t>κ.λπ</a:t>
            </a:r>
            <a:r>
              <a:rPr lang="el-GR" dirty="0" smtClean="0"/>
              <a:t> (</a:t>
            </a:r>
            <a:r>
              <a:rPr lang="en-US" dirty="0" smtClean="0"/>
              <a:t>Baker</a:t>
            </a:r>
            <a:r>
              <a:rPr lang="el-GR" dirty="0" smtClean="0"/>
              <a:t>, 2008)</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dirty="0" smtClean="0"/>
              <a:t>Πολλά εκπαιδευτικά μοντέλα διαχείρισης της διγλωσσίας/πολυγλωσσίας</a:t>
            </a:r>
            <a:endParaRPr lang="el-GR" sz="3200" dirty="0"/>
          </a:p>
        </p:txBody>
      </p:sp>
      <p:sp>
        <p:nvSpPr>
          <p:cNvPr id="3" name="2 - Θέση περιεχομένου"/>
          <p:cNvSpPr>
            <a:spLocks noGrp="1"/>
          </p:cNvSpPr>
          <p:nvPr>
            <p:ph idx="1"/>
          </p:nvPr>
        </p:nvSpPr>
        <p:spPr/>
        <p:txBody>
          <a:bodyPr>
            <a:normAutofit fontScale="85000" lnSpcReduction="10000"/>
          </a:bodyPr>
          <a:lstStyle/>
          <a:p>
            <a:r>
              <a:rPr lang="el-GR" dirty="0" smtClean="0"/>
              <a:t>έχουν κατηγοριοποιηθεί με πολλούς τρόπους: μεταβατικά, συντήρησης/διατήρησης, εμπλουτισμού (Μ</a:t>
            </a:r>
            <a:r>
              <a:rPr lang="en-US" dirty="0" smtClean="0"/>
              <a:t>ay</a:t>
            </a:r>
            <a:r>
              <a:rPr lang="el-GR" dirty="0" smtClean="0"/>
              <a:t>, 2017), ασθενή και ισχυρά μοντέλα δίγλωσσης εκπαίδευσης (</a:t>
            </a:r>
            <a:r>
              <a:rPr lang="en-US" dirty="0" smtClean="0"/>
              <a:t>Baker</a:t>
            </a:r>
            <a:r>
              <a:rPr lang="el-GR" dirty="0" smtClean="0"/>
              <a:t>, 2008)κλπ</a:t>
            </a:r>
          </a:p>
          <a:p>
            <a:r>
              <a:rPr lang="el-GR" dirty="0" smtClean="0"/>
              <a:t>Η επιλογή της ταυτόχρονης ύπαρξης πολλών γλωσσών στο σχολείο προωθεί και προστατεύει γλώσσες που βρίσκονται υπό εξαφάνιση και εξασφαλίζει τα γλωσσικά δικαιώματα των δίγλωσσων/πολύγλωσσων μαθητών/τριών (</a:t>
            </a:r>
            <a:r>
              <a:rPr lang="el-GR" dirty="0" err="1" smtClean="0"/>
              <a:t>Komorowska</a:t>
            </a:r>
            <a:r>
              <a:rPr lang="el-GR" dirty="0" smtClean="0"/>
              <a:t>, 2013), ενώ σε μεγάλο βαθμό ευνοεί τη σχολική τους επιτυχία(</a:t>
            </a:r>
            <a:r>
              <a:rPr lang="en-US" dirty="0" smtClean="0"/>
              <a:t>Baker</a:t>
            </a:r>
            <a:r>
              <a:rPr lang="el-GR" dirty="0" smtClean="0"/>
              <a:t>, 2001</a:t>
            </a:r>
            <a:endParaRPr lang="el-G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t>Η μητρική γλώσσα ως όχημα αναγνώρισης της ταυτότητας των παιδιών και η στάση των εκπαιδευτικών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Για να διαχειριστεί αποτελεσματικά τη διγλωσσία/πολυγλωσσία το σχολείο, πρέπει πρώτα να αναγνωρίσει την όποια μητρική γλώσσα ως στοιχείο ταυτότητας των παιδιών, να ενδυναμώσει αυτή την ταυτότητα μέσα από ευκαιρίες χρήσης και </a:t>
            </a:r>
            <a:r>
              <a:rPr lang="el-GR" dirty="0" err="1" smtClean="0"/>
              <a:t>καλλιέργειαςτης</a:t>
            </a:r>
            <a:r>
              <a:rPr lang="el-GR" dirty="0" smtClean="0"/>
              <a:t> μητρικής τους γλώσσας (</a:t>
            </a:r>
            <a:r>
              <a:rPr lang="en-US" dirty="0" smtClean="0"/>
              <a:t>Cummins</a:t>
            </a:r>
            <a:r>
              <a:rPr lang="el-GR" dirty="0" smtClean="0"/>
              <a:t>, 2005·Skutnabb-Kangas&amp;Dunbar, 2010) και να αντιμετωπίσει τη μητρική γλώσσα του κάθε παιδιού ως στοιχείο εμπλουτισμού και όχι ως «πρόβλημα» στο πλαίσιο της εκπαιδευτικής διαδικασίας (</a:t>
            </a:r>
            <a:r>
              <a:rPr lang="en-US" dirty="0" smtClean="0"/>
              <a:t>Ruiz</a:t>
            </a:r>
            <a:r>
              <a:rPr lang="el-GR" dirty="0" smtClean="0"/>
              <a:t>, 1984).</a:t>
            </a:r>
            <a:endParaRPr lang="el-G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dirty="0" smtClean="0"/>
              <a:t>Σημασία της «υπόθεσης των οριακών </a:t>
            </a:r>
            <a:r>
              <a:rPr lang="el-GR" dirty="0" err="1" smtClean="0"/>
              <a:t>επιπέδων»,σύμφωνα</a:t>
            </a:r>
            <a:r>
              <a:rPr lang="el-GR" dirty="0" smtClean="0"/>
              <a:t> με την οποία ενδεχομένως να υπάρχουν κάποια επίπεδα ικανότητας στις δύο γλώσσες που θα πρέπει να κατακτήσει και να ξεπεράσει το δίγλωσσο παιδί προκειμένου να έχει τα γνωστικά, ακαδημαϊκά και γλωσσικά οφέλη της διγλωσσίας(</a:t>
            </a:r>
            <a:r>
              <a:rPr lang="en-US" dirty="0" smtClean="0"/>
              <a:t>Cummins</a:t>
            </a:r>
            <a:r>
              <a:rPr lang="el-GR" dirty="0" smtClean="0"/>
              <a:t>, 2005·Jorgensen&amp;Quist, 2008·Σκούρτου, 2011).</a:t>
            </a:r>
            <a:endParaRPr lang="el-G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Ευρήματα ερευνών</a:t>
            </a:r>
            <a:endParaRPr lang="el-GR" dirty="0"/>
          </a:p>
        </p:txBody>
      </p:sp>
      <p:sp>
        <p:nvSpPr>
          <p:cNvPr id="3" name="2 - Θέση περιεχομένου"/>
          <p:cNvSpPr>
            <a:spLocks noGrp="1"/>
          </p:cNvSpPr>
          <p:nvPr>
            <p:ph idx="1"/>
          </p:nvPr>
        </p:nvSpPr>
        <p:spPr/>
        <p:txBody>
          <a:bodyPr/>
          <a:lstStyle/>
          <a:p>
            <a:r>
              <a:rPr lang="el-GR" dirty="0" smtClean="0"/>
              <a:t>υπό προϋποθέσεις (π.χ. με την υποστήριξη από το σχολικό πλαίσιο) η διγλωσσία/πολυγλωσσία </a:t>
            </a:r>
            <a:r>
              <a:rPr lang="el-GR" smtClean="0"/>
              <a:t>επηρεάζει θετικά τόσο τη νοητική όσο και τη γλωσσική ανάπτυξη </a:t>
            </a:r>
            <a:r>
              <a:rPr lang="el-GR" dirty="0" smtClean="0"/>
              <a:t>και αναδεικνύεται σε στοιχείο που υποστηρίζει τη σχολική επίδοση των δίγλωσσων μαθητών(</a:t>
            </a:r>
            <a:r>
              <a:rPr lang="el-GR" dirty="0" err="1" smtClean="0"/>
              <a:t>Baker&amp;Wright</a:t>
            </a:r>
            <a:r>
              <a:rPr lang="el-GR" dirty="0" smtClean="0"/>
              <a:t>, 2017·Bartolottie&amp;Marian, 2012·</a:t>
            </a:r>
            <a:r>
              <a:rPr lang="en-US" dirty="0" smtClean="0"/>
              <a:t>Bialystok</a:t>
            </a:r>
            <a:r>
              <a:rPr lang="el-GR" dirty="0" smtClean="0"/>
              <a:t>, 2018).</a:t>
            </a:r>
            <a:endParaRPr lang="el-G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571472" y="428604"/>
            <a:ext cx="8115328" cy="5697559"/>
          </a:xfrm>
        </p:spPr>
        <p:txBody>
          <a:bodyPr>
            <a:normAutofit fontScale="55000" lnSpcReduction="20000"/>
          </a:bodyPr>
          <a:lstStyle/>
          <a:p>
            <a:r>
              <a:rPr lang="el-GR" dirty="0" smtClean="0"/>
              <a:t>Εντούτοις, αυτή η θετική στάση που εκφράζεται τόσο μέσα σε αναλυτικά προγράμματα όσο και στον λόγο των </a:t>
            </a:r>
            <a:r>
              <a:rPr lang="el-GR" dirty="0" err="1" smtClean="0"/>
              <a:t>εκπαιδευτικώνδεν</a:t>
            </a:r>
            <a:r>
              <a:rPr lang="el-GR" dirty="0" smtClean="0"/>
              <a:t> είναι πάντα τόσο ισχυρή: η διγλωσσία συχνά μοιάζει «αόρατη» στη σχολική τάξη (Αβραμίδου, </a:t>
            </a:r>
            <a:r>
              <a:rPr lang="el-GR" dirty="0" err="1" smtClean="0"/>
              <a:t>Τσικαλάς</a:t>
            </a:r>
            <a:r>
              <a:rPr lang="el-GR" dirty="0" smtClean="0"/>
              <a:t>, </a:t>
            </a:r>
            <a:r>
              <a:rPr lang="el-GR" dirty="0" err="1" smtClean="0"/>
              <a:t>Καρυπίδου</a:t>
            </a:r>
            <a:r>
              <a:rPr lang="el-GR" dirty="0" smtClean="0"/>
              <a:t>, &amp; Λουλά 2012· </a:t>
            </a:r>
            <a:r>
              <a:rPr lang="el-GR" dirty="0" err="1" smtClean="0"/>
              <a:t>Gkaintartzi&amp;Tsokalidou</a:t>
            </a:r>
            <a:r>
              <a:rPr lang="el-GR" dirty="0" smtClean="0"/>
              <a:t>, 2011·</a:t>
            </a:r>
            <a:r>
              <a:rPr lang="en-US" dirty="0" err="1" smtClean="0"/>
              <a:t>Gkaintartzi</a:t>
            </a:r>
            <a:r>
              <a:rPr lang="el-GR" dirty="0" smtClean="0"/>
              <a:t>,</a:t>
            </a:r>
            <a:r>
              <a:rPr lang="en-US" dirty="0" err="1" smtClean="0"/>
              <a:t>Chatzidaki</a:t>
            </a:r>
            <a:r>
              <a:rPr lang="el-GR" dirty="0" smtClean="0"/>
              <a:t>, &amp;</a:t>
            </a:r>
            <a:r>
              <a:rPr lang="en-US" dirty="0" smtClean="0"/>
              <a:t> </a:t>
            </a:r>
            <a:r>
              <a:rPr lang="en-US" dirty="0" err="1" smtClean="0"/>
              <a:t>Tsokalidou</a:t>
            </a:r>
            <a:r>
              <a:rPr lang="el-GR" dirty="0" smtClean="0"/>
              <a:t>,</a:t>
            </a:r>
            <a:r>
              <a:rPr lang="en-US" dirty="0" smtClean="0"/>
              <a:t> </a:t>
            </a:r>
            <a:r>
              <a:rPr lang="el-GR" dirty="0" smtClean="0"/>
              <a:t>2014)και δεν συνοδεύεται από </a:t>
            </a:r>
            <a:r>
              <a:rPr lang="el-GR" dirty="0" err="1" smtClean="0"/>
              <a:t>κατάλληλεςεκπαιδευτικές</a:t>
            </a:r>
            <a:r>
              <a:rPr lang="el-GR" dirty="0" smtClean="0"/>
              <a:t> πρακτικές που θα μπορούσαν να την υποστηρίξουν (</a:t>
            </a:r>
            <a:r>
              <a:rPr lang="el-GR" dirty="0" err="1" smtClean="0"/>
              <a:t>Σελλά</a:t>
            </a:r>
            <a:r>
              <a:rPr lang="el-GR" dirty="0" smtClean="0"/>
              <a:t>- </a:t>
            </a:r>
            <a:r>
              <a:rPr lang="el-GR" dirty="0" err="1" smtClean="0"/>
              <a:t>Μάζη</a:t>
            </a:r>
            <a:r>
              <a:rPr lang="el-GR" dirty="0" smtClean="0"/>
              <a:t>, 2016·Σκούρτου, 2011).Ενώ γίνεται αντιληπτή ως «δικαίωμα», ταυτόχρονα αντιμετωπίζεται ως «υπόθεση της οικογένειας» και όχι του σχολείου (</a:t>
            </a:r>
            <a:r>
              <a:rPr lang="el-GR" dirty="0" err="1" smtClean="0"/>
              <a:t>Lee&amp;Oxelson</a:t>
            </a:r>
            <a:r>
              <a:rPr lang="el-GR" dirty="0" smtClean="0"/>
              <a:t>, 2006), κυρίως λόγω της δυσκολίας των εκπαιδευτικών να τη διαχειριστούν και της απουσίας σχετικής επιμόρφωσης (</a:t>
            </a:r>
            <a:r>
              <a:rPr lang="el-GR" dirty="0" err="1" smtClean="0"/>
              <a:t>Σκούρτου</a:t>
            </a:r>
            <a:r>
              <a:rPr lang="el-GR" dirty="0" smtClean="0"/>
              <a:t>, 2011), αλλά και εξαιτίας ιδεολογικών αντιστάσεων/τοποθετήσεων, οι οποίες χαρακτηρίζουν μεγάλη μερίδα εκπαιδευτικών τόσο στον διεθνή χώρο όσο και στην Ελλάδα.</a:t>
            </a:r>
          </a:p>
          <a:p>
            <a:endParaRPr lang="el-GR" dirty="0" smtClean="0"/>
          </a:p>
          <a:p>
            <a:r>
              <a:rPr lang="el-GR" dirty="0" smtClean="0"/>
              <a:t>Ενδεικτικό πρόσφατο παράδειγμα για την ελληνική πραγματικότητα είναι η απόπειρα εφαρμογής από το Ινστιτούτο Εκπαιδευτικής Πολιτικής κατά τα έτη 2017-19 Πιλοτικού Προγράμματος για τα Νηπιαγωγεία της Θράκης με αμιγώς μειονοτικό πληθυσμό (Επιστημονικά Υπεύθυνοι: Γ. </a:t>
            </a:r>
            <a:r>
              <a:rPr lang="el-GR" dirty="0" err="1" smtClean="0"/>
              <a:t>Μαυρομμάτης</a:t>
            </a:r>
            <a:r>
              <a:rPr lang="el-GR" dirty="0" smtClean="0"/>
              <a:t> &amp;Μ. </a:t>
            </a:r>
            <a:r>
              <a:rPr lang="el-GR" dirty="0" err="1" smtClean="0"/>
              <a:t>Σφυρόερα</a:t>
            </a:r>
            <a:r>
              <a:rPr lang="el-GR" dirty="0" smtClean="0"/>
              <a:t>).Το πρόγραμμα προέβλεπε την παράλληλη με την ελληνική γλώσσα αξιοποίηση της μητρικής γλώσσας (τουρκικής ή </a:t>
            </a:r>
            <a:r>
              <a:rPr lang="el-GR" dirty="0" err="1" smtClean="0"/>
              <a:t>πομακικής</a:t>
            </a:r>
            <a:r>
              <a:rPr lang="el-GR" dirty="0" smtClean="0"/>
              <a:t>) μέσω της παρουσίας στην τάξη δίγλωσσου/ης ή τρίγλωσσου/ης νηπιαγωγού από τη μειονότητα, πτυχιούχου ελληνικού πανεπιστημίου. Για την πορεία του προγράμματος αυτού και τις σχετικές αντιστάσεις </a:t>
            </a:r>
            <a:r>
              <a:rPr lang="el-GR" dirty="0" err="1" smtClean="0"/>
              <a:t>βλ.την</a:t>
            </a:r>
            <a:r>
              <a:rPr lang="el-GR" dirty="0" smtClean="0"/>
              <a:t> εργασία του Νοταρά(2021).</a:t>
            </a:r>
          </a:p>
          <a:p>
            <a:endParaRPr lang="el-G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 ρόλος της </a:t>
            </a:r>
            <a:r>
              <a:rPr lang="el-GR" dirty="0" err="1" smtClean="0"/>
              <a:t>διαγλωσσικότητας</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η εκπαιδευτική συνθήκη της πολύγλωσσης τάξης, δηλαδή η ετερογένεια των γλωσσικών προφίλ των μαθητών/</a:t>
            </a:r>
            <a:r>
              <a:rPr lang="el-GR" dirty="0" err="1" smtClean="0"/>
              <a:t>ριών</a:t>
            </a:r>
            <a:r>
              <a:rPr lang="el-GR" dirty="0" smtClean="0"/>
              <a:t>, μπορεί να γίνει περισσότερο </a:t>
            </a:r>
            <a:r>
              <a:rPr lang="el-GR" dirty="0" err="1" smtClean="0"/>
              <a:t>διαχειρίσιμη</a:t>
            </a:r>
            <a:r>
              <a:rPr lang="el-GR" dirty="0" smtClean="0"/>
              <a:t>, αν βασιστεί σε </a:t>
            </a:r>
            <a:r>
              <a:rPr lang="el-GR" dirty="0" smtClean="0">
                <a:solidFill>
                  <a:srgbClr val="FF0000"/>
                </a:solidFill>
              </a:rPr>
              <a:t>μια ολιστική και ενιαία σύλληψη της </a:t>
            </a:r>
            <a:r>
              <a:rPr lang="el-GR" dirty="0" err="1" smtClean="0">
                <a:solidFill>
                  <a:srgbClr val="FF0000"/>
                </a:solidFill>
              </a:rPr>
              <a:t>πολυγλωσσικής</a:t>
            </a:r>
            <a:r>
              <a:rPr lang="el-GR" dirty="0" smtClean="0">
                <a:solidFill>
                  <a:srgbClr val="FF0000"/>
                </a:solidFill>
              </a:rPr>
              <a:t> δεξιότητας </a:t>
            </a:r>
            <a:r>
              <a:rPr lang="el-GR" dirty="0" smtClean="0"/>
              <a:t>(</a:t>
            </a:r>
            <a:r>
              <a:rPr lang="en-US" dirty="0" err="1" smtClean="0"/>
              <a:t>Garciaetal</a:t>
            </a:r>
            <a:r>
              <a:rPr lang="el-GR" dirty="0" smtClean="0"/>
              <a:t>., 2008·Herdina&amp;Jessner,2002 στο </a:t>
            </a:r>
            <a:r>
              <a:rPr lang="el-GR" dirty="0" err="1" smtClean="0"/>
              <a:t>Μουμτζίδου</a:t>
            </a:r>
            <a:r>
              <a:rPr lang="el-GR" dirty="0" smtClean="0"/>
              <a:t>, 2012). Αυτή η ολιστική αντιμετώπιση περιγράφεται και ως </a:t>
            </a:r>
            <a:r>
              <a:rPr lang="el-GR" dirty="0" smtClean="0">
                <a:solidFill>
                  <a:srgbClr val="FF0000"/>
                </a:solidFill>
              </a:rPr>
              <a:t>μοντέλο «αφύπνισης» στις γλώσσες</a:t>
            </a:r>
            <a:r>
              <a:rPr lang="el-GR" dirty="0" smtClean="0"/>
              <a:t>, το οποίο στοχεύει στην ανάδειξη όλων των γλωσσών που συνυπάρχουν σε μια τάξη ανεξάρτητα από το στάτους, το κύρος και τη συχνότητα εμφάνισης της κάθε γλώσσας. </a:t>
            </a:r>
          </a:p>
          <a:p>
            <a:endParaRPr lang="el-GR" dirty="0" smtClean="0"/>
          </a:p>
          <a:p>
            <a:r>
              <a:rPr lang="el-GR" dirty="0" smtClean="0"/>
              <a:t>Για περισσότερα για το μοντέλο αφύπνισης στις γλώσσες βλ. </a:t>
            </a:r>
            <a:r>
              <a:rPr lang="en-US" dirty="0" err="1" smtClean="0"/>
              <a:t>Tsioumis</a:t>
            </a:r>
            <a:r>
              <a:rPr lang="el-GR" dirty="0" smtClean="0"/>
              <a:t>και</a:t>
            </a:r>
            <a:r>
              <a:rPr lang="en-US" dirty="0" err="1" smtClean="0"/>
              <a:t>Moumtzidou</a:t>
            </a:r>
            <a:r>
              <a:rPr lang="el-GR" dirty="0" smtClean="0"/>
              <a:t> (2008).</a:t>
            </a:r>
          </a:p>
          <a:p>
            <a:endParaRPr lang="el-G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28596" y="428604"/>
            <a:ext cx="8258204" cy="5697559"/>
          </a:xfrm>
        </p:spPr>
        <p:txBody>
          <a:bodyPr>
            <a:normAutofit fontScale="92500" lnSpcReduction="20000"/>
          </a:bodyPr>
          <a:lstStyle/>
          <a:p>
            <a:r>
              <a:rPr lang="en-US" dirty="0" smtClean="0"/>
              <a:t>H</a:t>
            </a:r>
            <a:r>
              <a:rPr lang="el-GR" dirty="0" err="1" smtClean="0"/>
              <a:t>διαγλωσσικότητα</a:t>
            </a:r>
            <a:r>
              <a:rPr lang="el-GR" dirty="0" smtClean="0"/>
              <a:t>, δηλαδή η χρήση ολόκληρου του γλωσσικού ρεπερτορίου των δίγλωσσων ομιλητών προκειμένου να </a:t>
            </a:r>
            <a:r>
              <a:rPr lang="el-GR" dirty="0" err="1" smtClean="0"/>
              <a:t>νοηματοδοτήσουν</a:t>
            </a:r>
            <a:r>
              <a:rPr lang="el-GR" dirty="0" smtClean="0"/>
              <a:t> τη μαθησιακή διαδικασία, να επικοινωνήσουν και να αποκτήσουν εμπειρίες και γνώσεις, μπορεί να </a:t>
            </a:r>
            <a:r>
              <a:rPr lang="el-GR" dirty="0" err="1" smtClean="0"/>
              <a:t>οριστείκαι</a:t>
            </a:r>
            <a:r>
              <a:rPr lang="el-GR" dirty="0" smtClean="0"/>
              <a:t> ως μια «πρακτική θεωρία της γλώσσας» (</a:t>
            </a:r>
            <a:r>
              <a:rPr lang="en-US" dirty="0" smtClean="0"/>
              <a:t>Wei</a:t>
            </a:r>
            <a:r>
              <a:rPr lang="el-GR" dirty="0" smtClean="0"/>
              <a:t>, 2018). Αυτή η «πρακτική θεωρία» εμπεριέχει πολλές διαφορετικές πρακτικές διδασκαλίας και μάθησης: εναλλαγή κωδίκων, μετάφραση, </a:t>
            </a:r>
            <a:r>
              <a:rPr lang="el-GR" dirty="0" err="1" smtClean="0"/>
              <a:t>σύγκρισηγλωσσών</a:t>
            </a:r>
            <a:r>
              <a:rPr lang="el-GR" dirty="0" smtClean="0"/>
              <a:t> για συνειδητοποίηση διαφορών και ομοιοτήτων, γλωσσικές στρατηγικές </a:t>
            </a:r>
            <a:r>
              <a:rPr lang="el-GR" dirty="0" err="1" smtClean="0"/>
              <a:t>αντιπαραβολής,μεταφορά</a:t>
            </a:r>
            <a:r>
              <a:rPr lang="el-GR" dirty="0" smtClean="0"/>
              <a:t> στοιχείων και δεξιοτήτων από μία γλώσσα σε άλλη(</a:t>
            </a:r>
            <a:r>
              <a:rPr lang="el-GR" dirty="0" err="1" smtClean="0"/>
              <a:t>Μουμτζίδου</a:t>
            </a:r>
            <a:r>
              <a:rPr lang="el-GR" dirty="0" smtClean="0"/>
              <a:t>, 2012·Τσοκαλίδου 2018)</a:t>
            </a:r>
            <a:endParaRPr lang="el-G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dirty="0" smtClean="0">
                <a:solidFill>
                  <a:srgbClr val="FF0000"/>
                </a:solidFill>
              </a:rPr>
              <a:t>Από τη </a:t>
            </a:r>
            <a:r>
              <a:rPr lang="el-GR" sz="2800" dirty="0" err="1" smtClean="0">
                <a:solidFill>
                  <a:srgbClr val="FF0000"/>
                </a:solidFill>
              </a:rPr>
              <a:t>διαγλωσσικότητα</a:t>
            </a:r>
            <a:r>
              <a:rPr lang="el-GR" sz="2800" dirty="0" smtClean="0">
                <a:solidFill>
                  <a:srgbClr val="FF0000"/>
                </a:solidFill>
              </a:rPr>
              <a:t> στα «κείμενα ταυτότητας»</a:t>
            </a:r>
            <a:endParaRPr lang="el-GR" sz="2800" dirty="0">
              <a:solidFill>
                <a:srgbClr val="FF0000"/>
              </a:solidFill>
            </a:endParaRPr>
          </a:p>
        </p:txBody>
      </p:sp>
      <p:sp>
        <p:nvSpPr>
          <p:cNvPr id="3" name="2 - Θέση περιεχομένου"/>
          <p:cNvSpPr>
            <a:spLocks noGrp="1"/>
          </p:cNvSpPr>
          <p:nvPr>
            <p:ph idx="1"/>
          </p:nvPr>
        </p:nvSpPr>
        <p:spPr/>
        <p:txBody>
          <a:bodyPr>
            <a:normAutofit fontScale="62500" lnSpcReduction="20000"/>
          </a:bodyPr>
          <a:lstStyle/>
          <a:p>
            <a:r>
              <a:rPr lang="el-GR" dirty="0" smtClean="0"/>
              <a:t>Σύνδεση της </a:t>
            </a:r>
            <a:r>
              <a:rPr lang="el-GR" dirty="0" err="1" smtClean="0"/>
              <a:t>διαγλωσσικότηταςμε</a:t>
            </a:r>
            <a:r>
              <a:rPr lang="el-GR" dirty="0" smtClean="0"/>
              <a:t> </a:t>
            </a:r>
            <a:r>
              <a:rPr lang="el-GR" dirty="0" err="1" smtClean="0"/>
              <a:t>πολυτροπικές</a:t>
            </a:r>
            <a:r>
              <a:rPr lang="el-GR" dirty="0" smtClean="0"/>
              <a:t> μορφές λόγου και με την παιδαγωγική, που οδηγεί στην παραγωγή «κειμένων ταυτότητας» (</a:t>
            </a:r>
            <a:r>
              <a:rPr lang="en-US" dirty="0" smtClean="0"/>
              <a:t>Cummins</a:t>
            </a:r>
            <a:r>
              <a:rPr lang="el-GR" dirty="0" smtClean="0"/>
              <a:t>&amp;</a:t>
            </a:r>
            <a:r>
              <a:rPr lang="en-US" dirty="0" smtClean="0"/>
              <a:t>Early</a:t>
            </a:r>
            <a:r>
              <a:rPr lang="el-GR" dirty="0" smtClean="0"/>
              <a:t>, 2011).</a:t>
            </a:r>
          </a:p>
          <a:p>
            <a:r>
              <a:rPr lang="el-GR" dirty="0" smtClean="0"/>
              <a:t>Η παραγωγή «κειμένων ταυτότητας» αποτελεί μια σύγχρονη πρακτική ενδυνάμωσης της μητρικής γλώσσας και των βιωμάτων των αλλοδαπών μαθητών/</a:t>
            </a:r>
            <a:r>
              <a:rPr lang="el-GR" dirty="0" err="1" smtClean="0"/>
              <a:t>ριών</a:t>
            </a:r>
            <a:r>
              <a:rPr lang="el-GR" dirty="0" smtClean="0"/>
              <a:t> και μέχρι τώρα έχει λάβει χώρα σε τάξεις Δημοτικού, Γυμνασίου και </a:t>
            </a:r>
            <a:r>
              <a:rPr lang="el-GR" dirty="0" err="1" smtClean="0"/>
              <a:t>Λυκείου.Ως</a:t>
            </a:r>
            <a:r>
              <a:rPr lang="el-GR" dirty="0" smtClean="0"/>
              <a:t> «κείμενα ταυτότητας» περιγράφονται οι δημιουργικές παραγωγές των μαθητών/</a:t>
            </a:r>
            <a:r>
              <a:rPr lang="el-GR" dirty="0" err="1" smtClean="0"/>
              <a:t>ριών</a:t>
            </a:r>
            <a:r>
              <a:rPr lang="el-GR" dirty="0" smtClean="0"/>
              <a:t>, οι παραστάσεις που οργανώνονται στον χώρο του σχολείου και κείμενα που αξιοποιούν πολλές μορφές έκφρασης: γραπτή, προφορική, με σχέδια, οπτική, μουσική, δραματική μορφή ή και συνδυασμό τους (</a:t>
            </a:r>
            <a:r>
              <a:rPr lang="el-GR" dirty="0" err="1" smtClean="0"/>
              <a:t>Cummins&amp;Early</a:t>
            </a:r>
            <a:r>
              <a:rPr lang="el-GR" dirty="0" smtClean="0"/>
              <a:t>, 2011). Τα «κείμενα ταυτότητας» σχετίζονται, δηλαδή, με την αξιοποίηση μιας ευρείας γκάμας σημειωτικών πηγών στην παραγωγή γραπτού λόγου, εφόσον τα παιδιά, αξιοποιώντας και την </a:t>
            </a:r>
            <a:r>
              <a:rPr lang="el-GR" dirty="0" err="1" smtClean="0"/>
              <a:t>πολυτροπικότηταμε</a:t>
            </a:r>
            <a:r>
              <a:rPr lang="el-GR" dirty="0" smtClean="0"/>
              <a:t> στόχο την ενδυνάμωση της ταυτότητάς τους, μπορούν να αρχίσουν να παράγουν κείμενα σε όποια γλώσσα θέλουν ή συνδυαστικά (</a:t>
            </a:r>
            <a:r>
              <a:rPr lang="el-GR" dirty="0" err="1" smtClean="0"/>
              <a:t>Σκούρτου</a:t>
            </a:r>
            <a:r>
              <a:rPr lang="el-GR" dirty="0" smtClean="0"/>
              <a:t>, 2011·</a:t>
            </a:r>
            <a:r>
              <a:rPr lang="en-US" dirty="0" err="1" smtClean="0"/>
              <a:t>Skourtouetal</a:t>
            </a:r>
            <a:r>
              <a:rPr lang="el-GR" dirty="0" smtClean="0"/>
              <a:t>., 2021·</a:t>
            </a:r>
            <a:r>
              <a:rPr lang="en-US" dirty="0" err="1" smtClean="0"/>
              <a:t>Tsokalidouetal</a:t>
            </a:r>
            <a:r>
              <a:rPr lang="el-GR" dirty="0" smtClean="0"/>
              <a:t>., 2021).</a:t>
            </a:r>
            <a:endParaRPr lang="el-G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80898" name="Picture 2"/>
          <p:cNvPicPr>
            <a:picLocks noGrp="1" noChangeAspect="1" noChangeArrowheads="1"/>
          </p:cNvPicPr>
          <p:nvPr>
            <p:ph idx="1"/>
          </p:nvPr>
        </p:nvPicPr>
        <p:blipFill>
          <a:blip r:embed="rId2"/>
          <a:srcRect/>
          <a:stretch>
            <a:fillRect/>
          </a:stretch>
        </p:blipFill>
        <p:spPr bwMode="auto">
          <a:xfrm>
            <a:off x="571472" y="714356"/>
            <a:ext cx="3267091" cy="4498665"/>
          </a:xfrm>
          <a:prstGeom prst="rect">
            <a:avLst/>
          </a:prstGeom>
          <a:noFill/>
          <a:ln w="9525">
            <a:noFill/>
            <a:miter lim="800000"/>
            <a:headEnd/>
            <a:tailEnd/>
          </a:ln>
          <a:effectLst/>
        </p:spPr>
      </p:pic>
      <p:pic>
        <p:nvPicPr>
          <p:cNvPr id="80899" name="Picture 3"/>
          <p:cNvPicPr>
            <a:picLocks noChangeAspect="1" noChangeArrowheads="1"/>
          </p:cNvPicPr>
          <p:nvPr/>
        </p:nvPicPr>
        <p:blipFill>
          <a:blip r:embed="rId3"/>
          <a:srcRect/>
          <a:stretch>
            <a:fillRect/>
          </a:stretch>
        </p:blipFill>
        <p:spPr bwMode="auto">
          <a:xfrm>
            <a:off x="4024350" y="857232"/>
            <a:ext cx="3152743" cy="43577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57158" y="285728"/>
            <a:ext cx="8329642" cy="5840435"/>
          </a:xfrm>
        </p:spPr>
        <p:txBody>
          <a:bodyPr>
            <a:normAutofit fontScale="70000" lnSpcReduction="20000"/>
          </a:bodyPr>
          <a:lstStyle/>
          <a:p>
            <a:r>
              <a:rPr lang="el-GR" dirty="0" smtClean="0"/>
              <a:t>Η γλωσσική βιογραφία είναι μια συλλογή, συχνά γραπτή (γραφική), στοιχείων της</a:t>
            </a:r>
            <a:r>
              <a:rPr lang="en-US" dirty="0" smtClean="0"/>
              <a:t> </a:t>
            </a:r>
            <a:r>
              <a:rPr lang="el-GR" dirty="0" smtClean="0"/>
              <a:t>πορεία ζωής (</a:t>
            </a:r>
            <a:r>
              <a:rPr lang="el-GR" dirty="0" err="1" smtClean="0"/>
              <a:t>bio</a:t>
            </a:r>
            <a:r>
              <a:rPr lang="el-GR" dirty="0" smtClean="0"/>
              <a:t>) που σχετίζονται με γλωσσικές πρακτικές. </a:t>
            </a:r>
            <a:endParaRPr lang="en-US" dirty="0" smtClean="0"/>
          </a:p>
          <a:p>
            <a:r>
              <a:rPr lang="el-GR" dirty="0" smtClean="0"/>
              <a:t>Είναι  ένα εργαλείο εμπνευσμένο από τη μεθοδολογία της βιογραφικής προσέγγισης στην κοινωνιολογία (</a:t>
            </a:r>
            <a:r>
              <a:rPr lang="el-GR" dirty="0" err="1" smtClean="0"/>
              <a:t>Bertal</a:t>
            </a:r>
            <a:r>
              <a:rPr lang="el-GR" dirty="0" smtClean="0"/>
              <a:t>, 1976, 2010). Επιτρέπει στον καθένα να αφηγηθεί την ιστορία της ζωής του με όρους γλώσσες που έχει μάθει, εξασκήσει και αλληλεπιδράσει. </a:t>
            </a:r>
          </a:p>
          <a:p>
            <a:r>
              <a:rPr lang="el-GR" dirty="0" smtClean="0"/>
              <a:t>Η γλωσσική βιογραφία δεν περιορίζεται σε μια καταγραφή των γλωσσών που γνωρίζει το άτομο ή στο άθροισμα των δεξιοτήτων του: λαμβάνει υπόψη τις συναισθηματικές σχέσεις  και τους δεσμούς ταυτότητας με αυτές τις γλώσσες, τη χρήση τους ανάλογα με τους συνομιλητές, τομείς και δραστηριότητες.</a:t>
            </a:r>
          </a:p>
          <a:p>
            <a:endParaRPr lang="el-GR" dirty="0" smtClean="0"/>
          </a:p>
          <a:p>
            <a:pPr>
              <a:buNone/>
            </a:pPr>
            <a:r>
              <a:rPr lang="el-GR" dirty="0" smtClean="0">
                <a:solidFill>
                  <a:srgbClr val="FF0000"/>
                </a:solidFill>
              </a:rPr>
              <a:t>	Είναι αναγκαστικά πολύπλοκη, δυναμική, διότι μεταβάλλεται ανάλογα με το στάδιο της ζωής του ατόμου. Στη συνέχεια, καθιστά δυνατή την αξιοποίηση στοιχείων της "πραγματικότητας" που σχετίζονται με γλωσσικές πρακτικές και μπορεί να διερευνήσει σχέσεις εξουσίας..κλπ". (</a:t>
            </a:r>
            <a:r>
              <a:rPr lang="el-GR" dirty="0" err="1" smtClean="0">
                <a:solidFill>
                  <a:srgbClr val="FF0000"/>
                </a:solidFill>
              </a:rPr>
              <a:t>Rispail</a:t>
            </a:r>
            <a:r>
              <a:rPr lang="el-GR" dirty="0" smtClean="0">
                <a:solidFill>
                  <a:srgbClr val="FF0000"/>
                </a:solidFill>
              </a:rPr>
              <a:t>, 2018, dir.:18).</a:t>
            </a:r>
          </a:p>
          <a:p>
            <a:pPr>
              <a:buNone/>
            </a:pPr>
            <a:endParaRPr lang="el-GR" dirty="0" smtClean="0">
              <a:solidFill>
                <a:srgbClr val="FF0000"/>
              </a:solidFill>
            </a:endParaRPr>
          </a:p>
          <a:p>
            <a:pPr>
              <a:buNone/>
            </a:pPr>
            <a:endParaRPr lang="el-GR" dirty="0">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n-US" sz="2400" dirty="0" smtClean="0"/>
              <a:t>https://www.luc.edu/media/lucedu/education/pdfs/languagematters/Cohen%20-%20.Identity%20Texts.pdf</a:t>
            </a:r>
            <a:endParaRPr lang="el-GR" sz="2400" dirty="0"/>
          </a:p>
        </p:txBody>
      </p:sp>
      <p:pic>
        <p:nvPicPr>
          <p:cNvPr id="81922" name="Picture 2"/>
          <p:cNvPicPr>
            <a:picLocks noGrp="1" noChangeAspect="1" noChangeArrowheads="1"/>
          </p:cNvPicPr>
          <p:nvPr>
            <p:ph idx="1"/>
          </p:nvPr>
        </p:nvPicPr>
        <p:blipFill>
          <a:blip r:embed="rId2"/>
          <a:srcRect/>
          <a:stretch>
            <a:fillRect/>
          </a:stretch>
        </p:blipFill>
        <p:spPr bwMode="auto">
          <a:xfrm>
            <a:off x="857224" y="1357298"/>
            <a:ext cx="4291804" cy="3214710"/>
          </a:xfrm>
          <a:prstGeom prst="rect">
            <a:avLst/>
          </a:prstGeom>
          <a:noFill/>
          <a:ln w="9525">
            <a:noFill/>
            <a:miter lim="800000"/>
            <a:headEnd/>
            <a:tailEnd/>
          </a:ln>
          <a:effectLst/>
        </p:spPr>
      </p:pic>
      <p:pic>
        <p:nvPicPr>
          <p:cNvPr id="81923" name="Picture 3"/>
          <p:cNvPicPr>
            <a:picLocks noChangeAspect="1" noChangeArrowheads="1"/>
          </p:cNvPicPr>
          <p:nvPr/>
        </p:nvPicPr>
        <p:blipFill>
          <a:blip r:embed="rId3"/>
          <a:srcRect/>
          <a:stretch>
            <a:fillRect/>
          </a:stretch>
        </p:blipFill>
        <p:spPr bwMode="auto">
          <a:xfrm>
            <a:off x="5214942" y="1571612"/>
            <a:ext cx="3071834" cy="292895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n-US" dirty="0" err="1" smtClean="0"/>
              <a:t>Translanguaging</a:t>
            </a:r>
            <a:r>
              <a:rPr lang="en-US" dirty="0" smtClean="0"/>
              <a:t> and identity texts</a:t>
            </a:r>
          </a:p>
          <a:p>
            <a:r>
              <a:rPr lang="en-US" u="sng" dirty="0" smtClean="0">
                <a:hlinkClick r:id="rId2"/>
              </a:rPr>
              <a:t>https://www.youtube.com/watch?v=ccOuJSWpj0o</a:t>
            </a:r>
            <a:r>
              <a:rPr lang="en-US" dirty="0" smtClean="0"/>
              <a:t> </a:t>
            </a:r>
            <a:r>
              <a:rPr lang="en-US" dirty="0" err="1" smtClean="0"/>
              <a:t>Translanguaging</a:t>
            </a:r>
            <a:r>
              <a:rPr lang="en-US" dirty="0" smtClean="0"/>
              <a:t> Cummins</a:t>
            </a:r>
            <a:endParaRPr lang="el-GR" dirty="0" smtClean="0"/>
          </a:p>
          <a:p>
            <a:r>
              <a:rPr lang="en-US" u="sng" dirty="0" smtClean="0">
                <a:hlinkClick r:id="rId3"/>
              </a:rPr>
              <a:t>https://www.youtube.com/watch?v=Z_AnGU8jy4o&amp;t=327s</a:t>
            </a:r>
            <a:r>
              <a:rPr lang="el-GR" dirty="0" smtClean="0"/>
              <a:t> </a:t>
            </a:r>
            <a:r>
              <a:rPr lang="en-US" dirty="0" err="1" smtClean="0"/>
              <a:t>Translanguaging</a:t>
            </a:r>
            <a:endParaRPr lang="el-GR" dirty="0" smtClean="0"/>
          </a:p>
          <a:p>
            <a:r>
              <a:rPr lang="en-US" u="sng" dirty="0" smtClean="0">
                <a:hlinkClick r:id="rId4"/>
              </a:rPr>
              <a:t>https://www.youtube.com/watch?v=D-lBiQyA1Fs</a:t>
            </a:r>
            <a:r>
              <a:rPr lang="el-GR" dirty="0" smtClean="0"/>
              <a:t> </a:t>
            </a:r>
            <a:r>
              <a:rPr lang="en-US" dirty="0" smtClean="0"/>
              <a:t>Cummins</a:t>
            </a:r>
            <a:endParaRPr lang="el-GR" dirty="0" smtClean="0"/>
          </a:p>
          <a:p>
            <a:endParaRPr lang="el-G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n-US" u="sng" dirty="0" smtClean="0">
                <a:hlinkClick r:id="rId2"/>
              </a:rPr>
              <a:t>https://www.youtube.com/watch?v=W3AiogBvUB0</a:t>
            </a:r>
            <a:endParaRPr lang="en-US" u="sng" dirty="0" smtClean="0"/>
          </a:p>
          <a:p>
            <a:endParaRPr lang="el-GR" dirty="0" smtClean="0"/>
          </a:p>
          <a:p>
            <a:r>
              <a:rPr lang="en-US" dirty="0" smtClean="0">
                <a:hlinkClick r:id="rId3"/>
              </a:rPr>
              <a:t>https://pergamos.lib.uoa.gr/uoa/dl/object/2812904#contents</a:t>
            </a:r>
            <a:endParaRPr lang="el-GR" smtClean="0"/>
          </a:p>
          <a:p>
            <a:endParaRPr lang="el-G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7 - TextBox"/>
          <p:cNvSpPr txBox="1"/>
          <p:nvPr/>
        </p:nvSpPr>
        <p:spPr>
          <a:xfrm>
            <a:off x="395536" y="188640"/>
            <a:ext cx="8352928" cy="400110"/>
          </a:xfrm>
          <a:prstGeom prst="rect">
            <a:avLst/>
          </a:prstGeom>
          <a:noFill/>
          <a:ln>
            <a:solidFill>
              <a:srgbClr val="0070C0"/>
            </a:solidFill>
          </a:ln>
        </p:spPr>
        <p:txBody>
          <a:bodyPr wrap="square" rtlCol="0">
            <a:spAutoFit/>
          </a:bodyPr>
          <a:lstStyle/>
          <a:p>
            <a:pPr algn="ctr"/>
            <a:endParaRPr lang="el-GR" sz="1000" dirty="0" smtClean="0"/>
          </a:p>
          <a:p>
            <a:pPr algn="ctr"/>
            <a:endParaRPr lang="el-GR" sz="1000" dirty="0"/>
          </a:p>
        </p:txBody>
      </p:sp>
      <p:sp>
        <p:nvSpPr>
          <p:cNvPr id="8" name="10 - TextBox"/>
          <p:cNvSpPr txBox="1"/>
          <p:nvPr/>
        </p:nvSpPr>
        <p:spPr>
          <a:xfrm>
            <a:off x="323528" y="908720"/>
            <a:ext cx="8568952" cy="5016757"/>
          </a:xfrm>
          <a:prstGeom prst="rect">
            <a:avLst/>
          </a:prstGeom>
          <a:noFill/>
        </p:spPr>
        <p:txBody>
          <a:bodyPr wrap="square" rtlCol="0">
            <a:spAutoFit/>
          </a:bodyPr>
          <a:lstStyle/>
          <a:p>
            <a:pPr marL="342900" indent="-342900" algn="ctr"/>
            <a:r>
              <a:rPr lang="el-GR" sz="2400" b="1" dirty="0" smtClean="0"/>
              <a:t>Προτεινόμενη ενδεικτική Βιβλιογραφία </a:t>
            </a:r>
            <a:endParaRPr lang="el-GR" sz="2400" b="1" dirty="0"/>
          </a:p>
          <a:p>
            <a:pPr marL="342900" indent="-342900" algn="ctr"/>
            <a:endParaRPr lang="en-US" sz="2800" b="1" dirty="0" smtClean="0"/>
          </a:p>
          <a:p>
            <a:pPr marL="342900" indent="-342900" algn="ctr"/>
            <a:endParaRPr lang="en-US" sz="2800" b="1" dirty="0"/>
          </a:p>
          <a:p>
            <a:pPr marL="342900" indent="-342900" algn="ctr"/>
            <a:endParaRPr lang="en-US" sz="2400" dirty="0"/>
          </a:p>
          <a:p>
            <a:pPr marL="342900" indent="-342900" algn="ctr"/>
            <a:endParaRPr lang="en-US" sz="2400" dirty="0" smtClean="0"/>
          </a:p>
          <a:p>
            <a:pPr marL="342900" indent="-342900" algn="ctr"/>
            <a:endParaRPr lang="en-US" sz="2400" dirty="0"/>
          </a:p>
          <a:p>
            <a:pPr marL="342900" indent="-342900" algn="ctr"/>
            <a:endParaRPr lang="en-US" sz="2400" dirty="0" smtClean="0"/>
          </a:p>
          <a:p>
            <a:pPr marL="342900" indent="-342900" algn="ctr"/>
            <a:endParaRPr lang="en-US" sz="2400" dirty="0"/>
          </a:p>
          <a:p>
            <a:pPr marL="342900" indent="-342900" algn="ctr"/>
            <a:endParaRPr lang="en-US" sz="2400" dirty="0" smtClean="0"/>
          </a:p>
          <a:p>
            <a:pPr marL="342900" indent="-342900" algn="ctr"/>
            <a:endParaRPr lang="en-US" sz="2400" dirty="0"/>
          </a:p>
          <a:p>
            <a:pPr marL="342900" indent="-342900" algn="ctr"/>
            <a:endParaRPr lang="en-US" sz="2400" dirty="0" smtClean="0"/>
          </a:p>
          <a:p>
            <a:pPr marL="342900" indent="-342900" algn="ctr"/>
            <a:endParaRPr lang="en-US" sz="2400" dirty="0"/>
          </a:p>
          <a:p>
            <a:pPr marL="342900" indent="-342900" algn="ctr"/>
            <a:endParaRPr lang="el-GR" sz="2400" dirty="0"/>
          </a:p>
        </p:txBody>
      </p:sp>
      <p:sp>
        <p:nvSpPr>
          <p:cNvPr id="9" name="TextBox 8"/>
          <p:cNvSpPr txBox="1"/>
          <p:nvPr/>
        </p:nvSpPr>
        <p:spPr>
          <a:xfrm>
            <a:off x="-418861" y="3566633"/>
            <a:ext cx="184666" cy="369332"/>
          </a:xfrm>
          <a:prstGeom prst="rect">
            <a:avLst/>
          </a:prstGeom>
          <a:noFill/>
        </p:spPr>
        <p:txBody>
          <a:bodyPr wrap="none" rtlCol="0">
            <a:spAutoFit/>
          </a:bodyPr>
          <a:lstStyle/>
          <a:p>
            <a:endParaRPr lang="en-US" dirty="0"/>
          </a:p>
        </p:txBody>
      </p:sp>
      <p:pic>
        <p:nvPicPr>
          <p:cNvPr id="10" name="Content Placeholder 3" descr="b20696.jpg"/>
          <p:cNvPicPr>
            <a:picLocks noChangeAspect="1"/>
          </p:cNvPicPr>
          <p:nvPr/>
        </p:nvPicPr>
        <p:blipFill>
          <a:blip r:embed="rId2">
            <a:extLst>
              <a:ext uri="{28A0092B-C50C-407E-A947-70E740481C1C}">
                <a14:useLocalDpi xmlns="" xmlns:a14="http://schemas.microsoft.com/office/drawing/2010/main" val="0"/>
              </a:ext>
            </a:extLst>
          </a:blip>
          <a:srcRect l="-77850" r="-77850"/>
          <a:stretch>
            <a:fillRect/>
          </a:stretch>
        </p:blipFill>
        <p:spPr>
          <a:xfrm>
            <a:off x="457200" y="1484785"/>
            <a:ext cx="8229600" cy="4464496"/>
          </a:xfrm>
          <a:prstGeom prst="rect">
            <a:avLst/>
          </a:prstGeom>
        </p:spPr>
      </p:pic>
    </p:spTree>
    <p:extLst>
      <p:ext uri="{BB962C8B-B14F-4D97-AF65-F5344CB8AC3E}">
        <p14:creationId xmlns="" xmlns:p14="http://schemas.microsoft.com/office/powerpoint/2010/main" val="27592608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4" descr="b174174.jpg"/>
          <p:cNvPicPr>
            <a:picLocks noChangeAspect="1"/>
          </p:cNvPicPr>
          <p:nvPr/>
        </p:nvPicPr>
        <p:blipFill>
          <a:blip r:embed="rId2">
            <a:extLst>
              <a:ext uri="{28A0092B-C50C-407E-A947-70E740481C1C}">
                <a14:useLocalDpi xmlns="" xmlns:a14="http://schemas.microsoft.com/office/drawing/2010/main" val="0"/>
              </a:ext>
            </a:extLst>
          </a:blip>
          <a:srcRect l="-76713" r="-76713"/>
          <a:stretch>
            <a:fillRect/>
          </a:stretch>
        </p:blipFill>
        <p:spPr>
          <a:xfrm>
            <a:off x="457200" y="1340769"/>
            <a:ext cx="8229600" cy="4536504"/>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descr="b190812.jpg"/>
          <p:cNvPicPr>
            <a:picLocks noChangeAspect="1"/>
          </p:cNvPicPr>
          <p:nvPr/>
        </p:nvPicPr>
        <p:blipFill>
          <a:blip r:embed="rId2">
            <a:extLst>
              <a:ext uri="{28A0092B-C50C-407E-A947-70E740481C1C}">
                <a14:useLocalDpi xmlns="" xmlns:a14="http://schemas.microsoft.com/office/drawing/2010/main" val="0"/>
              </a:ext>
            </a:extLst>
          </a:blip>
          <a:srcRect l="-78986" r="-78986"/>
          <a:stretch>
            <a:fillRect/>
          </a:stretch>
        </p:blipFill>
        <p:spPr>
          <a:xfrm>
            <a:off x="457200" y="1124745"/>
            <a:ext cx="8229600" cy="475252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800" dirty="0" err="1" smtClean="0">
                <a:solidFill>
                  <a:srgbClr val="C00000"/>
                </a:solidFill>
              </a:rPr>
              <a:t>Πολυτροπικές</a:t>
            </a:r>
            <a:r>
              <a:rPr lang="el-GR" sz="2800" dirty="0" smtClean="0">
                <a:solidFill>
                  <a:srgbClr val="C00000"/>
                </a:solidFill>
              </a:rPr>
              <a:t> αναπαραστάσεις γλωσσικών βιογραφιών</a:t>
            </a:r>
            <a:r>
              <a:rPr lang="en-US" sz="2800" dirty="0" smtClean="0">
                <a:solidFill>
                  <a:srgbClr val="C00000"/>
                </a:solidFill>
              </a:rPr>
              <a:t/>
            </a:r>
            <a:br>
              <a:rPr lang="en-US" sz="2800" dirty="0" smtClean="0">
                <a:solidFill>
                  <a:srgbClr val="C00000"/>
                </a:solidFill>
              </a:rPr>
            </a:br>
            <a:r>
              <a:rPr lang="el-GR" sz="2800" dirty="0" smtClean="0"/>
              <a:t>Γεωγραφική αναπαράσταση</a:t>
            </a:r>
            <a:endParaRPr lang="el-GR" sz="2800" dirty="0"/>
          </a:p>
        </p:txBody>
      </p:sp>
      <p:pic>
        <p:nvPicPr>
          <p:cNvPr id="4" name="3 - Θέση περιεχομένου" descr="C:\Users\user\Desktop\BIP\A-geographical-representation-of-a-linguistic-biography_W640.jpg"/>
          <p:cNvPicPr>
            <a:picLocks noGrp="1"/>
          </p:cNvPicPr>
          <p:nvPr>
            <p:ph idx="1"/>
          </p:nvPr>
        </p:nvPicPr>
        <p:blipFill>
          <a:blip r:embed="rId2"/>
          <a:srcRect/>
          <a:stretch>
            <a:fillRect/>
          </a:stretch>
        </p:blipFill>
        <p:spPr bwMode="auto">
          <a:xfrm rot="5400000">
            <a:off x="1285852" y="2214554"/>
            <a:ext cx="4622257" cy="3571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Χρονολογική αναπαράσταση</a:t>
            </a:r>
            <a:endParaRPr lang="el-GR" dirty="0"/>
          </a:p>
        </p:txBody>
      </p:sp>
      <p:pic>
        <p:nvPicPr>
          <p:cNvPr id="1026" name="Picture 2" descr="C:\Users\user\Desktop\BIP\A-time-line-biographic-narrative_W640.jpg"/>
          <p:cNvPicPr>
            <a:picLocks noGrp="1" noChangeAspect="1" noChangeArrowheads="1"/>
          </p:cNvPicPr>
          <p:nvPr>
            <p:ph idx="1"/>
          </p:nvPr>
        </p:nvPicPr>
        <p:blipFill>
          <a:blip r:embed="rId2"/>
          <a:srcRect/>
          <a:stretch>
            <a:fillRect/>
          </a:stretch>
        </p:blipFill>
        <p:spPr bwMode="auto">
          <a:xfrm rot="16200000">
            <a:off x="2428860" y="1500174"/>
            <a:ext cx="3479249" cy="4221035"/>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Χρονολογική και γεωγραφική αναπαράσταση</a:t>
            </a:r>
            <a:endParaRPr lang="el-GR" dirty="0"/>
          </a:p>
        </p:txBody>
      </p:sp>
      <p:pic>
        <p:nvPicPr>
          <p:cNvPr id="2050" name="Picture 2" descr="C:\Users\user\Desktop\BIP\A-time-line-representation-of-a-linguistic-biography-coupled-with-references-to_W640.jpg"/>
          <p:cNvPicPr>
            <a:picLocks noGrp="1" noChangeAspect="1" noChangeArrowheads="1"/>
          </p:cNvPicPr>
          <p:nvPr>
            <p:ph idx="1"/>
          </p:nvPr>
        </p:nvPicPr>
        <p:blipFill>
          <a:blip r:embed="rId2"/>
          <a:srcRect/>
          <a:stretch>
            <a:fillRect/>
          </a:stretch>
        </p:blipFill>
        <p:spPr bwMode="auto">
          <a:xfrm rot="5582213">
            <a:off x="2357422" y="2071678"/>
            <a:ext cx="4116386" cy="4143691"/>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T</a:t>
            </a:r>
            <a:r>
              <a:rPr lang="el-GR" dirty="0" smtClean="0"/>
              <a:t>ι μπορούμε να μάθουμε από τις βιογραφίες?</a:t>
            </a:r>
            <a:endParaRPr lang="el-GR" dirty="0"/>
          </a:p>
        </p:txBody>
      </p:sp>
      <p:sp>
        <p:nvSpPr>
          <p:cNvPr id="3" name="2 - Θέση περιεχομένου"/>
          <p:cNvSpPr>
            <a:spLocks noGrp="1"/>
          </p:cNvSpPr>
          <p:nvPr>
            <p:ph idx="1"/>
          </p:nvPr>
        </p:nvSpPr>
        <p:spPr/>
        <p:txBody>
          <a:bodyPr/>
          <a:lstStyle/>
          <a:p>
            <a:pPr>
              <a:buNone/>
            </a:pPr>
            <a:r>
              <a:rPr lang="el-GR" dirty="0" smtClean="0"/>
              <a:t>Στοιχεία που αφορούν τη χρήση των γλωσσών και τις αντίστοιχες δεξιότητες των χρηστών</a:t>
            </a:r>
          </a:p>
          <a:p>
            <a:pPr>
              <a:buNone/>
            </a:pPr>
            <a:r>
              <a:rPr lang="el-GR" dirty="0" smtClean="0"/>
              <a:t>Στοιχεία που αφορούν συναισθηματικές σχέσεις με τις γλώσσες</a:t>
            </a:r>
          </a:p>
          <a:p>
            <a:pPr>
              <a:buNone/>
            </a:pPr>
            <a:r>
              <a:rPr lang="el-GR" dirty="0" smtClean="0"/>
              <a:t>Στοιχεία που αφορούν ταυτότητες, ιστορίες αποκλεισμού κλπ</a:t>
            </a:r>
          </a:p>
          <a:p>
            <a:pPr>
              <a:buNone/>
            </a:pPr>
            <a:endParaRPr lang="el-GR" dirty="0" smtClean="0"/>
          </a:p>
          <a:p>
            <a:pPr>
              <a:buNone/>
            </a:pPr>
            <a:r>
              <a:rPr lang="el-GR" dirty="0" smtClean="0">
                <a:solidFill>
                  <a:srgbClr val="FF0000"/>
                </a:solidFill>
              </a:rPr>
              <a:t>ΓΙΑΤΙ ΕΊΝΑΙ ΧΡΗΣΙΜΕΣ ΓΙΑ ΤΟΝ ΕΚΠΑΙΔΕΥΤΙΚΟ?</a:t>
            </a:r>
            <a:endParaRPr lang="el-GR"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r>
              <a:rPr lang="en-US" sz="1800" b="1" dirty="0" smtClean="0">
                <a:solidFill>
                  <a:srgbClr val="C00000"/>
                </a:solidFill>
              </a:rPr>
              <a:t>Choice of languages used for different types of activities</a:t>
            </a:r>
            <a:br>
              <a:rPr lang="en-US" sz="1800" b="1" dirty="0" smtClean="0">
                <a:solidFill>
                  <a:srgbClr val="C00000"/>
                </a:solidFill>
              </a:rPr>
            </a:br>
            <a:r>
              <a:rPr lang="en-US" sz="1800" dirty="0" smtClean="0">
                <a:solidFill>
                  <a:srgbClr val="C00000"/>
                </a:solidFill>
              </a:rPr>
              <a:t> </a:t>
            </a:r>
            <a:r>
              <a:rPr lang="en-US" sz="1800" dirty="0" err="1" smtClean="0">
                <a:solidFill>
                  <a:srgbClr val="C00000"/>
                </a:solidFill>
              </a:rPr>
              <a:t>Bakić</a:t>
            </a:r>
            <a:r>
              <a:rPr lang="en-US" sz="1800" dirty="0" smtClean="0">
                <a:solidFill>
                  <a:srgbClr val="C00000"/>
                </a:solidFill>
              </a:rPr>
              <a:t>, A., &amp; </a:t>
            </a:r>
            <a:r>
              <a:rPr lang="en-US" sz="1800" dirty="0" err="1" smtClean="0">
                <a:solidFill>
                  <a:srgbClr val="C00000"/>
                </a:solidFill>
              </a:rPr>
              <a:t>Škifić</a:t>
            </a:r>
            <a:r>
              <a:rPr lang="en-US" sz="1800" dirty="0" smtClean="0">
                <a:solidFill>
                  <a:srgbClr val="C00000"/>
                </a:solidFill>
              </a:rPr>
              <a:t>, S. (2017). The Relationship between Bilingualism and Identity in Expressing Emotions and Thoughts. </a:t>
            </a:r>
            <a:r>
              <a:rPr lang="en-US" sz="1800" i="1" dirty="0" err="1" smtClean="0">
                <a:solidFill>
                  <a:srgbClr val="C00000"/>
                </a:solidFill>
              </a:rPr>
              <a:t>Íkala</a:t>
            </a:r>
            <a:r>
              <a:rPr lang="en-US" sz="1800" i="1" dirty="0" smtClean="0">
                <a:solidFill>
                  <a:srgbClr val="C00000"/>
                </a:solidFill>
              </a:rPr>
              <a:t>, </a:t>
            </a:r>
            <a:r>
              <a:rPr lang="en-US" sz="1800" i="1" dirty="0" err="1" smtClean="0">
                <a:solidFill>
                  <a:srgbClr val="C00000"/>
                </a:solidFill>
              </a:rPr>
              <a:t>Revista</a:t>
            </a:r>
            <a:r>
              <a:rPr lang="en-US" sz="1800" i="1" dirty="0" smtClean="0">
                <a:solidFill>
                  <a:srgbClr val="C00000"/>
                </a:solidFill>
              </a:rPr>
              <a:t> De </a:t>
            </a:r>
            <a:r>
              <a:rPr lang="en-US" sz="1800" i="1" dirty="0" err="1" smtClean="0">
                <a:solidFill>
                  <a:srgbClr val="C00000"/>
                </a:solidFill>
              </a:rPr>
              <a:t>Lenguaje</a:t>
            </a:r>
            <a:r>
              <a:rPr lang="en-US" sz="1800" i="1" dirty="0" smtClean="0">
                <a:solidFill>
                  <a:srgbClr val="C00000"/>
                </a:solidFill>
              </a:rPr>
              <a:t> Y </a:t>
            </a:r>
            <a:r>
              <a:rPr lang="en-US" sz="1800" i="1" dirty="0" err="1" smtClean="0">
                <a:solidFill>
                  <a:srgbClr val="C00000"/>
                </a:solidFill>
              </a:rPr>
              <a:t>Cultura</a:t>
            </a:r>
            <a:r>
              <a:rPr lang="en-US" sz="1800" dirty="0" smtClean="0">
                <a:solidFill>
                  <a:srgbClr val="C00000"/>
                </a:solidFill>
              </a:rPr>
              <a:t>, </a:t>
            </a:r>
            <a:r>
              <a:rPr lang="en-US" sz="1800" i="1" dirty="0" smtClean="0">
                <a:solidFill>
                  <a:srgbClr val="C00000"/>
                </a:solidFill>
              </a:rPr>
              <a:t>22</a:t>
            </a:r>
            <a:r>
              <a:rPr lang="en-US" sz="1800" dirty="0" smtClean="0">
                <a:solidFill>
                  <a:srgbClr val="C00000"/>
                </a:solidFill>
              </a:rPr>
              <a:t>(1), 33–54. https://doi.org/10.17533/udea.ikala.v22n01a03 </a:t>
            </a:r>
            <a:endParaRPr lang="el-GR" sz="1800" dirty="0"/>
          </a:p>
        </p:txBody>
      </p:sp>
      <p:sp>
        <p:nvSpPr>
          <p:cNvPr id="3" name="2 - Θέση περιεχομένου"/>
          <p:cNvSpPr>
            <a:spLocks noGrp="1"/>
          </p:cNvSpPr>
          <p:nvPr>
            <p:ph idx="1"/>
          </p:nvPr>
        </p:nvSpPr>
        <p:spPr>
          <a:xfrm>
            <a:off x="928662" y="2285992"/>
            <a:ext cx="7758138" cy="3840171"/>
          </a:xfrm>
        </p:spPr>
        <p:txBody>
          <a:bodyPr>
            <a:normAutofit/>
          </a:bodyPr>
          <a:lstStyle/>
          <a:p>
            <a:r>
              <a:rPr lang="en-US" sz="2600" dirty="0" smtClean="0"/>
              <a:t>I grew up in Switzerland and my parents spoke only Croatian with us from the beginning. I began to learn Swiss in the kindergarten (since I was four)” (P8, 24).</a:t>
            </a:r>
            <a:endParaRPr lang="el-GR" sz="2600" dirty="0" smtClean="0"/>
          </a:p>
          <a:p>
            <a:r>
              <a:rPr lang="en-US" sz="2600" dirty="0" smtClean="0"/>
              <a:t>“ I used Croatian with my parents, but both Croatian and Swiss with my brothers” (P8, 24)</a:t>
            </a:r>
            <a:endParaRPr lang="el-GR" sz="2600" dirty="0" smtClean="0"/>
          </a:p>
          <a:p>
            <a:r>
              <a:rPr lang="en-US" sz="2600" dirty="0" smtClean="0"/>
              <a:t>For me it is easier to talk about everything in Swiss because sometimes I lack words in Croatian. But I have noticed that that has changed since I have been living in Croatia” (P8, 24).</a:t>
            </a:r>
            <a:endParaRPr lang="el-GR" sz="2600" dirty="0" smtClean="0"/>
          </a:p>
          <a:p>
            <a:endParaRPr lang="el-G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2800" dirty="0" smtClean="0">
                <a:solidFill>
                  <a:srgbClr val="FF0000"/>
                </a:solidFill>
              </a:rPr>
              <a:t>Επικοινωνία και ταυτότητες σε μια πολύγλωσση οικογένεια</a:t>
            </a:r>
            <a:br>
              <a:rPr lang="el-GR" sz="2800" dirty="0" smtClean="0">
                <a:solidFill>
                  <a:srgbClr val="FF0000"/>
                </a:solidFill>
              </a:rPr>
            </a:br>
            <a:r>
              <a:rPr lang="en-US" sz="2800" dirty="0" err="1" smtClean="0">
                <a:solidFill>
                  <a:srgbClr val="FF0000"/>
                </a:solidFill>
              </a:rPr>
              <a:t>kleidiakaiantikleidia</a:t>
            </a:r>
            <a:r>
              <a:rPr lang="en-US" sz="2800" dirty="0" smtClean="0">
                <a:solidFill>
                  <a:srgbClr val="FF0000"/>
                </a:solidFill>
              </a:rPr>
              <a:t>. net</a:t>
            </a:r>
            <a:endParaRPr lang="el-GR" sz="2800" dirty="0">
              <a:solidFill>
                <a:srgbClr val="FF0000"/>
              </a:solidFill>
            </a:endParaRPr>
          </a:p>
        </p:txBody>
      </p:sp>
      <p:sp>
        <p:nvSpPr>
          <p:cNvPr id="3" name="2 - Θέση περιεχομένου"/>
          <p:cNvSpPr>
            <a:spLocks noGrp="1"/>
          </p:cNvSpPr>
          <p:nvPr>
            <p:ph idx="1"/>
          </p:nvPr>
        </p:nvSpPr>
        <p:spPr/>
        <p:txBody>
          <a:bodyPr>
            <a:normAutofit fontScale="70000" lnSpcReduction="20000"/>
          </a:bodyPr>
          <a:lstStyle/>
          <a:p>
            <a:r>
              <a:rPr lang="el-GR" dirty="0" smtClean="0"/>
              <a:t>Με την οικογένειά µου, το σύζυγό µου </a:t>
            </a:r>
            <a:r>
              <a:rPr lang="el-GR" dirty="0" err="1" smtClean="0"/>
              <a:t>Μποµπ</a:t>
            </a:r>
            <a:r>
              <a:rPr lang="el-GR" dirty="0" smtClean="0"/>
              <a:t> και τα παιδιά µου Φίλιππο (13,5 ετών) και </a:t>
            </a:r>
            <a:r>
              <a:rPr lang="el-GR" dirty="0" err="1" smtClean="0"/>
              <a:t>Λουίζα</a:t>
            </a:r>
            <a:r>
              <a:rPr lang="el-GR" dirty="0" smtClean="0"/>
              <a:t> (10 ετών), µ</a:t>
            </a:r>
            <a:r>
              <a:rPr lang="el-GR" dirty="0" err="1" smtClean="0"/>
              <a:t>ένουµε</a:t>
            </a:r>
            <a:r>
              <a:rPr lang="el-GR" dirty="0" smtClean="0"/>
              <a:t> στις Βρυξέλλες, στο Βέλγιο. Γεννήθηκα στην Ελλάδα, όπου έζησα ως την ηλικία των 25 ετών, πριν φύγω για το Βέλγιο για να δουλέψω στην Ευρωπαϊκή Ένωση. Ο σύζυγός µου, </a:t>
            </a:r>
            <a:r>
              <a:rPr lang="el-GR" dirty="0" err="1" smtClean="0"/>
              <a:t>Μποµπ</a:t>
            </a:r>
            <a:r>
              <a:rPr lang="el-GR" dirty="0" smtClean="0"/>
              <a:t>, είναι Άγγλος. Εκείνος έζησε στην Αγγλία ως την ηλικία των 28 ετών, οπότε την εγκατέλειψε για να πάει κι εκείνος να δουλέψει στην Ε.Ε., στις Βρυξέλλες. Τα δυο παιδιά γεννήθηκαν στις Βρυξέλλες, όπου, χωρίς διακοπή, ζούνε µ</a:t>
            </a:r>
            <a:r>
              <a:rPr lang="el-GR" dirty="0" err="1" smtClean="0"/>
              <a:t>έχρι</a:t>
            </a:r>
            <a:r>
              <a:rPr lang="el-GR" dirty="0" smtClean="0"/>
              <a:t> </a:t>
            </a:r>
            <a:r>
              <a:rPr lang="el-GR" dirty="0" err="1" smtClean="0"/>
              <a:t>σήµερα</a:t>
            </a:r>
            <a:r>
              <a:rPr lang="el-GR" dirty="0" smtClean="0"/>
              <a:t>. </a:t>
            </a:r>
            <a:r>
              <a:rPr lang="el-GR" dirty="0" err="1" smtClean="0"/>
              <a:t>Βρεθήκαµε</a:t>
            </a:r>
            <a:r>
              <a:rPr lang="el-GR" dirty="0" smtClean="0"/>
              <a:t> λοιπόν, ο σύζυγός µου αγγλόφωνος κι εγώ ελληνόφωνη, σε ένα περιβάλλον όπου κυριαρχούν τα γαλλικά (το Βέλγιο είναι χώρα τρίγλωσση ―</a:t>
            </a:r>
            <a:r>
              <a:rPr lang="el-GR" dirty="0" err="1" smtClean="0"/>
              <a:t>φλαµανδικά</a:t>
            </a:r>
            <a:r>
              <a:rPr lang="el-GR" dirty="0" smtClean="0"/>
              <a:t>, γαλλικά, </a:t>
            </a:r>
            <a:r>
              <a:rPr lang="el-GR" dirty="0" err="1" smtClean="0"/>
              <a:t>γερµανικά</a:t>
            </a:r>
            <a:r>
              <a:rPr lang="el-GR" dirty="0" smtClean="0"/>
              <a:t>―, οι Βρυξέλλες είναι δίγλωσση ζώνη ―</a:t>
            </a:r>
            <a:r>
              <a:rPr lang="el-GR" dirty="0" err="1" smtClean="0"/>
              <a:t>φλαµανδικά</a:t>
            </a:r>
            <a:r>
              <a:rPr lang="el-GR" dirty="0" smtClean="0"/>
              <a:t>, γαλλικά―, αλλά η γειτονιά µας στις Βρυξέλλες είναι κυρίως γαλλόφωνη), µ</a:t>
            </a:r>
            <a:r>
              <a:rPr lang="el-GR" dirty="0" err="1" smtClean="0"/>
              <a:t>έσα</a:t>
            </a:r>
            <a:r>
              <a:rPr lang="el-GR" dirty="0" smtClean="0"/>
              <a:t> στο οποίο θα µ</a:t>
            </a:r>
            <a:r>
              <a:rPr lang="el-GR" dirty="0" err="1" smtClean="0"/>
              <a:t>εγάλωναν</a:t>
            </a:r>
            <a:r>
              <a:rPr lang="el-GR" dirty="0" smtClean="0"/>
              <a:t> τα παιδιά µας.</a:t>
            </a:r>
            <a:endParaRPr lang="el-G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307</TotalTime>
  <Words>2161</Words>
  <PresentationFormat>Προβολή στην οθόνη (4:3)</PresentationFormat>
  <Paragraphs>95</Paragraphs>
  <Slides>35</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35</vt:i4>
      </vt:variant>
    </vt:vector>
  </HeadingPairs>
  <TitlesOfParts>
    <vt:vector size="36" baseType="lpstr">
      <vt:lpstr>Θέμα του Office</vt:lpstr>
      <vt:lpstr>ΔΙΓΛΩΣΣΙΑ ΚΑΙ (ΔΙ)ΓΡΑΜΜΑΤΙΣΜΟΣ</vt:lpstr>
      <vt:lpstr>Διαφάνεια 2</vt:lpstr>
      <vt:lpstr>Διαφάνεια 3</vt:lpstr>
      <vt:lpstr>Πολυτροπικές αναπαραστάσεις γλωσσικών βιογραφιών Γεωγραφική αναπαράσταση</vt:lpstr>
      <vt:lpstr>Χρονολογική αναπαράσταση</vt:lpstr>
      <vt:lpstr>Χρονολογική και γεωγραφική αναπαράσταση</vt:lpstr>
      <vt:lpstr>Tι μπορούμε να μάθουμε από τις βιογραφίες?</vt:lpstr>
      <vt:lpstr> Choice of languages used for different types of activities  Bakić, A., &amp; Škifić, S. (2017). The Relationship between Bilingualism and Identity in Expressing Emotions and Thoughts. Íkala, Revista De Lenguaje Y Cultura, 22(1), 33–54. https://doi.org/10.17533/udea.ikala.v22n01a03 </vt:lpstr>
      <vt:lpstr>Επικοινωνία και ταυτότητες σε μια πολύγλωσση οικογένεια kleidiakaiantikleidia. net</vt:lpstr>
      <vt:lpstr>Διαφάνεια 10</vt:lpstr>
      <vt:lpstr>Διαφάνεια 11</vt:lpstr>
      <vt:lpstr>Διαφάνεια 12</vt:lpstr>
      <vt:lpstr>Ποιοι παράγοντες επηρεάζουν τις γλωσσικές βιογραφίες, κυρίως στην πρώιμη ηλικία?</vt:lpstr>
      <vt:lpstr>Ποιοι παράγοντες επηρεάζουν τη δίγλωσση ή την πολύγλωσση γλωσσική ανάπτυξη?</vt:lpstr>
      <vt:lpstr>Διαφάνεια 15</vt:lpstr>
      <vt:lpstr>Οικογενειακός Γραμματισμός και Διγραμματισμός</vt:lpstr>
      <vt:lpstr>Θεωρητικό πλαίσιο διγλωσσίας</vt:lpstr>
      <vt:lpstr>Yπόθεση αλληλεπίδρασης των γλωσσων/κοινής υποκείμενης γλωσσικής ικανότητας (Cummins, 1981)</vt:lpstr>
      <vt:lpstr>Παλιά προσέγγιση ?????? Χωριστή υποκείμενη γλωσσική ικανότητα</vt:lpstr>
      <vt:lpstr>Η διγλωσσία/πολυγλωσσία στο σχολείο: Αναγνωρίζοντας τη σημασία της ανάπτυξης της μητρικής γλώσσας</vt:lpstr>
      <vt:lpstr>Πολλά εκπαιδευτικά μοντέλα διαχείρισης της διγλωσσίας/πολυγλωσσίας</vt:lpstr>
      <vt:lpstr>Η μητρική γλώσσα ως όχημα αναγνώρισης της ταυτότητας των παιδιών και η στάση των εκπαιδευτικών </vt:lpstr>
      <vt:lpstr>Διαφάνεια 23</vt:lpstr>
      <vt:lpstr>Ευρήματα ερευνών</vt:lpstr>
      <vt:lpstr>Διαφάνεια 25</vt:lpstr>
      <vt:lpstr>Ο ρόλος της διαγλωσσικότητας</vt:lpstr>
      <vt:lpstr>Διαφάνεια 27</vt:lpstr>
      <vt:lpstr>Από τη διαγλωσσικότητα στα «κείμενα ταυτότητας»</vt:lpstr>
      <vt:lpstr>Διαφάνεια 29</vt:lpstr>
      <vt:lpstr>https://www.luc.edu/media/lucedu/education/pdfs/languagematters/Cohen%20-%20.Identity%20Texts.pdf</vt:lpstr>
      <vt:lpstr>Διαφάνεια 31</vt:lpstr>
      <vt:lpstr>Διαφάνεια 32</vt:lpstr>
      <vt:lpstr>Διαφάνεια 33</vt:lpstr>
      <vt:lpstr>Διαφάνεια 34</vt:lpstr>
      <vt:lpstr>Διαφάνεια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ΔΙΓΛΩΣΣΙΑ ΚΑΙ (ΔΙ)ΓΡΑΜΜΑΤΙΣΜΟΣ</dc:title>
  <dc:creator>user</dc:creator>
  <cp:lastModifiedBy>user</cp:lastModifiedBy>
  <cp:revision>5</cp:revision>
  <dcterms:created xsi:type="dcterms:W3CDTF">2023-12-10T14:08:41Z</dcterms:created>
  <dcterms:modified xsi:type="dcterms:W3CDTF">2023-12-11T06:26:32Z</dcterms:modified>
</cp:coreProperties>
</file>