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64" r:id="rId5"/>
    <p:sldId id="259" r:id="rId6"/>
    <p:sldId id="260" r:id="rId7"/>
    <p:sldId id="267" r:id="rId8"/>
    <p:sldId id="261" r:id="rId9"/>
    <p:sldId id="271" r:id="rId10"/>
    <p:sldId id="269" r:id="rId11"/>
    <p:sldId id="262" r:id="rId12"/>
    <p:sldId id="272" r:id="rId13"/>
    <p:sldId id="273" r:id="rId14"/>
    <p:sldId id="274" r:id="rId15"/>
    <p:sldId id="263" r:id="rId16"/>
    <p:sldId id="275" r:id="rId17"/>
    <p:sldId id="276" r:id="rId18"/>
    <p:sldId id="265" r:id="rId19"/>
    <p:sldId id="277" r:id="rId20"/>
    <p:sldId id="287" r:id="rId21"/>
    <p:sldId id="266" r:id="rId22"/>
    <p:sldId id="278" r:id="rId23"/>
    <p:sldId id="280" r:id="rId24"/>
    <p:sldId id="281" r:id="rId25"/>
    <p:sldId id="282" r:id="rId26"/>
    <p:sldId id="283" r:id="rId27"/>
    <p:sldId id="284" r:id="rId28"/>
    <p:sldId id="285" r:id="rId29"/>
    <p:sldId id="286" r:id="rId30"/>
    <p:sldId id="289" r:id="rId31"/>
    <p:sldId id="290" r:id="rId32"/>
    <p:sldId id="291" r:id="rId33"/>
    <p:sldId id="292" r:id="rId34"/>
    <p:sldId id="293" r:id="rId35"/>
    <p:sldId id="294" r:id="rId36"/>
    <p:sldId id="296" r:id="rId37"/>
    <p:sldId id="297" r:id="rId38"/>
    <p:sldId id="295" r:id="rId39"/>
    <p:sldId id="288"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p:restoredLeft sz="15620"/>
    <p:restoredTop sz="94660"/>
  </p:normalViewPr>
  <p:slideViewPr>
    <p:cSldViewPr>
      <p:cViewPr>
        <p:scale>
          <a:sx n="100" d="100"/>
          <a:sy n="100" d="100"/>
        </p:scale>
        <p:origin x="-1348" y="15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C7BD22-04DD-4E8C-A702-E92168E0ED11}" type="datetimeFigureOut">
              <a:rPr lang="el-GR" smtClean="0"/>
              <a:pPr/>
              <a:t>11/11/2024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54C1A-5AB7-496D-AE93-545F88A3614B}"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0F54C1A-5AB7-496D-AE93-545F88A3614B}" type="slidenum">
              <a:rPr lang="el-GR" smtClean="0"/>
              <a:pPr/>
              <a:t>20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p:txBody>
          <a:bodyPr/>
          <a:lstStyle>
            <a:lvl1pPr>
              <a:defRPr/>
            </a:lvl1pPr>
          </a:lstStyle>
          <a:p>
            <a:pPr>
              <a:defRPr/>
            </a:pPr>
            <a:endParaRPr lang="el-GR"/>
          </a:p>
        </p:txBody>
      </p:sp>
      <p:sp>
        <p:nvSpPr>
          <p:cNvPr id="4" name="Rectangle 5"/>
          <p:cNvSpPr>
            <a:spLocks noGrp="1" noChangeArrowheads="1"/>
          </p:cNvSpPr>
          <p:nvPr>
            <p:ph type="ftr" sz="quarter" idx="11"/>
          </p:nvPr>
        </p:nvSpPr>
        <p:spPr/>
        <p:txBody>
          <a:bodyPr/>
          <a:lstStyle>
            <a:lvl1pPr>
              <a:defRPr/>
            </a:lvl1pPr>
          </a:lstStyle>
          <a:p>
            <a:pPr>
              <a:defRPr/>
            </a:pPr>
            <a:endParaRPr lang="el-GR"/>
          </a:p>
        </p:txBody>
      </p:sp>
      <p:sp>
        <p:nvSpPr>
          <p:cNvPr id="5" name="Rectangle 6"/>
          <p:cNvSpPr>
            <a:spLocks noGrp="1" noChangeArrowheads="1"/>
          </p:cNvSpPr>
          <p:nvPr>
            <p:ph type="sldNum" sz="quarter" idx="12"/>
          </p:nvPr>
        </p:nvSpPr>
        <p:spPr/>
        <p:txBody>
          <a:bodyPr/>
          <a:lstStyle>
            <a:lvl1pPr>
              <a:defRPr/>
            </a:lvl1pPr>
          </a:lstStyle>
          <a:p>
            <a:pPr>
              <a:defRPr/>
            </a:pPr>
            <a:fld id="{6D6E795D-BD3F-4185-9796-A7E4219AAA25}"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11/11/2024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11/11/2024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t>Διερεύνηση ιδεών των παιδιών για την ανάγνωση και τη γραφή</a:t>
            </a:r>
            <a:endParaRPr lang="el-GR" dirty="0"/>
          </a:p>
        </p:txBody>
      </p:sp>
      <p:sp>
        <p:nvSpPr>
          <p:cNvPr id="3" name="2 - Υπότιτλος"/>
          <p:cNvSpPr>
            <a:spLocks noGrp="1"/>
          </p:cNvSpPr>
          <p:nvPr>
            <p:ph type="subTitle" idx="1"/>
          </p:nvPr>
        </p:nvSpPr>
        <p:spPr/>
        <p:txBody>
          <a:bodyPr/>
          <a:lstStyle/>
          <a:p>
            <a:r>
              <a:rPr lang="el-GR" dirty="0" smtClean="0"/>
              <a:t>Έρευνες και εργαλεία</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296862"/>
          </a:xfrm>
        </p:spPr>
        <p:txBody>
          <a:bodyPr>
            <a:normAutofit fontScale="90000"/>
          </a:bodyPr>
          <a:lstStyle/>
          <a:p>
            <a:pPr algn="l" eaLnBrk="1" hangingPunct="1">
              <a:lnSpc>
                <a:spcPct val="90000"/>
              </a:lnSpc>
            </a:pPr>
            <a:endParaRPr lang="el-GR" sz="3200" smtClean="0"/>
          </a:p>
        </p:txBody>
      </p:sp>
      <p:pic>
        <p:nvPicPr>
          <p:cNvPr id="41987" name="Picture 3" descr="Κοτόπουλο με πατάτες"/>
          <p:cNvPicPr>
            <a:picLocks noGrp="1" noChangeAspect="1" noChangeArrowheads="1"/>
          </p:cNvPicPr>
          <p:nvPr>
            <p:ph type="body" idx="1"/>
          </p:nvPr>
        </p:nvPicPr>
        <p:blipFill>
          <a:blip r:embed="rId2"/>
          <a:srcRect/>
          <a:stretch>
            <a:fillRect/>
          </a:stretch>
        </p:blipFill>
        <p:spPr>
          <a:xfrm>
            <a:off x="785813" y="1000125"/>
            <a:ext cx="7775575" cy="493553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00034" y="714356"/>
            <a:ext cx="8186766" cy="5411807"/>
          </a:xfrm>
        </p:spPr>
        <p:txBody>
          <a:bodyPr>
            <a:normAutofit fontScale="85000" lnSpcReduction="20000"/>
          </a:bodyPr>
          <a:lstStyle/>
          <a:p>
            <a:r>
              <a:rPr lang="el-GR" dirty="0" smtClean="0"/>
              <a:t>3</a:t>
            </a:r>
            <a:r>
              <a:rPr lang="el-GR" baseline="30000" dirty="0" smtClean="0"/>
              <a:t>ο</a:t>
            </a:r>
            <a:r>
              <a:rPr lang="el-GR" dirty="0" smtClean="0"/>
              <a:t> στάδιο: Είναι το </a:t>
            </a:r>
            <a:r>
              <a:rPr lang="el-GR" dirty="0" smtClean="0">
                <a:solidFill>
                  <a:srgbClr val="FF0000"/>
                </a:solidFill>
              </a:rPr>
              <a:t>συλλαβικό στάδιο</a:t>
            </a:r>
            <a:r>
              <a:rPr lang="el-GR" dirty="0" smtClean="0"/>
              <a:t>, όπου πλέον το παιδί αρχίζει να συνειδητοποιεί ότι τα γραφήματα έχουν σχέση όχι με το νόημα αλλά με τον ήχο της λέξης. Φτάνουν σε φωνολογική επίγνωση των συλλαβών και αυτό αποτυπώνεται στις παράγωγές τους αντιστοιχώντας ένα γράμμα σε μία συλλαβή. Μπορεί σε αυτό το στάδιο το παιδί να χρησιμοποιεί ακόμα μη συμβατικά γράμματα (πχ κύκλους, κάθετες γραμμές) ή και συνδυασμό συμβόλων – γραμμάτων. Είναι σύνηθες σε αυτό το στάδιο να παρατηρείται μία σύγκρουση ανάμεσα στην υπόθεση της ελάχιστης ποσότητας και της εσωτερικής ποικιλίας από την μία μεριά και της προσπάθειάς τους να γράψουν συλλαβικά από την άλλη μεριά. Σε αυτές τις περιπτώσεις μπορεί να εγκαταλείψουν προσωρινά τις αρχές αυτές και να τις επανεμφανίσουν αργότερα.</a:t>
            </a: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l-GR" dirty="0" smtClean="0">
                <a:solidFill>
                  <a:schemeClr val="accent2"/>
                </a:solidFill>
                <a:effectLst>
                  <a:outerShdw blurRad="38100" dist="38100" dir="2700000" algn="tl">
                    <a:srgbClr val="000000">
                      <a:alpha val="43137"/>
                    </a:srgbClr>
                  </a:outerShdw>
                </a:effectLst>
              </a:rPr>
              <a:t>Συλλαβικό στάδιο</a:t>
            </a:r>
            <a:endParaRPr lang="el-GR" dirty="0">
              <a:solidFill>
                <a:schemeClr val="accent2"/>
              </a:solidFill>
              <a:effectLst>
                <a:outerShdw blurRad="38100" dist="38100" dir="2700000" algn="tl">
                  <a:srgbClr val="000000">
                    <a:alpha val="43137"/>
                  </a:srgbClr>
                </a:outerShdw>
              </a:effectLst>
            </a:endParaRPr>
          </a:p>
        </p:txBody>
      </p:sp>
      <p:pic>
        <p:nvPicPr>
          <p:cNvPr id="44035" name="Content Placeholder 3" descr="Επιστολή%20Φρειδερίκης"/>
          <p:cNvPicPr>
            <a:picLocks noGrp="1" noChangeAspect="1" noChangeArrowheads="1"/>
          </p:cNvPicPr>
          <p:nvPr>
            <p:ph idx="1"/>
          </p:nvPr>
        </p:nvPicPr>
        <p:blipFill>
          <a:blip r:embed="rId2"/>
          <a:srcRect/>
          <a:stretch>
            <a:fillRect/>
          </a:stretch>
        </p:blipFill>
        <p:spPr>
          <a:xfrm rot="10800000" flipH="1" flipV="1">
            <a:off x="1643063" y="1379538"/>
            <a:ext cx="6000750" cy="5089525"/>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πεταλούδα Κωνσταντίνας"/>
          <p:cNvPicPr>
            <a:picLocks noGrp="1" noChangeAspect="1" noChangeArrowheads="1"/>
          </p:cNvPicPr>
          <p:nvPr>
            <p:ph/>
          </p:nvPr>
        </p:nvPicPr>
        <p:blipFill>
          <a:blip r:embed="rId2"/>
          <a:srcRect/>
          <a:stretch>
            <a:fillRect/>
          </a:stretch>
        </p:blipFill>
        <p:spPr>
          <a:xfrm>
            <a:off x="2327275" y="1541463"/>
            <a:ext cx="5237163" cy="330835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πεταλούδα%20κωνσταντίνα%20ιούνιος"/>
          <p:cNvPicPr>
            <a:picLocks noGrp="1" noChangeAspect="1" noChangeArrowheads="1"/>
          </p:cNvPicPr>
          <p:nvPr>
            <p:ph/>
          </p:nvPr>
        </p:nvPicPr>
        <p:blipFill>
          <a:blip r:embed="rId2"/>
          <a:srcRect/>
          <a:stretch>
            <a:fillRect/>
          </a:stretch>
        </p:blipFill>
        <p:spPr>
          <a:xfrm>
            <a:off x="2419350" y="1946275"/>
            <a:ext cx="5008563" cy="2538413"/>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642918"/>
            <a:ext cx="8329642" cy="5483245"/>
          </a:xfrm>
        </p:spPr>
        <p:txBody>
          <a:bodyPr>
            <a:normAutofit fontScale="77500" lnSpcReduction="20000"/>
          </a:bodyPr>
          <a:lstStyle/>
          <a:p>
            <a:r>
              <a:rPr lang="el-GR" dirty="0" smtClean="0"/>
              <a:t>4</a:t>
            </a:r>
            <a:r>
              <a:rPr lang="el-GR" baseline="30000" dirty="0" smtClean="0"/>
              <a:t>ο</a:t>
            </a:r>
            <a:r>
              <a:rPr lang="el-GR" dirty="0" smtClean="0"/>
              <a:t> στάδιο: </a:t>
            </a:r>
            <a:r>
              <a:rPr lang="el-GR" dirty="0" smtClean="0">
                <a:solidFill>
                  <a:srgbClr val="FF0000"/>
                </a:solidFill>
              </a:rPr>
              <a:t>Είναι το </a:t>
            </a:r>
            <a:r>
              <a:rPr lang="el-GR" dirty="0" err="1" smtClean="0">
                <a:solidFill>
                  <a:srgbClr val="FF0000"/>
                </a:solidFill>
              </a:rPr>
              <a:t>συλλαβο</a:t>
            </a:r>
            <a:r>
              <a:rPr lang="el-GR" dirty="0" smtClean="0">
                <a:solidFill>
                  <a:srgbClr val="FF0000"/>
                </a:solidFill>
              </a:rPr>
              <a:t>-αλφαβητικό στάδιο</a:t>
            </a:r>
            <a:r>
              <a:rPr lang="el-GR" dirty="0" smtClean="0"/>
              <a:t>, που σηματοδοτεί το πέρασμα από την συλλαβική στην αλφαβητική γραφή. Οι αντιφάσεις που αντιμετωπίζει το παιδί στο προηγούμενο στάδιο στην προσπάθειά του να γράψει συλλαβικά είναι ένα βήμα που θα το βοηθήσει να προχωρήσει σε περαιτέρω ανάλυση και φωνολογική επίγνωση πέρα από τη συλλαβή. Σε αυτή τη συνειδητοποίηση φαίνεται να παίζει σημαντικό ρόλο και το όνομα του παιδιού, η γραφή του οποίου με συλλαβικό τρόπο δημιουργεί σύγκρουση με τις αναφορές έχει το παιδί από το οικογενειακό είτε μαθησιακό περιβάλλον του. Τελικά, είναι το στάδιο που σύμφωνα με τις ερευνήτριες εμφανίζεται η </a:t>
            </a:r>
            <a:r>
              <a:rPr lang="el-GR" dirty="0" err="1" smtClean="0"/>
              <a:t>φωνημική</a:t>
            </a:r>
            <a:r>
              <a:rPr lang="el-GR" dirty="0" smtClean="0"/>
              <a:t> ανάλυση των λέξεων, καθώς στην προσπάθειά του το παιδί συχνά χρειάζεται ενθάρρυνση και πολλές φορές ζητάει από τον ενήλικα να του πει πως γράφεται μία συλλαβή ή και ένα φώνημα.</a:t>
            </a:r>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3 thousands kisses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9155" name="Rectangle 3"/>
          <p:cNvSpPr>
            <a:spLocks noGrp="1" noChangeArrowheads="1"/>
          </p:cNvSpPr>
          <p:nvPr>
            <p:ph type="title" idx="4294967295"/>
          </p:nvPr>
        </p:nvSpPr>
        <p:spPr/>
        <p:txBody>
          <a:bodyPr/>
          <a:lstStyle/>
          <a:p>
            <a:pPr eaLnBrk="1" hangingPunct="1"/>
            <a:endParaRPr lang="el-GR" smtClean="0"/>
          </a:p>
        </p:txBody>
      </p:sp>
      <p:pic>
        <p:nvPicPr>
          <p:cNvPr id="49156" name="Picture 4" descr="8"/>
          <p:cNvPicPr>
            <a:picLocks noChangeAspect="1" noChangeArrowheads="1"/>
          </p:cNvPicPr>
          <p:nvPr/>
        </p:nvPicPr>
        <p:blipFill>
          <a:blip r:embed="rId3"/>
          <a:srcRect/>
          <a:stretch>
            <a:fillRect/>
          </a:stretch>
        </p:blipFill>
        <p:spPr bwMode="auto">
          <a:xfrm>
            <a:off x="1420813" y="-26988"/>
            <a:ext cx="6303962" cy="691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descr="C:\Users\user\Desktop\Γράμμα Κατερίνας sas perimeno to kalokairi (1).jpeg"/>
          <p:cNvPicPr>
            <a:picLocks noGrp="1" noChangeAspect="1" noChangeArrowheads="1"/>
          </p:cNvPicPr>
          <p:nvPr>
            <p:ph idx="1"/>
          </p:nvPr>
        </p:nvPicPr>
        <p:blipFill>
          <a:blip r:embed="rId2"/>
          <a:srcRect/>
          <a:stretch>
            <a:fillRect/>
          </a:stretch>
        </p:blipFill>
        <p:spPr>
          <a:xfrm flipH="1">
            <a:off x="2026696" y="1929813"/>
            <a:ext cx="5263872" cy="3826213"/>
          </a:xfrm>
        </p:spPr>
      </p:pic>
      <p:sp>
        <p:nvSpPr>
          <p:cNvPr id="4" name="3 - Τίτλος"/>
          <p:cNvSpPr>
            <a:spLocks noGrp="1"/>
          </p:cNvSpPr>
          <p:nvPr>
            <p:ph type="title"/>
          </p:nvPr>
        </p:nvSpPr>
        <p:spPr/>
        <p:txBody>
          <a:bodyPr/>
          <a:lstStyle/>
          <a:p>
            <a:endParaRPr lang="el-G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smtClean="0"/>
              <a:t>	5</a:t>
            </a:r>
            <a:r>
              <a:rPr lang="el-GR" baseline="30000" dirty="0" smtClean="0"/>
              <a:t>ο</a:t>
            </a:r>
            <a:r>
              <a:rPr lang="el-GR" dirty="0" smtClean="0"/>
              <a:t> στάδιο: Το τελευταίο στάδιο της διαδρομής είναι το </a:t>
            </a:r>
            <a:r>
              <a:rPr lang="el-GR" dirty="0" smtClean="0">
                <a:solidFill>
                  <a:srgbClr val="FF0000"/>
                </a:solidFill>
              </a:rPr>
              <a:t>αλφαβητικό</a:t>
            </a:r>
            <a:r>
              <a:rPr lang="el-GR" dirty="0" smtClean="0"/>
              <a:t>. </a:t>
            </a:r>
          </a:p>
          <a:p>
            <a:pPr>
              <a:buNone/>
            </a:pPr>
            <a:r>
              <a:rPr lang="el-GR" dirty="0" smtClean="0"/>
              <a:t>	Τα παιδιά σε αυτό το στάδιο έχουν σπάσει τον κώδικα και έχουν πετύχει τη φωνολογική επίγνωση χωρίς να έχουν κατακτήσει την ορθογραφημένη γραφή.</a:t>
            </a: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3" descr="pros goneis Feres1"/>
          <p:cNvPicPr>
            <a:picLocks noGrp="1" noChangeAspect="1" noChangeArrowheads="1"/>
          </p:cNvPicPr>
          <p:nvPr>
            <p:ph idx="1"/>
          </p:nvPr>
        </p:nvPicPr>
        <p:blipFill>
          <a:blip r:embed="rId2"/>
          <a:srcRect/>
          <a:stretch>
            <a:fillRect/>
          </a:stretch>
        </p:blipFill>
        <p:spPr>
          <a:xfrm>
            <a:off x="371008" y="2285992"/>
            <a:ext cx="7724480" cy="2900021"/>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7500" lnSpcReduction="20000"/>
          </a:bodyPr>
          <a:lstStyle/>
          <a:p>
            <a:r>
              <a:rPr lang="el-GR" dirty="0" smtClean="0"/>
              <a:t>Διδασκαλία ή οικοδόμηση;</a:t>
            </a:r>
          </a:p>
          <a:p>
            <a:r>
              <a:rPr lang="el-GR" dirty="0" smtClean="0"/>
              <a:t>Πώς;</a:t>
            </a:r>
          </a:p>
          <a:p>
            <a:r>
              <a:rPr lang="el-GR" dirty="0" smtClean="0"/>
              <a:t>Αν πρόκειται για οικοδόμηση, πώς τη μελετάμε;</a:t>
            </a:r>
          </a:p>
          <a:p>
            <a:pPr algn="just">
              <a:buNone/>
            </a:pPr>
            <a:r>
              <a:rPr lang="el-GR" dirty="0" smtClean="0"/>
              <a:t>	</a:t>
            </a:r>
            <a:r>
              <a:rPr lang="el-GR" i="1" dirty="0" smtClean="0"/>
              <a:t>«Το παιδί είναι ένα άτομο που σκέφτεται. </a:t>
            </a:r>
            <a:r>
              <a:rPr lang="en-US" i="1" dirty="0" smtClean="0"/>
              <a:t>K</a:t>
            </a:r>
            <a:r>
              <a:rPr lang="el-GR" i="1" dirty="0" smtClean="0"/>
              <a:t>αι η σκέψη του δεν είναι παράξενη. Η σκέψη του μπορεί με μια πρώτη ματιά να μας φαίνεται παράξενη, είναι όμως υποχρέωση του ερευνητή να προσπαθήσει να ανακαλύψει τη λογική που κρύβεται μέσα σ’ αυτήν την εκ πρώτης όψεως περίεργη σκέψη. Έτσι, για πρώτη φορά στην ιστορία της ψυχολογίας, το παιδί γίνεται για τον ενήλικα ένας σκεπτόμενος συνομιλητής. Οι συνέπειες αυτής της αντιμετώπισης είναι από παιδαγωγική άποψη πάρα πολλές». (</a:t>
            </a:r>
            <a:r>
              <a:rPr lang="el-GR" i="1" dirty="0" err="1" smtClean="0"/>
              <a:t>Ferreiro</a:t>
            </a:r>
            <a:r>
              <a:rPr lang="el-GR" i="1" dirty="0" smtClean="0"/>
              <a:t>, 1996: 17-18)</a:t>
            </a:r>
            <a:endParaRPr lang="el-GR"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n-US" dirty="0" smtClean="0"/>
              <a:t>A</a:t>
            </a:r>
            <a:r>
              <a:rPr lang="el-GR" dirty="0" err="1" smtClean="0"/>
              <a:t>πό</a:t>
            </a:r>
            <a:r>
              <a:rPr lang="el-GR" dirty="0" smtClean="0"/>
              <a:t> </a:t>
            </a:r>
            <a:r>
              <a:rPr lang="en-US" dirty="0" smtClean="0"/>
              <a:t> </a:t>
            </a:r>
            <a:r>
              <a:rPr lang="en-US" dirty="0" err="1" smtClean="0"/>
              <a:t>Curto</a:t>
            </a:r>
            <a:r>
              <a:rPr lang="en-US" dirty="0" smtClean="0"/>
              <a:t>, L., </a:t>
            </a:r>
            <a:r>
              <a:rPr lang="en-US" dirty="0" err="1" smtClean="0"/>
              <a:t>Morillo</a:t>
            </a:r>
            <a:r>
              <a:rPr lang="en-US" dirty="0" smtClean="0"/>
              <a:t>, M. &amp; </a:t>
            </a:r>
            <a:r>
              <a:rPr lang="en-US" dirty="0" err="1" smtClean="0"/>
              <a:t>Teixido</a:t>
            </a:r>
            <a:r>
              <a:rPr lang="en-US" dirty="0" smtClean="0"/>
              <a:t>, M.</a:t>
            </a:r>
            <a:r>
              <a:rPr lang="el-GR" dirty="0" smtClean="0"/>
              <a:t> (1998). Γραφή και </a:t>
            </a:r>
            <a:r>
              <a:rPr lang="el-GR" dirty="0" err="1" smtClean="0"/>
              <a:t>Ανάγνωση.Τόμος</a:t>
            </a:r>
            <a:r>
              <a:rPr lang="el-GR" dirty="0" smtClean="0"/>
              <a:t> Ι: Πώς μαθαίνουν τα παιδιά γραφή και ανάγνωση. ΥΠΕΠΘ</a:t>
            </a:r>
            <a:r>
              <a:rPr lang="en-US" dirty="0" smtClean="0"/>
              <a:t> </a:t>
            </a: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1785918" y="148406"/>
            <a:ext cx="4483318" cy="59777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cstate="print"/>
          <a:srcRect/>
          <a:stretch>
            <a:fillRect/>
          </a:stretch>
        </p:blipFill>
        <p:spPr bwMode="auto">
          <a:xfrm>
            <a:off x="2285984" y="785794"/>
            <a:ext cx="4420687" cy="5894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2071670" y="452418"/>
            <a:ext cx="4180290" cy="55737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1857356" y="243656"/>
            <a:ext cx="4411880" cy="58825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2" cstate="print"/>
          <a:srcRect/>
          <a:stretch>
            <a:fillRect/>
          </a:stretch>
        </p:blipFill>
        <p:spPr bwMode="auto">
          <a:xfrm>
            <a:off x="2000232" y="434158"/>
            <a:ext cx="4269004" cy="56920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2285984" y="815160"/>
            <a:ext cx="3983252" cy="53110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785918" y="148406"/>
            <a:ext cx="4483318" cy="59777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857356" y="499240"/>
            <a:ext cx="4769070" cy="63587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1928794" y="338908"/>
            <a:ext cx="4340442" cy="5787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Τι ξέρουν τα παιδιά;</a:t>
            </a:r>
            <a:endParaRPr lang="el-GR" dirty="0"/>
          </a:p>
        </p:txBody>
      </p:sp>
      <p:sp>
        <p:nvSpPr>
          <p:cNvPr id="3" name="2 - Θέση περιεχομένου"/>
          <p:cNvSpPr>
            <a:spLocks noGrp="1"/>
          </p:cNvSpPr>
          <p:nvPr>
            <p:ph idx="1"/>
          </p:nvPr>
        </p:nvSpPr>
        <p:spPr/>
        <p:txBody>
          <a:bodyPr>
            <a:normAutofit fontScale="92500" lnSpcReduction="20000"/>
          </a:bodyPr>
          <a:lstStyle/>
          <a:p>
            <a:r>
              <a:rPr lang="en-US" dirty="0" err="1" smtClean="0"/>
              <a:t>Ferreiro</a:t>
            </a:r>
            <a:r>
              <a:rPr lang="en-US" dirty="0" smtClean="0"/>
              <a:t> &amp; </a:t>
            </a:r>
            <a:r>
              <a:rPr lang="en-US" dirty="0" err="1" smtClean="0"/>
              <a:t>Teberosky</a:t>
            </a:r>
            <a:r>
              <a:rPr lang="en-US" dirty="0" smtClean="0"/>
              <a:t> </a:t>
            </a:r>
            <a:r>
              <a:rPr lang="el-GR" dirty="0" smtClean="0"/>
              <a:t>(</a:t>
            </a:r>
            <a:r>
              <a:rPr lang="en-US" dirty="0" smtClean="0"/>
              <a:t>Piaget)</a:t>
            </a:r>
          </a:p>
          <a:p>
            <a:pPr algn="just">
              <a:buNone/>
            </a:pPr>
            <a:r>
              <a:rPr lang="en-US" dirty="0" smtClean="0"/>
              <a:t>	T</a:t>
            </a:r>
            <a:r>
              <a:rPr lang="el-GR" dirty="0" smtClean="0"/>
              <a:t>α παιδιά, πριν ακόμα πάνε σχολείο, </a:t>
            </a:r>
            <a:r>
              <a:rPr lang="el-GR" dirty="0" smtClean="0">
                <a:solidFill>
                  <a:srgbClr val="FF0000"/>
                </a:solidFill>
              </a:rPr>
              <a:t>κάνουν υποθέσει</a:t>
            </a:r>
            <a:r>
              <a:rPr lang="el-GR" dirty="0" smtClean="0"/>
              <a:t>ς για τον</a:t>
            </a:r>
            <a:r>
              <a:rPr lang="en-US" dirty="0" smtClean="0"/>
              <a:t> </a:t>
            </a:r>
            <a:r>
              <a:rPr lang="el-GR" dirty="0" smtClean="0"/>
              <a:t>γραπτό λόγο, </a:t>
            </a:r>
            <a:r>
              <a:rPr lang="el-GR" dirty="0" smtClean="0">
                <a:solidFill>
                  <a:srgbClr val="FF0000"/>
                </a:solidFill>
              </a:rPr>
              <a:t>διαμορφώνουν ιδέες</a:t>
            </a:r>
            <a:r>
              <a:rPr lang="el-GR" dirty="0" smtClean="0"/>
              <a:t> και φτάνουν σε δικές τους κατανοήσεις παράγοντας με</a:t>
            </a:r>
            <a:r>
              <a:rPr lang="en-US" dirty="0" smtClean="0"/>
              <a:t> </a:t>
            </a:r>
            <a:r>
              <a:rPr lang="el-GR" dirty="0" smtClean="0"/>
              <a:t>το δικό τους τρόπο κείμενα, γεγονός που δεν εναρμονίζεται με την επικρατούσα αντίληψη</a:t>
            </a:r>
            <a:r>
              <a:rPr lang="en-US" dirty="0" smtClean="0"/>
              <a:t> </a:t>
            </a:r>
            <a:r>
              <a:rPr lang="el-GR" dirty="0" smtClean="0"/>
              <a:t>στις αίθουσες διδασκαλίας ότι το παιδί πρώτα πρέπει να σπάσει τον κώδικα και μετά να</a:t>
            </a:r>
            <a:r>
              <a:rPr lang="en-US" dirty="0" smtClean="0"/>
              <a:t> </a:t>
            </a:r>
            <a:r>
              <a:rPr lang="el-GR" dirty="0" smtClean="0"/>
              <a:t>μπορέσει να παράγει κείμενα (</a:t>
            </a:r>
            <a:r>
              <a:rPr lang="el-GR" dirty="0" err="1" smtClean="0"/>
              <a:t>Curto</a:t>
            </a:r>
            <a:r>
              <a:rPr lang="el-GR" dirty="0" smtClean="0"/>
              <a:t> </a:t>
            </a:r>
            <a:r>
              <a:rPr lang="el-GR" dirty="0" err="1" smtClean="0"/>
              <a:t>et</a:t>
            </a:r>
            <a:r>
              <a:rPr lang="el-GR" dirty="0" smtClean="0"/>
              <a:t> </a:t>
            </a:r>
            <a:r>
              <a:rPr lang="el-GR" dirty="0" err="1" smtClean="0"/>
              <a:t>al</a:t>
            </a:r>
            <a:r>
              <a:rPr lang="el-GR" dirty="0" smtClean="0"/>
              <a:t>., 1998: 18-32)(Βαρνάβα-</a:t>
            </a:r>
            <a:r>
              <a:rPr lang="el-GR" dirty="0" err="1" smtClean="0"/>
              <a:t>Σκούρ</a:t>
            </a:r>
            <a:r>
              <a:rPr lang="el-GR" dirty="0" smtClean="0"/>
              <a:t>α, 1996: 17).</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ΓΡΑΦΕΣ</a:t>
            </a:r>
            <a:endParaRPr lang="el-GR" dirty="0"/>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2"/>
          <a:srcRect/>
          <a:stretch>
            <a:fillRect/>
          </a:stretch>
        </p:blipFill>
        <p:spPr bwMode="auto">
          <a:xfrm>
            <a:off x="541458" y="1600200"/>
            <a:ext cx="8061084" cy="4525963"/>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011354"/>
          </a:xfrm>
        </p:spPr>
        <p:txBody>
          <a:bodyPr>
            <a:normAutofit/>
          </a:bodyPr>
          <a:lstStyle/>
          <a:p>
            <a:pPr algn="just"/>
            <a:r>
              <a:rPr lang="el-GR" sz="1200" dirty="0" smtClean="0"/>
              <a:t>. </a:t>
            </a:r>
            <a:r>
              <a:rPr lang="el-GR" sz="1400" dirty="0" smtClean="0"/>
              <a:t>Το κορίτσι έγραψε Π Ο Η Κ και το διάβασε αντιστοιχίζοντας κάθε ένα από αυτά τα </a:t>
            </a:r>
            <a:r>
              <a:rPr lang="el-GR" sz="1400" dirty="0" err="1" smtClean="0"/>
              <a:t>γράμματαμε</a:t>
            </a:r>
            <a:r>
              <a:rPr lang="el-GR" sz="1400" dirty="0" smtClean="0"/>
              <a:t> τις συλλαβές </a:t>
            </a:r>
            <a:br>
              <a:rPr lang="el-GR" sz="1400" dirty="0" smtClean="0"/>
            </a:br>
            <a:r>
              <a:rPr lang="el-GR" sz="1400" dirty="0" smtClean="0"/>
              <a:t>«</a:t>
            </a:r>
            <a:r>
              <a:rPr lang="el-GR" sz="1400" dirty="0" err="1" smtClean="0"/>
              <a:t>χρό</a:t>
            </a:r>
            <a:r>
              <a:rPr lang="el-GR" sz="1400" dirty="0" smtClean="0"/>
              <a:t>-νια» «πολλά».</a:t>
            </a:r>
            <a:br>
              <a:rPr lang="el-GR" sz="1400" dirty="0" smtClean="0"/>
            </a:br>
            <a:r>
              <a:rPr lang="el-GR" sz="1400" i="1" dirty="0" smtClean="0"/>
              <a:t/>
            </a:r>
            <a:br>
              <a:rPr lang="el-GR" sz="1400" i="1" dirty="0" smtClean="0"/>
            </a:br>
            <a:r>
              <a:rPr lang="el-GR" sz="1400" dirty="0" smtClean="0"/>
              <a:t>Από κάτω έγραψε το όνομά της (ΑΤΣΟΑΟUΙ) και διάβασε κάνοντας αντιστοίχιση ένα προς ένα τα γράμματα. Συγκεκριμένα, διάβασε Α-ι-σα-του-α-ο-τι και μετά είπε όλο μαζί </a:t>
            </a:r>
            <a:r>
              <a:rPr lang="el-GR" sz="1400" dirty="0" err="1" smtClean="0"/>
              <a:t>Αϊσ</a:t>
            </a:r>
            <a:r>
              <a:rPr lang="el-GR" sz="1400" dirty="0" smtClean="0"/>
              <a:t>.. </a:t>
            </a:r>
            <a:r>
              <a:rPr lang="el-GR" sz="1400" dirty="0" err="1" smtClean="0"/>
              <a:t>Ακόμα,είπε</a:t>
            </a:r>
            <a:r>
              <a:rPr lang="el-GR" sz="1400" dirty="0" smtClean="0"/>
              <a:t> στη </a:t>
            </a:r>
            <a:r>
              <a:rPr lang="el-GR" sz="1400" dirty="0" err="1" smtClean="0"/>
              <a:t>φοιτήτρια,ότι</a:t>
            </a:r>
            <a:r>
              <a:rPr lang="el-GR" sz="1400" dirty="0" smtClean="0"/>
              <a:t> μπορούσε να το γράψει και με μικρά και ξαναέγραψε (ΑΟΤΣΪΑ) και διάβασε Α-ι-σα-του-ι-ου-α</a:t>
            </a:r>
            <a:endParaRPr lang="el-GR" sz="1400" dirty="0"/>
          </a:p>
        </p:txBody>
      </p:sp>
      <p:pic>
        <p:nvPicPr>
          <p:cNvPr id="2050" name="Picture 2"/>
          <p:cNvPicPr>
            <a:picLocks noGrp="1" noChangeAspect="1" noChangeArrowheads="1"/>
          </p:cNvPicPr>
          <p:nvPr>
            <p:ph idx="1"/>
          </p:nvPr>
        </p:nvPicPr>
        <p:blipFill>
          <a:blip r:embed="rId2"/>
          <a:srcRect/>
          <a:stretch>
            <a:fillRect/>
          </a:stretch>
        </p:blipFill>
        <p:spPr bwMode="auto">
          <a:xfrm>
            <a:off x="357158" y="2643182"/>
            <a:ext cx="8115328" cy="3694165"/>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a:srcRect/>
          <a:stretch>
            <a:fillRect/>
          </a:stretch>
        </p:blipFill>
        <p:spPr bwMode="auto">
          <a:xfrm>
            <a:off x="1418934" y="1600200"/>
            <a:ext cx="6306131" cy="4525963"/>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Εγραψα</a:t>
            </a:r>
            <a:r>
              <a:rPr lang="el-GR" dirty="0" smtClean="0"/>
              <a:t> γράμματα…</a:t>
            </a:r>
            <a:endParaRPr lang="el-GR" dirty="0"/>
          </a:p>
        </p:txBody>
      </p:sp>
      <p:pic>
        <p:nvPicPr>
          <p:cNvPr id="4098" name="Picture 2"/>
          <p:cNvPicPr>
            <a:picLocks noGrp="1" noChangeAspect="1" noChangeArrowheads="1"/>
          </p:cNvPicPr>
          <p:nvPr>
            <p:ph idx="1"/>
          </p:nvPr>
        </p:nvPicPr>
        <p:blipFill>
          <a:blip r:embed="rId2"/>
          <a:srcRect/>
          <a:stretch>
            <a:fillRect/>
          </a:stretch>
        </p:blipFill>
        <p:spPr bwMode="auto">
          <a:xfrm>
            <a:off x="660883" y="1928802"/>
            <a:ext cx="6549542" cy="3239304"/>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a:blip r:embed="rId2"/>
          <a:srcRect/>
          <a:stretch>
            <a:fillRect/>
          </a:stretch>
        </p:blipFill>
        <p:spPr bwMode="auto">
          <a:xfrm>
            <a:off x="1372480" y="1600200"/>
            <a:ext cx="6399039" cy="4525963"/>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p:cNvPicPr>
            <a:picLocks noGrp="1" noChangeAspect="1" noChangeArrowheads="1"/>
          </p:cNvPicPr>
          <p:nvPr>
            <p:ph idx="1"/>
          </p:nvPr>
        </p:nvPicPr>
        <p:blipFill>
          <a:blip r:embed="rId2"/>
          <a:srcRect/>
          <a:stretch>
            <a:fillRect/>
          </a:stretch>
        </p:blipFill>
        <p:spPr bwMode="auto">
          <a:xfrm>
            <a:off x="457200" y="1859453"/>
            <a:ext cx="8229600" cy="4007457"/>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2"/>
          <a:srcRect/>
          <a:stretch>
            <a:fillRect/>
          </a:stretch>
        </p:blipFill>
        <p:spPr bwMode="auto">
          <a:xfrm>
            <a:off x="457200" y="1674947"/>
            <a:ext cx="8229600" cy="4376468"/>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582858"/>
          </a:xfrm>
        </p:spPr>
        <p:txBody>
          <a:bodyPr>
            <a:normAutofit/>
          </a:bodyPr>
          <a:lstStyle/>
          <a:p>
            <a:r>
              <a:rPr lang="el-GR" sz="1200" dirty="0" smtClean="0"/>
              <a:t>Η Ιφ. δείχνει με το δαχτυλάκι της και διαβάζει τις λέξεις. </a:t>
            </a:r>
            <a:br>
              <a:rPr lang="el-GR" sz="1200" dirty="0" smtClean="0"/>
            </a:br>
            <a:r>
              <a:rPr lang="el-GR" sz="1200" dirty="0" smtClean="0"/>
              <a:t>Φοιτήτρια Β: -Εδώ βλέπω ότι έχεις βάλει περισσότερα </a:t>
            </a:r>
            <a:r>
              <a:rPr lang="el-GR" sz="1200" dirty="0" err="1" smtClean="0"/>
              <a:t>γραμματάκια</a:t>
            </a:r>
            <a:r>
              <a:rPr lang="el-GR" sz="1200" dirty="0" smtClean="0"/>
              <a:t> στη λέξη «βουνό». </a:t>
            </a:r>
            <a:br>
              <a:rPr lang="el-GR" sz="1200" dirty="0" smtClean="0"/>
            </a:br>
            <a:r>
              <a:rPr lang="el-GR" sz="1200" dirty="0" smtClean="0"/>
              <a:t>Η Ιφ. προσθέτει γράμματα στη λέξη «πεταλούδα». </a:t>
            </a:r>
            <a:br>
              <a:rPr lang="el-GR" sz="1200" dirty="0" smtClean="0"/>
            </a:br>
            <a:r>
              <a:rPr lang="el-GR" sz="1200" dirty="0" smtClean="0"/>
              <a:t>Φοιτήτρια Β: -Γιατί πρόσθεσες </a:t>
            </a:r>
            <a:r>
              <a:rPr lang="el-GR" sz="1200" dirty="0" err="1" smtClean="0"/>
              <a:t>γραμματάκια</a:t>
            </a:r>
            <a:r>
              <a:rPr lang="el-GR" sz="1200" dirty="0" smtClean="0"/>
              <a:t>; </a:t>
            </a:r>
            <a:br>
              <a:rPr lang="el-GR" sz="1200" dirty="0" smtClean="0"/>
            </a:br>
            <a:r>
              <a:rPr lang="el-GR" sz="1200" dirty="0" smtClean="0"/>
              <a:t>Η Ιφ. δεν απαντά. </a:t>
            </a:r>
            <a:br>
              <a:rPr lang="el-GR" sz="1200" dirty="0" smtClean="0"/>
            </a:br>
            <a:r>
              <a:rPr lang="el-GR" sz="1200" dirty="0" smtClean="0"/>
              <a:t>Φοιτήτρια Β: -Γιατί έβαλες στην αρχή περισσότερα </a:t>
            </a:r>
            <a:r>
              <a:rPr lang="el-GR" sz="1200" dirty="0" err="1" smtClean="0"/>
              <a:t>γραμματάκια</a:t>
            </a:r>
            <a:r>
              <a:rPr lang="el-GR" sz="1200" dirty="0" smtClean="0"/>
              <a:t> στο «βουνό»; Με ενδιαφέρει πολύ. </a:t>
            </a:r>
            <a:br>
              <a:rPr lang="el-GR" sz="1200" dirty="0" smtClean="0"/>
            </a:br>
            <a:r>
              <a:rPr lang="el-GR" sz="1200" dirty="0" smtClean="0"/>
              <a:t>Ιφ.: -Επειδή είναι πιο μεγάλο. </a:t>
            </a:r>
            <a:br>
              <a:rPr lang="el-GR" sz="1200" dirty="0" smtClean="0"/>
            </a:br>
            <a:r>
              <a:rPr lang="el-GR" sz="1200" dirty="0" smtClean="0"/>
              <a:t>Φοιτήτρια Β: -Ποια λέξη κάνεις περισσότερη ώρα να την πεις; </a:t>
            </a:r>
            <a:br>
              <a:rPr lang="el-GR" sz="1200" dirty="0" smtClean="0"/>
            </a:br>
            <a:r>
              <a:rPr lang="el-GR" sz="1200" dirty="0" smtClean="0"/>
              <a:t>Ιφ.: - Το βουνό. </a:t>
            </a:r>
            <a:endParaRPr lang="el-GR" sz="1200" dirty="0"/>
          </a:p>
        </p:txBody>
      </p:sp>
      <p:pic>
        <p:nvPicPr>
          <p:cNvPr id="6146" name="Picture 2"/>
          <p:cNvPicPr>
            <a:picLocks noGrp="1" noChangeAspect="1" noChangeArrowheads="1"/>
          </p:cNvPicPr>
          <p:nvPr>
            <p:ph idx="1"/>
          </p:nvPr>
        </p:nvPicPr>
        <p:blipFill>
          <a:blip r:embed="rId2"/>
          <a:srcRect/>
          <a:stretch>
            <a:fillRect/>
          </a:stretch>
        </p:blipFill>
        <p:spPr bwMode="auto">
          <a:xfrm>
            <a:off x="931374" y="2857496"/>
            <a:ext cx="3283436" cy="3525831"/>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noChangeArrowheads="1"/>
          </p:cNvSpPr>
          <p:nvPr>
            <p:ph idx="1"/>
          </p:nvPr>
        </p:nvSpPr>
        <p:spPr bwMode="auto">
          <a:xfrm>
            <a:off x="500034" y="571480"/>
            <a:ext cx="8186766" cy="4770537"/>
          </a:xfrm>
          <a:prstGeom prst="rect">
            <a:avLst/>
          </a:prstGeom>
          <a:noFill/>
          <a:ln w="9525">
            <a:noFill/>
            <a:miter lim="800000"/>
            <a:headEnd/>
            <a:tailEnd/>
          </a:ln>
        </p:spPr>
        <p:txBody>
          <a:bodyPr wrap="square">
            <a:spAutoFit/>
          </a:bodyPr>
          <a:lstStyle/>
          <a:p>
            <a:r>
              <a:rPr lang="el-GR" sz="1600" b="1" dirty="0"/>
              <a:t>Ενδεικτική Βιβλιογραφία </a:t>
            </a:r>
          </a:p>
          <a:p>
            <a:endParaRPr lang="el-GR" sz="1600" dirty="0"/>
          </a:p>
          <a:p>
            <a:r>
              <a:rPr lang="el-GR" sz="1600" dirty="0"/>
              <a:t> </a:t>
            </a:r>
            <a:r>
              <a:rPr lang="el-GR" sz="1600" dirty="0" err="1"/>
              <a:t>Barton</a:t>
            </a:r>
            <a:r>
              <a:rPr lang="el-GR" sz="1600" dirty="0"/>
              <a:t>, D. (2009). </a:t>
            </a:r>
            <a:r>
              <a:rPr lang="el-GR" sz="1600" dirty="0" err="1"/>
              <a:t>Εγγραμματισμός</a:t>
            </a:r>
            <a:r>
              <a:rPr lang="el-GR" sz="1600" dirty="0"/>
              <a:t>: Εισαγωγή στην οικολογία της γραπτής γλώσσας. Αθήνα: </a:t>
            </a:r>
            <a:r>
              <a:rPr lang="el-GR" sz="1600" dirty="0" err="1"/>
              <a:t>Παπαζήσης</a:t>
            </a:r>
            <a:r>
              <a:rPr lang="el-GR" sz="1600" dirty="0"/>
              <a:t> </a:t>
            </a:r>
          </a:p>
          <a:p>
            <a:endParaRPr lang="el-GR" sz="1600" dirty="0"/>
          </a:p>
          <a:p>
            <a:r>
              <a:rPr lang="el-GR" sz="1600" dirty="0"/>
              <a:t> </a:t>
            </a:r>
            <a:r>
              <a:rPr lang="el-GR" sz="1600" dirty="0" err="1"/>
              <a:t>Baynham</a:t>
            </a:r>
            <a:r>
              <a:rPr lang="el-GR" sz="1600" dirty="0"/>
              <a:t>, M. (2000). Πρακτικές </a:t>
            </a:r>
            <a:r>
              <a:rPr lang="el-GR" sz="1600" dirty="0" err="1"/>
              <a:t>γραμματισμού</a:t>
            </a:r>
            <a:r>
              <a:rPr lang="el-GR" sz="1600" dirty="0"/>
              <a:t>. Αθήνα: Μεταίχμιο. </a:t>
            </a:r>
          </a:p>
          <a:p>
            <a:endParaRPr lang="el-GR" sz="1600" dirty="0"/>
          </a:p>
          <a:p>
            <a:r>
              <a:rPr lang="el-GR" sz="1600" dirty="0" err="1"/>
              <a:t>Δαφέρμου</a:t>
            </a:r>
            <a:r>
              <a:rPr lang="el-GR" sz="1600" dirty="0"/>
              <a:t> Χ. , </a:t>
            </a:r>
            <a:r>
              <a:rPr lang="el-GR" sz="1600" dirty="0" err="1"/>
              <a:t>Κουλούρη</a:t>
            </a:r>
            <a:r>
              <a:rPr lang="el-GR" sz="1600" dirty="0"/>
              <a:t> Π., </a:t>
            </a:r>
            <a:r>
              <a:rPr lang="el-GR" sz="1600" dirty="0" err="1"/>
              <a:t>Μπασαγιάννη</a:t>
            </a:r>
            <a:r>
              <a:rPr lang="el-GR" sz="1600" dirty="0"/>
              <a:t> Ε.</a:t>
            </a:r>
            <a:r>
              <a:rPr lang="en-US" sz="1600" dirty="0"/>
              <a:t> (2006).</a:t>
            </a:r>
            <a:r>
              <a:rPr lang="el-GR" sz="1600" dirty="0"/>
              <a:t> </a:t>
            </a:r>
            <a:r>
              <a:rPr lang="el-GR" sz="1600" i="1" dirty="0"/>
              <a:t>Οδηγός Νηπιαγωγού, Εκπαιδευτικοί σχεδιασμοί, δημιουργικά περιβάλλοντα μάθησης</a:t>
            </a:r>
            <a:r>
              <a:rPr lang="el-GR" sz="1600" dirty="0"/>
              <a:t>. Αθήνα: ΟΕΔΒ (κεφάλαιο 8)</a:t>
            </a:r>
          </a:p>
          <a:p>
            <a:endParaRPr lang="el-GR" sz="1600" dirty="0"/>
          </a:p>
          <a:p>
            <a:r>
              <a:rPr lang="el-GR" sz="1600" dirty="0" err="1"/>
              <a:t>Δαφέρμου</a:t>
            </a:r>
            <a:r>
              <a:rPr lang="el-GR" sz="1600" dirty="0"/>
              <a:t> Χ., </a:t>
            </a:r>
            <a:r>
              <a:rPr lang="el-GR" sz="1600" dirty="0" err="1"/>
              <a:t>Σφυρόερα</a:t>
            </a:r>
            <a:r>
              <a:rPr lang="el-GR" sz="1600" dirty="0"/>
              <a:t>, Μ. (2010). Το ξεκίνημα της γραφής στο σχολικό πλαίσιο: εκμάθηση μιας τεχνικής ή ενεργοποίηση της σκέψης, </a:t>
            </a:r>
            <a:r>
              <a:rPr lang="el-GR" sz="1600" i="1" dirty="0"/>
              <a:t>Σύγχρονο Νηπιαγωγείο,</a:t>
            </a:r>
            <a:r>
              <a:rPr lang="el-GR" sz="1600" dirty="0"/>
              <a:t> τ. 76</a:t>
            </a:r>
          </a:p>
          <a:p>
            <a:endParaRPr lang="el-GR" sz="1600" dirty="0"/>
          </a:p>
          <a:p>
            <a:r>
              <a:rPr lang="el-GR" sz="1600" dirty="0" err="1"/>
              <a:t>Ferreiro</a:t>
            </a:r>
            <a:r>
              <a:rPr lang="el-GR" sz="1600" dirty="0"/>
              <a:t>, E. (1998). Διαδικασίες </a:t>
            </a:r>
            <a:r>
              <a:rPr lang="el-GR" sz="1600" dirty="0" err="1"/>
              <a:t>νοηματοποίησης</a:t>
            </a:r>
            <a:r>
              <a:rPr lang="el-GR" sz="1600" dirty="0"/>
              <a:t> της γραπτής γλώσσας. Παραδείγματα από παιδιά σε διαφορετικές χώρες. Στο Το παιδί και η γραφή - Μία σχέση κλειδί για τη δια βίου μάθηση, Αριστοτέλειο Πανεπιστήμιο Θεσσαλονίκης, Κέντρο Καινοτομικών Εκπαιδευτικών Προγραμμάτων, </a:t>
            </a:r>
            <a:r>
              <a:rPr lang="el-GR" sz="1600" dirty="0" smtClean="0"/>
              <a:t>ΟΕΔΒ.</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Τι ξέρουν συνήθως πριν το Νηπιαγωγείο</a:t>
            </a:r>
            <a:endParaRPr lang="el-GR" dirty="0"/>
          </a:p>
        </p:txBody>
      </p:sp>
      <p:sp>
        <p:nvSpPr>
          <p:cNvPr id="3" name="2 - Θέση περιεχομένου"/>
          <p:cNvSpPr>
            <a:spLocks noGrp="1"/>
          </p:cNvSpPr>
          <p:nvPr>
            <p:ph idx="1"/>
          </p:nvPr>
        </p:nvSpPr>
        <p:spPr/>
        <p:txBody>
          <a:bodyPr/>
          <a:lstStyle/>
          <a:p>
            <a:r>
              <a:rPr lang="el-GR" dirty="0" smtClean="0"/>
              <a:t>Η γραφή δεν είναι το ίδιο με το σχέδιο</a:t>
            </a:r>
          </a:p>
          <a:p>
            <a:r>
              <a:rPr lang="el-GR" dirty="0" smtClean="0"/>
              <a:t>Διαβάζονται τα γράμματα και όχι οι εικόνες</a:t>
            </a:r>
          </a:p>
          <a:p>
            <a:r>
              <a:rPr lang="el-GR" dirty="0" smtClean="0"/>
              <a:t>Κράτημα βιβλίου</a:t>
            </a:r>
          </a:p>
          <a:p>
            <a:r>
              <a:rPr lang="el-GR" dirty="0" smtClean="0"/>
              <a:t>Γύρισμα σελίδων και φορά της ανάγνωσης</a:t>
            </a:r>
          </a:p>
          <a:p>
            <a:r>
              <a:rPr lang="el-GR" dirty="0" smtClean="0"/>
              <a:t>Κάποιες λειτουργίες των κειμένων</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E</a:t>
            </a:r>
            <a:r>
              <a:rPr lang="el-GR" dirty="0" err="1" smtClean="0"/>
              <a:t>ξελικτική</a:t>
            </a:r>
            <a:r>
              <a:rPr lang="el-GR" dirty="0" smtClean="0"/>
              <a:t> πορεία με συγκεκριμένα στάδια</a:t>
            </a:r>
            <a:endParaRPr lang="el-GR" dirty="0"/>
          </a:p>
        </p:txBody>
      </p:sp>
      <p:sp>
        <p:nvSpPr>
          <p:cNvPr id="3" name="2 - Θέση περιεχομένου"/>
          <p:cNvSpPr>
            <a:spLocks noGrp="1"/>
          </p:cNvSpPr>
          <p:nvPr>
            <p:ph idx="1"/>
          </p:nvPr>
        </p:nvSpPr>
        <p:spPr/>
        <p:txBody>
          <a:bodyPr>
            <a:normAutofit fontScale="77500" lnSpcReduction="20000"/>
          </a:bodyPr>
          <a:lstStyle/>
          <a:p>
            <a:r>
              <a:rPr lang="el-GR" dirty="0" smtClean="0"/>
              <a:t>Συγκεκριμένα το παιδί αρχικά συγχέει τη γραφή με το σχέδιο. </a:t>
            </a:r>
          </a:p>
          <a:p>
            <a:r>
              <a:rPr lang="el-GR" dirty="0" smtClean="0"/>
              <a:t>Αργότερα, όταν θα αρχίσει να σχηματίζει γράμματα θα δούμε να </a:t>
            </a:r>
            <a:r>
              <a:rPr lang="el-GR" dirty="0" err="1" smtClean="0"/>
              <a:t>παρεισφρύουν</a:t>
            </a:r>
            <a:r>
              <a:rPr lang="el-GR" dirty="0" smtClean="0"/>
              <a:t> και αριθμοί, καθώς δεν έχει γίνει ακόμα η διάκριση των δύο συμβολικών συστημάτων. </a:t>
            </a:r>
          </a:p>
          <a:p>
            <a:r>
              <a:rPr lang="el-GR" dirty="0" smtClean="0"/>
              <a:t>Σε επόμενο στάδιο, γράφει μόνο γράμματα, ο αριθμός των οποίων εξαρτάται από τα χαρακτηριστικά που αποδίδει το παιδί στο αντικείμενο, το οποίο προσπαθεί να αναπαραστήσει με τη γραφή.</a:t>
            </a:r>
          </a:p>
          <a:p>
            <a:r>
              <a:rPr lang="el-GR" dirty="0" smtClean="0"/>
              <a:t> Στη συνέχεια, ένα παιδί μπορεί να γράφει τόσα γράμματα όσες είναι οι συλλαβές της λέξης. </a:t>
            </a:r>
          </a:p>
          <a:p>
            <a:r>
              <a:rPr lang="el-GR" dirty="0" smtClean="0"/>
              <a:t>Και τελικά αντιστοιχεί τα γράμματα στα φωνήματα.</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70000" lnSpcReduction="20000"/>
          </a:bodyPr>
          <a:lstStyle/>
          <a:p>
            <a:r>
              <a:rPr lang="el-GR" dirty="0" smtClean="0"/>
              <a:t>1</a:t>
            </a:r>
            <a:r>
              <a:rPr lang="el-GR" baseline="30000" dirty="0" smtClean="0"/>
              <a:t>ο</a:t>
            </a:r>
            <a:r>
              <a:rPr lang="el-GR" dirty="0" smtClean="0"/>
              <a:t> στάδιο:</a:t>
            </a:r>
          </a:p>
          <a:p>
            <a:pPr>
              <a:buNone/>
            </a:pPr>
            <a:r>
              <a:rPr lang="el-GR" dirty="0" smtClean="0"/>
              <a:t> 	</a:t>
            </a:r>
            <a:r>
              <a:rPr lang="el-GR" dirty="0" smtClean="0">
                <a:solidFill>
                  <a:srgbClr val="FF0000"/>
                </a:solidFill>
              </a:rPr>
              <a:t>Είναι το στάδιο των σκαριφημάτων όπου τα παιδιά αναπαριστούν τη γραφή</a:t>
            </a:r>
          </a:p>
          <a:p>
            <a:pPr>
              <a:buNone/>
            </a:pPr>
            <a:r>
              <a:rPr lang="el-GR" dirty="0" smtClean="0"/>
              <a:t>	χρησιμοποιώντας ως επί το πλείστον κυματιστές γραμμές, σειρές μικρών κύκλων είτε κάθετες γραμμές. Σε αυτό το στάδιο η πρόθεση των παιδιών μετράει περισσότερο από το αποτέλεσμα, με την έννοια ότι παρόλο που τα δείγματα γραφής τους μοιάζουν πολύ μεταξύ τους, τα θεωρούν διαφορετικά καθώς και η πρόθεσή τους όταν τα έγραφαν ήταν διαφορετική. Φαίνεται ότι τα παιδιά σε αυτό το στάδιο θεωρούν ότι μπορούμε να διαβάσουμε κάτι μόνο όταν γνωρίζουμε την πρόθεση του γραφέα. Υπάρχουν περιπτώσεις όπου σε αυτό το στάδιο τα παιδιά εκφράζουν μία εικονογραφική αντίληψη, επιχειρώντας με τη γραφή τους να αναπαραστήσουν ορισμένα χαρακτηριστικά του αντικειμένου που απεικονίζεται.</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 πρώτο γράμμα στον ΑΗ ΒΑΣΙΛΗ</a:t>
            </a:r>
            <a:endParaRPr lang="el-GR" dirty="0"/>
          </a:p>
        </p:txBody>
      </p:sp>
      <p:pic>
        <p:nvPicPr>
          <p:cNvPr id="4" name="Picture 2" descr="C:\Users\user\Pictures\img175.jpg"/>
          <p:cNvPicPr>
            <a:picLocks noGrp="1" noChangeAspect="1" noChangeArrowheads="1"/>
          </p:cNvPicPr>
          <p:nvPr>
            <p:ph idx="1"/>
          </p:nvPr>
        </p:nvPicPr>
        <p:blipFill>
          <a:blip r:embed="rId2"/>
          <a:srcRect/>
          <a:stretch>
            <a:fillRect/>
          </a:stretch>
        </p:blipFill>
        <p:spPr>
          <a:xfrm>
            <a:off x="2802569" y="1600200"/>
            <a:ext cx="3538862" cy="4525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642918"/>
            <a:ext cx="8258204" cy="5483245"/>
          </a:xfrm>
        </p:spPr>
        <p:txBody>
          <a:bodyPr>
            <a:normAutofit fontScale="77500" lnSpcReduction="20000"/>
          </a:bodyPr>
          <a:lstStyle/>
          <a:p>
            <a:pPr>
              <a:buNone/>
            </a:pPr>
            <a:r>
              <a:rPr lang="el-GR" dirty="0" smtClean="0"/>
              <a:t>	2</a:t>
            </a:r>
            <a:r>
              <a:rPr lang="el-GR" baseline="30000" dirty="0" smtClean="0"/>
              <a:t>ο</a:t>
            </a:r>
            <a:r>
              <a:rPr lang="el-GR" dirty="0" smtClean="0"/>
              <a:t> στάδιο: </a:t>
            </a:r>
            <a:r>
              <a:rPr lang="el-GR" dirty="0" err="1" smtClean="0"/>
              <a:t>Προσυλλαβικό</a:t>
            </a:r>
            <a:endParaRPr lang="el-GR" dirty="0" smtClean="0"/>
          </a:p>
          <a:p>
            <a:pPr>
              <a:buNone/>
            </a:pPr>
            <a:r>
              <a:rPr lang="el-GR" dirty="0" smtClean="0"/>
              <a:t>	Η κεντρική υπόθεση σε αυτό το στάδιο είναι ότι για να διαβάσουμε διαφορετικά πράγματα και επομένως για να αναπαραστήσουμε διαφορετικά νοήματα, θα πρέπει να υπάρχουν αντικειμενικές διαφορές και στο γραπτό κείμενο. </a:t>
            </a:r>
          </a:p>
          <a:p>
            <a:pPr>
              <a:buNone/>
            </a:pPr>
            <a:r>
              <a:rPr lang="el-GR" dirty="0" smtClean="0"/>
              <a:t>	Τα παιδιά σε αυτό το στάδιο αρχίζουν να χρησιμοποιούν συμβατικά σύμβολα είτε σύμβολα που προσομοιάζουν με συμβατικά. Ακολουθούν την υπόθεση της ελάχιστης ποσότητας, την αρχή δηλαδή ότι για να γράψουμε μία λέξη χρειάζονται τουλάχιστον τρία γράμματα. Όπως επίσης και την υπόθεση της εσωτερικής ποικιλίας η διαφοροποίησης, που τα κάνει να πιστεύουν ότι διαφορετικές λέξεις γράφονται με διαφορετικά γράμματα ή παραλλαγή των ίδιων γραμμάτων. Αυτές οι αρχές χαρακτηρίζουν και τις αντιλήψεις τους σχετικά με την ανάγνωση και το τι μπορούμε να διαβάσουμε και τι όχι.</a:t>
            </a:r>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Η Κοκκινοσκουφίτσα"/>
          <p:cNvPicPr>
            <a:picLocks noGrp="1" noChangeAspect="1" noChangeArrowheads="1"/>
          </p:cNvPicPr>
          <p:nvPr>
            <p:ph idx="1"/>
          </p:nvPr>
        </p:nvPicPr>
        <p:blipFill>
          <a:blip r:embed="rId2"/>
          <a:srcRect/>
          <a:stretch>
            <a:fillRect/>
          </a:stretch>
        </p:blipFill>
        <p:spPr>
          <a:xfrm>
            <a:off x="930275" y="765175"/>
            <a:ext cx="7818438" cy="5360988"/>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TotalTime>
  <Words>670</Words>
  <PresentationFormat>Προβολή στην οθόνη (4:3)</PresentationFormat>
  <Paragraphs>50</Paragraphs>
  <Slides>39</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39</vt:i4>
      </vt:variant>
    </vt:vector>
  </HeadingPairs>
  <TitlesOfParts>
    <vt:vector size="40" baseType="lpstr">
      <vt:lpstr>Θέμα του Office</vt:lpstr>
      <vt:lpstr>Διερεύνηση ιδεών των παιδιών για την ανάγνωση και τη γραφή</vt:lpstr>
      <vt:lpstr>Διαφάνεια 2</vt:lpstr>
      <vt:lpstr>Τι ξέρουν τα παιδιά;</vt:lpstr>
      <vt:lpstr>Τι ξέρουν συνήθως πριν το Νηπιαγωγείο</vt:lpstr>
      <vt:lpstr>Eξελικτική πορεία με συγκεκριμένα στάδια</vt:lpstr>
      <vt:lpstr>Διαφάνεια 6</vt:lpstr>
      <vt:lpstr>Το πρώτο γράμμα στον ΑΗ ΒΑΣΙΛΗ</vt:lpstr>
      <vt:lpstr>Διαφάνεια 8</vt:lpstr>
      <vt:lpstr>Διαφάνεια 9</vt:lpstr>
      <vt:lpstr>Διαφάνεια 10</vt:lpstr>
      <vt:lpstr>Διαφάνεια 11</vt:lpstr>
      <vt:lpstr>Συλλαβικό στάδιο</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ΓΡΑΦΕΣ</vt:lpstr>
      <vt:lpstr>Διαφάνεια 31</vt:lpstr>
      <vt:lpstr>. Το κορίτσι έγραψε Π Ο Η Κ και το διάβασε αντιστοιχίζοντας κάθε ένα από αυτά τα γράμματαμε τις συλλαβές  «χρό-νια» «πολλά».  Από κάτω έγραψε το όνομά της (ΑΤΣΟΑΟUΙ) και διάβασε κάνοντας αντιστοίχιση ένα προς ένα τα γράμματα. Συγκεκριμένα, διάβασε Α-ι-σα-του-α-ο-τι και μετά είπε όλο μαζί Αϊσ.. Ακόμα,είπε στη φοιτήτρια,ότι μπορούσε να το γράψει και με μικρά και ξαναέγραψε (ΑΟΤΣΪΑ) και διάβασε Α-ι-σα-του-ι-ου-α</vt:lpstr>
      <vt:lpstr>Διαφάνεια 33</vt:lpstr>
      <vt:lpstr>Εγραψα γράμματα…</vt:lpstr>
      <vt:lpstr>Διαφάνεια 35</vt:lpstr>
      <vt:lpstr>Διαφάνεια 36</vt:lpstr>
      <vt:lpstr>Διαφάνεια 37</vt:lpstr>
      <vt:lpstr>Η Ιφ. δείχνει με το δαχτυλάκι της και διαβάζει τις λέξεις.  Φοιτήτρια Β: -Εδώ βλέπω ότι έχεις βάλει περισσότερα γραμματάκια στη λέξη «βουνό».  Η Ιφ. προσθέτει γράμματα στη λέξη «πεταλούδα».  Φοιτήτρια Β: -Γιατί πρόσθεσες γραμματάκια;  Η Ιφ. δεν απαντά.  Φοιτήτρια Β: -Γιατί έβαλες στην αρχή περισσότερα γραμματάκια στο «βουνό»; Με ενδιαφέρει πολύ.  Ιφ.: -Επειδή είναι πιο μεγάλο.  Φοιτήτρια Β: -Ποια λέξη κάνεις περισσότερη ώρα να την πεις;  Ιφ.: - Το βουνό. </vt:lpstr>
      <vt:lpstr>Διαφάνεια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Διερεύνηση ιδεών των παιδιών για την ανάγνωση και τη γραφή</dc:title>
  <dc:creator>user</dc:creator>
  <cp:lastModifiedBy>Maria</cp:lastModifiedBy>
  <cp:revision>69</cp:revision>
  <dcterms:created xsi:type="dcterms:W3CDTF">2020-12-02T05:19:13Z</dcterms:created>
  <dcterms:modified xsi:type="dcterms:W3CDTF">2024-11-11T05:45:00Z</dcterms:modified>
</cp:coreProperties>
</file>