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74" r:id="rId3"/>
    <p:sldId id="256" r:id="rId4"/>
    <p:sldId id="257" r:id="rId5"/>
    <p:sldId id="258" r:id="rId6"/>
    <p:sldId id="259" r:id="rId7"/>
    <p:sldId id="260" r:id="rId8"/>
    <p:sldId id="268" r:id="rId9"/>
    <p:sldId id="261" r:id="rId10"/>
    <p:sldId id="262" r:id="rId11"/>
    <p:sldId id="270" r:id="rId12"/>
    <p:sldId id="273" r:id="rId13"/>
    <p:sldId id="269" r:id="rId14"/>
    <p:sldId id="267" r:id="rId15"/>
    <p:sldId id="264" r:id="rId16"/>
    <p:sldId id="2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7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07618-7011-4F95-B197-9B47550AB96C}" type="datetimeFigureOut">
              <a:rPr lang="el-GR" smtClean="0"/>
              <a:pPr/>
              <a:t>5/10/2025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46196-164F-47D0-8F71-08DA640E9CE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5/10/2025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5/10/2025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rPtSCyLQ9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Μάθημα 2</a:t>
            </a:r>
            <a:r>
              <a:rPr lang="el-GR" baseline="30000" dirty="0" smtClean="0"/>
              <a:t>ο</a:t>
            </a:r>
            <a:r>
              <a:rPr lang="el-GR" dirty="0" smtClean="0"/>
              <a:t> </a:t>
            </a:r>
            <a:br>
              <a:rPr lang="el-GR" dirty="0" smtClean="0"/>
            </a:br>
            <a:r>
              <a:rPr lang="el-GR" dirty="0" smtClean="0"/>
              <a:t>6/10/2025</a:t>
            </a:r>
            <a:endParaRPr lang="el-GR" dirty="0"/>
          </a:p>
        </p:txBody>
      </p:sp>
      <p:sp>
        <p:nvSpPr>
          <p:cNvPr id="3" name="2 - Θέση περιεχομένου"/>
          <p:cNvSpPr>
            <a:spLocks noGrp="1"/>
          </p:cNvSpPr>
          <p:nvPr>
            <p:ph idx="1"/>
          </p:nvPr>
        </p:nvSpPr>
        <p:spPr/>
        <p:txBody>
          <a:bodyPr/>
          <a:lstStyle/>
          <a:p>
            <a:pPr>
              <a:buNone/>
            </a:pPr>
            <a:r>
              <a:rPr lang="el-GR" dirty="0" smtClean="0"/>
              <a:t>Σχετικά με τα σημειώματά σας…(σχόλια)</a:t>
            </a:r>
          </a:p>
          <a:p>
            <a:pPr>
              <a:buNone/>
            </a:pPr>
            <a:endParaRPr lang="el-GR" dirty="0" smtClean="0"/>
          </a:p>
          <a:p>
            <a:pPr>
              <a:buFont typeface="Wingdings" pitchFamily="2" charset="2"/>
              <a:buChar char="v"/>
            </a:pPr>
            <a:r>
              <a:rPr lang="el-GR" dirty="0" smtClean="0"/>
              <a:t>Τι συνειδητοποιήσατε ? Σας βοήθησε σε κάτι;</a:t>
            </a:r>
          </a:p>
          <a:p>
            <a:pPr>
              <a:buFont typeface="Wingdings" pitchFamily="2" charset="2"/>
              <a:buChar char="v"/>
            </a:pPr>
            <a:r>
              <a:rPr lang="el-GR" dirty="0" smtClean="0"/>
              <a:t>Ποια/</a:t>
            </a:r>
            <a:r>
              <a:rPr lang="el-GR" dirty="0" err="1" smtClean="0"/>
              <a:t>ές</a:t>
            </a:r>
            <a:r>
              <a:rPr lang="el-GR" dirty="0" smtClean="0"/>
              <a:t> θέλει/</a:t>
            </a:r>
            <a:r>
              <a:rPr lang="el-GR" dirty="0" err="1" smtClean="0"/>
              <a:t>ουν</a:t>
            </a:r>
            <a:r>
              <a:rPr lang="el-GR" dirty="0" smtClean="0"/>
              <a:t> να μας πει/πούνε την εμπειρία λειτουργικού </a:t>
            </a:r>
            <a:r>
              <a:rPr lang="el-GR" dirty="0" err="1" smtClean="0"/>
              <a:t>γραμματισμού</a:t>
            </a:r>
            <a:r>
              <a:rPr lang="el-GR" dirty="0" smtClean="0"/>
              <a:t>;</a:t>
            </a:r>
          </a:p>
          <a:p>
            <a:pPr>
              <a:buFont typeface="Wingdings" pitchFamily="2" charset="2"/>
              <a:buChar char="v"/>
            </a:pPr>
            <a:r>
              <a:rPr lang="el-GR" dirty="0" smtClean="0"/>
              <a:t>Ποια/</a:t>
            </a:r>
            <a:r>
              <a:rPr lang="el-GR" dirty="0" err="1" smtClean="0"/>
              <a:t>ές</a:t>
            </a:r>
            <a:r>
              <a:rPr lang="el-GR" dirty="0" smtClean="0"/>
              <a:t> θέλει/</a:t>
            </a:r>
            <a:r>
              <a:rPr lang="el-GR" dirty="0" err="1" smtClean="0"/>
              <a:t>ουν</a:t>
            </a:r>
            <a:r>
              <a:rPr lang="el-GR" dirty="0" smtClean="0"/>
              <a:t> να μας πει/πούνε την εμπειρία κριτικού </a:t>
            </a:r>
            <a:r>
              <a:rPr lang="el-GR" dirty="0" err="1" smtClean="0"/>
              <a:t>γραμματισμού</a:t>
            </a:r>
            <a:r>
              <a:rPr lang="el-GR" dirty="0" smtClean="0"/>
              <a:t>;</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endParaRPr lang="el-GR" dirty="0" smtClean="0"/>
          </a:p>
          <a:p>
            <a:r>
              <a:rPr lang="el-GR" dirty="0" smtClean="0"/>
              <a:t>Κάθε ακολουθία δράσης που εμπλέκει ένα ή περισσότερα άτομα και στα οποία παίζει ρόλο η παραγωγή ή και η κατανόηση έντυπου υλικού (Β</a:t>
            </a:r>
            <a:r>
              <a:rPr lang="en-US" dirty="0" err="1" smtClean="0"/>
              <a:t>ayhnam</a:t>
            </a:r>
            <a:r>
              <a:rPr lang="en-US" dirty="0" smtClean="0"/>
              <a:t>, 2000).</a:t>
            </a:r>
            <a:endParaRPr lang="el-GR" dirty="0" smtClean="0"/>
          </a:p>
          <a:p>
            <a:r>
              <a:rPr lang="el-GR" dirty="0" smtClean="0"/>
              <a:t>Π.χ. η βραδινή ανάγνωση παραμυθιών από ενήλικες σε παιδιά/η συζήτηση του περιεχομένου μιας εφημερίδας/ η οργάνωση των αγορών/ η λήψη ενός τηλεφωνικού μηνύματος</a:t>
            </a:r>
          </a:p>
          <a:p>
            <a:pPr>
              <a:buNone/>
            </a:pPr>
            <a:endParaRPr lang="el-GR" dirty="0" smtClean="0"/>
          </a:p>
          <a:p>
            <a:r>
              <a:rPr lang="el-GR" b="1" dirty="0" smtClean="0"/>
              <a:t>Ουσιαστικά τις πρακτικές </a:t>
            </a:r>
            <a:r>
              <a:rPr lang="el-GR" b="1" dirty="0" err="1" smtClean="0"/>
              <a:t>γραμματισμού</a:t>
            </a:r>
            <a:r>
              <a:rPr lang="el-GR" b="1" dirty="0" smtClean="0"/>
              <a:t> τις μελετάμε μέσα από εγγράμματα γεγονότα</a:t>
            </a:r>
            <a:endParaRPr lang="el-G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428604"/>
            <a:ext cx="8115328" cy="5697559"/>
          </a:xfrm>
        </p:spPr>
        <p:txBody>
          <a:bodyPr>
            <a:normAutofit fontScale="70000" lnSpcReduction="20000"/>
          </a:bodyPr>
          <a:lstStyle/>
          <a:p>
            <a:pPr>
              <a:buNone/>
            </a:pPr>
            <a:r>
              <a:rPr lang="el-GR" dirty="0" smtClean="0"/>
              <a:t>Τα γεγονότα του </a:t>
            </a:r>
            <a:r>
              <a:rPr lang="el-GR" dirty="0" err="1" smtClean="0"/>
              <a:t>γραμματισμού</a:t>
            </a:r>
            <a:r>
              <a:rPr lang="el-GR" dirty="0" smtClean="0"/>
              <a:t> και οι πρακτικές </a:t>
            </a:r>
            <a:r>
              <a:rPr lang="el-GR" dirty="0" err="1" smtClean="0"/>
              <a:t>γραμματισμού</a:t>
            </a:r>
            <a:r>
              <a:rPr lang="el-GR" dirty="0" smtClean="0"/>
              <a:t> αποτελούν το κλειδί για την κατανόηση του </a:t>
            </a:r>
            <a:r>
              <a:rPr lang="el-GR" dirty="0" err="1" smtClean="0"/>
              <a:t>γραμματισμού</a:t>
            </a:r>
            <a:r>
              <a:rPr lang="el-GR" dirty="0" smtClean="0"/>
              <a:t> ως κοινωνικού φαινομένου. Τα γεγονότα </a:t>
            </a:r>
            <a:r>
              <a:rPr lang="el-GR" dirty="0" err="1" smtClean="0"/>
              <a:t>γραμματισμού</a:t>
            </a:r>
            <a:r>
              <a:rPr lang="el-GR" dirty="0" smtClean="0"/>
              <a:t> χρησιμεύουν ως απτές αποδείξεις των πρακτικών </a:t>
            </a:r>
            <a:r>
              <a:rPr lang="el-GR" dirty="0" err="1" smtClean="0"/>
              <a:t>γραμματισμού</a:t>
            </a:r>
            <a:r>
              <a:rPr lang="el-GR" dirty="0" smtClean="0"/>
              <a:t>. Ο </a:t>
            </a:r>
            <a:r>
              <a:rPr lang="el-GR" dirty="0" err="1" smtClean="0"/>
              <a:t>Heath</a:t>
            </a:r>
            <a:r>
              <a:rPr lang="el-GR" dirty="0" smtClean="0"/>
              <a:t> (1982) ανέπτυξε την έννοια των γεγονότων </a:t>
            </a:r>
            <a:r>
              <a:rPr lang="el-GR" dirty="0" err="1" smtClean="0"/>
              <a:t>γραμματισμού</a:t>
            </a:r>
            <a:r>
              <a:rPr lang="el-GR" dirty="0" smtClean="0"/>
              <a:t> ως εργαλείο για την εξέταση των μορφών και των λειτουργιών του προφορικού και του γραπτού λόγου. </a:t>
            </a:r>
          </a:p>
          <a:p>
            <a:pPr>
              <a:buNone/>
            </a:pPr>
            <a:r>
              <a:rPr lang="el-GR" dirty="0" smtClean="0"/>
              <a:t>Περιγράφει ένα γεγονός </a:t>
            </a:r>
            <a:r>
              <a:rPr lang="el-GR" dirty="0" err="1" smtClean="0"/>
              <a:t>γραμματισμού</a:t>
            </a:r>
            <a:r>
              <a:rPr lang="el-GR" dirty="0" smtClean="0"/>
              <a:t> ως «κάθε περίσταση στην οποία ένα κομμάτι γραπτού λόγου είναι αναπόσπαστο μέρος της φύσης των αλληλεπιδράσεων των συμμετεχόντων και των ερμηνευτικών τους διαδικασιών» (σ. 93). Οποιαδήποτε δραστηριότητα στην οποία ο </a:t>
            </a:r>
            <a:r>
              <a:rPr lang="el-GR" dirty="0" err="1" smtClean="0"/>
              <a:t>γραμματισμός</a:t>
            </a:r>
            <a:r>
              <a:rPr lang="el-GR" dirty="0" smtClean="0"/>
              <a:t> έχει ρόλο είναι ένα γεγονός </a:t>
            </a:r>
            <a:r>
              <a:rPr lang="el-GR" dirty="0" err="1" smtClean="0"/>
              <a:t>γραμματισμού</a:t>
            </a:r>
            <a:r>
              <a:rPr lang="el-GR" dirty="0" smtClean="0"/>
              <a:t>. Όπως περιγράφουν οι </a:t>
            </a:r>
            <a:r>
              <a:rPr lang="el-GR" dirty="0" err="1" smtClean="0"/>
              <a:t>Barton</a:t>
            </a:r>
            <a:r>
              <a:rPr lang="el-GR" dirty="0" smtClean="0"/>
              <a:t> και </a:t>
            </a:r>
            <a:r>
              <a:rPr lang="el-GR" dirty="0" err="1" smtClean="0"/>
              <a:t>Hamilton</a:t>
            </a:r>
            <a:r>
              <a:rPr lang="el-GR" dirty="0" smtClean="0"/>
              <a:t> (2000), «τα γεγονότα είναι </a:t>
            </a:r>
            <a:r>
              <a:rPr lang="el-GR" dirty="0" err="1" smtClean="0"/>
              <a:t>παρατηρήσιμα</a:t>
            </a:r>
            <a:r>
              <a:rPr lang="el-GR" dirty="0" smtClean="0"/>
              <a:t> επεισόδια που προκύπτουν από πρακτικές και διαμορφώνονται από αυτές. Η έννοια των γεγονότων υπογραμμίζει την τοποθετημένη φύση του </a:t>
            </a:r>
            <a:r>
              <a:rPr lang="el-GR" dirty="0" err="1" smtClean="0"/>
              <a:t>γραμματισμού</a:t>
            </a:r>
            <a:r>
              <a:rPr lang="el-GR" dirty="0" smtClean="0"/>
              <a:t>, ότι υπάρχει πάντα σε ένα κοινωνικό πλαίσιο» (σ. 8)…..Η ανάγνωση ενός χάρτη, η αφήγηση μιας ιστορίας και η ανάγνωση των καιρικών συνθηκών είναι παραδείγματα γεγονότων </a:t>
            </a:r>
            <a:r>
              <a:rPr lang="el-GR" dirty="0" err="1" smtClean="0"/>
              <a:t>γραμματισμού</a:t>
            </a:r>
            <a:r>
              <a:rPr lang="el-GR" dirty="0" smtClean="0"/>
              <a:t>.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Σε ομάδες</a:t>
            </a:r>
          </a:p>
          <a:p>
            <a:endParaRPr lang="el-GR" dirty="0" smtClean="0"/>
          </a:p>
          <a:p>
            <a:pPr>
              <a:buNone/>
            </a:pPr>
            <a:r>
              <a:rPr lang="el-GR" dirty="0" smtClean="0"/>
              <a:t>	Θέστε ένα ερευνητικό ερώτημα σχετικό με πρακτικές </a:t>
            </a:r>
            <a:r>
              <a:rPr lang="el-GR" dirty="0" err="1" smtClean="0"/>
              <a:t>γραμματισμού</a:t>
            </a:r>
            <a:r>
              <a:rPr lang="el-GR" dirty="0" smtClean="0"/>
              <a:t> και σκεφτείτε πώς θα το μελετούσατε…</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Οικογενειακές Πρακτικές </a:t>
            </a:r>
            <a:r>
              <a:rPr lang="el-GR" dirty="0" err="1" smtClean="0"/>
              <a:t>Γραμματισμού</a:t>
            </a:r>
            <a:endParaRPr lang="el-GR" dirty="0"/>
          </a:p>
        </p:txBody>
      </p:sp>
      <p:sp>
        <p:nvSpPr>
          <p:cNvPr id="3" name="2 - Θέση περιεχομένου"/>
          <p:cNvSpPr>
            <a:spLocks noGrp="1"/>
          </p:cNvSpPr>
          <p:nvPr>
            <p:ph idx="1"/>
          </p:nvPr>
        </p:nvSpPr>
        <p:spPr/>
        <p:txBody>
          <a:bodyPr/>
          <a:lstStyle/>
          <a:p>
            <a:r>
              <a:rPr lang="el-GR" dirty="0" smtClean="0"/>
              <a:t>Πώς μπορούμε να τις μελετήσουμε;</a:t>
            </a:r>
            <a:endParaRPr lang="en-US" dirty="0" smtClean="0"/>
          </a:p>
          <a:p>
            <a:endParaRPr lang="en-US" dirty="0" smtClean="0"/>
          </a:p>
          <a:p>
            <a:r>
              <a:rPr lang="el-GR" dirty="0" smtClean="0"/>
              <a:t>Απαντήστε το ερώτημα </a:t>
            </a:r>
            <a:r>
              <a:rPr lang="el-GR" smtClean="0"/>
              <a:t>σε ομάδες…</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55000" lnSpcReduction="20000"/>
          </a:bodyPr>
          <a:lstStyle/>
          <a:p>
            <a:r>
              <a:rPr lang="el-GR" dirty="0" smtClean="0"/>
              <a:t>1. Η Βάσω φτιάχνει κρέμα για να φάνε τα μικρότερα παιδιά της οικογένειας για κολατσιό. Προβληματίζεται για την ποσότητα της ζάχαρης που πρέπει να βάλει μέσα. Διαφωνεί με την πεθερά της που της λέει ότι σκοπεύει να βάλει πολύ. Η Βάσω πιστεύει ότι έχει βάλει λίγο. Τελικά παίρνει στα χέρια της το κουτί και διαβάζει τις οδηγίες παρασκευής της κρέμας για να σιγουρευτεί και πράττει σύμφωνα με αυτές. Χαρακτηριστικά λέει: «Κοίτα! Εδώ λέει 2 κουταλιές της σούπας.» Η πεθερά της κοιτάει ασυναίσθητα εκεί που της δείχνει χωρίς να μπορεί να διαβάσει. Με την κίνηση αυτή υπογραμμίζεται ακόμα περισσότερο η έντονη επιθυμία της </a:t>
            </a:r>
            <a:r>
              <a:rPr lang="el-GR" dirty="0" err="1" smtClean="0"/>
              <a:t>Μαριλένας</a:t>
            </a:r>
            <a:r>
              <a:rPr lang="el-GR" dirty="0" smtClean="0"/>
              <a:t> να συμμετέχει σε δρώμενα γραφής και ανάγνωσης. Γυρνάει άλλωστε και μου </a:t>
            </a:r>
            <a:r>
              <a:rPr lang="el-GR" dirty="0" err="1" smtClean="0"/>
              <a:t>λέειγια</a:t>
            </a:r>
            <a:r>
              <a:rPr lang="el-GR" dirty="0" smtClean="0"/>
              <a:t> να συνδέσει και το περιστατικό με τη συζήτηση-: «Να.. αν ήμουνα μόνη μου τώρα..» (εννοεί πως θα το ρίσκαρε με το θέμα της ζάχαρης γιατί δεν θα μπορούσε να συμβουλευτεί τη συσκευασία.) </a:t>
            </a:r>
          </a:p>
          <a:p>
            <a:r>
              <a:rPr lang="el-GR" dirty="0" smtClean="0"/>
              <a:t>2. Η Βάσω διακόπτει τη διαδικασία για να απαντήσει σε ένα γραπτό μήνυμα. Αν και δεν μπορώ να έχω πρόσβαση στα προσωπικά της δεδομένα, θέλω να σημειώσω ότι ανταλλάσουν μηνύματα μεταξύ τους στη δική τους γλώσσα. Επειδή όμως όπως έχει αναφερθεί στο θεωρητικό μέρος της εργασίας μου, η γλώσσα των </a:t>
            </a:r>
            <a:r>
              <a:rPr lang="el-GR" dirty="0" err="1" smtClean="0"/>
              <a:t>Ρομά</a:t>
            </a:r>
            <a:r>
              <a:rPr lang="el-GR" dirty="0" smtClean="0"/>
              <a:t> είναι προφορική γλώσσα χωρίς γραπτούς χαρακτήρες, χρησιμοποιούν στοιχεία της ελληνικής γραφής για να εκφραστούν μέσα από γραπτά μηνύματα.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Για να μελετήσουν πρακτικές </a:t>
            </a:r>
            <a:r>
              <a:rPr lang="el-GR" dirty="0" err="1" smtClean="0"/>
              <a:t>εγγραμματισμου</a:t>
            </a:r>
            <a:r>
              <a:rPr lang="el-GR" dirty="0" smtClean="0"/>
              <a:t> σε ένα συγκεκριμένο κοινωνικό πλαίσιο (</a:t>
            </a:r>
            <a:r>
              <a:rPr lang="el-GR" dirty="0" err="1" smtClean="0"/>
              <a:t>π.χ</a:t>
            </a:r>
            <a:r>
              <a:rPr lang="el-GR" dirty="0" smtClean="0"/>
              <a:t> ομάδες </a:t>
            </a:r>
            <a:r>
              <a:rPr lang="el-GR" dirty="0" err="1" smtClean="0"/>
              <a:t>Ρομά</a:t>
            </a:r>
            <a:r>
              <a:rPr lang="el-GR" dirty="0" smtClean="0"/>
              <a:t>) οι ερευνητές οργανώνουν εθνογραφικές μελέτες (παρατηρούν και συμμετέχουν στα εγγράμματα γεγονότα, τα οποία καταγράφουν, </a:t>
            </a:r>
            <a:r>
              <a:rPr lang="el-GR" dirty="0" err="1" smtClean="0"/>
              <a:t>μαγνητοφωνουν</a:t>
            </a:r>
            <a:r>
              <a:rPr lang="el-GR" dirty="0" smtClean="0"/>
              <a:t>, βιντεοσκοπούν, κάνουν συνεντεύξεις)</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solidFill>
                  <a:srgbClr val="FF0000"/>
                </a:solidFill>
              </a:rPr>
              <a:t>Δείτε τα 2 κείμενα που έχουν αναρτηθεί. Διατρέξτε τα και εντοπίστε</a:t>
            </a:r>
            <a:r>
              <a:rPr lang="en-US" sz="3200" dirty="0" smtClean="0">
                <a:solidFill>
                  <a:srgbClr val="FF0000"/>
                </a:solidFill>
              </a:rPr>
              <a:t> </a:t>
            </a:r>
            <a:r>
              <a:rPr lang="el-GR" sz="3200" dirty="0" smtClean="0">
                <a:solidFill>
                  <a:srgbClr val="FF0000"/>
                </a:solidFill>
              </a:rPr>
              <a:t>σε καθένα από αυτά τα εξής: </a:t>
            </a:r>
            <a:endParaRPr lang="el-GR" sz="3200" dirty="0">
              <a:solidFill>
                <a:srgbClr val="FF0000"/>
              </a:solidFill>
            </a:endParaRPr>
          </a:p>
        </p:txBody>
      </p:sp>
      <p:sp>
        <p:nvSpPr>
          <p:cNvPr id="3" name="2 - Θέση περιεχομένου"/>
          <p:cNvSpPr>
            <a:spLocks noGrp="1"/>
          </p:cNvSpPr>
          <p:nvPr>
            <p:ph idx="1"/>
          </p:nvPr>
        </p:nvSpPr>
        <p:spPr/>
        <p:txBody>
          <a:bodyPr>
            <a:normAutofit fontScale="55000" lnSpcReduction="20000"/>
          </a:bodyPr>
          <a:lstStyle/>
          <a:p>
            <a:pPr>
              <a:buNone/>
            </a:pPr>
            <a:r>
              <a:rPr lang="el-GR" dirty="0" smtClean="0"/>
              <a:t>	ΜΕΡΟΣ Α</a:t>
            </a:r>
          </a:p>
          <a:p>
            <a:r>
              <a:rPr lang="el-GR" dirty="0" smtClean="0"/>
              <a:t>Θεωρητικό πλαίσιο</a:t>
            </a:r>
          </a:p>
          <a:p>
            <a:r>
              <a:rPr lang="el-GR" dirty="0" smtClean="0"/>
              <a:t>Ερευνητικά ερωτήματα/ Στόχους της έρευνας</a:t>
            </a:r>
          </a:p>
          <a:p>
            <a:r>
              <a:rPr lang="el-GR" dirty="0" smtClean="0"/>
              <a:t>Μεθοδολογικά Εργαλεία συλλογής δεδομένων</a:t>
            </a:r>
          </a:p>
          <a:p>
            <a:r>
              <a:rPr lang="el-GR" dirty="0" smtClean="0"/>
              <a:t>Μεθοδολογία Ανάλυσης</a:t>
            </a:r>
          </a:p>
          <a:p>
            <a:r>
              <a:rPr lang="el-GR" dirty="0" smtClean="0"/>
              <a:t>Βασικά συμπεράσματα</a:t>
            </a:r>
          </a:p>
          <a:p>
            <a:pPr>
              <a:buNone/>
            </a:pPr>
            <a:r>
              <a:rPr lang="el-GR" dirty="0" smtClean="0"/>
              <a:t>	ΜΕΡΟΣ Β</a:t>
            </a:r>
          </a:p>
          <a:p>
            <a:pPr>
              <a:buFont typeface="Wingdings" pitchFamily="2" charset="2"/>
              <a:buChar char="§"/>
            </a:pPr>
            <a:r>
              <a:rPr lang="el-GR" dirty="0" smtClean="0"/>
              <a:t>Τι νέο θεωρείτε ότι μάθατε από καθένα από αυτά τόσο σε σχέση με τον οικογενειακό </a:t>
            </a:r>
            <a:r>
              <a:rPr lang="el-GR" dirty="0" err="1" smtClean="0"/>
              <a:t>γραμματισμό</a:t>
            </a:r>
            <a:r>
              <a:rPr lang="el-GR" dirty="0" smtClean="0"/>
              <a:t>, όσο και σε σχέση με τη μεθοδολογία έρευνας. </a:t>
            </a:r>
          </a:p>
          <a:p>
            <a:pPr>
              <a:buFont typeface="Wingdings" pitchFamily="2" charset="2"/>
              <a:buChar char="§"/>
            </a:pPr>
            <a:r>
              <a:rPr lang="el-GR" dirty="0" smtClean="0"/>
              <a:t>Είναι χρήσιμη η μελέτη τους σε μία μελλοντική εκπαιδευτικό; Γιατί;</a:t>
            </a:r>
          </a:p>
          <a:p>
            <a:pPr>
              <a:buFont typeface="Wingdings" pitchFamily="2" charset="2"/>
              <a:buChar char="§"/>
            </a:pPr>
            <a:endParaRPr lang="el-GR" dirty="0" smtClean="0"/>
          </a:p>
          <a:p>
            <a:pPr algn="ctr">
              <a:buNone/>
            </a:pPr>
            <a:r>
              <a:rPr lang="el-GR" dirty="0" smtClean="0">
                <a:solidFill>
                  <a:srgbClr val="00B0F0"/>
                </a:solidFill>
              </a:rPr>
              <a:t>Η εργασία θα έχει εξώφυλλο, πίνακα περιεχομένων και θα πρέπει να είναι ανάμεσα σε 900-1200 λέξεις.</a:t>
            </a:r>
          </a:p>
          <a:p>
            <a:pPr>
              <a:buNone/>
            </a:pPr>
            <a:endParaRPr lang="el-GR" dirty="0" smtClean="0"/>
          </a:p>
          <a:p>
            <a:pPr>
              <a:buNone/>
            </a:pPr>
            <a:endParaRPr lang="el-GR" dirty="0" smtClean="0"/>
          </a:p>
          <a:p>
            <a:pPr>
              <a:buNone/>
            </a:pPr>
            <a:r>
              <a:rPr lang="el-GR" dirty="0" smtClean="0"/>
              <a:t>Μπορείτε να τα στείλετε στη ρουμπρίκα ΕΡΓΑΣΙΑ 2</a:t>
            </a:r>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Διαπιστώσεις</a:t>
            </a:r>
            <a:endParaRPr lang="el-GR" dirty="0"/>
          </a:p>
        </p:txBody>
      </p:sp>
      <p:sp>
        <p:nvSpPr>
          <p:cNvPr id="3" name="2 - Θέση περιεχομένου"/>
          <p:cNvSpPr>
            <a:spLocks noGrp="1"/>
          </p:cNvSpPr>
          <p:nvPr>
            <p:ph idx="1"/>
          </p:nvPr>
        </p:nvSpPr>
        <p:spPr/>
        <p:txBody>
          <a:bodyPr/>
          <a:lstStyle/>
          <a:p>
            <a:r>
              <a:rPr lang="el-GR" dirty="0" smtClean="0"/>
              <a:t>Ατομικές εμπειρίες (θετικές ή αρνητικές)</a:t>
            </a:r>
          </a:p>
          <a:p>
            <a:r>
              <a:rPr lang="el-GR" dirty="0" smtClean="0"/>
              <a:t>Γραμμική εξέλιξη από τεχνικό σε κριτικό </a:t>
            </a:r>
            <a:r>
              <a:rPr lang="el-GR" dirty="0" err="1" smtClean="0"/>
              <a:t>γραμματισμό</a:t>
            </a:r>
            <a:endParaRPr lang="el-GR" dirty="0" smtClean="0"/>
          </a:p>
          <a:p>
            <a:r>
              <a:rPr lang="el-GR" dirty="0" err="1" smtClean="0"/>
              <a:t>Γραμματισμός</a:t>
            </a:r>
            <a:r>
              <a:rPr lang="el-GR" dirty="0" smtClean="0"/>
              <a:t> και οικογένεια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solidFill>
                  <a:srgbClr val="FF0000"/>
                </a:solidFill>
              </a:rPr>
              <a:t>Ο </a:t>
            </a:r>
            <a:r>
              <a:rPr lang="el-GR" b="1" dirty="0" err="1" smtClean="0">
                <a:solidFill>
                  <a:srgbClr val="FF0000"/>
                </a:solidFill>
              </a:rPr>
              <a:t>γραμματισμός</a:t>
            </a:r>
            <a:r>
              <a:rPr lang="el-GR" b="1" dirty="0" smtClean="0">
                <a:solidFill>
                  <a:srgbClr val="FF0000"/>
                </a:solidFill>
              </a:rPr>
              <a:t> ως τοποθετημένη κοινωνική πρακτική</a:t>
            </a:r>
            <a:endParaRPr lang="el-GR" b="1" dirty="0">
              <a:solidFill>
                <a:srgbClr val="FF0000"/>
              </a:solidFill>
            </a:endParaRPr>
          </a:p>
        </p:txBody>
      </p:sp>
      <p:sp>
        <p:nvSpPr>
          <p:cNvPr id="3" name="2 - Υπότιτλος"/>
          <p:cNvSpPr>
            <a:spLocks noGrp="1"/>
          </p:cNvSpPr>
          <p:nvPr>
            <p:ph type="subTitle" idx="1"/>
          </p:nvPr>
        </p:nvSpPr>
        <p:spPr/>
        <p:txBody>
          <a:bodyPr/>
          <a:lstStyle/>
          <a:p>
            <a:r>
              <a:rPr lang="el-GR" dirty="0" smtClean="0"/>
              <a:t>Τι είναι και πώς </a:t>
            </a:r>
            <a:r>
              <a:rPr lang="el-GR" smtClean="0"/>
              <a:t>τον μελετάμε.</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Πότε , πώς και γιατί εμπλέκονται οι άνθρωποι σε δραστηριότητες </a:t>
            </a:r>
            <a:r>
              <a:rPr lang="el-GR" dirty="0" err="1" smtClean="0"/>
              <a:t>εγγραμματισμού</a:t>
            </a:r>
            <a:r>
              <a:rPr lang="el-GR" dirty="0" smtClean="0"/>
              <a:t>; </a:t>
            </a:r>
          </a:p>
          <a:p>
            <a:r>
              <a:rPr lang="el-GR" dirty="0" smtClean="0"/>
              <a:t>Σε ποιες περιστάσεις και με ποιο σκοπό;</a:t>
            </a:r>
          </a:p>
          <a:p>
            <a:r>
              <a:rPr lang="el-GR" dirty="0" smtClean="0"/>
              <a:t>Εσείς; </a:t>
            </a:r>
            <a:r>
              <a:rPr lang="el-GR" dirty="0"/>
              <a:t> </a:t>
            </a:r>
            <a:endParaRPr lang="el-GR" dirty="0" smtClean="0"/>
          </a:p>
          <a:p>
            <a:r>
              <a:rPr lang="el-GR" dirty="0" smtClean="0"/>
              <a:t>Αυτό παραμένει ίδιο σε όλες τις κοινωνικές συνθήκες;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Κοινωνική διάσταση</a:t>
            </a:r>
            <a:endParaRPr lang="el-GR" dirty="0"/>
          </a:p>
        </p:txBody>
      </p:sp>
      <p:sp>
        <p:nvSpPr>
          <p:cNvPr id="3" name="2 - Θέση περιεχομένου"/>
          <p:cNvSpPr>
            <a:spLocks noGrp="1"/>
          </p:cNvSpPr>
          <p:nvPr>
            <p:ph idx="1"/>
          </p:nvPr>
        </p:nvSpPr>
        <p:spPr/>
        <p:txBody>
          <a:bodyPr>
            <a:normAutofit/>
          </a:bodyPr>
          <a:lstStyle/>
          <a:p>
            <a:r>
              <a:rPr lang="en-US" dirty="0" smtClean="0"/>
              <a:t>“</a:t>
            </a:r>
            <a:r>
              <a:rPr lang="el-GR" dirty="0" smtClean="0"/>
              <a:t>Ο </a:t>
            </a:r>
            <a:r>
              <a:rPr lang="el-GR" dirty="0" err="1" smtClean="0"/>
              <a:t>εγγραμματισμός</a:t>
            </a:r>
            <a:r>
              <a:rPr lang="el-GR" dirty="0" smtClean="0"/>
              <a:t> είναι μια κοινωνική δραστηριότητα και ο καλύτερος τρόπος για να περιγραφεί είναι βάσει των </a:t>
            </a:r>
            <a:r>
              <a:rPr lang="el-GR" b="1" dirty="0" smtClean="0"/>
              <a:t>εγγράμματων πρακτικών</a:t>
            </a:r>
            <a:r>
              <a:rPr lang="el-GR" dirty="0" smtClean="0"/>
              <a:t> τις οποίες οι άνθρωποι αξιοποιούν  στα </a:t>
            </a:r>
            <a:r>
              <a:rPr lang="el-GR" b="1" dirty="0" smtClean="0"/>
              <a:t>εγγράμματα γεγονότα</a:t>
            </a:r>
            <a:r>
              <a:rPr lang="en-US" b="1" dirty="0" smtClean="0"/>
              <a:t>”</a:t>
            </a:r>
            <a:r>
              <a:rPr lang="el-GR" b="1" dirty="0" smtClean="0"/>
              <a:t> </a:t>
            </a:r>
            <a:r>
              <a:rPr lang="el-GR" dirty="0" smtClean="0"/>
              <a:t>(Β</a:t>
            </a:r>
            <a:r>
              <a:rPr lang="en-US" dirty="0" err="1" smtClean="0"/>
              <a:t>arton</a:t>
            </a:r>
            <a:r>
              <a:rPr lang="en-US" dirty="0" smtClean="0"/>
              <a:t>, 2009:58)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Πρακτικές </a:t>
            </a:r>
            <a:r>
              <a:rPr lang="el-GR" dirty="0" err="1" smtClean="0"/>
              <a:t>γραμματισμού</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Κοινοί και σταθεροί τρόποι της ανάγνωσης και της γραφής σε συγκεκριμένες περιστάσεις.</a:t>
            </a:r>
          </a:p>
          <a:p>
            <a:r>
              <a:rPr lang="el-GR" dirty="0" smtClean="0">
                <a:solidFill>
                  <a:srgbClr val="FF0000"/>
                </a:solidFill>
              </a:rPr>
              <a:t>Οι πρακτικές </a:t>
            </a:r>
            <a:r>
              <a:rPr lang="el-GR" dirty="0" err="1" smtClean="0">
                <a:solidFill>
                  <a:srgbClr val="FF0000"/>
                </a:solidFill>
              </a:rPr>
              <a:t>γραμματισμού</a:t>
            </a:r>
            <a:r>
              <a:rPr lang="el-GR" dirty="0" smtClean="0">
                <a:solidFill>
                  <a:srgbClr val="FF0000"/>
                </a:solidFill>
              </a:rPr>
              <a:t> είναι δηλαδή κοινωνικά τοποθετημένες αλλά και μεταβάλλονται στο χώρο και στο χρόνο. </a:t>
            </a:r>
          </a:p>
          <a:p>
            <a:r>
              <a:rPr lang="el-GR" dirty="0" smtClean="0"/>
              <a:t>Πιο απλά: Πρακτικές </a:t>
            </a:r>
            <a:r>
              <a:rPr lang="el-GR" dirty="0" err="1" smtClean="0"/>
              <a:t>γραμματισμού</a:t>
            </a:r>
            <a:r>
              <a:rPr lang="el-GR" dirty="0" smtClean="0"/>
              <a:t> σημαίνει </a:t>
            </a:r>
            <a:r>
              <a:rPr lang="el-GR" b="1" dirty="0" smtClean="0"/>
              <a:t>πώς χρησιμοποιούν τα άτομα  τον </a:t>
            </a:r>
            <a:r>
              <a:rPr lang="el-GR" b="1" dirty="0" err="1" smtClean="0"/>
              <a:t>γραμματισμό</a:t>
            </a:r>
            <a:r>
              <a:rPr lang="el-GR" b="1" dirty="0" smtClean="0"/>
              <a:t> για να κινηθούν στην κοινωνία, να δώσουν νόημα στη ζωή τους αλλά και ποιες αξίες επενδύουν σε αυτόν. </a:t>
            </a:r>
            <a:endParaRPr lang="el-GR" b="1" dirty="0" smtClean="0"/>
          </a:p>
          <a:p>
            <a:r>
              <a:rPr lang="el-GR" b="1" dirty="0" smtClean="0"/>
              <a:t>Το </a:t>
            </a:r>
            <a:r>
              <a:rPr lang="el-GR" b="1" dirty="0" smtClean="0"/>
              <a:t>ίδιο και οι κοινωνίες  (οικογενειακές πρακτικές </a:t>
            </a:r>
            <a:r>
              <a:rPr lang="el-GR" b="1" dirty="0" err="1" smtClean="0"/>
              <a:t>γραμματισμού</a:t>
            </a:r>
            <a:r>
              <a:rPr lang="el-GR" b="1" dirty="0" smtClean="0"/>
              <a:t>/ πρακτικές </a:t>
            </a:r>
            <a:r>
              <a:rPr lang="el-GR" b="1" dirty="0" err="1" smtClean="0"/>
              <a:t>γραμματισμού</a:t>
            </a:r>
            <a:r>
              <a:rPr lang="el-GR" b="1" dirty="0" smtClean="0"/>
              <a:t> των εφήβων/ πρακτικές </a:t>
            </a:r>
            <a:r>
              <a:rPr lang="el-GR" b="1" dirty="0" err="1" smtClean="0"/>
              <a:t>γραμματισμού</a:t>
            </a:r>
            <a:r>
              <a:rPr lang="el-GR" b="1" dirty="0" smtClean="0"/>
              <a:t> παιδιών προσχολικής ηλικίας κλπ)</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Π.χ</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Υπάρχουν κυρίαρχες και αθέατες πρακτικές </a:t>
            </a:r>
            <a:r>
              <a:rPr lang="el-GR" dirty="0" err="1" smtClean="0"/>
              <a:t>γραμματισμού</a:t>
            </a:r>
            <a:r>
              <a:rPr lang="el-GR" dirty="0" smtClean="0"/>
              <a:t>: π.χ. στο σχολείο (κυρίαρχη μορφή) και στην οικογένεια /ιδιωτική ζωή (αθέατη μορφή)</a:t>
            </a:r>
          </a:p>
          <a:p>
            <a:r>
              <a:rPr lang="el-GR" dirty="0" smtClean="0"/>
              <a:t>Επίσης υπάρχουν πρακτικές </a:t>
            </a:r>
            <a:r>
              <a:rPr lang="el-GR" dirty="0" err="1" smtClean="0"/>
              <a:t>γραμματισμού</a:t>
            </a:r>
            <a:r>
              <a:rPr lang="el-GR" dirty="0" smtClean="0"/>
              <a:t> κοντινές και πιο μακρινές στη σχολική κουλτούρα.</a:t>
            </a:r>
          </a:p>
          <a:p>
            <a:r>
              <a:rPr lang="el-GR" dirty="0" err="1" smtClean="0"/>
              <a:t>Π.χ</a:t>
            </a:r>
            <a:r>
              <a:rPr lang="el-GR" dirty="0" smtClean="0"/>
              <a:t> πρακτικές </a:t>
            </a:r>
            <a:r>
              <a:rPr lang="el-GR" dirty="0" err="1" smtClean="0"/>
              <a:t>γραμματισμού</a:t>
            </a:r>
            <a:r>
              <a:rPr lang="el-GR" dirty="0" smtClean="0"/>
              <a:t> εφήβων</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Εγράμματα</a:t>
            </a:r>
            <a:r>
              <a:rPr lang="el-GR" dirty="0" smtClean="0"/>
              <a:t> γεγονότα/Συμβάντα </a:t>
            </a:r>
            <a:r>
              <a:rPr lang="el-GR" dirty="0" err="1" smtClean="0"/>
              <a:t>γραμματισμού</a:t>
            </a:r>
            <a:endParaRPr lang="el-GR" dirty="0"/>
          </a:p>
        </p:txBody>
      </p:sp>
      <p:sp>
        <p:nvSpPr>
          <p:cNvPr id="3" name="2 - Θέση περιεχομένου"/>
          <p:cNvSpPr>
            <a:spLocks noGrp="1"/>
          </p:cNvSpPr>
          <p:nvPr>
            <p:ph idx="1"/>
          </p:nvPr>
        </p:nvSpPr>
        <p:spPr/>
        <p:txBody>
          <a:bodyPr>
            <a:normAutofit/>
          </a:bodyPr>
          <a:lstStyle/>
          <a:p>
            <a:r>
              <a:rPr lang="el-GR" dirty="0" smtClean="0"/>
              <a:t>Σκεφτείτε ποιες/πόσες φορές και για ποιο λόγο χρησιμοποιήσατε σήμερα τον γραπτό λόγο.</a:t>
            </a:r>
            <a:r>
              <a:rPr lang="en-US" dirty="0" smtClean="0"/>
              <a:t> </a:t>
            </a:r>
          </a:p>
          <a:p>
            <a:endParaRPr lang="en-US" dirty="0" smtClean="0"/>
          </a:p>
          <a:p>
            <a:r>
              <a:rPr lang="en-US" smtClean="0">
                <a:hlinkClick r:id="rId2"/>
              </a:rPr>
              <a:t>https://www.youtube.com/watch?v=OrPtSCyLQ9U</a:t>
            </a:r>
            <a:endParaRPr lang="en-US" smtClean="0"/>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836</Words>
  <PresentationFormat>Προβολή στην οθόνη (4:3)</PresentationFormat>
  <Paragraphs>63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Μάθημα 2ο  6/10/2025</vt:lpstr>
      <vt:lpstr>Διαπιστώσεις</vt:lpstr>
      <vt:lpstr>Ο γραμματισμός ως τοποθετημένη κοινωνική πρακτική</vt:lpstr>
      <vt:lpstr>Διαφάνεια 4</vt:lpstr>
      <vt:lpstr>Κοινωνική διάσταση</vt:lpstr>
      <vt:lpstr>Πρακτικές γραμματισμού</vt:lpstr>
      <vt:lpstr>Π.χ </vt:lpstr>
      <vt:lpstr>Διαφάνεια 8</vt:lpstr>
      <vt:lpstr>Εγράμματα γεγονότα/Συμβάντα γραμματισμού</vt:lpstr>
      <vt:lpstr>Διαφάνεια 10</vt:lpstr>
      <vt:lpstr>Διαφάνεια 11</vt:lpstr>
      <vt:lpstr>Διαφάνεια 12</vt:lpstr>
      <vt:lpstr>Οικογενειακές Πρακτικές Γραμματισμού</vt:lpstr>
      <vt:lpstr>Διαφάνεια 14</vt:lpstr>
      <vt:lpstr>Διαφάνεια 15</vt:lpstr>
      <vt:lpstr>Δείτε τα 2 κείμενα που έχουν αναρτηθεί. Διατρέξτε τα και εντοπίστε σε καθένα από αυτά τα εξής: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γραμματισμός ως τοποθετημένη κοινωνική πρακτική</dc:title>
  <dc:creator>user</dc:creator>
  <cp:lastModifiedBy>user</cp:lastModifiedBy>
  <cp:revision>47</cp:revision>
  <dcterms:created xsi:type="dcterms:W3CDTF">2020-11-03T23:49:58Z</dcterms:created>
  <dcterms:modified xsi:type="dcterms:W3CDTF">2025-10-05T20:47:03Z</dcterms:modified>
</cp:coreProperties>
</file>