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2" r:id="rId3"/>
    <p:sldId id="273" r:id="rId4"/>
    <p:sldId id="268" r:id="rId5"/>
    <p:sldId id="269" r:id="rId6"/>
    <p:sldId id="270" r:id="rId7"/>
    <p:sldId id="271" r:id="rId8"/>
    <p:sldId id="260" r:id="rId9"/>
    <p:sldId id="264" r:id="rId10"/>
    <p:sldId id="261" r:id="rId11"/>
    <p:sldId id="259" r:id="rId12"/>
    <p:sldId id="258" r:id="rId13"/>
    <p:sldId id="265" r:id="rId14"/>
    <p:sldId id="266" r:id="rId15"/>
    <p:sldId id="267" r:id="rId16"/>
    <p:sldId id="274" r:id="rId17"/>
    <p:sldId id="272" r:id="rId18"/>
    <p:sldId id="263"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8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1F447F-6A36-42ED-BC84-D61024E3EA98}" type="datetimeFigureOut">
              <a:rPr lang="el-GR" smtClean="0"/>
              <a:t>30/10/2023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7A4497-E554-406C-877F-C92F3EC47E6E}"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ΟΔΗΓΟΣ ΚΑΛΩΝ ΠΡΑΚΤΙΚΩΝ</a:t>
            </a:r>
            <a:endParaRPr lang="el-GR" dirty="0"/>
          </a:p>
        </p:txBody>
      </p:sp>
      <p:sp>
        <p:nvSpPr>
          <p:cNvPr id="4" name="3 - Θέση αριθμού διαφάνειας"/>
          <p:cNvSpPr>
            <a:spLocks noGrp="1"/>
          </p:cNvSpPr>
          <p:nvPr>
            <p:ph type="sldNum" sz="quarter" idx="10"/>
          </p:nvPr>
        </p:nvSpPr>
        <p:spPr/>
        <p:txBody>
          <a:bodyPr/>
          <a:lstStyle/>
          <a:p>
            <a:fld id="{E97A4497-E554-406C-877F-C92F3EC47E6E}" type="slidenum">
              <a:rPr lang="el-GR" smtClean="0"/>
              <a:t>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30/10/2023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transition advTm="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30/10/2023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Tm="0">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1&#951;%20&#960;&#945;&#961;&#945;&#964;&#951;&#961;&#951;&#963;&#951;.doc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Papanastasatou-Penderi2018.pdf" TargetMode="External"/><Relationship Id="rId2" Type="http://schemas.openxmlformats.org/officeDocument/2006/relationships/hyperlink" Target="&#931;&#917;&#929;&#921;&#934;&#919;%20&#932;&#929;&#921;&#913;&#925;&#932;.%20&#931;&#934;&#933;&#929;.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67.%20&#927;&#948;&#951;&#947;&#972;&#962;%20&#922;&#945;&#955;&#974;&#957;%20&#928;&#961;&#945;&#954;&#964;&#953;&#954;&#974;&#957;%20pdf.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Πρακτικές </a:t>
            </a:r>
            <a:r>
              <a:rPr lang="el-GR" dirty="0" err="1" smtClean="0"/>
              <a:t>Γραμματισμού</a:t>
            </a:r>
            <a:r>
              <a:rPr lang="el-GR" dirty="0" smtClean="0"/>
              <a:t/>
            </a:r>
            <a:br>
              <a:rPr lang="el-GR" dirty="0" smtClean="0"/>
            </a:br>
            <a:r>
              <a:rPr lang="el-GR" dirty="0" smtClean="0"/>
              <a:t>στο </a:t>
            </a:r>
            <a:r>
              <a:rPr lang="en-US" dirty="0" smtClean="0"/>
              <a:t>N</a:t>
            </a:r>
            <a:r>
              <a:rPr lang="el-GR" dirty="0" err="1" smtClean="0"/>
              <a:t>ηπιαγωγείο</a:t>
            </a:r>
            <a:endParaRPr lang="el-GR" dirty="0"/>
          </a:p>
        </p:txBody>
      </p:sp>
      <p:sp>
        <p:nvSpPr>
          <p:cNvPr id="3" name="2 - Υπότιτλος"/>
          <p:cNvSpPr>
            <a:spLocks noGrp="1"/>
          </p:cNvSpPr>
          <p:nvPr>
            <p:ph type="subTitle" idx="1"/>
          </p:nvPr>
        </p:nvSpPr>
        <p:spPr/>
        <p:txBody>
          <a:bodyPr/>
          <a:lstStyle/>
          <a:p>
            <a:r>
              <a:rPr lang="el-GR" dirty="0" smtClean="0"/>
              <a:t>Πώς μπορούμε να τις μελετήσουμε;</a:t>
            </a:r>
          </a:p>
          <a:p>
            <a:r>
              <a:rPr lang="el-GR" dirty="0" smtClean="0"/>
              <a:t>Με ποια μεθοδολογικά εργαλεία;</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Χρήση Η/Υ (</a:t>
            </a:r>
            <a:r>
              <a:rPr lang="el-GR" dirty="0" err="1" smtClean="0"/>
              <a:t>μεηλ</a:t>
            </a:r>
            <a:r>
              <a:rPr lang="el-GR" dirty="0" smtClean="0"/>
              <a:t>. Ασκήσεις γραφής)</a:t>
            </a:r>
          </a:p>
          <a:p>
            <a:r>
              <a:rPr lang="el-GR" dirty="0" smtClean="0"/>
              <a:t>Επιτραπέζια παιχνίδια, χάρτες</a:t>
            </a:r>
          </a:p>
          <a:p>
            <a:r>
              <a:rPr lang="el-GR" dirty="0" smtClean="0"/>
              <a:t>Συμπλήρωση φύλλων εργασίας, εκμάθηση γραμμάτων</a:t>
            </a:r>
          </a:p>
          <a:p>
            <a:r>
              <a:rPr lang="el-GR" dirty="0" smtClean="0"/>
              <a:t>Αυθόρμητες </a:t>
            </a:r>
            <a:r>
              <a:rPr lang="el-GR" dirty="0" smtClean="0"/>
              <a:t>γραφές</a:t>
            </a:r>
            <a:r>
              <a:rPr lang="en-US" dirty="0" smtClean="0"/>
              <a:t> </a:t>
            </a:r>
            <a:r>
              <a:rPr lang="el-GR" dirty="0" smtClean="0"/>
              <a:t>στο παιχνίδι ή αλλού</a:t>
            </a:r>
            <a:endParaRPr lang="el-GR" dirty="0" smtClean="0"/>
          </a:p>
          <a:p>
            <a:r>
              <a:rPr lang="el-GR" dirty="0" smtClean="0"/>
              <a:t>Ανάγνωση βιβλίων αλληλεπιδραστική και μη.</a:t>
            </a:r>
            <a:endParaRPr lang="el-GR" dirty="0"/>
          </a:p>
        </p:txBody>
      </p:sp>
    </p:spTree>
  </p:cSld>
  <p:clrMapOvr>
    <a:masterClrMapping/>
  </p:clrMapOvr>
  <p:transition advTm="0">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buNone/>
            </a:pPr>
            <a:r>
              <a:rPr lang="el-GR" dirty="0" smtClean="0"/>
              <a:t>	Υιοθετούν όλα τα σχολεία τις ίδιες πρακτικές σε σχέση με την ανάγνωση και τη γραφή; Μπορείτε να αναφέρετε παραδείγματα από τα νηπιαγωγεία που έχετε επισκεφθεί;</a:t>
            </a:r>
          </a:p>
          <a:p>
            <a:pPr>
              <a:buNone/>
            </a:pPr>
            <a:r>
              <a:rPr lang="el-GR" dirty="0" smtClean="0"/>
              <a:t>	 Ποιες διαφοροποιήσεις θα μπορούσαμε να εντοπίσουμε;</a:t>
            </a:r>
          </a:p>
          <a:p>
            <a:pPr>
              <a:buNone/>
            </a:pPr>
            <a:r>
              <a:rPr lang="el-GR" dirty="0" smtClean="0"/>
              <a:t>	</a:t>
            </a:r>
            <a:r>
              <a:rPr lang="el-GR" dirty="0" smtClean="0">
                <a:solidFill>
                  <a:srgbClr val="FF0000"/>
                </a:solidFill>
              </a:rPr>
              <a:t>Πού μπορεί να οφείλονται αυτές οι διαφοροποιήσεις;</a:t>
            </a:r>
            <a:endParaRPr lang="el-GR" dirty="0">
              <a:solidFill>
                <a:srgbClr val="FF0000"/>
              </a:solidFill>
            </a:endParaRPr>
          </a:p>
        </p:txBody>
      </p:sp>
    </p:spTree>
  </p:cSld>
  <p:clrMapOvr>
    <a:masterClrMapping/>
  </p:clrMapOvr>
  <p:transition advTm="0">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Πρακτικές</a:t>
            </a:r>
            <a:endParaRPr lang="el-GR" dirty="0"/>
          </a:p>
        </p:txBody>
      </p:sp>
      <p:sp>
        <p:nvSpPr>
          <p:cNvPr id="3" name="2 - Θέση περιεχομένου"/>
          <p:cNvSpPr>
            <a:spLocks noGrp="1"/>
          </p:cNvSpPr>
          <p:nvPr>
            <p:ph idx="1"/>
          </p:nvPr>
        </p:nvSpPr>
        <p:spPr/>
        <p:txBody>
          <a:bodyPr>
            <a:normAutofit fontScale="70000" lnSpcReduction="20000"/>
          </a:bodyPr>
          <a:lstStyle/>
          <a:p>
            <a:pPr>
              <a:buNone/>
            </a:pPr>
            <a:r>
              <a:rPr lang="el-GR" dirty="0" smtClean="0"/>
              <a:t>	Κατά τη διάρκεια του έτους τα παιδιά καλούνταν να φέρουν φυλλάδια, έντυπο υλικό, βιβλία, για να οργανώσουμε τις μόνιμες ή περιοδικές γωνιές δραστηριοτήτων και το επεξεργαζόμασταν μαζί, σε ομάδες ώστε να αναδείξουμε τα ιδιαίτερα χαρακτηριστικά κάθε υλικού (τη χρήση του, το είδος και τη μορφή του). Έγιναν ενδιαφέρουσες παρατηρήσεις από τα  παιδιά που αφορούσαν αυτό το υλικό. Για παράδειγμα, η Μαρία και ο Άκης διαπίστωσαν ότι τα διαφημιστικά φυλλάδια των σούπερ μάρκετ είχαν πολλές φωτογραφίες, ήταν έγχρωμα, παντού υπήρχαν αριθμοί (τιμές), ενώ οι εφημερίδες είχαν «μόνο γράμματα και λίγες μαύρες φωτογραφίες». Χώρισαν το έντυπο υλικό σε κατηγορίες (αφίσες, διαφημιστικά, ταξιδιωτικοί οδηγοί, περιοδικά, εφημερίδες κτλ.) και ανέτρεχαν σε αυτό όταν έπρεπε να εμπλουτίσουν μια γωνιά δραστηριοτήτων ή να πάρουν πληροφορίες για ένα θέμα.</a:t>
            </a:r>
            <a:endParaRPr lang="el-GR" dirty="0"/>
          </a:p>
        </p:txBody>
      </p:sp>
    </p:spTree>
  </p:cSld>
  <p:clrMapOvr>
    <a:masterClrMapping/>
  </p:clrMapOvr>
  <p:transition advTm="0">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Κάποια κορίτσια τραγουδούσαν το καινούριο αγγλικό τραγούδι “</a:t>
            </a:r>
            <a:r>
              <a:rPr lang="el-GR" dirty="0" err="1" smtClean="0"/>
              <a:t>Love</a:t>
            </a:r>
            <a:r>
              <a:rPr lang="el-GR" dirty="0" smtClean="0"/>
              <a:t> </a:t>
            </a:r>
            <a:r>
              <a:rPr lang="el-GR" dirty="0" err="1" smtClean="0"/>
              <a:t>me</a:t>
            </a:r>
            <a:r>
              <a:rPr lang="el-GR" dirty="0" smtClean="0"/>
              <a:t> </a:t>
            </a:r>
            <a:r>
              <a:rPr lang="el-GR" dirty="0" err="1" smtClean="0"/>
              <a:t>again</a:t>
            </a:r>
            <a:r>
              <a:rPr lang="el-GR" dirty="0" smtClean="0"/>
              <a:t>” του </a:t>
            </a:r>
            <a:r>
              <a:rPr lang="el-GR" dirty="0" err="1" smtClean="0"/>
              <a:t>John</a:t>
            </a:r>
            <a:r>
              <a:rPr lang="el-GR" dirty="0" smtClean="0"/>
              <a:t> </a:t>
            </a:r>
            <a:r>
              <a:rPr lang="el-GR" dirty="0" err="1" smtClean="0"/>
              <a:t>Newman</a:t>
            </a:r>
            <a:r>
              <a:rPr lang="el-GR" dirty="0" smtClean="0"/>
              <a:t>. Για την ακρίβεια, σιγοτραγουδούσαν τη μελωδία λέγοντας κάποιες λέξεις που ήξεραν. Η νηπιαγωγός ακούγοντας τα κορίτσια τους πρότεινε, αν ήθελαν, να μάθουν όλοι μαζί τους στίχους του συγκεκριμένου τραγουδιού. Συγκεκριμένα, η νηπιαγωγός ρώτησε τη </a:t>
            </a:r>
            <a:r>
              <a:rPr lang="el-GR" dirty="0" err="1" smtClean="0"/>
              <a:t>Ντιλ</a:t>
            </a:r>
            <a:r>
              <a:rPr lang="el-GR" dirty="0" smtClean="0"/>
              <a:t>. αν η μία εκ των αδελφών της, η </a:t>
            </a:r>
            <a:r>
              <a:rPr lang="el-GR" dirty="0" err="1" smtClean="0"/>
              <a:t>Πρ</a:t>
            </a:r>
            <a:r>
              <a:rPr lang="el-GR" dirty="0" smtClean="0"/>
              <a:t>., που είναι μαθήτρια του δημοτικού σχολείου, ξέρει το τραγούδι και αν θα μπορούσε να της το γράψει για να το μάθουν όλα τα παιδιά. Ακόμη, της πρότεινε να της το μάθουν οι αδελφές της και έπειτα να το μεταφράσει η νηπιαγωγός στην τάξη, επειδή δεν ήξεραν όλα τα παιδιά αγγλικά.</a:t>
            </a:r>
          </a:p>
        </p:txBody>
      </p:sp>
    </p:spTree>
  </p:cSld>
  <p:clrMapOvr>
    <a:masterClrMapping/>
  </p:clrMapOvr>
  <p:transition advTm="0">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500042"/>
            <a:ext cx="8329642" cy="5626121"/>
          </a:xfrm>
        </p:spPr>
        <p:txBody>
          <a:bodyPr>
            <a:normAutofit fontScale="47500" lnSpcReduction="20000"/>
          </a:bodyPr>
          <a:lstStyle/>
          <a:p>
            <a:r>
              <a:rPr lang="el-GR" dirty="0" smtClean="0"/>
              <a:t>Η εκπαιδευτικός Α΄ με αφορμή το παραμύθι του Ευγένιου </a:t>
            </a:r>
            <a:r>
              <a:rPr lang="el-GR" dirty="0" err="1" smtClean="0"/>
              <a:t>Τριβιζά</a:t>
            </a:r>
            <a:r>
              <a:rPr lang="el-GR" dirty="0" smtClean="0"/>
              <a:t> «Ποιος έκανε πιπί στο Μι- </a:t>
            </a:r>
            <a:r>
              <a:rPr lang="el-GR" dirty="0" err="1" smtClean="0"/>
              <a:t>σισιπή</a:t>
            </a:r>
            <a:r>
              <a:rPr lang="el-GR" dirty="0" smtClean="0"/>
              <a:t>;» έγραψε το γράμμα «Π» στον πίνακα και δίπλα του, με βελάκια, τα φωνήεντα «α», «ε», «ι» και «ο» και είπε στα παιδιά πώς θα κάνουν φωνούλες</a:t>
            </a:r>
          </a:p>
          <a:p>
            <a:pPr>
              <a:buNone/>
            </a:pPr>
            <a:r>
              <a:rPr lang="el-GR" dirty="0" smtClean="0"/>
              <a:t>	Νηπιαγωγός: - Για να μου πείτε τώρα. </a:t>
            </a:r>
            <a:r>
              <a:rPr lang="el-GR" dirty="0" err="1" smtClean="0"/>
              <a:t>Θεοδ</a:t>
            </a:r>
            <a:r>
              <a:rPr lang="el-GR" dirty="0" smtClean="0"/>
              <a:t>.. Το «Π» και «Α», πώς αλλιώς θα το φωνάξουμε;</a:t>
            </a:r>
          </a:p>
          <a:p>
            <a:r>
              <a:rPr lang="el-GR" dirty="0" smtClean="0"/>
              <a:t>Ιφ.: - ΠΙΠΙ.</a:t>
            </a:r>
          </a:p>
          <a:p>
            <a:r>
              <a:rPr lang="el-GR" dirty="0" err="1" smtClean="0"/>
              <a:t>Νηπ</a:t>
            </a:r>
            <a:r>
              <a:rPr lang="el-GR" dirty="0" smtClean="0"/>
              <a:t>.: -Συγγνώμη, Ιφ. καταρχάς δε σε ρώτησα και πρώτα σκεφτόμαστε. Πώς θα το φωνάξουμε</a:t>
            </a:r>
          </a:p>
          <a:p>
            <a:r>
              <a:rPr lang="el-GR" dirty="0" err="1" smtClean="0"/>
              <a:t>Θεοδ</a:t>
            </a:r>
            <a:r>
              <a:rPr lang="el-GR" dirty="0" smtClean="0"/>
              <a:t>. το «που» και το «α» ;</a:t>
            </a:r>
          </a:p>
          <a:p>
            <a:r>
              <a:rPr lang="el-GR" dirty="0" err="1" smtClean="0"/>
              <a:t>Θεοδ</a:t>
            </a:r>
            <a:r>
              <a:rPr lang="el-GR" dirty="0" smtClean="0"/>
              <a:t>.: -…..</a:t>
            </a:r>
          </a:p>
          <a:p>
            <a:r>
              <a:rPr lang="el-GR" dirty="0" err="1" smtClean="0"/>
              <a:t>Νηπ</a:t>
            </a:r>
            <a:r>
              <a:rPr lang="el-GR" dirty="0" smtClean="0"/>
              <a:t>.: - «Πα». Το «που» και το «α» είναι το «πα». Το «που» και το «ι»; Πώς ακούγεται; «που-</a:t>
            </a:r>
          </a:p>
          <a:p>
            <a:r>
              <a:rPr lang="el-GR" dirty="0" smtClean="0"/>
              <a:t>ι». </a:t>
            </a:r>
            <a:r>
              <a:rPr lang="el-GR" dirty="0" err="1" smtClean="0"/>
              <a:t>Βλάσ</a:t>
            </a:r>
            <a:r>
              <a:rPr lang="el-GR" dirty="0" smtClean="0"/>
              <a:t>.: -«</a:t>
            </a:r>
            <a:r>
              <a:rPr lang="el-GR" dirty="0" err="1" smtClean="0"/>
              <a:t>που-ι</a:t>
            </a:r>
            <a:r>
              <a:rPr lang="el-GR" dirty="0" smtClean="0"/>
              <a:t>»;</a:t>
            </a:r>
          </a:p>
          <a:p>
            <a:r>
              <a:rPr lang="el-GR" dirty="0" err="1" smtClean="0"/>
              <a:t>Βλάσ</a:t>
            </a:r>
            <a:r>
              <a:rPr lang="el-GR" dirty="0" smtClean="0"/>
              <a:t>.: - «Πι».</a:t>
            </a:r>
          </a:p>
          <a:p>
            <a:r>
              <a:rPr lang="el-GR" dirty="0" err="1" smtClean="0"/>
              <a:t>Νηπ</a:t>
            </a:r>
            <a:r>
              <a:rPr lang="el-GR" dirty="0" smtClean="0"/>
              <a:t>.: - Πολύ ωραία. Το γράφω; «Πι». Το «που» και το «ε» πώς θα το πούμε </a:t>
            </a:r>
            <a:r>
              <a:rPr lang="el-GR" dirty="0" err="1" smtClean="0"/>
              <a:t>Θεοδ</a:t>
            </a:r>
            <a:r>
              <a:rPr lang="el-GR" dirty="0" smtClean="0"/>
              <a:t>.; Μαζί;</a:t>
            </a:r>
          </a:p>
          <a:p>
            <a:r>
              <a:rPr lang="el-GR" dirty="0" err="1" smtClean="0"/>
              <a:t>Νικ</a:t>
            </a:r>
            <a:r>
              <a:rPr lang="el-GR" dirty="0" smtClean="0"/>
              <a:t>.: -Κυρία, εγώ ξέρω.</a:t>
            </a:r>
          </a:p>
          <a:p>
            <a:r>
              <a:rPr lang="el-GR" dirty="0" err="1" smtClean="0"/>
              <a:t>Νηπ</a:t>
            </a:r>
            <a:r>
              <a:rPr lang="el-GR" dirty="0" smtClean="0"/>
              <a:t>.: - Πες </a:t>
            </a:r>
            <a:r>
              <a:rPr lang="el-GR" dirty="0" err="1" smtClean="0"/>
              <a:t>Νικ</a:t>
            </a:r>
            <a:r>
              <a:rPr lang="el-GR" dirty="0" smtClean="0"/>
              <a:t>.</a:t>
            </a:r>
          </a:p>
          <a:p>
            <a:r>
              <a:rPr lang="el-GR" dirty="0" err="1" smtClean="0"/>
              <a:t>Νικ</a:t>
            </a:r>
            <a:r>
              <a:rPr lang="el-GR" dirty="0" smtClean="0"/>
              <a:t>.: - Είναι τρία.</a:t>
            </a:r>
          </a:p>
          <a:p>
            <a:r>
              <a:rPr lang="el-GR" dirty="0" err="1" smtClean="0"/>
              <a:t>Νηπ</a:t>
            </a:r>
            <a:r>
              <a:rPr lang="el-GR" dirty="0" smtClean="0"/>
              <a:t>.:- «Που» «Ε», πώς θα το φωνάξουμε μαζί;</a:t>
            </a:r>
          </a:p>
          <a:p>
            <a:r>
              <a:rPr lang="el-GR" dirty="0" err="1" smtClean="0"/>
              <a:t>Βλάσ</a:t>
            </a:r>
            <a:r>
              <a:rPr lang="el-GR" dirty="0" smtClean="0"/>
              <a:t>.:- Κυρία, εγώ.</a:t>
            </a:r>
          </a:p>
          <a:p>
            <a:r>
              <a:rPr lang="el-GR" dirty="0" err="1" smtClean="0"/>
              <a:t>Νηπ</a:t>
            </a:r>
            <a:r>
              <a:rPr lang="el-GR" dirty="0" smtClean="0"/>
              <a:t>.:- Πες το.</a:t>
            </a:r>
          </a:p>
          <a:p>
            <a:r>
              <a:rPr lang="el-GR" dirty="0" err="1" smtClean="0"/>
              <a:t>Βλάσ</a:t>
            </a:r>
            <a:r>
              <a:rPr lang="el-GR" dirty="0" smtClean="0"/>
              <a:t>.:- «ΠΕ»</a:t>
            </a:r>
          </a:p>
          <a:p>
            <a:r>
              <a:rPr lang="el-GR" dirty="0" err="1" smtClean="0"/>
              <a:t>Νηπ</a:t>
            </a:r>
            <a:r>
              <a:rPr lang="el-GR" dirty="0" smtClean="0"/>
              <a:t>.:- Συμφωνείτε; Το «που-ε» «πε»; Συμφωνείτε, </a:t>
            </a:r>
            <a:r>
              <a:rPr lang="el-GR" dirty="0" err="1" smtClean="0"/>
              <a:t>Θεοδ</a:t>
            </a:r>
            <a:r>
              <a:rPr lang="el-GR" dirty="0" smtClean="0"/>
              <a:t>. μου; Συμφωνείς; (Το παιδί γνέφει</a:t>
            </a:r>
          </a:p>
          <a:p>
            <a:r>
              <a:rPr lang="el-GR" dirty="0" smtClean="0"/>
              <a:t>καταφατικά).</a:t>
            </a:r>
          </a:p>
          <a:p>
            <a:r>
              <a:rPr lang="el-GR" dirty="0" smtClean="0"/>
              <a:t>Άρα λοιπόν, το «που» και το «ε» -«Πε». Το «που» και το «ο» </a:t>
            </a:r>
            <a:r>
              <a:rPr lang="el-GR" dirty="0" err="1" smtClean="0"/>
              <a:t>Κρ</a:t>
            </a:r>
            <a:r>
              <a:rPr lang="el-GR" dirty="0" smtClean="0"/>
              <a:t>., πώς θα το πούμε;</a:t>
            </a:r>
            <a:endParaRPr lang="el-GR" dirty="0"/>
          </a:p>
        </p:txBody>
      </p:sp>
    </p:spTree>
  </p:cSld>
  <p:clrMapOvr>
    <a:masterClrMapping/>
  </p:clrMapOvr>
  <p:transition advTm="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0000" lnSpcReduction="20000"/>
          </a:bodyPr>
          <a:lstStyle/>
          <a:p>
            <a:r>
              <a:rPr lang="el-GR" dirty="0" smtClean="0"/>
              <a:t>Μετά το διάλειμμα, με αφορμή μια προηγούμενη δραστηριότητα χρονικής ακολουθίας- αλληλουχίας με καρτέλες, η εκπαιδευτικός Α΄ έδωσε στα παιδιά από ένα φύλλο Α4 χωρισμένο σε τρία μέρη. Ζητούσε από αυτά να φτιάξουν μια ιστορία, λέγοντας τι έγινε πριν, κατά τη διάρκεια και ύστερα. Έπειτα, η εκπαιδευτικός είπε στα παιδιά να διηγηθούν την ιστορία αυτή στις ερευνήτριες για να τη γράψουν εκείνες στο χαρτί. Πολλά παιδιά θέλησαν να γράψουν την ιστορία μόνα τους (με τον τρόπο που μπορούσαν), αλλά, δεδομένης της παραπάνω </a:t>
            </a:r>
            <a:r>
              <a:rPr lang="el-GR" dirty="0" err="1" smtClean="0"/>
              <a:t>οδη</a:t>
            </a:r>
            <a:r>
              <a:rPr lang="el-GR" dirty="0" smtClean="0"/>
              <a:t>-</a:t>
            </a:r>
            <a:r>
              <a:rPr lang="el-GR" dirty="0" err="1" smtClean="0"/>
              <a:t>γίας</a:t>
            </a:r>
            <a:r>
              <a:rPr lang="el-GR" dirty="0" smtClean="0"/>
              <a:t> της εκπαιδευτικού να τη γράψουν οι ερευνήτριες, δίστασαν και τόνισαν ότι δε γνωρίζουν</a:t>
            </a:r>
          </a:p>
          <a:p>
            <a:pPr>
              <a:buNone/>
            </a:pPr>
            <a:r>
              <a:rPr lang="el-GR" dirty="0" smtClean="0"/>
              <a:t> 	να γράφουν. «Όχι.. όχι… εσύ!» έλεγαν τα παιδιά στις ερευνήτριες. (Η δραστηριότητα αυτή είχε επαναληφθεί, όπως έδειξαν στις ερευνήτριες τα παιδιά, βάσει των προηγούμενων εργασιών τους που είχαν φυλαγμένες στα συρτάρια τους).</a:t>
            </a:r>
            <a:endParaRPr lang="el-GR" dirty="0"/>
          </a:p>
        </p:txBody>
      </p:sp>
    </p:spTree>
  </p:cSld>
  <p:clrMapOvr>
    <a:masterClrMapping/>
  </p:clrMapOvr>
  <p:transition advTm="0">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428604"/>
            <a:ext cx="8401080" cy="5697559"/>
          </a:xfrm>
        </p:spPr>
        <p:txBody>
          <a:bodyPr>
            <a:normAutofit fontScale="62500" lnSpcReduction="20000"/>
          </a:bodyPr>
          <a:lstStyle/>
          <a:p>
            <a:r>
              <a:rPr lang="el-GR" dirty="0" smtClean="0"/>
              <a:t>Η Νηπιαγωγός φέρνει στην </a:t>
            </a:r>
            <a:r>
              <a:rPr lang="el-GR" dirty="0" err="1" smtClean="0"/>
              <a:t>παρεούλα</a:t>
            </a:r>
            <a:r>
              <a:rPr lang="el-GR" dirty="0" smtClean="0"/>
              <a:t> τα γράμματα προς τον Άγιο Βασίλη που έχουν γράψει τα παιδιά με τους γονείς τους στο σπίτι.</a:t>
            </a:r>
          </a:p>
          <a:p>
            <a:r>
              <a:rPr lang="el-GR" dirty="0" smtClean="0"/>
              <a:t>Ξεκινάει και διαβάζει την προσφώνηση από όλα</a:t>
            </a:r>
          </a:p>
          <a:p>
            <a:r>
              <a:rPr lang="el-GR" dirty="0" err="1" smtClean="0"/>
              <a:t>Νηπ</a:t>
            </a:r>
            <a:r>
              <a:rPr lang="el-GR" dirty="0" smtClean="0"/>
              <a:t>.: Λοιπόν, για ελάτε να δούμε κάτι, θα σας διαβάσω εγώ την αρχή από όλα τα γράμματά σας και θέλω να μου πείτε τι παρατηρείτε</a:t>
            </a:r>
          </a:p>
          <a:p>
            <a:r>
              <a:rPr lang="el-GR" dirty="0" err="1" smtClean="0"/>
              <a:t>Νηπ</a:t>
            </a:r>
            <a:r>
              <a:rPr lang="el-GR" dirty="0" smtClean="0"/>
              <a:t>.: Αγαπητέ Άγιε Βασίλη, </a:t>
            </a:r>
            <a:r>
              <a:rPr lang="el-GR" dirty="0" err="1" smtClean="0"/>
              <a:t>μπλου</a:t>
            </a:r>
            <a:r>
              <a:rPr lang="el-GR" dirty="0" smtClean="0"/>
              <a:t>, </a:t>
            </a:r>
            <a:r>
              <a:rPr lang="el-GR" dirty="0" err="1" smtClean="0"/>
              <a:t>μπλου</a:t>
            </a:r>
            <a:r>
              <a:rPr lang="el-GR" dirty="0" smtClean="0"/>
              <a:t>, </a:t>
            </a:r>
            <a:r>
              <a:rPr lang="el-GR" dirty="0" err="1" smtClean="0"/>
              <a:t>μπλου</a:t>
            </a:r>
            <a:endParaRPr lang="el-GR" dirty="0" smtClean="0"/>
          </a:p>
          <a:p>
            <a:r>
              <a:rPr lang="el-GR" dirty="0" err="1" smtClean="0"/>
              <a:t>Νηπ</a:t>
            </a:r>
            <a:r>
              <a:rPr lang="el-GR" dirty="0" smtClean="0"/>
              <a:t>.: Αγαπημένε μου Άγιε Βασίλη, </a:t>
            </a:r>
            <a:r>
              <a:rPr lang="el-GR" dirty="0" err="1" smtClean="0"/>
              <a:t>μπλου</a:t>
            </a:r>
            <a:r>
              <a:rPr lang="el-GR" dirty="0" smtClean="0"/>
              <a:t>, </a:t>
            </a:r>
            <a:r>
              <a:rPr lang="el-GR" dirty="0" err="1" smtClean="0"/>
              <a:t>μπλου</a:t>
            </a:r>
            <a:r>
              <a:rPr lang="el-GR" dirty="0" smtClean="0"/>
              <a:t>, </a:t>
            </a:r>
            <a:r>
              <a:rPr lang="el-GR" dirty="0" err="1" smtClean="0"/>
              <a:t>μπλου</a:t>
            </a:r>
            <a:endParaRPr lang="el-GR" dirty="0" smtClean="0"/>
          </a:p>
          <a:p>
            <a:r>
              <a:rPr lang="el-GR" dirty="0" err="1" smtClean="0"/>
              <a:t>Νηπ</a:t>
            </a:r>
            <a:r>
              <a:rPr lang="el-GR" dirty="0" smtClean="0"/>
              <a:t>.: Αγαπητέ Άγιε Βασίλη, </a:t>
            </a:r>
            <a:r>
              <a:rPr lang="el-GR" dirty="0" err="1" smtClean="0"/>
              <a:t>μπλου</a:t>
            </a:r>
            <a:r>
              <a:rPr lang="el-GR" dirty="0" smtClean="0"/>
              <a:t>, </a:t>
            </a:r>
            <a:r>
              <a:rPr lang="el-GR" dirty="0" err="1" smtClean="0"/>
              <a:t>μπλου</a:t>
            </a:r>
            <a:r>
              <a:rPr lang="el-GR" dirty="0" smtClean="0"/>
              <a:t>, </a:t>
            </a:r>
            <a:r>
              <a:rPr lang="el-GR" dirty="0" err="1" smtClean="0"/>
              <a:t>μπλου</a:t>
            </a:r>
            <a:endParaRPr lang="el-GR" dirty="0" smtClean="0"/>
          </a:p>
          <a:p>
            <a:r>
              <a:rPr lang="el-GR" dirty="0" smtClean="0"/>
              <a:t>…</a:t>
            </a:r>
          </a:p>
          <a:p>
            <a:r>
              <a:rPr lang="el-GR" dirty="0" err="1" smtClean="0"/>
              <a:t>Νηπ</a:t>
            </a:r>
            <a:r>
              <a:rPr lang="el-GR" dirty="0" smtClean="0"/>
              <a:t>.: για πείτε μου, τι παρατηρήσατε; Τι υπήρχε σε όλα τα γράμματα;</a:t>
            </a:r>
          </a:p>
          <a:p>
            <a:r>
              <a:rPr lang="el-GR" dirty="0" smtClean="0"/>
              <a:t>Κατ.: </a:t>
            </a:r>
            <a:r>
              <a:rPr lang="el-GR" dirty="0" err="1" smtClean="0"/>
              <a:t>μπλου</a:t>
            </a:r>
            <a:r>
              <a:rPr lang="el-GR" dirty="0" smtClean="0"/>
              <a:t>, </a:t>
            </a:r>
            <a:r>
              <a:rPr lang="el-GR" dirty="0" err="1" smtClean="0"/>
              <a:t>μπλου</a:t>
            </a:r>
            <a:r>
              <a:rPr lang="el-GR" dirty="0" smtClean="0"/>
              <a:t>, </a:t>
            </a:r>
            <a:r>
              <a:rPr lang="el-GR" dirty="0" err="1" smtClean="0"/>
              <a:t>μπλου</a:t>
            </a:r>
            <a:endParaRPr lang="el-GR" dirty="0" smtClean="0"/>
          </a:p>
          <a:p>
            <a:r>
              <a:rPr lang="el-GR" dirty="0" err="1" smtClean="0"/>
              <a:t>Νηπ</a:t>
            </a:r>
            <a:r>
              <a:rPr lang="el-GR" dirty="0" smtClean="0"/>
              <a:t>.: ναι πράγματι αλλά αυτό το έλεγα για να εννοήσω ότι κάτι γράφει μετά, πώς ξεκινάνε όλα τα γράμματα; Τι λένε στην αρχή;</a:t>
            </a:r>
          </a:p>
          <a:p>
            <a:r>
              <a:rPr lang="el-GR" dirty="0" err="1" smtClean="0"/>
              <a:t>Γρ</a:t>
            </a:r>
            <a:r>
              <a:rPr lang="el-GR" dirty="0" smtClean="0"/>
              <a:t>.: Άγιε Βασίλη</a:t>
            </a:r>
          </a:p>
          <a:p>
            <a:r>
              <a:rPr lang="el-GR" dirty="0" err="1" smtClean="0"/>
              <a:t>Νηπ</a:t>
            </a:r>
            <a:r>
              <a:rPr lang="el-GR" dirty="0" smtClean="0"/>
              <a:t>.: </a:t>
            </a:r>
            <a:r>
              <a:rPr lang="el-GR" dirty="0" err="1" smtClean="0"/>
              <a:t>ναιιι</a:t>
            </a:r>
            <a:r>
              <a:rPr lang="el-GR" dirty="0" smtClean="0"/>
              <a:t>..</a:t>
            </a:r>
          </a:p>
          <a:p>
            <a:r>
              <a:rPr lang="el-GR" dirty="0" smtClean="0"/>
              <a:t>Μαρ.: Αγαπητέ</a:t>
            </a:r>
          </a:p>
          <a:p>
            <a:r>
              <a:rPr lang="el-GR" dirty="0" err="1" smtClean="0"/>
              <a:t>Νηπ</a:t>
            </a:r>
            <a:r>
              <a:rPr lang="el-GR" dirty="0" smtClean="0"/>
              <a:t>.: αα για ακούστε τι είπε η Μαρ! Αγαπητέ! Όλα τα γράμματα ξεκινούν με αγαπητέ</a:t>
            </a:r>
          </a:p>
          <a:p>
            <a:r>
              <a:rPr lang="el-GR" dirty="0" smtClean="0"/>
              <a:t>…</a:t>
            </a:r>
          </a:p>
          <a:p>
            <a:endParaRPr lang="el-GR" dirty="0"/>
          </a:p>
        </p:txBody>
      </p:sp>
    </p:spTree>
  </p:cSld>
  <p:clrMapOvr>
    <a:masterClrMapping/>
  </p:clrMapOvr>
  <p:transition advTm="0">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hlinkClick r:id="rId2" action="ppaction://hlinkfile"/>
              </a:rPr>
              <a:t>1η </a:t>
            </a:r>
            <a:r>
              <a:rPr lang="el-GR" dirty="0" err="1" smtClean="0">
                <a:hlinkClick r:id="rId2" action="ppaction://hlinkfile"/>
              </a:rPr>
              <a:t>παρατηρηση</a:t>
            </a:r>
            <a:r>
              <a:rPr lang="el-GR" dirty="0" smtClean="0">
                <a:hlinkClick r:id="rId2" action="ppaction://hlinkfile"/>
              </a:rPr>
              <a:t>.</a:t>
            </a:r>
            <a:r>
              <a:rPr lang="en-US" smtClean="0">
                <a:hlinkClick r:id="rId2" action="ppaction://hlinkfile"/>
              </a:rPr>
              <a:t>docx</a:t>
            </a:r>
            <a:endParaRPr lang="el-GR" dirty="0"/>
          </a:p>
        </p:txBody>
      </p:sp>
    </p:spTree>
  </p:cSld>
  <p:clrMapOvr>
    <a:masterClrMapping/>
  </p:clrMapOvr>
  <p:transition advTm="0">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hlinkClick r:id="rId2" action="ppaction://hlinkfile"/>
              </a:rPr>
              <a:t>ΣΕΡΙΦΗ ΤΡΙΑΝΤ. ΣΦΥΡ.</a:t>
            </a:r>
            <a:r>
              <a:rPr lang="en-US" dirty="0" err="1" smtClean="0">
                <a:hlinkClick r:id="rId2" action="ppaction://hlinkfile"/>
              </a:rPr>
              <a:t>pdf</a:t>
            </a:r>
            <a:endParaRPr lang="el-GR" dirty="0" smtClean="0"/>
          </a:p>
          <a:p>
            <a:pPr>
              <a:buNone/>
            </a:pPr>
            <a:r>
              <a:rPr lang="el-GR" dirty="0" smtClean="0"/>
              <a:t>156</a:t>
            </a:r>
          </a:p>
          <a:p>
            <a:r>
              <a:rPr lang="en-US" dirty="0" smtClean="0">
                <a:hlinkClick r:id="rId3" action="ppaction://hlinkfile"/>
              </a:rPr>
              <a:t>Papanastasatou-Penderi2018.pdf</a:t>
            </a:r>
            <a:endParaRPr lang="el-GR" dirty="0" smtClean="0"/>
          </a:p>
          <a:p>
            <a:r>
              <a:rPr lang="el-GR" dirty="0" smtClean="0"/>
              <a:t>Σελ. 71</a:t>
            </a:r>
          </a:p>
          <a:p>
            <a:endParaRPr lang="el-GR" dirty="0"/>
          </a:p>
        </p:txBody>
      </p:sp>
    </p:spTree>
  </p:cSld>
  <p:clrMapOvr>
    <a:masterClrMapping/>
  </p:clrMapOvr>
  <p:transition advTm="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Παρατήρηση (ποιας μορφής;/</a:t>
            </a:r>
            <a:r>
              <a:rPr lang="el-GR" dirty="0" smtClean="0">
                <a:solidFill>
                  <a:srgbClr val="FF0000"/>
                </a:solidFill>
              </a:rPr>
              <a:t>τι θα παρατηρήσουμε</a:t>
            </a:r>
            <a:r>
              <a:rPr lang="el-GR" dirty="0" smtClean="0"/>
              <a:t>;/τι θα καταγράψουμε;)</a:t>
            </a:r>
          </a:p>
          <a:p>
            <a:pPr>
              <a:buNone/>
            </a:pPr>
            <a:r>
              <a:rPr lang="el-GR" dirty="0" smtClean="0">
                <a:hlinkClick r:id="rId3" action="ppaction://hlinkfile"/>
              </a:rPr>
              <a:t>67. Οδηγός Καλών Πρακτικών </a:t>
            </a:r>
            <a:r>
              <a:rPr lang="el-GR" dirty="0" err="1" smtClean="0">
                <a:hlinkClick r:id="rId3" action="ppaction://hlinkfile"/>
              </a:rPr>
              <a:t>pdf.pdf</a:t>
            </a:r>
            <a:endParaRPr lang="el-GR" dirty="0" smtClean="0"/>
          </a:p>
          <a:p>
            <a:r>
              <a:rPr lang="el-GR" dirty="0" smtClean="0"/>
              <a:t>Συνεντεύξεις για αντιλήψεις  &amp; πρακτικές</a:t>
            </a:r>
          </a:p>
          <a:p>
            <a:r>
              <a:rPr lang="el-GR" dirty="0" smtClean="0"/>
              <a:t>Τι προτείνουν τα επίσημα κείμενα, ποιες αρχές υιοθετούν , ποιες  πρακτικές προτείνουν; </a:t>
            </a:r>
            <a:endParaRPr lang="el-GR" dirty="0"/>
          </a:p>
        </p:txBody>
      </p:sp>
    </p:spTree>
  </p:cSld>
  <p:clrMapOvr>
    <a:masterClrMapping/>
  </p:clrMapOvr>
  <p:transition advTm="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00034" y="357166"/>
            <a:ext cx="8186766" cy="5768997"/>
          </a:xfrm>
        </p:spPr>
        <p:txBody>
          <a:bodyPr/>
          <a:lstStyle/>
          <a:p>
            <a:r>
              <a:rPr lang="en-US" dirty="0" smtClean="0"/>
              <a:t>https://mojes.um.edu.my/index.php/MOJES/article/view/12443/8050</a:t>
            </a:r>
            <a:endParaRPr lang="el-GR" dirty="0"/>
          </a:p>
        </p:txBody>
      </p:sp>
    </p:spTree>
  </p:cSld>
  <p:clrMapOvr>
    <a:masterClrMapping/>
  </p:clrMapOvr>
  <p:transition advTm="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 χώρος…</a:t>
            </a:r>
            <a:endParaRPr lang="el-GR" dirty="0"/>
          </a:p>
        </p:txBody>
      </p:sp>
      <p:sp>
        <p:nvSpPr>
          <p:cNvPr id="3" name="2 - Θέση περιεχομένου"/>
          <p:cNvSpPr>
            <a:spLocks noGrp="1"/>
          </p:cNvSpPr>
          <p:nvPr>
            <p:ph idx="1"/>
          </p:nvPr>
        </p:nvSpPr>
        <p:spPr/>
        <p:txBody>
          <a:bodyPr/>
          <a:lstStyle/>
          <a:p>
            <a:r>
              <a:rPr lang="el-GR" dirty="0" smtClean="0"/>
              <a:t>Τι θα καταγράφατε;</a:t>
            </a:r>
            <a:endParaRPr lang="el-GR" dirty="0"/>
          </a:p>
        </p:txBody>
      </p:sp>
    </p:spTree>
  </p:cSld>
  <p:clrMapOvr>
    <a:masterClrMapping/>
  </p:clrMapOvr>
  <p:transition advTm="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28596" y="428604"/>
            <a:ext cx="8258204" cy="5697559"/>
          </a:xfrm>
        </p:spPr>
        <p:txBody>
          <a:bodyPr>
            <a:normAutofit fontScale="77500" lnSpcReduction="20000"/>
          </a:bodyPr>
          <a:lstStyle/>
          <a:p>
            <a:r>
              <a:rPr lang="el-GR" dirty="0" smtClean="0"/>
              <a:t>Είδη έντυπου υλικού</a:t>
            </a:r>
          </a:p>
          <a:p>
            <a:r>
              <a:rPr lang="el-GR" dirty="0" smtClean="0"/>
              <a:t>Είδη βιβλίων</a:t>
            </a:r>
          </a:p>
          <a:p>
            <a:r>
              <a:rPr lang="el-GR" dirty="0" smtClean="0"/>
              <a:t>Παιχνίδια</a:t>
            </a:r>
          </a:p>
          <a:p>
            <a:r>
              <a:rPr lang="el-GR" dirty="0" smtClean="0"/>
              <a:t>Παρουσία γραφών στο χώρο του σχολείου </a:t>
            </a:r>
          </a:p>
          <a:p>
            <a:pPr algn="just">
              <a:buNone/>
            </a:pPr>
            <a:r>
              <a:rPr lang="el-GR" sz="2000" dirty="0" smtClean="0"/>
              <a:t>		Με την είσοδο μας στην τάξη του νηπιαγωγείου παρατηρούμε στην </a:t>
            </a:r>
            <a:r>
              <a:rPr lang="el-GR" sz="2000" dirty="0" smtClean="0"/>
              <a:t>αίθουσα </a:t>
            </a:r>
            <a:r>
              <a:rPr lang="el-GR" sz="2000" dirty="0" smtClean="0"/>
              <a:t>	διδασκαλίας, ζωγραφιές των παιδιών στον ένα τοίχο με </a:t>
            </a:r>
            <a:r>
              <a:rPr lang="el-GR" sz="2000" dirty="0" smtClean="0"/>
              <a:t>θέμα </a:t>
            </a:r>
            <a:r>
              <a:rPr lang="el-GR" sz="2000" dirty="0" smtClean="0"/>
              <a:t>το 	φθινόπωρο. Κάθε </a:t>
            </a:r>
            <a:r>
              <a:rPr lang="en-US" sz="2000" dirty="0" smtClean="0"/>
              <a:t>	</a:t>
            </a:r>
            <a:r>
              <a:rPr lang="el-GR" sz="2000" dirty="0" smtClean="0"/>
              <a:t>παιδί </a:t>
            </a:r>
            <a:r>
              <a:rPr lang="el-GR" sz="2000" dirty="0" smtClean="0"/>
              <a:t>στην ζωγραφιά του, έχει γράψει το </a:t>
            </a:r>
            <a:r>
              <a:rPr lang="el-GR" sz="2000" dirty="0" smtClean="0"/>
              <a:t>όνομά </a:t>
            </a:r>
            <a:r>
              <a:rPr lang="el-GR" sz="2000" dirty="0" smtClean="0"/>
              <a:t>του και </a:t>
            </a:r>
            <a:r>
              <a:rPr lang="el-GR" sz="2000" dirty="0" smtClean="0"/>
              <a:t>έχουν </a:t>
            </a:r>
            <a:r>
              <a:rPr lang="el-GR" sz="2000" dirty="0" err="1" smtClean="0"/>
              <a:t>παράξει</a:t>
            </a:r>
            <a:r>
              <a:rPr lang="el-GR" sz="2000" dirty="0" smtClean="0"/>
              <a:t> κείμενα άλλα </a:t>
            </a:r>
            <a:r>
              <a:rPr lang="en-US" sz="2000" dirty="0" smtClean="0"/>
              <a:t>	</a:t>
            </a:r>
            <a:r>
              <a:rPr lang="el-GR" sz="2000" dirty="0" smtClean="0"/>
              <a:t>συμβατικά </a:t>
            </a:r>
            <a:r>
              <a:rPr lang="el-GR" sz="2000" dirty="0" smtClean="0"/>
              <a:t>και άλλα μη.</a:t>
            </a:r>
          </a:p>
          <a:p>
            <a:pPr algn="just"/>
            <a:endParaRPr lang="el-GR" sz="2000" dirty="0" smtClean="0"/>
          </a:p>
          <a:p>
            <a:pPr algn="just">
              <a:buNone/>
            </a:pPr>
            <a:r>
              <a:rPr lang="el-GR" sz="2000" dirty="0" smtClean="0"/>
              <a:t>		Μπαίνοντας στην τάξη τα παιδιά επιλέγουν το όνομα τους από ένα κουτί και το 	τοποθετούν στον πίνακα των παρόντων. Τα ονόματα είναι σε ένα παραλληλόγραμμο 	πλαστικοποιημένο χαρτί με γραμματοσειρά ηλεκτρονικού υπολογιστή. </a:t>
            </a:r>
          </a:p>
          <a:p>
            <a:pPr algn="just">
              <a:buNone/>
            </a:pPr>
            <a:r>
              <a:rPr lang="en-US" sz="2000" dirty="0" smtClean="0"/>
              <a:t>	</a:t>
            </a:r>
            <a:r>
              <a:rPr lang="el-GR" sz="2000" dirty="0" smtClean="0"/>
              <a:t>	Στον πίνακα η νηπιαγωγός έχει γράψει ήδη την ημερομηνία. Πχ. 23 Νοεμβρίου 2021. 	Ο πίνακας έχει γραμμένο το γράμμα </a:t>
            </a:r>
            <a:r>
              <a:rPr lang="el-GR" sz="2000" dirty="0" err="1" smtClean="0"/>
              <a:t>Π,π</a:t>
            </a:r>
            <a:r>
              <a:rPr lang="el-GR" sz="2000" dirty="0" smtClean="0"/>
              <a:t>. Δίπλα του είναι κάποιες λέξεις που ξεκινούν 	από π όπως πατάτα, </a:t>
            </a:r>
            <a:r>
              <a:rPr lang="el-GR" sz="2000" dirty="0" err="1" smtClean="0"/>
              <a:t>πόρτα,παπί</a:t>
            </a:r>
            <a:r>
              <a:rPr lang="el-GR" sz="2000" dirty="0" smtClean="0"/>
              <a:t>. Είναι αναρτημένα τα σχήματα, όπως το τρίγωνο, το 	τετράγωνο, ο κύκλος και δίπλα η ονομασία τους. Επίσης, είναι αναρτημένες και οι 	εποχές του χρόνου με τους μήνες και κάποιοι κανόνες πεζών υποθέτουμε στο πλαίσιο 	δραστηριοτήτων. </a:t>
            </a:r>
            <a:r>
              <a:rPr lang="el-GR" sz="2000" dirty="0" err="1" smtClean="0"/>
              <a:t>Ό,τι</a:t>
            </a:r>
            <a:r>
              <a:rPr lang="el-GR" sz="2000" dirty="0" smtClean="0"/>
              <a:t> υπάρχει στον πίνακα είναι γραμμένο με το χέρι της 	νηπιαγωγού. Ο πίνακας δεν αξιοποιήθηκε κατά τη διάρκεια της ημέρας παρά μόνο 	για να κρεμαστεί πάνω ένα φυλλάδιο για τον κώδικα οδικής κυκλοφορίας, 	δραστηριότητα που θα αναπτυχθεί παρακάτω.</a:t>
            </a:r>
          </a:p>
          <a:p>
            <a:pPr algn="just">
              <a:buNone/>
            </a:pPr>
            <a:r>
              <a:rPr lang="el-GR" sz="2000" dirty="0" smtClean="0"/>
              <a:t>		Στους τοίχους γύρω </a:t>
            </a:r>
            <a:r>
              <a:rPr lang="el-GR" sz="2000" dirty="0" err="1" smtClean="0"/>
              <a:t>γύρω</a:t>
            </a:r>
            <a:r>
              <a:rPr lang="el-GR" sz="2000" dirty="0" smtClean="0"/>
              <a:t> υπάρχει αρκετό υλικό όπως :</a:t>
            </a:r>
          </a:p>
          <a:p>
            <a:pPr algn="just">
              <a:buNone/>
            </a:pPr>
            <a:r>
              <a:rPr lang="el-GR" sz="2000" dirty="0" smtClean="0"/>
              <a:t>		Οι κανόνες της τάξης γραμμένοι στον υπολογιστή…………</a:t>
            </a:r>
          </a:p>
          <a:p>
            <a:pPr>
              <a:buNone/>
            </a:pPr>
            <a:endParaRPr lang="el-GR" sz="2000" dirty="0" smtClean="0"/>
          </a:p>
        </p:txBody>
      </p:sp>
    </p:spTree>
  </p:cSld>
  <p:clrMapOvr>
    <a:masterClrMapping/>
  </p:clrMapOvr>
  <p:transition advTm="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Βιβλία που έχουν φτιάξει παιδιά προηγούμενης χρονιάς</a:t>
            </a:r>
          </a:p>
          <a:p>
            <a:endParaRPr lang="el-GR" dirty="0"/>
          </a:p>
        </p:txBody>
      </p:sp>
      <p:pic>
        <p:nvPicPr>
          <p:cNvPr id="4" name="3 - Εικόνα" descr="261200320_1522230654799140_7829497771717561593_n.jpg"/>
          <p:cNvPicPr/>
          <p:nvPr/>
        </p:nvPicPr>
        <p:blipFill>
          <a:blip r:embed="rId2" cstate="print"/>
          <a:stretch>
            <a:fillRect/>
          </a:stretch>
        </p:blipFill>
        <p:spPr>
          <a:xfrm>
            <a:off x="5715008" y="2214554"/>
            <a:ext cx="2763907" cy="2126974"/>
          </a:xfrm>
          <a:prstGeom prst="rect">
            <a:avLst/>
          </a:prstGeom>
        </p:spPr>
      </p:pic>
    </p:spTree>
  </p:cSld>
  <p:clrMapOvr>
    <a:masterClrMapping/>
  </p:clrMapOvr>
  <p:transition advTm="0">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642918"/>
            <a:ext cx="8401080" cy="5483245"/>
          </a:xfrm>
        </p:spPr>
        <p:txBody>
          <a:bodyPr/>
          <a:lstStyle/>
          <a:p>
            <a:r>
              <a:rPr lang="el-GR" sz="2000" dirty="0" smtClean="0"/>
              <a:t>Ακολούθως δίπλα από το τραπέζι υπάρχει πάνω στην κουρτίνα κολλημένη μια αφίσα των παιδιών με θέμα το πολυτεχνείο. Παρατηρούμε διάφορες φιγούρες που έχουν φτιάξει τα παιδιά αλλά και λέξεις και φράσεις σχετικές με το θέμα</a:t>
            </a:r>
          </a:p>
          <a:p>
            <a:endParaRPr lang="el-GR" dirty="0"/>
          </a:p>
        </p:txBody>
      </p:sp>
      <p:pic>
        <p:nvPicPr>
          <p:cNvPr id="4" name="5 - Εικόνα" descr="260908351_684142555913867_7995612859307701614_n.jpg"/>
          <p:cNvPicPr/>
          <p:nvPr/>
        </p:nvPicPr>
        <p:blipFill>
          <a:blip r:embed="rId2" cstate="print"/>
          <a:stretch>
            <a:fillRect/>
          </a:stretch>
        </p:blipFill>
        <p:spPr>
          <a:xfrm>
            <a:off x="2357422" y="1857365"/>
            <a:ext cx="4843892" cy="4190596"/>
          </a:xfrm>
          <a:prstGeom prst="rect">
            <a:avLst/>
          </a:prstGeom>
        </p:spPr>
      </p:pic>
    </p:spTree>
  </p:cSld>
  <p:clrMapOvr>
    <a:masterClrMapping/>
  </p:clrMapOvr>
  <p:transition advTm="0">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Εγγράμματα γεγονότα στο πλαίσιο του σχολείου</a:t>
            </a:r>
            <a:endParaRPr lang="el-GR" dirty="0"/>
          </a:p>
        </p:txBody>
      </p:sp>
      <p:sp>
        <p:nvSpPr>
          <p:cNvPr id="3" name="2 - Θέση περιεχομένου"/>
          <p:cNvSpPr>
            <a:spLocks noGrp="1"/>
          </p:cNvSpPr>
          <p:nvPr>
            <p:ph idx="1"/>
          </p:nvPr>
        </p:nvSpPr>
        <p:spPr/>
        <p:txBody>
          <a:bodyPr/>
          <a:lstStyle/>
          <a:p>
            <a:r>
              <a:rPr lang="el-GR" dirty="0" smtClean="0"/>
              <a:t>Φέρτε στο μυαλό σας μια τάξη νηπιαγωγείου και σκεφτείτε εγγράμματα γεγονότα που θα μπορούσατε να καταγράψετε.</a:t>
            </a:r>
            <a:endParaRPr lang="el-GR" dirty="0"/>
          </a:p>
        </p:txBody>
      </p:sp>
    </p:spTree>
  </p:cSld>
  <p:clrMapOvr>
    <a:masterClrMapping/>
  </p:clrMapOvr>
  <p:transition advTm="0">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Καθημερινή ρουτίνα (ονόματα, καιρός, ημερολόγιο)</a:t>
            </a:r>
          </a:p>
          <a:p>
            <a:r>
              <a:rPr lang="el-GR" dirty="0" smtClean="0"/>
              <a:t>Γωνιές παιχνιδιού προσποίησης</a:t>
            </a:r>
          </a:p>
          <a:p>
            <a:r>
              <a:rPr lang="el-GR" dirty="0" smtClean="0"/>
              <a:t>Γραφή ονόματος τίτλου σε εργασίες &amp; ζωγραφιές</a:t>
            </a:r>
          </a:p>
          <a:p>
            <a:r>
              <a:rPr lang="el-GR" dirty="0" smtClean="0"/>
              <a:t>Δανειστική βιβλιοθήκη</a:t>
            </a:r>
          </a:p>
          <a:p>
            <a:r>
              <a:rPr lang="el-GR" dirty="0" smtClean="0"/>
              <a:t>Δημιουργία προσκλήσεων, σύνταξη γραμμάτων, επεξεργασία εντύπων</a:t>
            </a:r>
          </a:p>
          <a:p>
            <a:endParaRPr lang="el-GR" dirty="0"/>
          </a:p>
        </p:txBody>
      </p:sp>
    </p:spTree>
  </p:cSld>
  <p:clrMapOvr>
    <a:masterClrMapping/>
  </p:clrMapOvr>
  <p:transition advTm="0">
    <p:fad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679</Words>
  <PresentationFormat>Προβολή στην οθόνη (4:3)</PresentationFormat>
  <Paragraphs>84</Paragraphs>
  <Slides>18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Πρακτικές Γραμματισμού στο Nηπιαγωγείο</vt:lpstr>
      <vt:lpstr>Διαφάνεια 2</vt:lpstr>
      <vt:lpstr>Διαφάνεια 3</vt:lpstr>
      <vt:lpstr>Ο χώρος…</vt:lpstr>
      <vt:lpstr>Διαφάνεια 5</vt:lpstr>
      <vt:lpstr>Διαφάνεια 6</vt:lpstr>
      <vt:lpstr>Διαφάνεια 7</vt:lpstr>
      <vt:lpstr>Εγγράμματα γεγονότα στο πλαίσιο του σχολείου</vt:lpstr>
      <vt:lpstr>Διαφάνεια 9</vt:lpstr>
      <vt:lpstr>Διαφάνεια 10</vt:lpstr>
      <vt:lpstr>Διαφάνεια 11</vt:lpstr>
      <vt:lpstr>Πρακτικές</vt:lpstr>
      <vt:lpstr>Διαφάνεια 13</vt:lpstr>
      <vt:lpstr>Διαφάνεια 14</vt:lpstr>
      <vt:lpstr>Διαφάνεια 15</vt:lpstr>
      <vt:lpstr>Διαφάνεια 16</vt:lpstr>
      <vt:lpstr>Διαφάνεια 17</vt:lpstr>
      <vt:lpstr>Διαφάνεια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28</cp:revision>
  <dcterms:created xsi:type="dcterms:W3CDTF">2020-11-24T22:57:18Z</dcterms:created>
  <dcterms:modified xsi:type="dcterms:W3CDTF">2023-10-30T04:19:37Z</dcterms:modified>
</cp:coreProperties>
</file>