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ppt/theme/themeOverride2.xml" ContentType="application/vnd.openxmlformats-officedocument.themeOverride+xml"/>
  <Override PartName="/ppt/notesSlides/notesSlide17.xml" ContentType="application/vnd.openxmlformats-officedocument.presentationml.notesSlide+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1013" r:id="rId2"/>
    <p:sldId id="1049" r:id="rId3"/>
    <p:sldId id="1070" r:id="rId4"/>
    <p:sldId id="1003" r:id="rId5"/>
    <p:sldId id="1017" r:id="rId6"/>
    <p:sldId id="1081" r:id="rId7"/>
    <p:sldId id="1050" r:id="rId8"/>
    <p:sldId id="1087" r:id="rId9"/>
    <p:sldId id="1071" r:id="rId10"/>
    <p:sldId id="506" r:id="rId11"/>
    <p:sldId id="1082" r:id="rId12"/>
    <p:sldId id="314" r:id="rId13"/>
    <p:sldId id="1076" r:id="rId14"/>
    <p:sldId id="266" r:id="rId15"/>
    <p:sldId id="257" r:id="rId16"/>
    <p:sldId id="1028" r:id="rId17"/>
    <p:sldId id="1036" r:id="rId18"/>
    <p:sldId id="1037" r:id="rId19"/>
    <p:sldId id="477" r:id="rId20"/>
    <p:sldId id="496" r:id="rId21"/>
    <p:sldId id="442" r:id="rId22"/>
    <p:sldId id="1048" r:id="rId23"/>
    <p:sldId id="1086" r:id="rId24"/>
    <p:sldId id="1084" r:id="rId25"/>
    <p:sldId id="1085" r:id="rId26"/>
    <p:sldId id="319" r:id="rId27"/>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30714A9-8C20-C344-8379-DC88926F49BB}">
          <p14:sldIdLst>
            <p14:sldId id="1013"/>
          </p14:sldIdLst>
        </p14:section>
        <p14:section name="Introduction" id="{E22D37CE-3D11-6742-8D32-10782723DB93}">
          <p14:sldIdLst>
            <p14:sldId id="1049"/>
            <p14:sldId id="1070"/>
            <p14:sldId id="1003"/>
          </p14:sldIdLst>
        </p14:section>
        <p14:section name="Why Inclusion?" id="{61B772A5-6EC6-BB40-AB8D-8E61581553E8}">
          <p14:sldIdLst>
            <p14:sldId id="1017"/>
            <p14:sldId id="1081"/>
            <p14:sldId id="1050"/>
            <p14:sldId id="1087"/>
            <p14:sldId id="1071"/>
            <p14:sldId id="506"/>
            <p14:sldId id="1082"/>
          </p14:sldIdLst>
        </p14:section>
        <p14:section name="What do we know about inclusion?" id="{97DD0BA0-394D-3649-8827-28E1EC470BF0}">
          <p14:sldIdLst>
            <p14:sldId id="314"/>
            <p14:sldId id="1076"/>
            <p14:sldId id="266"/>
            <p14:sldId id="257"/>
            <p14:sldId id="1028"/>
            <p14:sldId id="1036"/>
            <p14:sldId id="1037"/>
            <p14:sldId id="477"/>
            <p14:sldId id="496"/>
            <p14:sldId id="442"/>
            <p14:sldId id="1048"/>
            <p14:sldId id="1086"/>
            <p14:sldId id="1084"/>
            <p14:sldId id="1085"/>
          </p14:sldIdLst>
        </p14:section>
        <p14:section name="How do we implement?" id="{8EBA677A-7BEA-DE4C-8969-2FA7A198728B}">
          <p14:sldIdLst>
            <p14:sldId id="31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m, Chih-Ing" initials="LC"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92" autoAdjust="0"/>
    <p:restoredTop sz="74510" autoAdjust="0"/>
  </p:normalViewPr>
  <p:slideViewPr>
    <p:cSldViewPr>
      <p:cViewPr>
        <p:scale>
          <a:sx n="30" d="100"/>
          <a:sy n="30" d="100"/>
        </p:scale>
        <p:origin x="689" y="168"/>
      </p:cViewPr>
      <p:guideLst>
        <p:guide orient="horz" pos="2160"/>
        <p:guide pos="2880"/>
      </p:guideLst>
    </p:cSldViewPr>
  </p:slideViewPr>
  <p:outlineViewPr>
    <p:cViewPr>
      <p:scale>
        <a:sx n="33" d="100"/>
        <a:sy n="33" d="100"/>
      </p:scale>
      <p:origin x="0" y="0"/>
    </p:cViewPr>
  </p:outlineViewPr>
  <p:notesTextViewPr>
    <p:cViewPr>
      <p:scale>
        <a:sx n="168" d="100"/>
        <a:sy n="168" d="100"/>
      </p:scale>
      <p:origin x="0" y="0"/>
    </p:cViewPr>
  </p:notesTextViewPr>
  <p:sorterViewPr>
    <p:cViewPr>
      <p:scale>
        <a:sx n="1" d="1"/>
        <a:sy n="1" d="1"/>
      </p:scale>
      <p:origin x="0" y="-49550"/>
    </p:cViewPr>
  </p:sorterViewPr>
  <p:notesViewPr>
    <p:cSldViewPr>
      <p:cViewPr varScale="1">
        <p:scale>
          <a:sx n="85" d="100"/>
          <a:sy n="85" d="100"/>
        </p:scale>
        <p:origin x="-318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4AC23F-E637-2A4D-9E5D-5C262C855576}" type="datetimeFigureOut">
              <a:rPr lang="en-US" smtClean="0"/>
              <a:t>2/10/2026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152FB7-3C21-5841-812D-B028AADA1FD8}" type="slidenum">
              <a:rPr lang="en-US" smtClean="0"/>
              <a:t>‹#›</a:t>
            </a:fld>
            <a:endParaRPr lang="en-US"/>
          </a:p>
        </p:txBody>
      </p:sp>
    </p:spTree>
    <p:extLst>
      <p:ext uri="{BB962C8B-B14F-4D97-AF65-F5344CB8AC3E}">
        <p14:creationId xmlns:p14="http://schemas.microsoft.com/office/powerpoint/2010/main" val="2100004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 </a:t>
            </a:r>
            <a:endParaRPr lang="el-GR"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1</a:t>
            </a:fld>
            <a:endParaRPr lang="en-US"/>
          </a:p>
        </p:txBody>
      </p:sp>
    </p:spTree>
    <p:extLst>
      <p:ext uri="{BB962C8B-B14F-4D97-AF65-F5344CB8AC3E}">
        <p14:creationId xmlns:p14="http://schemas.microsoft.com/office/powerpoint/2010/main" val="1624496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C0152FB7-3C21-5841-812D-B028AADA1FD8}" type="slidenum">
              <a:rPr lang="en-US" smtClean="0"/>
              <a:t>2</a:t>
            </a:fld>
            <a:endParaRPr lang="en-US"/>
          </a:p>
        </p:txBody>
      </p:sp>
    </p:spTree>
    <p:extLst>
      <p:ext uri="{BB962C8B-B14F-4D97-AF65-F5344CB8AC3E}">
        <p14:creationId xmlns:p14="http://schemas.microsoft.com/office/powerpoint/2010/main" val="2321369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 </a:t>
            </a:r>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3</a:t>
            </a:fld>
            <a:endParaRPr lang="en-US"/>
          </a:p>
        </p:txBody>
      </p:sp>
    </p:spTree>
    <p:extLst>
      <p:ext uri="{BB962C8B-B14F-4D97-AF65-F5344CB8AC3E}">
        <p14:creationId xmlns:p14="http://schemas.microsoft.com/office/powerpoint/2010/main" val="2794362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4</a:t>
            </a:fld>
            <a:endParaRPr lang="en-US"/>
          </a:p>
        </p:txBody>
      </p:sp>
    </p:spTree>
    <p:extLst>
      <p:ext uri="{BB962C8B-B14F-4D97-AF65-F5344CB8AC3E}">
        <p14:creationId xmlns:p14="http://schemas.microsoft.com/office/powerpoint/2010/main" val="478280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5</a:t>
            </a:fld>
            <a:endParaRPr lang="en-US"/>
          </a:p>
        </p:txBody>
      </p:sp>
    </p:spTree>
    <p:extLst>
      <p:ext uri="{BB962C8B-B14F-4D97-AF65-F5344CB8AC3E}">
        <p14:creationId xmlns:p14="http://schemas.microsoft.com/office/powerpoint/2010/main" val="4175540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6</a:t>
            </a:fld>
            <a:endParaRPr lang="en-US"/>
          </a:p>
        </p:txBody>
      </p:sp>
    </p:spTree>
    <p:extLst>
      <p:ext uri="{BB962C8B-B14F-4D97-AF65-F5344CB8AC3E}">
        <p14:creationId xmlns:p14="http://schemas.microsoft.com/office/powerpoint/2010/main" val="371687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7</a:t>
            </a:fld>
            <a:endParaRPr lang="en-US"/>
          </a:p>
        </p:txBody>
      </p:sp>
    </p:spTree>
    <p:extLst>
      <p:ext uri="{BB962C8B-B14F-4D97-AF65-F5344CB8AC3E}">
        <p14:creationId xmlns:p14="http://schemas.microsoft.com/office/powerpoint/2010/main" val="809589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8</a:t>
            </a:fld>
            <a:endParaRPr lang="en-US"/>
          </a:p>
        </p:txBody>
      </p:sp>
    </p:spTree>
    <p:extLst>
      <p:ext uri="{BB962C8B-B14F-4D97-AF65-F5344CB8AC3E}">
        <p14:creationId xmlns:p14="http://schemas.microsoft.com/office/powerpoint/2010/main" val="3992559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9</a:t>
            </a:fld>
            <a:endParaRPr lang="en-US"/>
          </a:p>
        </p:txBody>
      </p:sp>
    </p:spTree>
    <p:extLst>
      <p:ext uri="{BB962C8B-B14F-4D97-AF65-F5344CB8AC3E}">
        <p14:creationId xmlns:p14="http://schemas.microsoft.com/office/powerpoint/2010/main" val="44736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FA5168-638D-4493-9247-DDE041A1F9C0}" type="slidenum">
              <a:rPr lang="en-US" smtClean="0"/>
              <a:pPr/>
              <a:t>10</a:t>
            </a:fld>
            <a:endParaRPr lang="en-US"/>
          </a:p>
        </p:txBody>
      </p:sp>
    </p:spTree>
    <p:extLst>
      <p:ext uri="{BB962C8B-B14F-4D97-AF65-F5344CB8AC3E}">
        <p14:creationId xmlns:p14="http://schemas.microsoft.com/office/powerpoint/2010/main" val="703457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11</a:t>
            </a:fld>
            <a:endParaRPr lang="en-US"/>
          </a:p>
        </p:txBody>
      </p:sp>
    </p:spTree>
    <p:extLst>
      <p:ext uri="{BB962C8B-B14F-4D97-AF65-F5344CB8AC3E}">
        <p14:creationId xmlns:p14="http://schemas.microsoft.com/office/powerpoint/2010/main" val="1876376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NAI</a:t>
            </a:r>
            <a:endParaRPr lang="el-GR" dirty="0"/>
          </a:p>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12</a:t>
            </a:fld>
            <a:endParaRPr lang="en-US"/>
          </a:p>
        </p:txBody>
      </p:sp>
    </p:spTree>
    <p:extLst>
      <p:ext uri="{BB962C8B-B14F-4D97-AF65-F5344CB8AC3E}">
        <p14:creationId xmlns:p14="http://schemas.microsoft.com/office/powerpoint/2010/main" val="2564161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FA5168-638D-4493-9247-DDE041A1F9C0}" type="slidenum">
              <a:rPr lang="en-US" smtClean="0"/>
              <a:pPr/>
              <a:t>13</a:t>
            </a:fld>
            <a:endParaRPr lang="en-US"/>
          </a:p>
        </p:txBody>
      </p:sp>
    </p:spTree>
    <p:extLst>
      <p:ext uri="{BB962C8B-B14F-4D97-AF65-F5344CB8AC3E}">
        <p14:creationId xmlns:p14="http://schemas.microsoft.com/office/powerpoint/2010/main" val="993211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b="1" baseline="0" dirty="0"/>
          </a:p>
          <a:p>
            <a:endParaRPr lang="en-US" b="1" baseline="0" dirty="0"/>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C0152FB7-3C21-5841-812D-B028AADA1FD8}" type="slidenum">
              <a:rPr lang="en-US" smtClean="0"/>
              <a:t>14</a:t>
            </a:fld>
            <a:endParaRPr lang="en-US"/>
          </a:p>
        </p:txBody>
      </p:sp>
    </p:spTree>
    <p:extLst>
      <p:ext uri="{BB962C8B-B14F-4D97-AF65-F5344CB8AC3E}">
        <p14:creationId xmlns:p14="http://schemas.microsoft.com/office/powerpoint/2010/main" val="1198666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Studies are showing that children with disabilities in inclusive classrooms demonstrated more social interactions with peers with and without disabilities, had larger networks of friends, and were more socially competent compared to children in separate settings.    Importantly,  studies indicate that the benefits for children with disabilities, are achieved only when young children are included several days per week in social and learning opportunities with their peers, and specialized instructional strategies are used to meet children’s individual needs.</a:t>
            </a:r>
          </a:p>
          <a:p>
            <a:endParaRPr lang="en-US" b="1" baseline="0" dirty="0"/>
          </a:p>
          <a:p>
            <a:r>
              <a:rPr lang="en-US" sz="1200" b="1" i="0" u="none" strike="noStrike" kern="1200" baseline="0" dirty="0">
                <a:solidFill>
                  <a:schemeClr val="tx1"/>
                </a:solidFill>
                <a:latin typeface="+mn-lt"/>
                <a:ea typeface="+mn-ea"/>
                <a:cs typeface="+mn-cs"/>
              </a:rPr>
              <a:t>Typically developing children can show positive developmental, social, and attitudinal outcomes from inclusive experiences. </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15</a:t>
            </a:fld>
            <a:endParaRPr lang="en-US"/>
          </a:p>
        </p:txBody>
      </p:sp>
    </p:spTree>
    <p:extLst>
      <p:ext uri="{BB962C8B-B14F-4D97-AF65-F5344CB8AC3E}">
        <p14:creationId xmlns:p14="http://schemas.microsoft.com/office/powerpoint/2010/main" val="462914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l-GR"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0152FB7-3C21-5841-812D-B028AADA1FD8}" type="slidenum">
              <a:rPr lang="en-US" smtClean="0"/>
              <a:t>16</a:t>
            </a:fld>
            <a:endParaRPr lang="en-US"/>
          </a:p>
        </p:txBody>
      </p:sp>
    </p:spTree>
    <p:extLst>
      <p:ext uri="{BB962C8B-B14F-4D97-AF65-F5344CB8AC3E}">
        <p14:creationId xmlns:p14="http://schemas.microsoft.com/office/powerpoint/2010/main" val="1545424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52FB7-3C21-5841-812D-B028AADA1F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5691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152FB7-3C21-5841-812D-B028AADA1F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4474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4732D4-43D7-4D0D-96EF-BAD283489150}" type="slidenum">
              <a:rPr lang="en-US" smtClean="0"/>
              <a:pPr/>
              <a:t>19</a:t>
            </a:fld>
            <a:endParaRPr lang="en-US"/>
          </a:p>
        </p:txBody>
      </p:sp>
    </p:spTree>
    <p:extLst>
      <p:ext uri="{BB962C8B-B14F-4D97-AF65-F5344CB8AC3E}">
        <p14:creationId xmlns:p14="http://schemas.microsoft.com/office/powerpoint/2010/main" val="3699435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FA5168-638D-4493-9247-DDE041A1F9C0}" type="slidenum">
              <a:rPr lang="en-US" smtClean="0"/>
              <a:pPr/>
              <a:t>20</a:t>
            </a:fld>
            <a:endParaRPr lang="en-US"/>
          </a:p>
        </p:txBody>
      </p:sp>
    </p:spTree>
    <p:extLst>
      <p:ext uri="{BB962C8B-B14F-4D97-AF65-F5344CB8AC3E}">
        <p14:creationId xmlns:p14="http://schemas.microsoft.com/office/powerpoint/2010/main" val="26521896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C0152FB7-3C21-5841-812D-B028AADA1FD8}" type="slidenum">
              <a:rPr lang="en-US" smtClean="0"/>
              <a:t>21</a:t>
            </a:fld>
            <a:endParaRPr lang="en-US"/>
          </a:p>
        </p:txBody>
      </p:sp>
    </p:spTree>
    <p:extLst>
      <p:ext uri="{BB962C8B-B14F-4D97-AF65-F5344CB8AC3E}">
        <p14:creationId xmlns:p14="http://schemas.microsoft.com/office/powerpoint/2010/main" val="542093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a:t>
            </a:r>
          </a:p>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22</a:t>
            </a:fld>
            <a:endParaRPr lang="en-US"/>
          </a:p>
        </p:txBody>
      </p:sp>
    </p:spTree>
    <p:extLst>
      <p:ext uri="{BB962C8B-B14F-4D97-AF65-F5344CB8AC3E}">
        <p14:creationId xmlns:p14="http://schemas.microsoft.com/office/powerpoint/2010/main" val="3814400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C0152FB7-3C21-5841-812D-B028AADA1FD8}" type="slidenum">
              <a:rPr lang="en-US" smtClean="0"/>
              <a:t>26</a:t>
            </a:fld>
            <a:endParaRPr lang="en-US"/>
          </a:p>
        </p:txBody>
      </p:sp>
    </p:spTree>
    <p:extLst>
      <p:ext uri="{BB962C8B-B14F-4D97-AF65-F5344CB8AC3E}">
        <p14:creationId xmlns:p14="http://schemas.microsoft.com/office/powerpoint/2010/main" val="1379026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ntent Full">
    <p:spTree>
      <p:nvGrpSpPr>
        <p:cNvPr id="1" name=""/>
        <p:cNvGrpSpPr/>
        <p:nvPr/>
      </p:nvGrpSpPr>
      <p:grpSpPr>
        <a:xfrm>
          <a:off x="0" y="0"/>
          <a:ext cx="0" cy="0"/>
          <a:chOff x="0" y="0"/>
          <a:chExt cx="0" cy="0"/>
        </a:xfrm>
      </p:grpSpPr>
      <p:sp>
        <p:nvSpPr>
          <p:cNvPr id="41" name="Rectangle 40"/>
          <p:cNvSpPr/>
          <p:nvPr userDrawn="1"/>
        </p:nvSpPr>
        <p:spPr>
          <a:xfrm>
            <a:off x="1797894" y="-1"/>
            <a:ext cx="16490106" cy="1441343"/>
          </a:xfrm>
          <a:prstGeom prst="rect">
            <a:avLst/>
          </a:prstGeom>
          <a:solidFill>
            <a:srgbClr val="15A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50"/>
          </a:p>
        </p:txBody>
      </p:sp>
      <p:sp>
        <p:nvSpPr>
          <p:cNvPr id="39" name="Text Placeholder 32"/>
          <p:cNvSpPr>
            <a:spLocks noGrp="1"/>
          </p:cNvSpPr>
          <p:nvPr>
            <p:ph type="body" sz="quarter" idx="14"/>
          </p:nvPr>
        </p:nvSpPr>
        <p:spPr>
          <a:xfrm>
            <a:off x="2007219" y="288054"/>
            <a:ext cx="15941823" cy="865230"/>
          </a:xfrm>
          <a:prstGeom prst="rect">
            <a:avLst/>
          </a:prstGeom>
        </p:spPr>
        <p:txBody>
          <a:bodyPr/>
          <a:lstStyle>
            <a:lvl1pPr marL="0" indent="0">
              <a:buNone/>
              <a:defRPr sz="5400" b="0" i="0" baseline="0">
                <a:solidFill>
                  <a:schemeClr val="bg1"/>
                </a:solidFill>
                <a:latin typeface="+mj-lt"/>
                <a:ea typeface="Arial" charset="0"/>
                <a:cs typeface="Arial" charset="0"/>
              </a:defRPr>
            </a:lvl1pPr>
            <a:lvl2pPr marL="685800" indent="0">
              <a:buNone/>
              <a:defRPr sz="2700" b="0" i="0">
                <a:latin typeface="Segoe UI" charset="0"/>
                <a:ea typeface="Segoe UI" charset="0"/>
                <a:cs typeface="Segoe UI" charset="0"/>
              </a:defRPr>
            </a:lvl2pPr>
            <a:lvl3pPr marL="1371600" indent="0">
              <a:buNone/>
              <a:defRPr sz="2400" b="0" i="0">
                <a:latin typeface="Segoe UI" charset="0"/>
                <a:ea typeface="Segoe UI" charset="0"/>
                <a:cs typeface="Segoe UI" charset="0"/>
              </a:defRPr>
            </a:lvl3pPr>
            <a:lvl4pPr marL="2057400" indent="0">
              <a:buNone/>
              <a:defRPr sz="2100" b="0" i="0">
                <a:latin typeface="Segoe UI" charset="0"/>
                <a:ea typeface="Segoe UI" charset="0"/>
                <a:cs typeface="Segoe UI" charset="0"/>
              </a:defRPr>
            </a:lvl4pPr>
            <a:lvl5pPr marL="2743200" indent="0">
              <a:buNone/>
              <a:defRPr sz="2100" b="0" i="0">
                <a:latin typeface="Segoe UI" charset="0"/>
                <a:ea typeface="Segoe UI" charset="0"/>
                <a:cs typeface="Segoe UI" charset="0"/>
              </a:defRPr>
            </a:lvl5pPr>
          </a:lstStyle>
          <a:p>
            <a:pPr lvl="0"/>
            <a:r>
              <a:rPr lang="en-US" dirty="0"/>
              <a:t>Edit Master text styles</a:t>
            </a:r>
          </a:p>
        </p:txBody>
      </p:sp>
      <p:sp>
        <p:nvSpPr>
          <p:cNvPr id="40" name="Text Placeholder 20"/>
          <p:cNvSpPr>
            <a:spLocks noGrp="1"/>
          </p:cNvSpPr>
          <p:nvPr>
            <p:ph type="body" sz="quarter" idx="10"/>
          </p:nvPr>
        </p:nvSpPr>
        <p:spPr>
          <a:xfrm>
            <a:off x="387660" y="1729398"/>
            <a:ext cx="17561382" cy="7817283"/>
          </a:xfrm>
          <a:prstGeom prst="rect">
            <a:avLst/>
          </a:prstGeom>
        </p:spPr>
        <p:txBody>
          <a:bodyPr/>
          <a:lstStyle>
            <a:lvl1pPr marL="514350" indent="-514350">
              <a:buClr>
                <a:srgbClr val="0F6523"/>
              </a:buClr>
              <a:buSzPct val="100000"/>
              <a:buFont typeface="Arial" panose="020B0604020202020204" pitchFamily="34" charset="0"/>
              <a:buChar char="•"/>
              <a:defRPr sz="3600" b="0" i="0">
                <a:latin typeface="+mj-lt"/>
                <a:ea typeface="Arial" charset="0"/>
                <a:cs typeface="Arial" charset="0"/>
              </a:defRPr>
            </a:lvl1pPr>
            <a:lvl2pPr marL="685800" indent="0">
              <a:buNone/>
              <a:defRPr sz="2700" b="0" i="0">
                <a:latin typeface="Segoe UI Light" charset="0"/>
                <a:ea typeface="Segoe UI Light" charset="0"/>
                <a:cs typeface="Segoe UI Light" charset="0"/>
              </a:defRPr>
            </a:lvl2pPr>
            <a:lvl3pPr marL="1371600" indent="0">
              <a:buNone/>
              <a:defRPr sz="2400" b="0" i="0">
                <a:latin typeface="Segoe UI Light" charset="0"/>
                <a:ea typeface="Segoe UI Light" charset="0"/>
                <a:cs typeface="Segoe UI Light" charset="0"/>
              </a:defRPr>
            </a:lvl3pPr>
            <a:lvl4pPr marL="2057400" indent="0">
              <a:buNone/>
              <a:defRPr sz="2100" b="0" i="0">
                <a:latin typeface="Segoe UI Light" charset="0"/>
                <a:ea typeface="Segoe UI Light" charset="0"/>
                <a:cs typeface="Segoe UI Light" charset="0"/>
              </a:defRPr>
            </a:lvl4pPr>
            <a:lvl5pPr marL="2743200" indent="0">
              <a:buNone/>
              <a:defRPr sz="2100" b="0" i="0">
                <a:latin typeface="Segoe UI Light" charset="0"/>
                <a:ea typeface="Segoe UI Light" charset="0"/>
                <a:cs typeface="Segoe UI Light" charset="0"/>
              </a:defRPr>
            </a:lvl5pPr>
          </a:lstStyle>
          <a:p>
            <a:pPr lvl="0"/>
            <a:r>
              <a:rPr lang="en-US"/>
              <a:t>Edit Master text styles</a:t>
            </a:r>
          </a:p>
        </p:txBody>
      </p:sp>
      <p:pic>
        <p:nvPicPr>
          <p:cNvPr id="43" name="Picture 4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9795501"/>
            <a:ext cx="4928462" cy="491499"/>
          </a:xfrm>
          <a:prstGeom prst="rect">
            <a:avLst/>
          </a:prstGeom>
        </p:spPr>
      </p:pic>
      <p:sp>
        <p:nvSpPr>
          <p:cNvPr id="44" name="Rectangle 43"/>
          <p:cNvSpPr/>
          <p:nvPr userDrawn="1"/>
        </p:nvSpPr>
        <p:spPr>
          <a:xfrm>
            <a:off x="1627322" y="9795501"/>
            <a:ext cx="16660679" cy="491499"/>
          </a:xfrm>
          <a:prstGeom prst="rect">
            <a:avLst/>
          </a:prstGeom>
          <a:solidFill>
            <a:srgbClr val="47C0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Rectangle 12"/>
          <p:cNvSpPr/>
          <p:nvPr userDrawn="1"/>
        </p:nvSpPr>
        <p:spPr>
          <a:xfrm>
            <a:off x="0" y="-1"/>
            <a:ext cx="1805742" cy="1441343"/>
          </a:xfrm>
          <a:prstGeom prst="rect">
            <a:avLst/>
          </a:prstGeom>
          <a:solidFill>
            <a:schemeClr val="bg1">
              <a:lumMod val="85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1278" y="158264"/>
            <a:ext cx="1335140" cy="1124810"/>
          </a:xfrm>
          <a:prstGeom prst="rect">
            <a:avLst/>
          </a:prstGeom>
        </p:spPr>
      </p:pic>
    </p:spTree>
    <p:extLst>
      <p:ext uri="{BB962C8B-B14F-4D97-AF65-F5344CB8AC3E}">
        <p14:creationId xmlns:p14="http://schemas.microsoft.com/office/powerpoint/2010/main" val="9578015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Content with Caption">
    <p:spTree>
      <p:nvGrpSpPr>
        <p:cNvPr id="1" name=""/>
        <p:cNvGrpSpPr/>
        <p:nvPr/>
      </p:nvGrpSpPr>
      <p:grpSpPr>
        <a:xfrm>
          <a:off x="0" y="0"/>
          <a:ext cx="0" cy="0"/>
          <a:chOff x="0" y="0"/>
          <a:chExt cx="0" cy="0"/>
        </a:xfrm>
      </p:grpSpPr>
      <p:pic>
        <p:nvPicPr>
          <p:cNvPr id="9" name="Picture 8" descr="A picture containing person, little, child, small&#10;&#10;Description automatically generated">
            <a:extLst>
              <a:ext uri="{FF2B5EF4-FFF2-40B4-BE49-F238E27FC236}">
                <a16:creationId xmlns:a16="http://schemas.microsoft.com/office/drawing/2014/main" id="{F6E3AAB5-10A0-1346-9BA9-C4DF343FE263}"/>
              </a:ext>
            </a:extLst>
          </p:cNvPr>
          <p:cNvPicPr>
            <a:picLocks noChangeAspect="1"/>
          </p:cNvPicPr>
          <p:nvPr/>
        </p:nvPicPr>
        <p:blipFill rotWithShape="1">
          <a:blip r:embed="rId2"/>
          <a:srcRect t="10613" b="6250"/>
          <a:stretch/>
        </p:blipFill>
        <p:spPr>
          <a:xfrm>
            <a:off x="-123063" y="-1"/>
            <a:ext cx="18534125" cy="10287002"/>
          </a:xfrm>
          <a:prstGeom prst="rect">
            <a:avLst/>
          </a:prstGeom>
        </p:spPr>
      </p:pic>
      <p:sp>
        <p:nvSpPr>
          <p:cNvPr id="2" name="Title 1">
            <a:extLst>
              <a:ext uri="{FF2B5EF4-FFF2-40B4-BE49-F238E27FC236}">
                <a16:creationId xmlns:a16="http://schemas.microsoft.com/office/drawing/2014/main" id="{8A21892B-A3D8-564D-9A90-53F2F335DD11}"/>
              </a:ext>
            </a:extLst>
          </p:cNvPr>
          <p:cNvSpPr>
            <a:spLocks noGrp="1"/>
          </p:cNvSpPr>
          <p:nvPr>
            <p:ph type="title" hasCustomPrompt="1"/>
          </p:nvPr>
        </p:nvSpPr>
        <p:spPr>
          <a:xfrm>
            <a:off x="4820006" y="5807414"/>
            <a:ext cx="9654752" cy="2801564"/>
          </a:xfrm>
        </p:spPr>
        <p:txBody>
          <a:bodyPr anchor="b"/>
          <a:lstStyle>
            <a:lvl1pPr>
              <a:defRPr sz="4800" b="0">
                <a:solidFill>
                  <a:schemeClr val="bg1"/>
                </a:solidFill>
                <a:latin typeface="Poppins" pitchFamily="2" charset="77"/>
                <a:cs typeface="Poppins" pitchFamily="2" charset="77"/>
              </a:defRPr>
            </a:lvl1pPr>
          </a:lstStyle>
          <a:p>
            <a:r>
              <a:rPr lang="en-US"/>
              <a:t>Click to edit Master title style- </a:t>
            </a:r>
            <a:br>
              <a:rPr lang="en-US"/>
            </a:br>
            <a:r>
              <a:rPr lang="en-US"/>
              <a:t>add a quote, section break, announcement</a:t>
            </a:r>
          </a:p>
        </p:txBody>
      </p:sp>
      <p:pic>
        <p:nvPicPr>
          <p:cNvPr id="13" name="Picture 12" descr="A close up of a logo&#10;&#10;Description automatically generated">
            <a:extLst>
              <a:ext uri="{FF2B5EF4-FFF2-40B4-BE49-F238E27FC236}">
                <a16:creationId xmlns:a16="http://schemas.microsoft.com/office/drawing/2014/main" id="{244E0F54-8398-C04A-82A3-EB6218A0D175}"/>
              </a:ext>
            </a:extLst>
          </p:cNvPr>
          <p:cNvPicPr>
            <a:picLocks noChangeAspect="1"/>
          </p:cNvPicPr>
          <p:nvPr/>
        </p:nvPicPr>
        <p:blipFill>
          <a:blip r:embed="rId3">
            <a:alphaModFix amt="49000"/>
          </a:blip>
          <a:stretch>
            <a:fillRect/>
          </a:stretch>
        </p:blipFill>
        <p:spPr>
          <a:xfrm>
            <a:off x="16235465" y="138620"/>
            <a:ext cx="1371600" cy="1562100"/>
          </a:xfrm>
          <a:prstGeom prst="rect">
            <a:avLst/>
          </a:prstGeom>
        </p:spPr>
      </p:pic>
      <p:pic>
        <p:nvPicPr>
          <p:cNvPr id="15" name="Picture 14" descr="A close up of a logo&#10;&#10;Description automatically generated">
            <a:extLst>
              <a:ext uri="{FF2B5EF4-FFF2-40B4-BE49-F238E27FC236}">
                <a16:creationId xmlns:a16="http://schemas.microsoft.com/office/drawing/2014/main" id="{DEB1F802-4C21-2B4B-83D2-F2BF614175F5}"/>
              </a:ext>
            </a:extLst>
          </p:cNvPr>
          <p:cNvPicPr>
            <a:picLocks noChangeAspect="1"/>
          </p:cNvPicPr>
          <p:nvPr/>
        </p:nvPicPr>
        <p:blipFill>
          <a:blip r:embed="rId4">
            <a:alphaModFix amt="34000"/>
          </a:blip>
          <a:stretch>
            <a:fillRect/>
          </a:stretch>
        </p:blipFill>
        <p:spPr>
          <a:xfrm>
            <a:off x="97275" y="8130702"/>
            <a:ext cx="1600200" cy="1905000"/>
          </a:xfrm>
          <a:prstGeom prst="rect">
            <a:avLst/>
          </a:prstGeom>
        </p:spPr>
      </p:pic>
    </p:spTree>
    <p:extLst>
      <p:ext uri="{BB962C8B-B14F-4D97-AF65-F5344CB8AC3E}">
        <p14:creationId xmlns:p14="http://schemas.microsoft.com/office/powerpoint/2010/main" val="21635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7C54DD1-1DCB-415E-BF17-312B67F8BC7B}" type="datetimeFigureOut">
              <a:rPr lang="en-GB" smtClean="0"/>
              <a:pPr/>
              <a:t>10/02/2026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750B1E9-752B-4EA6-9496-112A154CCD19}" type="slidenum">
              <a:rPr lang="en-GB" smtClean="0"/>
              <a:pPr/>
              <a:t>‹#›</a:t>
            </a:fld>
            <a:endParaRPr lang="en-GB"/>
          </a:p>
        </p:txBody>
      </p:sp>
      <p:sp>
        <p:nvSpPr>
          <p:cNvPr id="25" name="Title Placeholder 1"/>
          <p:cNvSpPr>
            <a:spLocks noGrp="1"/>
          </p:cNvSpPr>
          <p:nvPr>
            <p:ph type="title"/>
          </p:nvPr>
        </p:nvSpPr>
        <p:spPr>
          <a:xfrm>
            <a:off x="552450" y="342901"/>
            <a:ext cx="17183100" cy="1600202"/>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1" name="Content Placeholder 30"/>
          <p:cNvSpPr>
            <a:spLocks noGrp="1"/>
          </p:cNvSpPr>
          <p:nvPr>
            <p:ph sz="quarter" idx="13"/>
          </p:nvPr>
        </p:nvSpPr>
        <p:spPr>
          <a:xfrm>
            <a:off x="548640" y="1947672"/>
            <a:ext cx="17190720" cy="7406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9038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70"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aSFT2IcF4rQ"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www.eclre.org/media/88375/brief_inclusion_factsheet_.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pyramidplus.org/sites/default/files/Inclusion%20Fact%20Sheet%202014_0.pdf" TargetMode="External"/><Relationship Id="rId7" Type="http://schemas.openxmlformats.org/officeDocument/2006/relationships/hyperlink" Target="https://connectmodules.dec-sped.org/connect-modules/resources/videos/video-1-12/"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hyperlink" Target="http://npdci.fpg.unc.edu/sites/npdci.fpg.unc.edu/files/resources/NPDCI-ResearchSynthesisPointsInclusivePractices-2011_0.pdf" TargetMode="External"/><Relationship Id="rId5" Type="http://schemas.openxmlformats.org/officeDocument/2006/relationships/hyperlink" Target="http://npdci.fpg.unc.edu/sites/npdci.&#173;fpg.unc.edu/files/resources/NPDCI-ResearchSynthesisPoints-10-2009_0.pdf" TargetMode="External"/><Relationship Id="rId4" Type="http://schemas.openxmlformats.org/officeDocument/2006/relationships/hyperlink" Target="http://npdci.fpg.unc.edu/scaffolding-strateg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7200" y="571500"/>
            <a:ext cx="7972859" cy="7486100"/>
            <a:chOff x="0" y="-3487511"/>
            <a:chExt cx="9386714" cy="8914698"/>
          </a:xfrm>
        </p:grpSpPr>
        <p:sp>
          <p:nvSpPr>
            <p:cNvPr id="3" name="TextBox 3"/>
            <p:cNvSpPr txBox="1"/>
            <p:nvPr/>
          </p:nvSpPr>
          <p:spPr>
            <a:xfrm>
              <a:off x="0" y="-3487511"/>
              <a:ext cx="9386714" cy="1144124"/>
            </a:xfrm>
            <a:prstGeom prst="rect">
              <a:avLst/>
            </a:prstGeom>
          </p:spPr>
          <p:txBody>
            <a:bodyPr lIns="0" tIns="0" rIns="0" bIns="0" rtlCol="0" anchor="t">
              <a:spAutoFit/>
            </a:bodyPr>
            <a:lstStyle/>
            <a:p>
              <a:pPr>
                <a:lnSpc>
                  <a:spcPts val="8250"/>
                </a:lnSpc>
              </a:pPr>
              <a:endParaRPr lang="en-US" sz="4800" dirty="0">
                <a:solidFill>
                  <a:srgbClr val="3E602F"/>
                </a:solidFill>
                <a:latin typeface="Poppins Bold Bold"/>
              </a:endParaRPr>
            </a:p>
          </p:txBody>
        </p:sp>
        <p:sp>
          <p:nvSpPr>
            <p:cNvPr id="4" name="TextBox 4"/>
            <p:cNvSpPr txBox="1"/>
            <p:nvPr/>
          </p:nvSpPr>
          <p:spPr>
            <a:xfrm>
              <a:off x="0" y="4132488"/>
              <a:ext cx="9386714" cy="1294699"/>
            </a:xfrm>
            <a:prstGeom prst="rect">
              <a:avLst/>
            </a:prstGeom>
          </p:spPr>
          <p:txBody>
            <a:bodyPr lIns="0" tIns="0" rIns="0" bIns="0" rtlCol="0" anchor="t">
              <a:spAutoFit/>
            </a:bodyPr>
            <a:lstStyle/>
            <a:p>
              <a:pPr>
                <a:lnSpc>
                  <a:spcPts val="4200"/>
                </a:lnSpc>
                <a:spcBef>
                  <a:spcPct val="0"/>
                </a:spcBef>
                <a:spcAft>
                  <a:spcPts val="600"/>
                </a:spcAft>
              </a:pPr>
              <a:endParaRPr lang="en-US" sz="2000" b="1" dirty="0">
                <a:solidFill>
                  <a:schemeClr val="accent3">
                    <a:lumMod val="50000"/>
                  </a:schemeClr>
                </a:solidFill>
                <a:latin typeface="Poppins Medium"/>
              </a:endParaRPr>
            </a:p>
            <a:p>
              <a:pPr>
                <a:lnSpc>
                  <a:spcPts val="4200"/>
                </a:lnSpc>
                <a:spcBef>
                  <a:spcPct val="0"/>
                </a:spcBef>
                <a:spcAft>
                  <a:spcPts val="600"/>
                </a:spcAft>
              </a:pPr>
              <a:endParaRPr lang="en-US" sz="2000" b="1" dirty="0">
                <a:solidFill>
                  <a:schemeClr val="accent3">
                    <a:lumMod val="50000"/>
                  </a:schemeClr>
                </a:solidFill>
                <a:latin typeface="Poppins Medium"/>
              </a:endParaRPr>
            </a:p>
          </p:txBody>
        </p:sp>
        <p:sp>
          <p:nvSpPr>
            <p:cNvPr id="5" name="AutoShape 5"/>
            <p:cNvSpPr/>
            <p:nvPr/>
          </p:nvSpPr>
          <p:spPr>
            <a:xfrm>
              <a:off x="0" y="3576895"/>
              <a:ext cx="9386714" cy="12700"/>
            </a:xfrm>
            <a:prstGeom prst="rect">
              <a:avLst/>
            </a:prstGeom>
            <a:solidFill>
              <a:srgbClr val="3E602F"/>
            </a:solidFill>
          </p:spPr>
          <p:txBody>
            <a:bodyPr/>
            <a:lstStyle/>
            <a:p>
              <a:endParaRPr lang="en-US"/>
            </a:p>
          </p:txBody>
        </p:sp>
      </p:grpSp>
      <p:pic>
        <p:nvPicPr>
          <p:cNvPr id="7" name="Picture 6" descr="A picture containing person, child, indoor, little&#10;&#10;Description automatically generated">
            <a:extLst>
              <a:ext uri="{FF2B5EF4-FFF2-40B4-BE49-F238E27FC236}">
                <a16:creationId xmlns:a16="http://schemas.microsoft.com/office/drawing/2014/main" id="{6735BD5F-713C-AD44-B74C-8380FBE57F12}"/>
              </a:ext>
            </a:extLst>
          </p:cNvPr>
          <p:cNvPicPr>
            <a:picLocks noChangeAspect="1"/>
          </p:cNvPicPr>
          <p:nvPr/>
        </p:nvPicPr>
        <p:blipFill rotWithShape="1">
          <a:blip r:embed="rId3">
            <a:extLst>
              <a:ext uri="{28A0092B-C50C-407E-A947-70E740481C1C}">
                <a14:useLocalDpi xmlns:a14="http://schemas.microsoft.com/office/drawing/2010/main" val="0"/>
              </a:ext>
            </a:extLst>
          </a:blip>
          <a:srcRect r="5985"/>
          <a:stretch/>
        </p:blipFill>
        <p:spPr>
          <a:xfrm>
            <a:off x="9555621" y="2568335"/>
            <a:ext cx="8549357" cy="5974942"/>
          </a:xfrm>
          <a:prstGeom prst="rect">
            <a:avLst/>
          </a:prstGeom>
        </p:spPr>
      </p:pic>
      <p:sp>
        <p:nvSpPr>
          <p:cNvPr id="8" name="Rectangle 7">
            <a:extLst>
              <a:ext uri="{FF2B5EF4-FFF2-40B4-BE49-F238E27FC236}">
                <a16:creationId xmlns:a16="http://schemas.microsoft.com/office/drawing/2014/main" id="{178BE306-B8DA-7942-B2D9-FD4B7093F09B}"/>
              </a:ext>
            </a:extLst>
          </p:cNvPr>
          <p:cNvSpPr/>
          <p:nvPr/>
        </p:nvSpPr>
        <p:spPr>
          <a:xfrm>
            <a:off x="9067800" y="8733558"/>
            <a:ext cx="9144000" cy="557204"/>
          </a:xfrm>
          <a:prstGeom prst="rect">
            <a:avLst/>
          </a:prstGeom>
        </p:spPr>
        <p:txBody>
          <a:bodyPr>
            <a:spAutoFit/>
          </a:bodyPr>
          <a:lstStyle/>
          <a:p>
            <a:pPr algn="r">
              <a:lnSpc>
                <a:spcPts val="4200"/>
              </a:lnSpc>
              <a:spcBef>
                <a:spcPct val="0"/>
              </a:spcBef>
              <a:spcAft>
                <a:spcPts val="600"/>
              </a:spcAft>
            </a:pPr>
            <a:endParaRPr lang="en-US" b="1" dirty="0">
              <a:solidFill>
                <a:schemeClr val="accent3">
                  <a:lumMod val="50000"/>
                </a:schemeClr>
              </a:solidFill>
              <a:latin typeface="Poppins Medium"/>
            </a:endParaRPr>
          </a:p>
        </p:txBody>
      </p:sp>
      <p:sp>
        <p:nvSpPr>
          <p:cNvPr id="10" name="TextBox 9">
            <a:extLst>
              <a:ext uri="{FF2B5EF4-FFF2-40B4-BE49-F238E27FC236}">
                <a16:creationId xmlns:a16="http://schemas.microsoft.com/office/drawing/2014/main" id="{6BD9B0F8-83CC-42A3-9C35-ED1D8AE34AFE}"/>
              </a:ext>
            </a:extLst>
          </p:cNvPr>
          <p:cNvSpPr txBox="1"/>
          <p:nvPr/>
        </p:nvSpPr>
        <p:spPr>
          <a:xfrm>
            <a:off x="949036" y="881649"/>
            <a:ext cx="9144000" cy="2014334"/>
          </a:xfrm>
          <a:prstGeom prst="rect">
            <a:avLst/>
          </a:prstGeom>
          <a:noFill/>
        </p:spPr>
        <p:txBody>
          <a:bodyPr wrap="square">
            <a:spAutoFit/>
          </a:bodyPr>
          <a:lstStyle/>
          <a:p>
            <a:pPr algn="just">
              <a:lnSpc>
                <a:spcPct val="150000"/>
              </a:lnSpc>
            </a:pPr>
            <a:r>
              <a:rPr lang="el-GR" sz="4400" b="1" dirty="0">
                <a:effectLst/>
                <a:latin typeface="Arial" panose="020B0604020202020204" pitchFamily="34" charset="0"/>
                <a:ea typeface="Times New Roman" panose="02020603050405020304" pitchFamily="18" charset="0"/>
              </a:rPr>
              <a:t> </a:t>
            </a:r>
            <a:r>
              <a:rPr lang="el-GR" sz="4400" dirty="0">
                <a:effectLst/>
                <a:latin typeface="Arial" panose="020B0604020202020204" pitchFamily="34" charset="0"/>
                <a:ea typeface="Times New Roman" panose="02020603050405020304" pitchFamily="18" charset="0"/>
              </a:rPr>
              <a:t>Η Ένταξη στην Προσχολική Ηλικία: Επισκόπηση  Μαθήματος</a:t>
            </a:r>
            <a:endParaRPr lang="el-GR"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BBFFC051-2081-4BED-98BE-93523AB2F599}"/>
              </a:ext>
            </a:extLst>
          </p:cNvPr>
          <p:cNvSpPr txBox="1"/>
          <p:nvPr/>
        </p:nvSpPr>
        <p:spPr>
          <a:xfrm>
            <a:off x="304800" y="6740152"/>
            <a:ext cx="9144000" cy="2702343"/>
          </a:xfrm>
          <a:prstGeom prst="rect">
            <a:avLst/>
          </a:prstGeom>
          <a:noFill/>
        </p:spPr>
        <p:txBody>
          <a:bodyPr wrap="square">
            <a:spAutoFit/>
          </a:bodyPr>
          <a:lstStyle/>
          <a:p>
            <a:pPr>
              <a:lnSpc>
                <a:spcPct val="150000"/>
              </a:lnSpc>
              <a:spcAft>
                <a:spcPts val="750"/>
              </a:spcAft>
            </a:pPr>
            <a:r>
              <a:rPr lang="en-US" sz="2800" dirty="0" err="1">
                <a:effectLst/>
                <a:latin typeface="Arial" panose="020B0604020202020204" pitchFamily="34" charset="0"/>
                <a:ea typeface="Times New Roman" panose="02020603050405020304" pitchFamily="18" charset="0"/>
              </a:rPr>
              <a:t>Έλεν</a:t>
            </a:r>
            <a:r>
              <a:rPr lang="en-US" sz="2800" dirty="0">
                <a:effectLst/>
                <a:latin typeface="Arial" panose="020B0604020202020204" pitchFamily="34" charset="0"/>
                <a:ea typeface="Times New Roman" panose="02020603050405020304" pitchFamily="18" charset="0"/>
              </a:rPr>
              <a:t>α Π.  </a:t>
            </a:r>
            <a:r>
              <a:rPr lang="en-US" sz="2800" dirty="0" err="1">
                <a:effectLst/>
                <a:latin typeface="Arial" panose="020B0604020202020204" pitchFamily="34" charset="0"/>
                <a:ea typeface="Times New Roman" panose="02020603050405020304" pitchFamily="18" charset="0"/>
              </a:rPr>
              <a:t>Σουκάκου</a:t>
            </a:r>
            <a:endParaRPr lang="el-GR" sz="2800" dirty="0">
              <a:effectLst/>
              <a:latin typeface="Times New Roman" panose="02020603050405020304" pitchFamily="18" charset="0"/>
              <a:ea typeface="Times New Roman" panose="02020603050405020304" pitchFamily="18" charset="0"/>
            </a:endParaRPr>
          </a:p>
          <a:p>
            <a:pPr>
              <a:lnSpc>
                <a:spcPct val="150000"/>
              </a:lnSpc>
              <a:spcAft>
                <a:spcPts val="750"/>
              </a:spcAft>
            </a:pPr>
            <a:r>
              <a:rPr lang="el-GR" sz="2800" dirty="0">
                <a:effectLst/>
                <a:latin typeface="Arial" panose="020B0604020202020204" pitchFamily="34" charset="0"/>
                <a:ea typeface="Times New Roman" panose="02020603050405020304" pitchFamily="18" charset="0"/>
              </a:rPr>
              <a:t>Επίτιμη Εταίρος Έρευνας Στη Σχολή Παιδαγωγικών Επιστημών στο Πανεπιστήμιο </a:t>
            </a:r>
            <a:r>
              <a:rPr lang="nl-NL" sz="2800" dirty="0">
                <a:effectLst/>
                <a:latin typeface="Arial" panose="020B0604020202020204" pitchFamily="34" charset="0"/>
                <a:ea typeface="Times New Roman" panose="02020603050405020304" pitchFamily="18" charset="0"/>
              </a:rPr>
              <a:t>Roehampton, </a:t>
            </a:r>
            <a:r>
              <a:rPr lang="el-GR" sz="2800" dirty="0">
                <a:effectLst/>
                <a:latin typeface="Arial" panose="020B0604020202020204" pitchFamily="34" charset="0"/>
                <a:ea typeface="Times New Roman" panose="02020603050405020304" pitchFamily="18" charset="0"/>
              </a:rPr>
              <a:t>Ηνωμένο Βασίλειο. Διδάσκουσα, ΠΜΣ «Ειδική Αγωγή» Τ.Ε.Α.Π.Η.</a:t>
            </a:r>
            <a:endParaRPr lang="el-GR" sz="2800" dirty="0">
              <a:effectLst/>
              <a:latin typeface="Times New Roman" panose="02020603050405020304" pitchFamily="18" charset="0"/>
              <a:ea typeface="Times New Roman" panose="02020603050405020304" pitchFamily="18" charset="0"/>
            </a:endParaRPr>
          </a:p>
        </p:txBody>
      </p:sp>
      <p:sp>
        <p:nvSpPr>
          <p:cNvPr id="13" name="TextBox 12">
            <a:extLst>
              <a:ext uri="{FF2B5EF4-FFF2-40B4-BE49-F238E27FC236}">
                <a16:creationId xmlns:a16="http://schemas.microsoft.com/office/drawing/2014/main" id="{E3C5B6A0-C29F-436C-9F51-F26AD3023B92}"/>
              </a:ext>
            </a:extLst>
          </p:cNvPr>
          <p:cNvSpPr txBox="1"/>
          <p:nvPr/>
        </p:nvSpPr>
        <p:spPr>
          <a:xfrm>
            <a:off x="10093036" y="8914121"/>
            <a:ext cx="8305800" cy="2185214"/>
          </a:xfrm>
          <a:prstGeom prst="rect">
            <a:avLst/>
          </a:prstGeom>
          <a:noFill/>
        </p:spPr>
        <p:txBody>
          <a:bodyPr wrap="square">
            <a:spAutoFit/>
          </a:bodyPr>
          <a:lstStyle/>
          <a:p>
            <a:pPr algn="l">
              <a:spcAft>
                <a:spcPts val="0"/>
              </a:spcAft>
            </a:pPr>
            <a:r>
              <a:rPr lang="el-GR" sz="2800" b="1" i="1" dirty="0">
                <a:solidFill>
                  <a:schemeClr val="accent3">
                    <a:lumMod val="50000"/>
                  </a:schemeClr>
                </a:solidFill>
                <a:effectLst/>
                <a:latin typeface="inherit"/>
              </a:rPr>
              <a:t> ΠΜΣ «Ειδική Αγωγή»</a:t>
            </a:r>
            <a:r>
              <a:rPr lang="el-GR" sz="2800" b="1" dirty="0">
                <a:solidFill>
                  <a:schemeClr val="accent3">
                    <a:lumMod val="50000"/>
                  </a:schemeClr>
                </a:solidFill>
                <a:latin typeface="Calibri" panose="020F0502020204030204" pitchFamily="34" charset="0"/>
              </a:rPr>
              <a:t>  </a:t>
            </a:r>
            <a:r>
              <a:rPr lang="el-GR" sz="2800" b="1" i="1" dirty="0">
                <a:solidFill>
                  <a:schemeClr val="accent3">
                    <a:lumMod val="50000"/>
                  </a:schemeClr>
                </a:solidFill>
                <a:effectLst/>
                <a:latin typeface="inherit"/>
              </a:rPr>
              <a:t>Τ.Ε.Α.Π.Η. ΕΚΠΑ</a:t>
            </a:r>
          </a:p>
          <a:p>
            <a:pPr algn="l">
              <a:spcAft>
                <a:spcPts val="0"/>
              </a:spcAft>
            </a:pPr>
            <a:r>
              <a:rPr lang="en-US" sz="2800" b="1" i="1" dirty="0">
                <a:solidFill>
                  <a:schemeClr val="accent3">
                    <a:lumMod val="50000"/>
                  </a:schemeClr>
                </a:solidFill>
                <a:latin typeface="inherit"/>
              </a:rPr>
              <a:t>10</a:t>
            </a:r>
            <a:r>
              <a:rPr lang="el-GR" sz="2800" b="1" i="1" dirty="0">
                <a:solidFill>
                  <a:schemeClr val="accent3">
                    <a:lumMod val="50000"/>
                  </a:schemeClr>
                </a:solidFill>
                <a:latin typeface="inherit"/>
              </a:rPr>
              <a:t> Φεβρουαρίου, 202</a:t>
            </a:r>
            <a:r>
              <a:rPr lang="en-US" sz="2800" b="1" i="1" dirty="0">
                <a:solidFill>
                  <a:schemeClr val="accent3">
                    <a:lumMod val="50000"/>
                  </a:schemeClr>
                </a:solidFill>
                <a:latin typeface="inherit"/>
              </a:rPr>
              <a:t>6</a:t>
            </a:r>
            <a:endParaRPr lang="el-GR" sz="2800" b="1" i="0" dirty="0">
              <a:solidFill>
                <a:schemeClr val="accent3">
                  <a:lumMod val="50000"/>
                </a:schemeClr>
              </a:solidFill>
              <a:effectLst/>
              <a:latin typeface="Calibri" panose="020F0502020204030204" pitchFamily="34" charset="0"/>
            </a:endParaRPr>
          </a:p>
          <a:p>
            <a:endParaRPr lang="el-GR" sz="2000" b="1" i="0" dirty="0">
              <a:solidFill>
                <a:schemeClr val="accent3">
                  <a:lumMod val="50000"/>
                </a:schemeClr>
              </a:solidFill>
              <a:effectLst/>
              <a:latin typeface="Segoe UI" panose="020B0502040204020203" pitchFamily="34" charset="0"/>
            </a:endParaRPr>
          </a:p>
          <a:p>
            <a:endParaRPr lang="el-GR" dirty="0">
              <a:solidFill>
                <a:srgbClr val="201F1E"/>
              </a:solidFill>
              <a:latin typeface="Segoe UI" panose="020B0502040204020203" pitchFamily="34" charset="0"/>
            </a:endParaRPr>
          </a:p>
          <a:p>
            <a:r>
              <a:rPr lang="el-GR" sz="2400" b="1" dirty="0">
                <a:solidFill>
                  <a:schemeClr val="accent3">
                    <a:lumMod val="50000"/>
                  </a:schemeClr>
                </a:solidFill>
                <a:latin typeface="Poppins Medium"/>
              </a:rPr>
              <a:t>				</a:t>
            </a:r>
            <a:endParaRPr lang="en-US" sz="2400" b="1" dirty="0">
              <a:solidFill>
                <a:schemeClr val="accent3">
                  <a:lumMod val="50000"/>
                </a:schemeClr>
              </a:solidFill>
              <a:latin typeface="Poppins Medium"/>
            </a:endParaRPr>
          </a:p>
          <a:p>
            <a:endParaRPr lang="el-GR" dirty="0"/>
          </a:p>
        </p:txBody>
      </p:sp>
    </p:spTree>
    <p:extLst>
      <p:ext uri="{BB962C8B-B14F-4D97-AF65-F5344CB8AC3E}">
        <p14:creationId xmlns:p14="http://schemas.microsoft.com/office/powerpoint/2010/main" val="4213854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grpSp>
        <p:nvGrpSpPr>
          <p:cNvPr id="3" name="Group 3"/>
          <p:cNvGrpSpPr/>
          <p:nvPr/>
        </p:nvGrpSpPr>
        <p:grpSpPr>
          <a:xfrm>
            <a:off x="1066800" y="2705100"/>
            <a:ext cx="7656410" cy="1524000"/>
            <a:chOff x="0" y="66675"/>
            <a:chExt cx="10208547" cy="2032001"/>
          </a:xfrm>
        </p:grpSpPr>
        <p:sp>
          <p:nvSpPr>
            <p:cNvPr id="4" name="TextBox 4"/>
            <p:cNvSpPr txBox="1"/>
            <p:nvPr/>
          </p:nvSpPr>
          <p:spPr>
            <a:xfrm>
              <a:off x="0" y="66675"/>
              <a:ext cx="10208547" cy="1449115"/>
            </a:xfrm>
            <a:prstGeom prst="rect">
              <a:avLst/>
            </a:prstGeom>
          </p:spPr>
          <p:txBody>
            <a:bodyPr lIns="0" tIns="0" rIns="0" bIns="0" rtlCol="0" anchor="t">
              <a:spAutoFit/>
            </a:bodyPr>
            <a:lstStyle/>
            <a:p>
              <a:pPr marL="0" marR="0" lvl="0" indent="0" algn="l" defTabSz="914400" rtl="0" eaLnBrk="1" fontAlgn="auto" latinLnBrk="0" hangingPunct="1">
                <a:lnSpc>
                  <a:spcPts val="8250"/>
                </a:lnSpc>
                <a:spcBef>
                  <a:spcPts val="0"/>
                </a:spcBef>
                <a:spcAft>
                  <a:spcPts val="0"/>
                </a:spcAft>
                <a:buClrTx/>
                <a:buSzTx/>
                <a:buFontTx/>
                <a:buNone/>
                <a:tabLst/>
                <a:defRPr/>
              </a:pPr>
              <a:r>
                <a:rPr lang="el-GR" sz="7500" noProof="0" dirty="0">
                  <a:solidFill>
                    <a:srgbClr val="FBFDFF"/>
                  </a:solidFill>
                  <a:latin typeface="Poppins Bold Bold"/>
                </a:rPr>
                <a:t>Συστάσεις</a:t>
              </a:r>
              <a:endParaRPr kumimoji="0" lang="en-US" sz="7500" b="0" i="0" u="none" strike="noStrike" kern="1200" cap="none" spc="0" normalizeH="0" baseline="0" noProof="0" dirty="0">
                <a:ln>
                  <a:noFill/>
                </a:ln>
                <a:solidFill>
                  <a:srgbClr val="FBFDFF"/>
                </a:solidFill>
                <a:effectLst/>
                <a:uLnTx/>
                <a:uFillTx/>
                <a:latin typeface="Poppins Bold Bold"/>
                <a:ea typeface="+mn-ea"/>
                <a:cs typeface="+mn-cs"/>
              </a:endParaRPr>
            </a:p>
          </p:txBody>
        </p:sp>
        <p:sp>
          <p:nvSpPr>
            <p:cNvPr id="6" name="AutoShape 6"/>
            <p:cNvSpPr/>
            <p:nvPr/>
          </p:nvSpPr>
          <p:spPr>
            <a:xfrm>
              <a:off x="0" y="2085957"/>
              <a:ext cx="9726783" cy="12719"/>
            </a:xfrm>
            <a:prstGeom prst="rect">
              <a:avLst/>
            </a:prstGeom>
            <a:solidFill>
              <a:srgbClr val="FBFDFF"/>
            </a:solidFill>
          </p:spPr>
          <p:txBody>
            <a:bodyPr/>
            <a:lstStyle/>
            <a:p>
              <a:endParaRPr lang="en-US"/>
            </a:p>
          </p:txBody>
        </p:sp>
      </p:grpSp>
    </p:spTree>
    <p:extLst>
      <p:ext uri="{BB962C8B-B14F-4D97-AF65-F5344CB8AC3E}">
        <p14:creationId xmlns:p14="http://schemas.microsoft.com/office/powerpoint/2010/main" val="3637267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48000" y="1327927"/>
            <a:ext cx="11120862" cy="1086836"/>
          </a:xfrm>
          <a:prstGeom prst="rect">
            <a:avLst/>
          </a:prstGeom>
        </p:spPr>
        <p:txBody>
          <a:bodyPr lIns="0" tIns="0" rIns="0" bIns="0" rtlCol="0" anchor="t">
            <a:spAutoFit/>
          </a:bodyPr>
          <a:lstStyle/>
          <a:p>
            <a:pPr marL="0" marR="0" lvl="0" indent="0" algn="ctr" defTabSz="914400" rtl="0" eaLnBrk="1" fontAlgn="auto" latinLnBrk="0" hangingPunct="1">
              <a:lnSpc>
                <a:spcPts val="8250"/>
              </a:lnSpc>
              <a:spcBef>
                <a:spcPts val="0"/>
              </a:spcBef>
              <a:spcAft>
                <a:spcPts val="0"/>
              </a:spcAft>
              <a:buClrTx/>
              <a:buSzTx/>
              <a:buFontTx/>
              <a:buNone/>
              <a:tabLst/>
              <a:defRPr/>
            </a:pPr>
            <a:r>
              <a:rPr lang="el-GR" sz="7500" dirty="0">
                <a:solidFill>
                  <a:srgbClr val="3E602F"/>
                </a:solidFill>
                <a:latin typeface="Poppins Bold Bold"/>
              </a:rPr>
              <a:t>Σχετικά με εμένα</a:t>
            </a:r>
            <a:endParaRPr kumimoji="0" lang="en-US" sz="7500" b="0" i="0" u="none" strike="noStrike" kern="1200" cap="none" spc="0" normalizeH="0" baseline="0" noProof="0" dirty="0">
              <a:ln>
                <a:noFill/>
              </a:ln>
              <a:solidFill>
                <a:srgbClr val="3E602F"/>
              </a:solidFill>
              <a:effectLst/>
              <a:uLnTx/>
              <a:uFillTx/>
              <a:latin typeface="Poppins Bold Bold"/>
              <a:ea typeface="+mn-ea"/>
              <a:cs typeface="+mn-cs"/>
            </a:endParaRPr>
          </a:p>
        </p:txBody>
      </p:sp>
      <p:pic>
        <p:nvPicPr>
          <p:cNvPr id="7" name="Picture 6">
            <a:extLst>
              <a:ext uri="{FF2B5EF4-FFF2-40B4-BE49-F238E27FC236}">
                <a16:creationId xmlns:a16="http://schemas.microsoft.com/office/drawing/2014/main" id="{9300E696-2BA5-5B4E-959A-BC7C49525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2" y="2713455"/>
            <a:ext cx="8077198" cy="6257760"/>
          </a:xfrm>
          <a:prstGeom prst="rect">
            <a:avLst/>
          </a:prstGeom>
        </p:spPr>
      </p:pic>
      <p:pic>
        <p:nvPicPr>
          <p:cNvPr id="4" name="Picture 3">
            <a:extLst>
              <a:ext uri="{FF2B5EF4-FFF2-40B4-BE49-F238E27FC236}">
                <a16:creationId xmlns:a16="http://schemas.microsoft.com/office/drawing/2014/main" id="{104CFE13-3488-4AC7-ABF9-B27BE95C163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2725400" y="-144045"/>
            <a:ext cx="4419600" cy="2857500"/>
          </a:xfrm>
          <a:prstGeom prst="rect">
            <a:avLst/>
          </a:prstGeom>
        </p:spPr>
      </p:pic>
      <p:pic>
        <p:nvPicPr>
          <p:cNvPr id="5" name="Picture 4">
            <a:extLst>
              <a:ext uri="{FF2B5EF4-FFF2-40B4-BE49-F238E27FC236}">
                <a16:creationId xmlns:a16="http://schemas.microsoft.com/office/drawing/2014/main" id="{E8E7F5DC-7D34-45BF-B69A-DD6894D276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00200" y="4186234"/>
            <a:ext cx="6781800" cy="5586217"/>
          </a:xfrm>
          <a:prstGeom prst="rect">
            <a:avLst/>
          </a:prstGeom>
        </p:spPr>
      </p:pic>
      <p:sp>
        <p:nvSpPr>
          <p:cNvPr id="6" name="TextBox 5">
            <a:extLst>
              <a:ext uri="{FF2B5EF4-FFF2-40B4-BE49-F238E27FC236}">
                <a16:creationId xmlns:a16="http://schemas.microsoft.com/office/drawing/2014/main" id="{37B4EFAD-7A63-4C2F-B845-25025E580E0B}"/>
              </a:ext>
            </a:extLst>
          </p:cNvPr>
          <p:cNvSpPr txBox="1"/>
          <p:nvPr/>
        </p:nvSpPr>
        <p:spPr>
          <a:xfrm>
            <a:off x="9596862" y="9431694"/>
            <a:ext cx="9144000" cy="369332"/>
          </a:xfrm>
          <a:prstGeom prst="rect">
            <a:avLst/>
          </a:prstGeom>
          <a:noFill/>
        </p:spPr>
        <p:txBody>
          <a:bodyPr wrap="square">
            <a:spAutoFit/>
          </a:bodyPr>
          <a:lstStyle/>
          <a:p>
            <a:pPr defTabSz="1371600">
              <a:spcAft>
                <a:spcPts val="900"/>
              </a:spcAft>
            </a:pPr>
            <a:r>
              <a:rPr lang="en-US" sz="1800" dirty="0">
                <a:solidFill>
                  <a:schemeClr val="tx2"/>
                </a:solidFill>
              </a:rPr>
              <a:t>Copyright © 2020 by Elena P. </a:t>
            </a:r>
            <a:r>
              <a:rPr lang="en-US" sz="1800" dirty="0" err="1">
                <a:solidFill>
                  <a:schemeClr val="tx2"/>
                </a:solidFill>
              </a:rPr>
              <a:t>Soukakou</a:t>
            </a:r>
            <a:r>
              <a:rPr lang="en-US" sz="1800" dirty="0">
                <a:solidFill>
                  <a:schemeClr val="tx2"/>
                </a:solidFill>
              </a:rPr>
              <a:t>. All rights reserved.</a:t>
            </a:r>
          </a:p>
        </p:txBody>
      </p:sp>
    </p:spTree>
    <p:extLst>
      <p:ext uri="{BB962C8B-B14F-4D97-AF65-F5344CB8AC3E}">
        <p14:creationId xmlns:p14="http://schemas.microsoft.com/office/powerpoint/2010/main" val="4186958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AutoShape 2"/>
          <p:cNvSpPr/>
          <p:nvPr/>
        </p:nvSpPr>
        <p:spPr>
          <a:xfrm>
            <a:off x="9530422" y="3390900"/>
            <a:ext cx="7418719" cy="9525"/>
          </a:xfrm>
          <a:prstGeom prst="rect">
            <a:avLst/>
          </a:prstGeom>
          <a:solidFill>
            <a:srgbClr val="FBFDFF"/>
          </a:solidFill>
        </p:spPr>
        <p:txBody>
          <a:bodyPr/>
          <a:lstStyle/>
          <a:p>
            <a:endParaRPr lang="en-US"/>
          </a:p>
        </p:txBody>
      </p:sp>
      <p:sp>
        <p:nvSpPr>
          <p:cNvPr id="3" name="AutoShape 3"/>
          <p:cNvSpPr/>
          <p:nvPr/>
        </p:nvSpPr>
        <p:spPr>
          <a:xfrm>
            <a:off x="0" y="0"/>
            <a:ext cx="7884316" cy="10287000"/>
          </a:xfrm>
          <a:prstGeom prst="rect">
            <a:avLst/>
          </a:prstGeom>
          <a:solidFill>
            <a:srgbClr val="FBFDFF"/>
          </a:solidFill>
        </p:spPr>
        <p:txBody>
          <a:bodyPr/>
          <a:lstStyle/>
          <a:p>
            <a:endParaRPr lang="en-US"/>
          </a:p>
        </p:txBody>
      </p:sp>
      <p:sp>
        <p:nvSpPr>
          <p:cNvPr id="4" name="TextBox 4"/>
          <p:cNvSpPr txBox="1"/>
          <p:nvPr/>
        </p:nvSpPr>
        <p:spPr>
          <a:xfrm>
            <a:off x="1214910" y="3595642"/>
            <a:ext cx="5435446" cy="3193182"/>
          </a:xfrm>
          <a:prstGeom prst="rect">
            <a:avLst/>
          </a:prstGeom>
        </p:spPr>
        <p:txBody>
          <a:bodyPr lIns="0" tIns="0" rIns="0" bIns="0" rtlCol="0" anchor="t">
            <a:spAutoFit/>
          </a:bodyPr>
          <a:lstStyle/>
          <a:p>
            <a:pPr marL="0" marR="0" lvl="0" indent="0" algn="l" defTabSz="914400" rtl="0" eaLnBrk="1" fontAlgn="auto" latinLnBrk="0" hangingPunct="1">
              <a:lnSpc>
                <a:spcPts val="8273"/>
              </a:lnSpc>
              <a:spcBef>
                <a:spcPts val="0"/>
              </a:spcBef>
              <a:spcAft>
                <a:spcPts val="0"/>
              </a:spcAft>
              <a:buClrTx/>
              <a:buSzTx/>
              <a:buFontTx/>
              <a:buNone/>
              <a:tabLst/>
              <a:defRPr/>
            </a:pPr>
            <a:r>
              <a:rPr lang="el-GR" sz="7521" dirty="0">
                <a:solidFill>
                  <a:srgbClr val="3E602F"/>
                </a:solidFill>
                <a:latin typeface="Poppins Bold Bold"/>
              </a:rPr>
              <a:t>Σχετικά με αυτό το μάθημα</a:t>
            </a:r>
            <a:endParaRPr kumimoji="0" lang="en-US" sz="7521" b="0" i="0" u="none" strike="noStrike" kern="1200" cap="none" spc="0" normalizeH="0" baseline="0" noProof="0" dirty="0">
              <a:ln>
                <a:noFill/>
              </a:ln>
              <a:solidFill>
                <a:srgbClr val="3E602F"/>
              </a:solidFill>
              <a:effectLst/>
              <a:uLnTx/>
              <a:uFillTx/>
              <a:latin typeface="Poppins Bold Bold"/>
              <a:ea typeface="+mn-ea"/>
              <a:cs typeface="+mn-cs"/>
            </a:endParaRPr>
          </a:p>
        </p:txBody>
      </p:sp>
      <p:grpSp>
        <p:nvGrpSpPr>
          <p:cNvPr id="5" name="Group 5"/>
          <p:cNvGrpSpPr/>
          <p:nvPr/>
        </p:nvGrpSpPr>
        <p:grpSpPr>
          <a:xfrm>
            <a:off x="11023034" y="826805"/>
            <a:ext cx="5969566" cy="1354590"/>
            <a:chOff x="0" y="101600"/>
            <a:chExt cx="7959421" cy="1806120"/>
          </a:xfrm>
        </p:grpSpPr>
        <p:sp>
          <p:nvSpPr>
            <p:cNvPr id="6" name="TextBox 6"/>
            <p:cNvSpPr txBox="1"/>
            <p:nvPr/>
          </p:nvSpPr>
          <p:spPr>
            <a:xfrm>
              <a:off x="57945" y="101600"/>
              <a:ext cx="7901476" cy="581356"/>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lang="el-GR" sz="2800" dirty="0">
                  <a:solidFill>
                    <a:srgbClr val="FBFDFF"/>
                  </a:solidFill>
                  <a:latin typeface="Poppins Medium Bold"/>
                </a:rPr>
                <a:t>Τι σημαίνει η ένταξη για εσάς?</a:t>
              </a:r>
              <a:endParaRPr kumimoji="0" lang="en-US" sz="2800" b="0" i="0" u="none" strike="noStrike" kern="1200" cap="none" spc="0" normalizeH="0" baseline="0" noProof="0" dirty="0">
                <a:ln>
                  <a:noFill/>
                </a:ln>
                <a:solidFill>
                  <a:srgbClr val="FBFDFF"/>
                </a:solidFill>
                <a:effectLst/>
                <a:uLnTx/>
                <a:uFillTx/>
                <a:latin typeface="Poppins Medium Bold"/>
                <a:ea typeface="+mn-ea"/>
                <a:cs typeface="+mn-cs"/>
              </a:endParaRPr>
            </a:p>
          </p:txBody>
        </p:sp>
        <p:sp>
          <p:nvSpPr>
            <p:cNvPr id="7" name="TextBox 7"/>
            <p:cNvSpPr txBox="1"/>
            <p:nvPr/>
          </p:nvSpPr>
          <p:spPr>
            <a:xfrm>
              <a:off x="0" y="1397324"/>
              <a:ext cx="7901476" cy="510396"/>
            </a:xfrm>
            <a:prstGeom prst="rect">
              <a:avLst/>
            </a:prstGeom>
          </p:spPr>
          <p:txBody>
            <a:bodyPr lIns="0" tIns="0" rIns="0" bIns="0" rtlCol="0" anchor="t">
              <a:spAutoFit/>
            </a:bodyPr>
            <a:lstStyle/>
            <a:p>
              <a:pPr marL="0" marR="0" lvl="0" indent="0" algn="l" defTabSz="914400" rtl="0" eaLnBrk="1" fontAlgn="auto" latinLnBrk="0" hangingPunct="1">
                <a:lnSpc>
                  <a:spcPts val="308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FBFDFF"/>
                </a:solidFill>
                <a:effectLst/>
                <a:uLnTx/>
                <a:uFillTx/>
                <a:latin typeface="Poppins Light"/>
                <a:ea typeface="+mn-ea"/>
                <a:cs typeface="+mn-cs"/>
              </a:endParaRPr>
            </a:p>
          </p:txBody>
        </p:sp>
      </p:grpSp>
      <p:sp>
        <p:nvSpPr>
          <p:cNvPr id="9" name="TextBox 9"/>
          <p:cNvSpPr txBox="1"/>
          <p:nvPr/>
        </p:nvSpPr>
        <p:spPr>
          <a:xfrm>
            <a:off x="11023034" y="6276191"/>
            <a:ext cx="5926107" cy="857799"/>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kumimoji="0" lang="el-GR" sz="2800" b="0" i="0" u="none" strike="noStrike" kern="1200" cap="none" spc="0" normalizeH="0" baseline="0" dirty="0">
                <a:ln>
                  <a:noFill/>
                </a:ln>
                <a:solidFill>
                  <a:srgbClr val="FBFDFF"/>
                </a:solidFill>
                <a:effectLst/>
                <a:uLnTx/>
                <a:uFillTx/>
                <a:latin typeface="Poppins Medium Bold"/>
                <a:ea typeface="+mn-ea"/>
                <a:cs typeface="+mn-cs"/>
              </a:rPr>
              <a:t>Επισκ</a:t>
            </a:r>
            <a:r>
              <a:rPr lang="el-GR" sz="2800" dirty="0">
                <a:solidFill>
                  <a:srgbClr val="FBFDFF"/>
                </a:solidFill>
                <a:latin typeface="Poppins Medium Bold"/>
              </a:rPr>
              <a:t>όπηση των </a:t>
            </a:r>
            <a:r>
              <a:rPr lang="el-GR" sz="2800" dirty="0" err="1">
                <a:solidFill>
                  <a:srgbClr val="FBFDFF"/>
                </a:solidFill>
                <a:latin typeface="Poppins Medium Bold"/>
              </a:rPr>
              <a:t>σεμιναριακών</a:t>
            </a:r>
            <a:r>
              <a:rPr lang="el-GR" sz="2800" dirty="0">
                <a:solidFill>
                  <a:srgbClr val="FBFDFF"/>
                </a:solidFill>
                <a:latin typeface="Poppins Medium Bold"/>
              </a:rPr>
              <a:t> μαθημάτων</a:t>
            </a:r>
            <a:endParaRPr kumimoji="0" lang="en-US" sz="2800" b="0" i="0" u="none" strike="noStrike" kern="1200" cap="none" spc="0" normalizeH="0" baseline="0" noProof="0" dirty="0">
              <a:ln>
                <a:noFill/>
              </a:ln>
              <a:solidFill>
                <a:srgbClr val="FBFDFF"/>
              </a:solidFill>
              <a:effectLst/>
              <a:uLnTx/>
              <a:uFillTx/>
              <a:latin typeface="Poppins Medium Bold"/>
              <a:ea typeface="+mn-ea"/>
              <a:cs typeface="+mn-cs"/>
            </a:endParaRPr>
          </a:p>
        </p:txBody>
      </p:sp>
      <p:sp>
        <p:nvSpPr>
          <p:cNvPr id="11" name="TextBox 11"/>
          <p:cNvSpPr txBox="1"/>
          <p:nvPr/>
        </p:nvSpPr>
        <p:spPr>
          <a:xfrm>
            <a:off x="9144000" y="826805"/>
            <a:ext cx="1402784" cy="984653"/>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999" b="0" i="0" u="none" strike="noStrike" kern="1200" cap="none" spc="0" normalizeH="0" baseline="0" noProof="0" dirty="0">
                <a:ln>
                  <a:noFill/>
                </a:ln>
                <a:solidFill>
                  <a:srgbClr val="FBFDFF">
                    <a:alpha val="49804"/>
                  </a:srgbClr>
                </a:solidFill>
                <a:effectLst/>
                <a:uLnTx/>
                <a:uFillTx/>
                <a:latin typeface="Poppins Bold Bold"/>
                <a:ea typeface="+mn-ea"/>
                <a:cs typeface="+mn-cs"/>
              </a:rPr>
              <a:t>01</a:t>
            </a:r>
          </a:p>
        </p:txBody>
      </p:sp>
      <p:sp>
        <p:nvSpPr>
          <p:cNvPr id="12" name="TextBox 12"/>
          <p:cNvSpPr txBox="1"/>
          <p:nvPr/>
        </p:nvSpPr>
        <p:spPr>
          <a:xfrm>
            <a:off x="9144000" y="6352391"/>
            <a:ext cx="1402784" cy="1009828"/>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999" b="0" i="0" u="none" strike="noStrike" kern="1200" cap="none" spc="0" normalizeH="0" baseline="0" noProof="0" dirty="0">
                <a:ln>
                  <a:noFill/>
                </a:ln>
                <a:solidFill>
                  <a:srgbClr val="FBFDFF">
                    <a:alpha val="49804"/>
                  </a:srgbClr>
                </a:solidFill>
                <a:effectLst/>
                <a:uLnTx/>
                <a:uFillTx/>
                <a:latin typeface="Poppins Bold Bold"/>
                <a:ea typeface="+mn-ea"/>
                <a:cs typeface="+mn-cs"/>
              </a:rPr>
              <a:t>03</a:t>
            </a:r>
          </a:p>
        </p:txBody>
      </p:sp>
      <p:sp>
        <p:nvSpPr>
          <p:cNvPr id="14" name="TextBox 9">
            <a:extLst>
              <a:ext uri="{FF2B5EF4-FFF2-40B4-BE49-F238E27FC236}">
                <a16:creationId xmlns:a16="http://schemas.microsoft.com/office/drawing/2014/main" id="{C2B4B362-D1C7-1346-8011-6F8467606559}"/>
              </a:ext>
            </a:extLst>
          </p:cNvPr>
          <p:cNvSpPr txBox="1"/>
          <p:nvPr/>
        </p:nvSpPr>
        <p:spPr>
          <a:xfrm>
            <a:off x="10995981" y="3626371"/>
            <a:ext cx="5926107" cy="857799"/>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ts val="0"/>
              </a:spcBef>
              <a:spcAft>
                <a:spcPts val="0"/>
              </a:spcAft>
              <a:buClrTx/>
              <a:buSzTx/>
              <a:buFontTx/>
              <a:buNone/>
              <a:tabLst/>
              <a:defRPr/>
            </a:pPr>
            <a:r>
              <a:rPr lang="el-GR" sz="2800" dirty="0">
                <a:solidFill>
                  <a:srgbClr val="FBFDFF"/>
                </a:solidFill>
                <a:latin typeface="Poppins Medium Bold"/>
              </a:rPr>
              <a:t>Τι γνωρίζουμε για την ένταξη</a:t>
            </a:r>
            <a:r>
              <a:rPr lang="en-US" sz="2800" dirty="0">
                <a:solidFill>
                  <a:srgbClr val="FBFDFF"/>
                </a:solidFill>
                <a:latin typeface="Poppins Medium Bold"/>
              </a:rPr>
              <a:t> </a:t>
            </a:r>
            <a:r>
              <a:rPr lang="el-GR" sz="2800" dirty="0">
                <a:solidFill>
                  <a:srgbClr val="FBFDFF"/>
                </a:solidFill>
                <a:latin typeface="Poppins Medium Bold"/>
              </a:rPr>
              <a:t>στην προσχολική εκπαίδευση;</a:t>
            </a:r>
            <a:endParaRPr kumimoji="0" lang="en-US" sz="2800" b="0" i="0" u="none" strike="noStrike" kern="1200" cap="none" spc="0" normalizeH="0" baseline="0" noProof="0" dirty="0">
              <a:ln>
                <a:noFill/>
              </a:ln>
              <a:solidFill>
                <a:srgbClr val="FBFDFF"/>
              </a:solidFill>
              <a:effectLst/>
              <a:uLnTx/>
              <a:uFillTx/>
              <a:latin typeface="Poppins Medium Bold"/>
              <a:ea typeface="+mn-ea"/>
              <a:cs typeface="+mn-cs"/>
            </a:endParaRPr>
          </a:p>
        </p:txBody>
      </p:sp>
      <p:sp>
        <p:nvSpPr>
          <p:cNvPr id="16" name="TextBox 12">
            <a:extLst>
              <a:ext uri="{FF2B5EF4-FFF2-40B4-BE49-F238E27FC236}">
                <a16:creationId xmlns:a16="http://schemas.microsoft.com/office/drawing/2014/main" id="{07D36698-00F3-0745-9721-E09B200CBF5D}"/>
              </a:ext>
            </a:extLst>
          </p:cNvPr>
          <p:cNvSpPr txBox="1"/>
          <p:nvPr/>
        </p:nvSpPr>
        <p:spPr>
          <a:xfrm>
            <a:off x="9116947" y="3702571"/>
            <a:ext cx="1402784" cy="984653"/>
          </a:xfrm>
          <a:prstGeom prst="rect">
            <a:avLst/>
          </a:prstGeom>
        </p:spPr>
        <p:txBody>
          <a:bodyPr lIns="0" tIns="0" rIns="0" bIns="0" rtlCol="0" anchor="t">
            <a:spAutoFit/>
          </a:bodyPr>
          <a:lstStyle/>
          <a:p>
            <a:pPr marL="0" marR="0" lvl="0" indent="0" algn="r" defTabSz="914400" rtl="0" eaLnBrk="1" fontAlgn="auto" latinLnBrk="0" hangingPunct="1">
              <a:lnSpc>
                <a:spcPts val="7699"/>
              </a:lnSpc>
              <a:spcBef>
                <a:spcPts val="0"/>
              </a:spcBef>
              <a:spcAft>
                <a:spcPts val="0"/>
              </a:spcAft>
              <a:buClrTx/>
              <a:buSzTx/>
              <a:buFontTx/>
              <a:buNone/>
              <a:tabLst/>
              <a:defRPr/>
            </a:pPr>
            <a:r>
              <a:rPr kumimoji="0" lang="en-US" sz="6999" b="0" i="0" u="none" strike="noStrike" kern="1200" cap="none" spc="0" normalizeH="0" baseline="0" noProof="0" dirty="0">
                <a:ln>
                  <a:noFill/>
                </a:ln>
                <a:solidFill>
                  <a:srgbClr val="FBFDFF">
                    <a:alpha val="49804"/>
                  </a:srgbClr>
                </a:solidFill>
                <a:effectLst/>
                <a:uLnTx/>
                <a:uFillTx/>
                <a:latin typeface="Poppins Bold Bold"/>
                <a:ea typeface="+mn-ea"/>
                <a:cs typeface="+mn-cs"/>
              </a:rPr>
              <a:t>02</a:t>
            </a:r>
          </a:p>
        </p:txBody>
      </p:sp>
      <p:sp>
        <p:nvSpPr>
          <p:cNvPr id="17" name="AutoShape 2">
            <a:extLst>
              <a:ext uri="{FF2B5EF4-FFF2-40B4-BE49-F238E27FC236}">
                <a16:creationId xmlns:a16="http://schemas.microsoft.com/office/drawing/2014/main" id="{DD1502D8-00B3-AC42-8676-4C0F90017D00}"/>
              </a:ext>
            </a:extLst>
          </p:cNvPr>
          <p:cNvSpPr/>
          <p:nvPr/>
        </p:nvSpPr>
        <p:spPr>
          <a:xfrm>
            <a:off x="9573881" y="6096944"/>
            <a:ext cx="7418719" cy="9525"/>
          </a:xfrm>
          <a:prstGeom prst="rect">
            <a:avLst/>
          </a:prstGeom>
          <a:solidFill>
            <a:srgbClr val="FBFDFF"/>
          </a:solidFill>
        </p:spPr>
        <p:txBody>
          <a:bodyPr/>
          <a:lstStyle/>
          <a:p>
            <a:endParaRPr lang="en-US"/>
          </a:p>
        </p:txBody>
      </p:sp>
    </p:spTree>
    <p:extLst>
      <p:ext uri="{BB962C8B-B14F-4D97-AF65-F5344CB8AC3E}">
        <p14:creationId xmlns:p14="http://schemas.microsoft.com/office/powerpoint/2010/main" val="2460305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grpSp>
        <p:nvGrpSpPr>
          <p:cNvPr id="3" name="Group 3"/>
          <p:cNvGrpSpPr/>
          <p:nvPr/>
        </p:nvGrpSpPr>
        <p:grpSpPr>
          <a:xfrm>
            <a:off x="8915400" y="2476500"/>
            <a:ext cx="8198521" cy="4733925"/>
            <a:chOff x="-21265" y="66675"/>
            <a:chExt cx="9861404" cy="6311900"/>
          </a:xfrm>
        </p:grpSpPr>
        <p:sp>
          <p:nvSpPr>
            <p:cNvPr id="4" name="AutoShape 4"/>
            <p:cNvSpPr/>
            <p:nvPr/>
          </p:nvSpPr>
          <p:spPr>
            <a:xfrm>
              <a:off x="-21265" y="6365875"/>
              <a:ext cx="9840139" cy="12700"/>
            </a:xfrm>
            <a:prstGeom prst="rect">
              <a:avLst/>
            </a:prstGeom>
            <a:solidFill>
              <a:srgbClr val="FBFDFF"/>
            </a:solidFill>
          </p:spPr>
          <p:txBody>
            <a:bodyPr/>
            <a:lstStyle/>
            <a:p>
              <a:endParaRPr lang="en-US"/>
            </a:p>
          </p:txBody>
        </p:sp>
        <p:sp>
          <p:nvSpPr>
            <p:cNvPr id="5" name="TextBox 5"/>
            <p:cNvSpPr txBox="1"/>
            <p:nvPr/>
          </p:nvSpPr>
          <p:spPr>
            <a:xfrm>
              <a:off x="0" y="66675"/>
              <a:ext cx="9840139" cy="3009371"/>
            </a:xfrm>
            <a:prstGeom prst="rect">
              <a:avLst/>
            </a:prstGeom>
          </p:spPr>
          <p:txBody>
            <a:bodyPr lIns="0" tIns="0" rIns="0" bIns="0" rtlCol="0" anchor="t">
              <a:spAutoFit/>
            </a:bodyPr>
            <a:lstStyle/>
            <a:p>
              <a:pPr marL="0" marR="0" lvl="0" indent="0" algn="l" defTabSz="914400" rtl="0" eaLnBrk="1" fontAlgn="auto" latinLnBrk="0" hangingPunct="1">
                <a:lnSpc>
                  <a:spcPts val="8800"/>
                </a:lnSpc>
                <a:spcBef>
                  <a:spcPts val="0"/>
                </a:spcBef>
                <a:spcAft>
                  <a:spcPts val="0"/>
                </a:spcAft>
                <a:buClrTx/>
                <a:buSzTx/>
                <a:buFontTx/>
                <a:buNone/>
                <a:tabLst/>
                <a:defRPr/>
              </a:pPr>
              <a:r>
                <a:rPr lang="el-GR" sz="8000" dirty="0">
                  <a:solidFill>
                    <a:srgbClr val="FBFDFF"/>
                  </a:solidFill>
                  <a:latin typeface="Poppins Bold Bold"/>
                </a:rPr>
                <a:t>Τι σημαίνει η ένταξη για εσένα;</a:t>
              </a:r>
              <a:endParaRPr kumimoji="0" lang="en-US" sz="8000" b="0" i="0" u="none" strike="noStrike" kern="1200" cap="none" spc="0" normalizeH="0" baseline="0" noProof="0" dirty="0">
                <a:ln>
                  <a:noFill/>
                </a:ln>
                <a:solidFill>
                  <a:srgbClr val="FBFDFF"/>
                </a:solidFill>
                <a:effectLst/>
                <a:uLnTx/>
                <a:uFillTx/>
                <a:latin typeface="Poppins Bold Bold"/>
                <a:ea typeface="+mn-ea"/>
                <a:cs typeface="+mn-cs"/>
              </a:endParaRPr>
            </a:p>
          </p:txBody>
        </p:sp>
      </p:grpSp>
      <p:pic>
        <p:nvPicPr>
          <p:cNvPr id="7" name="Picture 6">
            <a:extLst>
              <a:ext uri="{FF2B5EF4-FFF2-40B4-BE49-F238E27FC236}">
                <a16:creationId xmlns:a16="http://schemas.microsoft.com/office/drawing/2014/main" id="{DF41F7FB-0B73-44D2-99E2-32EEF520EAC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68496" y="1670595"/>
            <a:ext cx="8085688" cy="6882853"/>
          </a:xfrm>
          <a:prstGeom prst="rect">
            <a:avLst/>
          </a:prstGeom>
          <a:noFill/>
          <a:ln>
            <a:noFill/>
          </a:ln>
        </p:spPr>
      </p:pic>
    </p:spTree>
    <p:extLst>
      <p:ext uri="{BB962C8B-B14F-4D97-AF65-F5344CB8AC3E}">
        <p14:creationId xmlns:p14="http://schemas.microsoft.com/office/powerpoint/2010/main" val="1570345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9525"/>
            <a:ext cx="12887325" cy="1600202"/>
          </a:xfrm>
        </p:spPr>
        <p:txBody>
          <a:bodyPr>
            <a:normAutofit/>
          </a:bodyPr>
          <a:lstStyle/>
          <a:p>
            <a:r>
              <a:rPr lang="el-GR" sz="6600" b="1" dirty="0"/>
              <a:t>Πάρε Θέση!</a:t>
            </a:r>
            <a:endParaRPr lang="en-GB" sz="6600" b="1" dirty="0"/>
          </a:p>
        </p:txBody>
      </p:sp>
      <p:sp>
        <p:nvSpPr>
          <p:cNvPr id="3" name="Content Placeholder 2"/>
          <p:cNvSpPr>
            <a:spLocks noGrp="1"/>
          </p:cNvSpPr>
          <p:nvPr>
            <p:ph sz="quarter" idx="13"/>
          </p:nvPr>
        </p:nvSpPr>
        <p:spPr>
          <a:xfrm>
            <a:off x="381000" y="1903140"/>
            <a:ext cx="17373600" cy="7980000"/>
          </a:xfrm>
        </p:spPr>
        <p:txBody>
          <a:bodyPr>
            <a:normAutofit fontScale="92500" lnSpcReduction="10000"/>
          </a:bodyPr>
          <a:lstStyle/>
          <a:p>
            <a:pPr marL="514350" lvl="0" indent="-514350">
              <a:lnSpc>
                <a:spcPct val="150000"/>
              </a:lnSpc>
              <a:buFont typeface="+mj-lt"/>
              <a:buAutoNum type="arabicPeriod"/>
            </a:pPr>
            <a:r>
              <a:rPr lang="el-GR" dirty="0">
                <a:effectLst/>
                <a:ea typeface="Calibri" panose="020F0502020204030204" pitchFamily="34" charset="0"/>
                <a:cs typeface="Times New Roman" panose="02020603050405020304" pitchFamily="18" charset="0"/>
              </a:rPr>
              <a:t>Η ένταξη στην προσχολική εκπαίδευση μπορεί να έχει οφέλη για όλα τα παιδιά. </a:t>
            </a:r>
          </a:p>
          <a:p>
            <a:pPr marL="514350" indent="-514350">
              <a:lnSpc>
                <a:spcPct val="150000"/>
              </a:lnSpc>
              <a:buFont typeface="+mj-lt"/>
              <a:buAutoNum type="arabicPeriod"/>
            </a:pPr>
            <a:r>
              <a:rPr lang="el-GR" dirty="0">
                <a:effectLst/>
                <a:ea typeface="Calibri" panose="020F0502020204030204" pitchFamily="34" charset="0"/>
                <a:cs typeface="Times New Roman" panose="02020603050405020304" pitchFamily="18" charset="0"/>
              </a:rPr>
              <a:t> Θεωρώ </a:t>
            </a:r>
            <a:r>
              <a:rPr lang="el-GR" dirty="0">
                <a:ea typeface="Calibri" panose="020F0502020204030204" pitchFamily="34" charset="0"/>
                <a:cs typeface="Times New Roman" panose="02020603050405020304" pitchFamily="18" charset="0"/>
              </a:rPr>
              <a:t>ό</a:t>
            </a:r>
            <a:r>
              <a:rPr lang="el-GR" dirty="0">
                <a:effectLst/>
                <a:ea typeface="Calibri" panose="020F0502020204030204" pitchFamily="34" charset="0"/>
                <a:cs typeface="Times New Roman" panose="02020603050405020304" pitchFamily="18" charset="0"/>
              </a:rPr>
              <a:t>τι με την απαραίτητη  υποστήριξη, θα μπορούσα να διδάξω σε μια τάξη νηπιαγωγείου, οποιοδήποτε παιδί με ή χωρίς ειδικές εκπαιδευτικές ανάγκες. </a:t>
            </a:r>
          </a:p>
          <a:p>
            <a:pPr marL="514350" indent="-514350">
              <a:lnSpc>
                <a:spcPct val="150000"/>
              </a:lnSpc>
              <a:buFont typeface="+mj-lt"/>
              <a:buAutoNum type="arabicPeriod"/>
            </a:pPr>
            <a:r>
              <a:rPr lang="el-GR" dirty="0">
                <a:effectLst/>
                <a:ea typeface="Calibri" panose="020F0502020204030204" pitchFamily="34" charset="0"/>
                <a:cs typeface="Times New Roman" panose="02020603050405020304" pitchFamily="18" charset="0"/>
              </a:rPr>
              <a:t> Η ένταξη παιδιών στην προσχολική τάξη μπορεί να έχει αρνητικά μαθησιακά αποτελέσματα για τα παιδιά τυπικής ανάπτυξης.</a:t>
            </a:r>
          </a:p>
          <a:p>
            <a:pPr marL="628650" indent="-514350">
              <a:lnSpc>
                <a:spcPct val="150000"/>
              </a:lnSpc>
              <a:buFont typeface="+mj-lt"/>
              <a:buAutoNum type="arabicPeriod"/>
            </a:pPr>
            <a:r>
              <a:rPr lang="el-GR" dirty="0">
                <a:effectLst/>
                <a:ea typeface="Calibri" panose="020F0502020204030204" pitchFamily="34" charset="0"/>
                <a:cs typeface="Times New Roman" panose="02020603050405020304" pitchFamily="18" charset="0"/>
              </a:rPr>
              <a:t> Θεωρώ τον εαυτό μου επαρκώς προετοιμασμένο για να υποστηρίξω παιδιά με </a:t>
            </a:r>
            <a:r>
              <a:rPr lang="el-GR" dirty="0">
                <a:ea typeface="Calibri" panose="020F0502020204030204" pitchFamily="34" charset="0"/>
                <a:cs typeface="Times New Roman" panose="02020603050405020304" pitchFamily="18" charset="0"/>
              </a:rPr>
              <a:t>αναπηρία</a:t>
            </a:r>
            <a:r>
              <a:rPr lang="el-GR" dirty="0">
                <a:effectLst/>
                <a:ea typeface="Calibri" panose="020F0502020204030204" pitchFamily="34" charset="0"/>
                <a:cs typeface="Times New Roman" panose="02020603050405020304" pitchFamily="18" charset="0"/>
              </a:rPr>
              <a:t>. </a:t>
            </a:r>
          </a:p>
          <a:p>
            <a:pPr marL="628650" indent="-514350">
              <a:lnSpc>
                <a:spcPct val="150000"/>
              </a:lnSpc>
              <a:buFont typeface="+mj-lt"/>
              <a:buAutoNum type="arabicPeriod"/>
            </a:pPr>
            <a:r>
              <a:rPr lang="el-GR" dirty="0">
                <a:effectLst/>
                <a:ea typeface="Calibri" panose="020F0502020204030204" pitchFamily="34" charset="0"/>
                <a:cs typeface="Times New Roman" panose="02020603050405020304" pitchFamily="18" charset="0"/>
              </a:rPr>
              <a:t> Θεωρώ ότι η εφαρμογή νομοθεσίας που καθιστά το  δικαίωμα κάθε παιδιού και της οικογένειάς του, και η θετική διάθεση είναι οι πιο βασικές </a:t>
            </a:r>
            <a:r>
              <a:rPr lang="el-GR" dirty="0" err="1">
                <a:effectLst/>
                <a:ea typeface="Calibri" panose="020F0502020204030204" pitchFamily="34" charset="0"/>
                <a:cs typeface="Times New Roman" panose="02020603050405020304" pitchFamily="18" charset="0"/>
              </a:rPr>
              <a:t>προυποθέσεις</a:t>
            </a:r>
            <a:r>
              <a:rPr lang="el-GR" dirty="0">
                <a:effectLst/>
                <a:ea typeface="Calibri" panose="020F0502020204030204" pitchFamily="34" charset="0"/>
                <a:cs typeface="Times New Roman" panose="02020603050405020304" pitchFamily="18" charset="0"/>
              </a:rPr>
              <a:t> για να εφαρμοστεί αποτελεσματικά η ένταξη στην προσχολική ηλικία. </a:t>
            </a:r>
          </a:p>
          <a:p>
            <a:pPr marL="628650" indent="-514350">
              <a:lnSpc>
                <a:spcPct val="150000"/>
              </a:lnSpc>
              <a:buFont typeface="+mj-lt"/>
              <a:buAutoNum type="arabicPeriod"/>
            </a:pPr>
            <a:r>
              <a:rPr lang="el-GR" dirty="0">
                <a:effectLst/>
                <a:ea typeface="Calibri" panose="020F0502020204030204" pitchFamily="34" charset="0"/>
                <a:cs typeface="Times New Roman" panose="02020603050405020304" pitchFamily="18" charset="0"/>
              </a:rPr>
              <a:t> Θεωρώ ότι ο πιο κατάλληλος εκπαιδευτικός για την εφαρμογή ενός εξατομικευμένου προγράμματος για ένα παιδί με  ειδικές εκπαιδευτικές ανάγκες είναι ο/η εκπαιδευτικός παράλληλης στήριξης.</a:t>
            </a:r>
          </a:p>
          <a:p>
            <a:pPr>
              <a:buNone/>
            </a:pPr>
            <a:endParaRPr lang="en-GB" sz="5400" dirty="0"/>
          </a:p>
        </p:txBody>
      </p:sp>
    </p:spTree>
    <p:extLst>
      <p:ext uri="{BB962C8B-B14F-4D97-AF65-F5344CB8AC3E}">
        <p14:creationId xmlns:p14="http://schemas.microsoft.com/office/powerpoint/2010/main" val="154709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grpSp>
        <p:nvGrpSpPr>
          <p:cNvPr id="3" name="Group 3"/>
          <p:cNvGrpSpPr/>
          <p:nvPr/>
        </p:nvGrpSpPr>
        <p:grpSpPr>
          <a:xfrm>
            <a:off x="9372600" y="1866900"/>
            <a:ext cx="8458200" cy="5917247"/>
            <a:chOff x="-481622" y="-746125"/>
            <a:chExt cx="10566398" cy="7124700"/>
          </a:xfrm>
        </p:grpSpPr>
        <p:sp>
          <p:nvSpPr>
            <p:cNvPr id="4" name="AutoShape 4"/>
            <p:cNvSpPr/>
            <p:nvPr/>
          </p:nvSpPr>
          <p:spPr>
            <a:xfrm>
              <a:off x="-21265" y="6365875"/>
              <a:ext cx="9840139" cy="12700"/>
            </a:xfrm>
            <a:prstGeom prst="rect">
              <a:avLst/>
            </a:prstGeom>
            <a:solidFill>
              <a:srgbClr val="FBFDFF"/>
            </a:solidFill>
          </p:spPr>
          <p:txBody>
            <a:bodyPr/>
            <a:lstStyle/>
            <a:p>
              <a:endParaRPr lang="en-US"/>
            </a:p>
          </p:txBody>
        </p:sp>
        <p:sp>
          <p:nvSpPr>
            <p:cNvPr id="5" name="TextBox 5"/>
            <p:cNvSpPr txBox="1"/>
            <p:nvPr/>
          </p:nvSpPr>
          <p:spPr>
            <a:xfrm>
              <a:off x="-481622" y="-746125"/>
              <a:ext cx="10566398" cy="4076384"/>
            </a:xfrm>
            <a:prstGeom prst="rect">
              <a:avLst/>
            </a:prstGeom>
          </p:spPr>
          <p:txBody>
            <a:bodyPr wrap="square" lIns="0" tIns="0" rIns="0" bIns="0" rtlCol="0" anchor="t">
              <a:spAutoFit/>
            </a:bodyPr>
            <a:lstStyle/>
            <a:p>
              <a:pPr marL="0" marR="0" lvl="0" indent="0" algn="l" defTabSz="914400" rtl="0" eaLnBrk="1" fontAlgn="auto" latinLnBrk="0" hangingPunct="1">
                <a:lnSpc>
                  <a:spcPts val="8800"/>
                </a:lnSpc>
                <a:spcBef>
                  <a:spcPts val="0"/>
                </a:spcBef>
                <a:spcAft>
                  <a:spcPts val="0"/>
                </a:spcAft>
                <a:buClrTx/>
                <a:buSzTx/>
                <a:buFontTx/>
                <a:buNone/>
                <a:tabLst/>
                <a:defRPr/>
              </a:pPr>
              <a:r>
                <a:rPr lang="el-GR" sz="8000" dirty="0">
                  <a:solidFill>
                    <a:srgbClr val="FBFDFF"/>
                  </a:solidFill>
                </a:rPr>
                <a:t>Τι θέλω να πάρω από αυτό το μάθημα;</a:t>
              </a:r>
              <a:endParaRPr kumimoji="0" lang="en-US" sz="8000" b="0" i="0" u="none" strike="noStrike" kern="1200" cap="none" spc="0" normalizeH="0" baseline="0" noProof="0" dirty="0">
                <a:ln>
                  <a:noFill/>
                </a:ln>
                <a:solidFill>
                  <a:srgbClr val="FBFDFF"/>
                </a:solidFill>
                <a:effectLst/>
                <a:uLnTx/>
                <a:uFillTx/>
                <a:ea typeface="+mn-ea"/>
                <a:cs typeface="+mn-cs"/>
              </a:endParaRPr>
            </a:p>
          </p:txBody>
        </p:sp>
      </p:grpSp>
      <p:pic>
        <p:nvPicPr>
          <p:cNvPr id="7" name="Picture 6">
            <a:extLst>
              <a:ext uri="{FF2B5EF4-FFF2-40B4-BE49-F238E27FC236}">
                <a16:creationId xmlns:a16="http://schemas.microsoft.com/office/drawing/2014/main" id="{DF41F7FB-0B73-44D2-99E2-32EEF520EAC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68496" y="1670595"/>
            <a:ext cx="8085688" cy="6882853"/>
          </a:xfrm>
          <a:prstGeom prst="rect">
            <a:avLst/>
          </a:prstGeom>
          <a:noFill/>
          <a:ln>
            <a:noFill/>
          </a:ln>
        </p:spPr>
      </p:pic>
    </p:spTree>
    <p:extLst>
      <p:ext uri="{BB962C8B-B14F-4D97-AF65-F5344CB8AC3E}">
        <p14:creationId xmlns:p14="http://schemas.microsoft.com/office/powerpoint/2010/main" val="4911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4028D6-3188-9E35-6043-83940F8B7385}"/>
              </a:ext>
            </a:extLst>
          </p:cNvPr>
          <p:cNvSpPr txBox="1"/>
          <p:nvPr/>
        </p:nvSpPr>
        <p:spPr>
          <a:xfrm>
            <a:off x="4572000" y="4961075"/>
            <a:ext cx="9144000" cy="1754326"/>
          </a:xfrm>
          <a:prstGeom prst="rect">
            <a:avLst/>
          </a:prstGeom>
          <a:noFill/>
        </p:spPr>
        <p:txBody>
          <a:bodyPr wrap="square">
            <a:spAutoFit/>
          </a:bodyPr>
          <a:lstStyle/>
          <a:p>
            <a:r>
              <a:rPr lang="en-US" sz="3600" b="1" dirty="0">
                <a:solidFill>
                  <a:schemeClr val="accent1"/>
                </a:solidFill>
                <a:hlinkClick r:id="rId3"/>
              </a:rPr>
              <a:t>https://www.youtube.com/watch?v=aSFT2IcF4rQ</a:t>
            </a:r>
            <a:endParaRPr lang="el-GR" sz="3600" b="1" dirty="0">
              <a:solidFill>
                <a:schemeClr val="accent1"/>
              </a:solidFill>
            </a:endParaRPr>
          </a:p>
          <a:p>
            <a:endParaRPr lang="en-US" sz="3600" b="1" dirty="0">
              <a:solidFill>
                <a:schemeClr val="accent1"/>
              </a:solidFill>
            </a:endParaRPr>
          </a:p>
        </p:txBody>
      </p:sp>
    </p:spTree>
    <p:extLst>
      <p:ext uri="{BB962C8B-B14F-4D97-AF65-F5344CB8AC3E}">
        <p14:creationId xmlns:p14="http://schemas.microsoft.com/office/powerpoint/2010/main" val="1416628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09600" y="3162300"/>
            <a:ext cx="7040036" cy="2688455"/>
            <a:chOff x="0" y="4988"/>
            <a:chExt cx="9386714" cy="3584607"/>
          </a:xfrm>
        </p:grpSpPr>
        <p:sp>
          <p:nvSpPr>
            <p:cNvPr id="3" name="TextBox 3"/>
            <p:cNvSpPr txBox="1"/>
            <p:nvPr/>
          </p:nvSpPr>
          <p:spPr>
            <a:xfrm>
              <a:off x="0" y="4988"/>
              <a:ext cx="6884236" cy="1419192"/>
            </a:xfrm>
            <a:prstGeom prst="rect">
              <a:avLst/>
            </a:prstGeom>
          </p:spPr>
          <p:txBody>
            <a:bodyPr wrap="square" lIns="0" tIns="0" rIns="0" bIns="0" rtlCol="0" anchor="t">
              <a:spAutoFit/>
            </a:bodyPr>
            <a:lstStyle/>
            <a:p>
              <a:pPr>
                <a:lnSpc>
                  <a:spcPts val="8250"/>
                </a:lnSpc>
              </a:pPr>
              <a:r>
                <a:rPr lang="en-US" sz="7500" dirty="0">
                  <a:solidFill>
                    <a:srgbClr val="3E602F"/>
                  </a:solidFill>
                  <a:latin typeface="Poppins Bold Bold"/>
                </a:rPr>
                <a:t>A</a:t>
              </a:r>
              <a:r>
                <a:rPr lang="el-GR" sz="7500" dirty="0">
                  <a:solidFill>
                    <a:srgbClr val="3E602F"/>
                  </a:solidFill>
                  <a:latin typeface="Poppins Bold Bold"/>
                </a:rPr>
                <a:t>ς το δούμε!</a:t>
              </a:r>
              <a:r>
                <a:rPr lang="en-US" sz="7500" dirty="0">
                  <a:solidFill>
                    <a:srgbClr val="3E602F"/>
                  </a:solidFill>
                  <a:latin typeface="Poppins Bold Bold"/>
                </a:rPr>
                <a:t> </a:t>
              </a:r>
            </a:p>
          </p:txBody>
        </p:sp>
        <p:sp>
          <p:nvSpPr>
            <p:cNvPr id="5" name="AutoShape 5"/>
            <p:cNvSpPr/>
            <p:nvPr/>
          </p:nvSpPr>
          <p:spPr>
            <a:xfrm>
              <a:off x="0" y="3576895"/>
              <a:ext cx="9386714" cy="12700"/>
            </a:xfrm>
            <a:prstGeom prst="rect">
              <a:avLst/>
            </a:prstGeom>
            <a:solidFill>
              <a:srgbClr val="3E602F"/>
            </a:solidFill>
          </p:spPr>
          <p:txBody>
            <a:bodyPr/>
            <a:lstStyle/>
            <a:p>
              <a:endParaRPr lang="en-US"/>
            </a:p>
          </p:txBody>
        </p:sp>
      </p:grpSp>
      <p:pic>
        <p:nvPicPr>
          <p:cNvPr id="7" name="CONNECT Video 1.12_ Routine in a program – rolling with friends.mp4" descr="CONNECT Video 1.12_ Routine in a program – rolling with friends.mp4">
            <a:hlinkClick r:id="" action="ppaction://media"/>
            <a:extLst>
              <a:ext uri="{FF2B5EF4-FFF2-40B4-BE49-F238E27FC236}">
                <a16:creationId xmlns:a16="http://schemas.microsoft.com/office/drawing/2014/main" id="{85BD4149-7747-2949-9C20-22704296C49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581401" y="188095"/>
            <a:ext cx="14459578" cy="8515350"/>
          </a:xfrm>
          <a:prstGeom prst="rect">
            <a:avLst/>
          </a:prstGeom>
        </p:spPr>
      </p:pic>
      <p:sp>
        <p:nvSpPr>
          <p:cNvPr id="6" name="TextBox 5">
            <a:extLst>
              <a:ext uri="{FF2B5EF4-FFF2-40B4-BE49-F238E27FC236}">
                <a16:creationId xmlns:a16="http://schemas.microsoft.com/office/drawing/2014/main" id="{C66CE950-CA56-A90E-12A7-07DD1A926CD4}"/>
              </a:ext>
            </a:extLst>
          </p:cNvPr>
          <p:cNvSpPr txBox="1"/>
          <p:nvPr/>
        </p:nvSpPr>
        <p:spPr>
          <a:xfrm>
            <a:off x="4572000" y="4961075"/>
            <a:ext cx="9144000" cy="369332"/>
          </a:xfrm>
          <a:prstGeom prst="rect">
            <a:avLst/>
          </a:prstGeom>
          <a:noFill/>
        </p:spPr>
        <p:txBody>
          <a:bodyPr wrap="square">
            <a:spAutoFit/>
          </a:bodyPr>
          <a:lstStyle/>
          <a:p>
            <a:r>
              <a:rPr lang="en-US" dirty="0"/>
              <a:t>https://www.youtube.com/watch?v=aSFT2IcF4rQ</a:t>
            </a:r>
          </a:p>
        </p:txBody>
      </p:sp>
    </p:spTree>
    <p:extLst>
      <p:ext uri="{BB962C8B-B14F-4D97-AF65-F5344CB8AC3E}">
        <p14:creationId xmlns:p14="http://schemas.microsoft.com/office/powerpoint/2010/main" val="407819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499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6D473-AFAD-459C-9192-5BF7E9E887DB}"/>
              </a:ext>
            </a:extLst>
          </p:cNvPr>
          <p:cNvSpPr>
            <a:spLocks noGrp="1"/>
          </p:cNvSpPr>
          <p:nvPr>
            <p:ph type="title"/>
          </p:nvPr>
        </p:nvSpPr>
        <p:spPr>
          <a:xfrm>
            <a:off x="701418" y="495300"/>
            <a:ext cx="16900782" cy="2239410"/>
          </a:xfrm>
        </p:spPr>
        <p:txBody>
          <a:bodyPr>
            <a:normAutofit/>
          </a:bodyPr>
          <a:lstStyle/>
          <a:p>
            <a:r>
              <a:rPr lang="el-GR" sz="4800" b="1" dirty="0">
                <a:solidFill>
                  <a:schemeClr val="bg1"/>
                </a:solidFill>
              </a:rPr>
              <a:t>Γιατί να Προωθήσουμε την Ένταξη στην Προσχολική Εκπαίδευση</a:t>
            </a:r>
            <a:r>
              <a:rPr lang="en-US" sz="4800" b="1" dirty="0">
                <a:solidFill>
                  <a:schemeClr val="bg1"/>
                </a:solidFill>
              </a:rPr>
              <a:t>? </a:t>
            </a:r>
          </a:p>
        </p:txBody>
      </p:sp>
      <p:sp>
        <p:nvSpPr>
          <p:cNvPr id="3" name="Content Placeholder 2">
            <a:extLst>
              <a:ext uri="{FF2B5EF4-FFF2-40B4-BE49-F238E27FC236}">
                <a16:creationId xmlns:a16="http://schemas.microsoft.com/office/drawing/2014/main" id="{1FDF0D21-77AA-4766-983A-A4B5AE306A09}"/>
              </a:ext>
            </a:extLst>
          </p:cNvPr>
          <p:cNvSpPr>
            <a:spLocks noGrp="1"/>
          </p:cNvSpPr>
          <p:nvPr>
            <p:ph idx="1"/>
          </p:nvPr>
        </p:nvSpPr>
        <p:spPr>
          <a:xfrm>
            <a:off x="533400" y="3695700"/>
            <a:ext cx="16391441" cy="4788810"/>
          </a:xfrm>
        </p:spPr>
        <p:txBody>
          <a:bodyPr vert="horz" lIns="137160" tIns="68580" rIns="137160" bIns="68580" rtlCol="0" anchor="t">
            <a:noAutofit/>
          </a:bodyPr>
          <a:lstStyle/>
          <a:p>
            <a:r>
              <a:rPr lang="el-GR" sz="4200" dirty="0">
                <a:solidFill>
                  <a:schemeClr val="bg1"/>
                </a:solidFill>
              </a:rPr>
              <a:t>Θετικά μαθησιακά αποτελέσματα κα οφέλη για την ανάπτυξη όλων των παιδιών.</a:t>
            </a:r>
          </a:p>
          <a:p>
            <a:r>
              <a:rPr lang="el-GR" sz="4200" dirty="0">
                <a:solidFill>
                  <a:schemeClr val="bg1"/>
                </a:solidFill>
              </a:rPr>
              <a:t>Οι κοινωνικές αλληλεπιδράσεις, σχέσεις, και αντιλήψεις δεν έχουν σταθεροποιηθεί ακομα.</a:t>
            </a:r>
          </a:p>
          <a:p>
            <a:r>
              <a:rPr lang="el-GR" sz="4200" dirty="0">
                <a:solidFill>
                  <a:schemeClr val="bg1"/>
                </a:solidFill>
              </a:rPr>
              <a:t>Η πρώιμη παρέμβαση/εξειδικευμένες πρακτικές </a:t>
            </a:r>
            <a:r>
              <a:rPr lang="el-GR" sz="4200" dirty="0">
                <a:solidFill>
                  <a:schemeClr val="bg1"/>
                </a:solidFill>
                <a:sym typeface="Wingdings" panose="05000000000000000000" pitchFamily="2" charset="2"/>
              </a:rPr>
              <a:t> </a:t>
            </a:r>
            <a:r>
              <a:rPr lang="el-GR" sz="4200" dirty="0">
                <a:solidFill>
                  <a:schemeClr val="bg1"/>
                </a:solidFill>
              </a:rPr>
              <a:t>πιο αποτελεσματικές  στο λιγότερο περιοριστικό περιβάλλον.</a:t>
            </a:r>
          </a:p>
          <a:p>
            <a:endParaRPr lang="el-GR" sz="4800" dirty="0"/>
          </a:p>
          <a:p>
            <a:endParaRPr lang="el-GR" sz="4800" dirty="0"/>
          </a:p>
          <a:p>
            <a:pPr algn="r">
              <a:buNone/>
            </a:pPr>
            <a:r>
              <a:rPr lang="en-US" sz="2700" dirty="0">
                <a:solidFill>
                  <a:schemeClr val="bg1"/>
                </a:solidFill>
              </a:rPr>
              <a:t>(National Professional Development Center on Inclusion, 2011, Odom</a:t>
            </a:r>
            <a:r>
              <a:rPr lang="el-GR" sz="2700" dirty="0">
                <a:solidFill>
                  <a:schemeClr val="bg1"/>
                </a:solidFill>
              </a:rPr>
              <a:t> </a:t>
            </a:r>
            <a:r>
              <a:rPr lang="en-US" sz="2700" dirty="0">
                <a:solidFill>
                  <a:schemeClr val="bg1"/>
                </a:solidFill>
              </a:rPr>
              <a:t>et. al., 2004)</a:t>
            </a:r>
          </a:p>
          <a:p>
            <a:pPr>
              <a:buSzPct val="114999"/>
            </a:pPr>
            <a:endParaRPr lang="en-US" sz="4800" dirty="0"/>
          </a:p>
        </p:txBody>
      </p:sp>
      <p:pic>
        <p:nvPicPr>
          <p:cNvPr id="5" name="Picture 4" descr="A person holding a baby&#10;&#10;Description generated with high confidence">
            <a:extLst>
              <a:ext uri="{FF2B5EF4-FFF2-40B4-BE49-F238E27FC236}">
                <a16:creationId xmlns:a16="http://schemas.microsoft.com/office/drawing/2014/main" id="{0FC3C677-CF7C-43D2-9C8A-C5551FE0A805}"/>
              </a:ext>
            </a:extLst>
          </p:cNvPr>
          <p:cNvPicPr>
            <a:picLocks noChangeAspect="1"/>
          </p:cNvPicPr>
          <p:nvPr/>
        </p:nvPicPr>
        <p:blipFill>
          <a:blip r:embed="rId3" cstate="print"/>
          <a:stretch>
            <a:fillRect/>
          </a:stretch>
        </p:blipFill>
        <p:spPr>
          <a:xfrm>
            <a:off x="14138627" y="5990803"/>
            <a:ext cx="3996973" cy="3478942"/>
          </a:xfrm>
          <a:prstGeom prst="rect">
            <a:avLst/>
          </a:prstGeom>
        </p:spPr>
      </p:pic>
    </p:spTree>
    <p:extLst>
      <p:ext uri="{BB962C8B-B14F-4D97-AF65-F5344CB8AC3E}">
        <p14:creationId xmlns:p14="http://schemas.microsoft.com/office/powerpoint/2010/main" val="1771027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30A5F-07DE-46D2-8545-5BC4FB5B52E2}"/>
              </a:ext>
            </a:extLst>
          </p:cNvPr>
          <p:cNvSpPr txBox="1"/>
          <p:nvPr/>
        </p:nvSpPr>
        <p:spPr>
          <a:xfrm>
            <a:off x="10591800" y="2552700"/>
            <a:ext cx="6553200" cy="3508653"/>
          </a:xfrm>
          <a:prstGeom prst="rect">
            <a:avLst/>
          </a:prstGeom>
          <a:noFill/>
        </p:spPr>
        <p:txBody>
          <a:bodyPr wrap="square" rtlCol="0">
            <a:spAutoFit/>
          </a:bodyPr>
          <a:lstStyle/>
          <a:p>
            <a:r>
              <a:rPr lang="el-GR" sz="6600" b="1" dirty="0">
                <a:solidFill>
                  <a:schemeClr val="bg1"/>
                </a:solidFill>
              </a:rPr>
              <a:t>Τι γνωρίζουμε για την ένταξη;</a:t>
            </a:r>
            <a:endParaRPr lang="en-US" sz="6600" b="1" dirty="0">
              <a:solidFill>
                <a:schemeClr val="bg1"/>
              </a:solidFill>
            </a:endParaRPr>
          </a:p>
          <a:p>
            <a:endParaRPr lang="en-US" dirty="0"/>
          </a:p>
          <a:p>
            <a:endParaRPr lang="en-US" dirty="0"/>
          </a:p>
          <a:p>
            <a:endParaRPr lang="en-US" dirty="0"/>
          </a:p>
          <a:p>
            <a:endParaRPr lang="en-US" dirty="0"/>
          </a:p>
          <a:p>
            <a:endParaRPr lang="el-GR" dirty="0"/>
          </a:p>
        </p:txBody>
      </p:sp>
      <p:pic>
        <p:nvPicPr>
          <p:cNvPr id="3" name="Picture 2" descr="A group of people jumping in the air&#10;&#10;Description automatically generated">
            <a:extLst>
              <a:ext uri="{FF2B5EF4-FFF2-40B4-BE49-F238E27FC236}">
                <a16:creationId xmlns:a16="http://schemas.microsoft.com/office/drawing/2014/main" id="{94022337-BE93-41D2-886D-51A7C5C678FD}"/>
              </a:ext>
            </a:extLst>
          </p:cNvPr>
          <p:cNvPicPr>
            <a:picLocks noChangeAspect="1"/>
          </p:cNvPicPr>
          <p:nvPr/>
        </p:nvPicPr>
        <p:blipFill rotWithShape="1">
          <a:blip r:embed="rId3">
            <a:extLst>
              <a:ext uri="{28A0092B-C50C-407E-A947-70E740481C1C}">
                <a14:useLocalDpi xmlns:a14="http://schemas.microsoft.com/office/drawing/2010/main" val="0"/>
              </a:ext>
            </a:extLst>
          </a:blip>
          <a:srcRect l="9164" r="16858"/>
          <a:stretch/>
        </p:blipFill>
        <p:spPr>
          <a:xfrm>
            <a:off x="76200" y="876300"/>
            <a:ext cx="9850169" cy="8534400"/>
          </a:xfrm>
          <a:prstGeom prst="rect">
            <a:avLst/>
          </a:prstGeom>
        </p:spPr>
      </p:pic>
    </p:spTree>
    <p:extLst>
      <p:ext uri="{BB962C8B-B14F-4D97-AF65-F5344CB8AC3E}">
        <p14:creationId xmlns:p14="http://schemas.microsoft.com/office/powerpoint/2010/main" val="3946222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0051" y="302938"/>
            <a:ext cx="12887325" cy="1600202"/>
          </a:xfrm>
        </p:spPr>
        <p:txBody>
          <a:bodyPr>
            <a:normAutofit/>
          </a:bodyPr>
          <a:lstStyle/>
          <a:p>
            <a:r>
              <a:rPr lang="el-GR" sz="6600" b="1" dirty="0"/>
              <a:t>Ένταξη στην προσχολική ηλικία</a:t>
            </a:r>
            <a:r>
              <a:rPr lang="en-GB" sz="6600" b="1" dirty="0"/>
              <a:t> </a:t>
            </a:r>
          </a:p>
        </p:txBody>
      </p:sp>
      <p:sp>
        <p:nvSpPr>
          <p:cNvPr id="3" name="Content Placeholder 2"/>
          <p:cNvSpPr>
            <a:spLocks noGrp="1"/>
          </p:cNvSpPr>
          <p:nvPr>
            <p:ph sz="quarter" idx="13"/>
          </p:nvPr>
        </p:nvSpPr>
        <p:spPr>
          <a:xfrm>
            <a:off x="762000" y="2324100"/>
            <a:ext cx="16687800" cy="7559040"/>
          </a:xfrm>
        </p:spPr>
        <p:txBody>
          <a:bodyPr>
            <a:normAutofit/>
          </a:bodyPr>
          <a:lstStyle/>
          <a:p>
            <a:r>
              <a:rPr lang="el-GR" sz="5400" dirty="0"/>
              <a:t>Μια σύνθετη, πολυδιάστατη έννοια.</a:t>
            </a:r>
            <a:endParaRPr lang="en-GB" sz="5400" dirty="0"/>
          </a:p>
          <a:p>
            <a:pPr>
              <a:buNone/>
            </a:pPr>
            <a:endParaRPr lang="en-GB" sz="5400" dirty="0"/>
          </a:p>
          <a:p>
            <a:r>
              <a:rPr lang="el-GR" sz="5400" dirty="0"/>
              <a:t>Δεν υπάρχει ένας ορισμός που να χρησιμοποιείται καθολικά.</a:t>
            </a:r>
            <a:endParaRPr lang="en-GB" sz="5400" dirty="0"/>
          </a:p>
          <a:p>
            <a:pPr>
              <a:buNone/>
            </a:pPr>
            <a:endParaRPr lang="en-GB" sz="5400" dirty="0"/>
          </a:p>
          <a:p>
            <a:r>
              <a:rPr lang="el-GR" sz="5400" dirty="0"/>
              <a:t>Η ένταξη στην εκπαίδευση αποτελεί μια μορφή ένταξης στην κοινωνία</a:t>
            </a:r>
            <a:r>
              <a:rPr lang="en-GB" sz="5400" dirty="0"/>
              <a:t>.</a:t>
            </a:r>
          </a:p>
        </p:txBody>
      </p:sp>
      <p:sp>
        <p:nvSpPr>
          <p:cNvPr id="5" name="TextBox 4">
            <a:extLst>
              <a:ext uri="{FF2B5EF4-FFF2-40B4-BE49-F238E27FC236}">
                <a16:creationId xmlns:a16="http://schemas.microsoft.com/office/drawing/2014/main" id="{AEB7C0A6-8FC5-4EE2-99BC-14685383EC22}"/>
              </a:ext>
            </a:extLst>
          </p:cNvPr>
          <p:cNvSpPr txBox="1"/>
          <p:nvPr/>
        </p:nvSpPr>
        <p:spPr>
          <a:xfrm>
            <a:off x="4648200" y="9504283"/>
            <a:ext cx="9144000" cy="369332"/>
          </a:xfrm>
          <a:prstGeom prst="rect">
            <a:avLst/>
          </a:prstGeom>
          <a:noFill/>
        </p:spPr>
        <p:txBody>
          <a:bodyPr wrap="square">
            <a:spAutoFit/>
          </a:bodyPr>
          <a:lstStyle/>
          <a:p>
            <a:pPr defTabSz="1371600">
              <a:spcAft>
                <a:spcPts val="900"/>
              </a:spcAft>
            </a:pPr>
            <a:r>
              <a:rPr lang="en-US" sz="1800" dirty="0">
                <a:solidFill>
                  <a:schemeClr val="tx2"/>
                </a:solidFill>
              </a:rPr>
              <a:t>Copyright © 2020 by Elena P. </a:t>
            </a:r>
            <a:r>
              <a:rPr lang="en-US" sz="1800" dirty="0" err="1">
                <a:solidFill>
                  <a:schemeClr val="tx2"/>
                </a:solidFill>
              </a:rPr>
              <a:t>Soukakou</a:t>
            </a:r>
            <a:r>
              <a:rPr lang="en-US" sz="1800" dirty="0">
                <a:solidFill>
                  <a:schemeClr val="tx2"/>
                </a:solidFill>
              </a:rPr>
              <a:t>. All rights reserved.</a:t>
            </a:r>
          </a:p>
        </p:txBody>
      </p:sp>
    </p:spTree>
    <p:extLst>
      <p:ext uri="{BB962C8B-B14F-4D97-AF65-F5344CB8AC3E}">
        <p14:creationId xmlns:p14="http://schemas.microsoft.com/office/powerpoint/2010/main" val="209024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19300"/>
            <a:ext cx="9753600" cy="7010400"/>
          </a:xfrm>
        </p:spPr>
        <p:txBody>
          <a:bodyPr>
            <a:normAutofit fontScale="92500" lnSpcReduction="10000"/>
          </a:bodyPr>
          <a:lstStyle/>
          <a:p>
            <a:pPr marL="0" indent="0">
              <a:buNone/>
            </a:pPr>
            <a:r>
              <a:rPr lang="el-GR" sz="6000" dirty="0">
                <a:solidFill>
                  <a:schemeClr val="accent3">
                    <a:lumMod val="50000"/>
                  </a:schemeClr>
                </a:solidFill>
                <a:ea typeface="ＭＳ Ｐゴシック" pitchFamily="34" charset="-128"/>
              </a:rPr>
              <a:t>Οι αντιλήψεις των εκπαιδευτικών μπορεί να αποτελέσουν ένα από τα μεγαλύτερα εμπόδια για την υποστήριξη παιδιών με διαφορετικά μαθησιακά προφίλ. </a:t>
            </a:r>
          </a:p>
          <a:p>
            <a:endParaRPr lang="el-GR" sz="3200" dirty="0">
              <a:ea typeface="ＭＳ Ｐゴシック" pitchFamily="34" charset="-128"/>
            </a:endParaRPr>
          </a:p>
          <a:p>
            <a:endParaRPr lang="el-GR" dirty="0">
              <a:ea typeface="ＭＳ Ｐゴシック" pitchFamily="34" charset="-128"/>
            </a:endParaRPr>
          </a:p>
          <a:p>
            <a:pPr marL="0" indent="0">
              <a:buNone/>
            </a:pPr>
            <a:r>
              <a:rPr lang="en-US" sz="3200" dirty="0">
                <a:ea typeface="ＭＳ Ｐゴシック" pitchFamily="34" charset="-128"/>
              </a:rPr>
              <a:t>(Orr, 2009; National Professional Development Center on Inclusion, 2011). </a:t>
            </a:r>
          </a:p>
          <a:p>
            <a:endParaRPr lang="el-GR" sz="3200" dirty="0">
              <a:ea typeface="ＭＳ Ｐゴシック" pitchFamily="34" charset="-128"/>
            </a:endParaRPr>
          </a:p>
          <a:p>
            <a:pPr marL="0" indent="0">
              <a:buNone/>
            </a:pPr>
            <a:endParaRPr lang="en-US" sz="4000" dirty="0">
              <a:latin typeface="Poppins"/>
            </a:endParaRPr>
          </a:p>
        </p:txBody>
      </p:sp>
      <p:pic>
        <p:nvPicPr>
          <p:cNvPr id="1028" name="Picture 4" descr="barrier">
            <a:extLst>
              <a:ext uri="{FF2B5EF4-FFF2-40B4-BE49-F238E27FC236}">
                <a16:creationId xmlns:a16="http://schemas.microsoft.com/office/drawing/2014/main" id="{A89C36DE-882D-49F3-9006-EEFC3D2AE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29800" y="419100"/>
            <a:ext cx="8001000" cy="5004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763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7136" y="2857500"/>
            <a:ext cx="11142116" cy="4257576"/>
          </a:xfrm>
          <a:prstGeom prst="rect">
            <a:avLst/>
          </a:prstGeom>
        </p:spPr>
        <p:txBody>
          <a:bodyPr lIns="0" tIns="0" rIns="0" bIns="0" rtlCol="0" anchor="t">
            <a:spAutoFit/>
          </a:bodyPr>
          <a:lstStyle/>
          <a:p>
            <a:pPr>
              <a:lnSpc>
                <a:spcPts val="8250"/>
              </a:lnSpc>
            </a:pPr>
            <a:r>
              <a:rPr lang="el-GR" sz="7500" dirty="0">
                <a:solidFill>
                  <a:srgbClr val="3E602F"/>
                </a:solidFill>
              </a:rPr>
              <a:t>Η ένταξη έχει θετικά μαθησιακά αποτελέσματα για όλα τα παιδιά με ή χωρίς αναπηρία.</a:t>
            </a:r>
            <a:endParaRPr lang="en-US" sz="7500" dirty="0">
              <a:solidFill>
                <a:srgbClr val="3E602F"/>
              </a:solidFill>
            </a:endParaRPr>
          </a:p>
        </p:txBody>
      </p:sp>
      <p:pic>
        <p:nvPicPr>
          <p:cNvPr id="7" name="Picture Placeholder 5">
            <a:extLst>
              <a:ext uri="{FF2B5EF4-FFF2-40B4-BE49-F238E27FC236}">
                <a16:creationId xmlns:a16="http://schemas.microsoft.com/office/drawing/2014/main" id="{BFBB8383-9B2D-444E-92E2-9578F985291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843" r="23849" b="-1"/>
          <a:stretch/>
        </p:blipFill>
        <p:spPr>
          <a:xfrm>
            <a:off x="12725400" y="15"/>
            <a:ext cx="6854426" cy="10286985"/>
          </a:xfrm>
          <a:prstGeom prst="rect">
            <a:avLst/>
          </a:prstGeom>
          <a:ln>
            <a:noFill/>
          </a:ln>
          <a:effectLst/>
        </p:spPr>
      </p:pic>
      <p:sp>
        <p:nvSpPr>
          <p:cNvPr id="8" name="Footer Placeholder 3">
            <a:extLst>
              <a:ext uri="{FF2B5EF4-FFF2-40B4-BE49-F238E27FC236}">
                <a16:creationId xmlns:a16="http://schemas.microsoft.com/office/drawing/2014/main" id="{E0686AA3-7B5F-AA4B-AEFB-C866639E522E}"/>
              </a:ext>
            </a:extLst>
          </p:cNvPr>
          <p:cNvSpPr>
            <a:spLocks noGrp="1"/>
          </p:cNvSpPr>
          <p:nvPr>
            <p:ph type="ftr" sz="quarter" idx="11"/>
          </p:nvPr>
        </p:nvSpPr>
        <p:spPr>
          <a:xfrm>
            <a:off x="6781800" y="9523978"/>
            <a:ext cx="5482828" cy="531356"/>
          </a:xfrm>
        </p:spPr>
        <p:txBody>
          <a:bodyPr/>
          <a:lstStyle/>
          <a:p>
            <a:r>
              <a:rPr lang="en-US" dirty="0"/>
              <a:t>Copyright © 2017 by Elena P. </a:t>
            </a:r>
            <a:r>
              <a:rPr lang="en-US" dirty="0" err="1"/>
              <a:t>Soukakou</a:t>
            </a:r>
            <a:r>
              <a:rPr lang="en-US" dirty="0"/>
              <a:t>. All rights reserved.</a:t>
            </a:r>
          </a:p>
        </p:txBody>
      </p:sp>
      <p:sp>
        <p:nvSpPr>
          <p:cNvPr id="6" name="TextBox 5">
            <a:extLst>
              <a:ext uri="{FF2B5EF4-FFF2-40B4-BE49-F238E27FC236}">
                <a16:creationId xmlns:a16="http://schemas.microsoft.com/office/drawing/2014/main" id="{E659482D-EA7C-4BB9-B90F-C2718F16AF2D}"/>
              </a:ext>
            </a:extLst>
          </p:cNvPr>
          <p:cNvSpPr txBox="1"/>
          <p:nvPr/>
        </p:nvSpPr>
        <p:spPr>
          <a:xfrm>
            <a:off x="457200" y="7962900"/>
            <a:ext cx="10515600" cy="369332"/>
          </a:xfrm>
          <a:prstGeom prst="rect">
            <a:avLst/>
          </a:prstGeom>
          <a:noFill/>
        </p:spPr>
        <p:txBody>
          <a:bodyPr wrap="square">
            <a:spAutoFit/>
          </a:bodyPr>
          <a:lstStyle/>
          <a:p>
            <a:r>
              <a:rPr lang="en-US" sz="1800" dirty="0"/>
              <a:t>National Professional Development Center Inclusion (2011) </a:t>
            </a:r>
          </a:p>
        </p:txBody>
      </p:sp>
    </p:spTree>
    <p:extLst>
      <p:ext uri="{BB962C8B-B14F-4D97-AF65-F5344CB8AC3E}">
        <p14:creationId xmlns:p14="http://schemas.microsoft.com/office/powerpoint/2010/main" val="826988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096000" y="876300"/>
            <a:ext cx="11975500" cy="1128514"/>
          </a:xfrm>
          <a:prstGeom prst="rect">
            <a:avLst/>
          </a:prstGeom>
        </p:spPr>
        <p:txBody>
          <a:bodyPr wrap="square" lIns="0" tIns="0" rIns="0" bIns="0" rtlCol="0" anchor="t">
            <a:spAutoFit/>
          </a:bodyPr>
          <a:lstStyle/>
          <a:p>
            <a:pPr>
              <a:lnSpc>
                <a:spcPts val="8800"/>
              </a:lnSpc>
            </a:pPr>
            <a:r>
              <a:rPr lang="en-US" sz="7500" dirty="0">
                <a:solidFill>
                  <a:srgbClr val="3E602F"/>
                </a:solidFill>
                <a:latin typeface="Poppins Bold Bold"/>
              </a:rPr>
              <a:t>Outcomes of inclusion</a:t>
            </a:r>
          </a:p>
        </p:txBody>
      </p:sp>
      <p:grpSp>
        <p:nvGrpSpPr>
          <p:cNvPr id="4" name="Group 4"/>
          <p:cNvGrpSpPr/>
          <p:nvPr/>
        </p:nvGrpSpPr>
        <p:grpSpPr>
          <a:xfrm>
            <a:off x="6096000" y="3543300"/>
            <a:ext cx="5481020" cy="5008259"/>
            <a:chOff x="0" y="0"/>
            <a:chExt cx="6705600" cy="5356881"/>
          </a:xfrm>
        </p:grpSpPr>
        <p:sp>
          <p:nvSpPr>
            <p:cNvPr id="5" name="TextBox 5"/>
            <p:cNvSpPr txBox="1"/>
            <p:nvPr/>
          </p:nvSpPr>
          <p:spPr>
            <a:xfrm>
              <a:off x="0" y="0"/>
              <a:ext cx="6342827" cy="579645"/>
            </a:xfrm>
            <a:prstGeom prst="rect">
              <a:avLst/>
            </a:prstGeom>
          </p:spPr>
          <p:txBody>
            <a:bodyPr lIns="0" tIns="0" rIns="0" bIns="0" rtlCol="0" anchor="t">
              <a:spAutoFit/>
            </a:bodyPr>
            <a:lstStyle/>
            <a:p>
              <a:pPr>
                <a:lnSpc>
                  <a:spcPts val="3360"/>
                </a:lnSpc>
              </a:pPr>
              <a:r>
                <a:rPr lang="en-US" sz="2800" dirty="0">
                  <a:solidFill>
                    <a:srgbClr val="3E602F"/>
                  </a:solidFill>
                  <a:latin typeface="Poppins Medium Bold"/>
                </a:rPr>
                <a:t>Children with disabilities</a:t>
              </a:r>
            </a:p>
          </p:txBody>
        </p:sp>
        <p:sp>
          <p:nvSpPr>
            <p:cNvPr id="6" name="TextBox 6"/>
            <p:cNvSpPr txBox="1"/>
            <p:nvPr/>
          </p:nvSpPr>
          <p:spPr>
            <a:xfrm>
              <a:off x="0" y="842823"/>
              <a:ext cx="6705600" cy="4514058"/>
            </a:xfrm>
            <a:prstGeom prst="rect">
              <a:avLst/>
            </a:prstGeom>
          </p:spPr>
          <p:txBody>
            <a:bodyPr wrap="square" lIns="0" tIns="0" rIns="0" bIns="0" rtlCol="0" anchor="t">
              <a:spAutoFit/>
            </a:bodyPr>
            <a:lstStyle/>
            <a:p>
              <a:pPr marL="342900" indent="-342900">
                <a:buFont typeface="Wingdings" pitchFamily="2" charset="2"/>
                <a:buChar char="§"/>
              </a:pPr>
              <a:r>
                <a:rPr lang="en-US" sz="2200" dirty="0">
                  <a:solidFill>
                    <a:srgbClr val="3B3B3B"/>
                  </a:solidFill>
                  <a:latin typeface="Poppins Light"/>
                </a:rPr>
                <a:t>Better academic skills</a:t>
              </a:r>
            </a:p>
            <a:p>
              <a:pPr marL="342900" indent="-342900">
                <a:buFont typeface="Wingdings" pitchFamily="2" charset="2"/>
                <a:buChar char="§"/>
              </a:pPr>
              <a:r>
                <a:rPr lang="en-US" sz="2200" dirty="0">
                  <a:solidFill>
                    <a:srgbClr val="3B3B3B"/>
                  </a:solidFill>
                  <a:latin typeface="Poppins Light"/>
                </a:rPr>
                <a:t>Higher high school graduation rates</a:t>
              </a:r>
            </a:p>
            <a:p>
              <a:pPr marL="342900" indent="-342900">
                <a:buFont typeface="Wingdings" pitchFamily="2" charset="2"/>
                <a:buChar char="§"/>
              </a:pPr>
              <a:r>
                <a:rPr lang="en-US" sz="2200" dirty="0">
                  <a:solidFill>
                    <a:srgbClr val="3B3B3B"/>
                  </a:solidFill>
                  <a:latin typeface="Poppins Light"/>
                </a:rPr>
                <a:t>Fewer special education services</a:t>
              </a:r>
            </a:p>
            <a:p>
              <a:pPr marL="342900" indent="-342900">
                <a:buFont typeface="Wingdings" pitchFamily="2" charset="2"/>
                <a:buChar char="§"/>
              </a:pPr>
              <a:r>
                <a:rPr lang="en-US" sz="2200" dirty="0">
                  <a:solidFill>
                    <a:srgbClr val="3B3B3B"/>
                  </a:solidFill>
                  <a:latin typeface="Poppins Light"/>
                </a:rPr>
                <a:t>Better adult employment status</a:t>
              </a:r>
            </a:p>
            <a:p>
              <a:pPr marL="342900" indent="-342900">
                <a:buFont typeface="Wingdings" pitchFamily="2" charset="2"/>
                <a:buChar char="§"/>
              </a:pPr>
              <a:r>
                <a:rPr lang="en-US" sz="2200" dirty="0">
                  <a:solidFill>
                    <a:srgbClr val="3B3B3B"/>
                  </a:solidFill>
                  <a:latin typeface="Poppins Light"/>
                </a:rPr>
                <a:t>Greater chance of independent living</a:t>
              </a:r>
            </a:p>
            <a:p>
              <a:pPr marL="342900" indent="-342900">
                <a:buFont typeface="Wingdings" pitchFamily="2" charset="2"/>
                <a:buChar char="§"/>
              </a:pPr>
              <a:r>
                <a:rPr lang="en-US" sz="2200" dirty="0">
                  <a:solidFill>
                    <a:srgbClr val="3B3B3B"/>
                  </a:solidFill>
                  <a:latin typeface="Poppins Light"/>
                </a:rPr>
                <a:t>Better adult mental health</a:t>
              </a:r>
            </a:p>
            <a:p>
              <a:pPr marL="342900" indent="-342900">
                <a:buFont typeface="Wingdings" pitchFamily="2" charset="2"/>
                <a:buChar char="§"/>
              </a:pPr>
              <a:r>
                <a:rPr lang="en-US" sz="2200" dirty="0">
                  <a:solidFill>
                    <a:srgbClr val="3B3B3B"/>
                  </a:solidFill>
                  <a:latin typeface="Poppins Light"/>
                </a:rPr>
                <a:t>Less drug/alcohol use in teen years</a:t>
              </a:r>
            </a:p>
          </p:txBody>
        </p:sp>
      </p:grpSp>
      <p:grpSp>
        <p:nvGrpSpPr>
          <p:cNvPr id="7" name="Group 7"/>
          <p:cNvGrpSpPr/>
          <p:nvPr/>
        </p:nvGrpSpPr>
        <p:grpSpPr>
          <a:xfrm>
            <a:off x="11887200" y="3543301"/>
            <a:ext cx="5734719" cy="4451512"/>
            <a:chOff x="-33465" y="0"/>
            <a:chExt cx="7341492" cy="4502800"/>
          </a:xfrm>
        </p:grpSpPr>
        <p:sp>
          <p:nvSpPr>
            <p:cNvPr id="8" name="TextBox 8"/>
            <p:cNvSpPr txBox="1"/>
            <p:nvPr/>
          </p:nvSpPr>
          <p:spPr>
            <a:xfrm>
              <a:off x="0" y="0"/>
              <a:ext cx="7308027" cy="579645"/>
            </a:xfrm>
            <a:prstGeom prst="rect">
              <a:avLst/>
            </a:prstGeom>
          </p:spPr>
          <p:txBody>
            <a:bodyPr wrap="square" lIns="0" tIns="0" rIns="0" bIns="0" rtlCol="0" anchor="t">
              <a:spAutoFit/>
            </a:bodyPr>
            <a:lstStyle/>
            <a:p>
              <a:pPr>
                <a:lnSpc>
                  <a:spcPts val="3360"/>
                </a:lnSpc>
              </a:pPr>
              <a:r>
                <a:rPr lang="en-US" sz="2800" dirty="0">
                  <a:solidFill>
                    <a:srgbClr val="3E602F"/>
                  </a:solidFill>
                  <a:latin typeface="Poppins Medium Bold"/>
                </a:rPr>
                <a:t>Typically developing children</a:t>
              </a:r>
            </a:p>
          </p:txBody>
        </p:sp>
        <p:sp>
          <p:nvSpPr>
            <p:cNvPr id="9" name="TextBox 9"/>
            <p:cNvSpPr txBox="1"/>
            <p:nvPr/>
          </p:nvSpPr>
          <p:spPr>
            <a:xfrm>
              <a:off x="-33465" y="842823"/>
              <a:ext cx="6342827" cy="3659977"/>
            </a:xfrm>
            <a:prstGeom prst="rect">
              <a:avLst/>
            </a:prstGeom>
          </p:spPr>
          <p:txBody>
            <a:bodyPr lIns="0" tIns="0" rIns="0" bIns="0" rtlCol="0" anchor="t">
              <a:spAutoFit/>
            </a:bodyPr>
            <a:lstStyle/>
            <a:p>
              <a:pPr marL="342900" indent="-342900">
                <a:buFont typeface="Wingdings" pitchFamily="2" charset="2"/>
                <a:buChar char="§"/>
              </a:pPr>
              <a:r>
                <a:rPr lang="en-US" sz="2200" dirty="0">
                  <a:solidFill>
                    <a:srgbClr val="3B3B3B"/>
                  </a:solidFill>
                  <a:latin typeface="Poppins Light"/>
                </a:rPr>
                <a:t>Equal or greater cognitive and language skills</a:t>
              </a:r>
            </a:p>
            <a:p>
              <a:pPr marL="342900" indent="-342900">
                <a:buFont typeface="Wingdings" pitchFamily="2" charset="2"/>
                <a:buChar char="§"/>
              </a:pPr>
              <a:r>
                <a:rPr lang="en-US" sz="2200" dirty="0">
                  <a:solidFill>
                    <a:srgbClr val="3B3B3B"/>
                  </a:solidFill>
                  <a:latin typeface="Poppins Light"/>
                </a:rPr>
                <a:t>Fewer challenging behaviors</a:t>
              </a:r>
            </a:p>
            <a:p>
              <a:pPr marL="342900" indent="-342900">
                <a:buFont typeface="Wingdings" pitchFamily="2" charset="2"/>
                <a:buChar char="§"/>
              </a:pPr>
              <a:r>
                <a:rPr lang="en-US" sz="2200" dirty="0">
                  <a:solidFill>
                    <a:srgbClr val="3B3B3B"/>
                  </a:solidFill>
                  <a:latin typeface="Poppins Light"/>
                </a:rPr>
                <a:t>More advanced social skills</a:t>
              </a:r>
            </a:p>
            <a:p>
              <a:pPr marL="342900" indent="-342900">
                <a:buFont typeface="Wingdings" pitchFamily="2" charset="2"/>
                <a:buChar char="§"/>
              </a:pPr>
              <a:r>
                <a:rPr lang="en-US" sz="2200" dirty="0">
                  <a:solidFill>
                    <a:srgbClr val="3B3B3B"/>
                  </a:solidFill>
                  <a:latin typeface="Poppins Light"/>
                </a:rPr>
                <a:t>More accepting attitudes toward individuals who are different</a:t>
              </a:r>
            </a:p>
            <a:p>
              <a:pPr marL="342900" indent="-342900">
                <a:lnSpc>
                  <a:spcPts val="3079"/>
                </a:lnSpc>
                <a:buFont typeface="Wingdings" pitchFamily="2" charset="2"/>
                <a:buChar char="§"/>
              </a:pPr>
              <a:endParaRPr lang="en-US" sz="2000" dirty="0">
                <a:solidFill>
                  <a:srgbClr val="3B3B3B"/>
                </a:solidFill>
                <a:latin typeface="Poppins" pitchFamily="2" charset="77"/>
                <a:cs typeface="Poppins" pitchFamily="2" charset="77"/>
              </a:endParaRPr>
            </a:p>
          </p:txBody>
        </p:sp>
      </p:grpSp>
      <p:pic>
        <p:nvPicPr>
          <p:cNvPr id="13" name="Picture 12" descr="A group of people sitting at a table&#10;&#10;Description automatically generated">
            <a:extLst>
              <a:ext uri="{FF2B5EF4-FFF2-40B4-BE49-F238E27FC236}">
                <a16:creationId xmlns:a16="http://schemas.microsoft.com/office/drawing/2014/main" id="{73A1D32E-561A-5F4D-9A93-2E49807AF17A}"/>
              </a:ext>
            </a:extLst>
          </p:cNvPr>
          <p:cNvPicPr>
            <a:picLocks noChangeAspect="1"/>
          </p:cNvPicPr>
          <p:nvPr/>
        </p:nvPicPr>
        <p:blipFill rotWithShape="1">
          <a:blip r:embed="rId3">
            <a:extLst>
              <a:ext uri="{28A0092B-C50C-407E-A947-70E740481C1C}">
                <a14:useLocalDpi xmlns:a14="http://schemas.microsoft.com/office/drawing/2010/main" val="0"/>
              </a:ext>
            </a:extLst>
          </a:blip>
          <a:srcRect l="7617" r="8588"/>
          <a:stretch/>
        </p:blipFill>
        <p:spPr>
          <a:xfrm>
            <a:off x="0" y="-100133"/>
            <a:ext cx="5867401" cy="10387133"/>
          </a:xfrm>
          <a:prstGeom prst="rect">
            <a:avLst/>
          </a:prstGeom>
        </p:spPr>
      </p:pic>
      <p:sp>
        <p:nvSpPr>
          <p:cNvPr id="2" name="Rectangle 1">
            <a:extLst>
              <a:ext uri="{FF2B5EF4-FFF2-40B4-BE49-F238E27FC236}">
                <a16:creationId xmlns:a16="http://schemas.microsoft.com/office/drawing/2014/main" id="{53843E78-C551-994B-A9A6-F59654082823}"/>
              </a:ext>
            </a:extLst>
          </p:cNvPr>
          <p:cNvSpPr/>
          <p:nvPr/>
        </p:nvSpPr>
        <p:spPr>
          <a:xfrm>
            <a:off x="8153400" y="9410700"/>
            <a:ext cx="9918100" cy="646331"/>
          </a:xfrm>
          <a:prstGeom prst="rect">
            <a:avLst/>
          </a:prstGeom>
        </p:spPr>
        <p:txBody>
          <a:bodyPr wrap="none">
            <a:spAutoFit/>
          </a:bodyPr>
          <a:lstStyle/>
          <a:p>
            <a:r>
              <a:rPr lang="en-US" dirty="0">
                <a:solidFill>
                  <a:srgbClr val="3B3B3B"/>
                </a:solidFill>
                <a:latin typeface="Poppins Light"/>
              </a:rPr>
              <a:t>Adapted from Phil Strain, 2019</a:t>
            </a:r>
          </a:p>
          <a:p>
            <a:r>
              <a:rPr lang="en-US" dirty="0">
                <a:solidFill>
                  <a:srgbClr val="3B3B3B"/>
                </a:solidFill>
                <a:latin typeface="Poppins Light"/>
              </a:rPr>
              <a:t>Office of Special Education Programs (OSEP) Leadership Conference Keynotes Address</a:t>
            </a:r>
          </a:p>
        </p:txBody>
      </p:sp>
    </p:spTree>
    <p:extLst>
      <p:ext uri="{BB962C8B-B14F-4D97-AF65-F5344CB8AC3E}">
        <p14:creationId xmlns:p14="http://schemas.microsoft.com/office/powerpoint/2010/main" val="626713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2"/>
          <p:cNvSpPr txBox="1"/>
          <p:nvPr/>
        </p:nvSpPr>
        <p:spPr>
          <a:xfrm>
            <a:off x="696992" y="717022"/>
            <a:ext cx="8675608" cy="6555641"/>
          </a:xfrm>
          <a:prstGeom prst="rect">
            <a:avLst/>
          </a:prstGeom>
        </p:spPr>
        <p:txBody>
          <a:bodyPr wrap="square" lIns="0" tIns="0" rIns="0" bIns="0" rtlCol="0" anchor="t">
            <a:spAutoFit/>
          </a:bodyPr>
          <a:lstStyle/>
          <a:p>
            <a:r>
              <a:rPr lang="el-GR" sz="6000" dirty="0">
                <a:solidFill>
                  <a:srgbClr val="3E602F"/>
                </a:solidFill>
              </a:rPr>
              <a:t>Οι εκπαιδευτικοί πάνω στη προσχολική ηλικία ενδέχεται να μην είναι επαρκώς προετοιμασμένοι να υποστηρίξουν μικρά παιδιά με ειδικές εκπαιδευτικές ανάγκες</a:t>
            </a:r>
            <a:r>
              <a:rPr lang="el-GR" sz="6600" dirty="0">
                <a:solidFill>
                  <a:srgbClr val="3E602F"/>
                </a:solidFill>
                <a:latin typeface="Poppins Bold Bold"/>
              </a:rPr>
              <a:t>.</a:t>
            </a:r>
            <a:endParaRPr lang="en-US" sz="6600" dirty="0">
              <a:solidFill>
                <a:srgbClr val="3E602F"/>
              </a:solidFill>
              <a:latin typeface="Poppins Bold Bold"/>
            </a:endParaRPr>
          </a:p>
        </p:txBody>
      </p:sp>
      <p:pic>
        <p:nvPicPr>
          <p:cNvPr id="5" name="Content Placeholder 8">
            <a:extLst>
              <a:ext uri="{FF2B5EF4-FFF2-40B4-BE49-F238E27FC236}">
                <a16:creationId xmlns:a16="http://schemas.microsoft.com/office/drawing/2014/main" id="{B9B5AB06-82F1-D741-B1CE-21D4B8815DC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075" r="9930"/>
          <a:stretch/>
        </p:blipFill>
        <p:spPr>
          <a:xfrm>
            <a:off x="9372600" y="689313"/>
            <a:ext cx="8675608" cy="87006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A1CC178E-6D14-4329-94C0-98AC88092883}"/>
              </a:ext>
            </a:extLst>
          </p:cNvPr>
          <p:cNvSpPr/>
          <p:nvPr/>
        </p:nvSpPr>
        <p:spPr>
          <a:xfrm>
            <a:off x="76200" y="8191500"/>
            <a:ext cx="8069843" cy="923330"/>
          </a:xfrm>
          <a:prstGeom prst="rect">
            <a:avLst/>
          </a:prstGeom>
        </p:spPr>
        <p:txBody>
          <a:bodyPr wrap="square">
            <a:spAutoFit/>
          </a:bodyPr>
          <a:lstStyle/>
          <a:p>
            <a:r>
              <a:rPr lang="en-US" sz="2700" dirty="0"/>
              <a:t>National Professional Development Center Inclusion (2011) </a:t>
            </a:r>
          </a:p>
        </p:txBody>
      </p:sp>
    </p:spTree>
    <p:extLst>
      <p:ext uri="{BB962C8B-B14F-4D97-AF65-F5344CB8AC3E}">
        <p14:creationId xmlns:p14="http://schemas.microsoft.com/office/powerpoint/2010/main" val="873660352"/>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2"/>
          <p:cNvSpPr txBox="1"/>
          <p:nvPr/>
        </p:nvSpPr>
        <p:spPr>
          <a:xfrm>
            <a:off x="11582399" y="1409700"/>
            <a:ext cx="6705601" cy="5539978"/>
          </a:xfrm>
          <a:prstGeom prst="rect">
            <a:avLst/>
          </a:prstGeom>
        </p:spPr>
        <p:txBody>
          <a:bodyPr wrap="square" lIns="0" tIns="0" rIns="0" bIns="0" rtlCol="0" anchor="t">
            <a:spAutoFit/>
          </a:bodyPr>
          <a:lstStyle/>
          <a:p>
            <a:pPr>
              <a:defRPr/>
            </a:pPr>
            <a:r>
              <a:rPr lang="el-GR" sz="6000" dirty="0">
                <a:solidFill>
                  <a:srgbClr val="3E602F"/>
                </a:solidFill>
                <a:latin typeface="Poppins Bold Bold"/>
              </a:rPr>
              <a:t>Οι εξειδικευμένες πρακτικές και παρεμβάσεις αποτελούν βασικά συστατικά υψηλής ποιότητας ένταξη.</a:t>
            </a:r>
            <a:endParaRPr lang="en-US" sz="6000" dirty="0">
              <a:solidFill>
                <a:srgbClr val="3E602F"/>
              </a:solidFill>
              <a:latin typeface="Poppins Bold Bold"/>
            </a:endParaRPr>
          </a:p>
        </p:txBody>
      </p:sp>
      <p:pic>
        <p:nvPicPr>
          <p:cNvPr id="4" name="Picture 2" descr="Related image">
            <a:extLst>
              <a:ext uri="{FF2B5EF4-FFF2-40B4-BE49-F238E27FC236}">
                <a16:creationId xmlns:a16="http://schemas.microsoft.com/office/drawing/2014/main" id="{E456D2A6-76F8-674D-9731-85363D1B02ED}"/>
              </a:ext>
            </a:extLst>
          </p:cNvPr>
          <p:cNvPicPr>
            <a:picLocks noChangeAspect="1" noChangeArrowheads="1"/>
          </p:cNvPicPr>
          <p:nvPr/>
        </p:nvPicPr>
        <p:blipFill rotWithShape="1">
          <a:blip r:embed="rId4" cstate="print"/>
          <a:srcRect l="21291"/>
          <a:stretch/>
        </p:blipFill>
        <p:spPr bwMode="auto">
          <a:xfrm>
            <a:off x="304800" y="0"/>
            <a:ext cx="10903819" cy="10287000"/>
          </a:xfrm>
          <a:prstGeom prst="rect">
            <a:avLst/>
          </a:prstGeom>
          <a:noFill/>
        </p:spPr>
      </p:pic>
      <p:sp>
        <p:nvSpPr>
          <p:cNvPr id="5" name="TextBox 4">
            <a:extLst>
              <a:ext uri="{FF2B5EF4-FFF2-40B4-BE49-F238E27FC236}">
                <a16:creationId xmlns:a16="http://schemas.microsoft.com/office/drawing/2014/main" id="{3486260F-842E-45FF-A00D-056BA0101FB0}"/>
              </a:ext>
            </a:extLst>
          </p:cNvPr>
          <p:cNvSpPr txBox="1"/>
          <p:nvPr/>
        </p:nvSpPr>
        <p:spPr>
          <a:xfrm>
            <a:off x="11658600" y="8572500"/>
            <a:ext cx="4438649" cy="1938992"/>
          </a:xfrm>
          <a:prstGeom prst="rect">
            <a:avLst/>
          </a:prstGeom>
          <a:noFill/>
        </p:spPr>
        <p:txBody>
          <a:bodyPr wrap="square">
            <a:spAutoFit/>
          </a:bodyPr>
          <a:lstStyle/>
          <a:p>
            <a:pPr marL="0" indent="0">
              <a:buNone/>
            </a:pPr>
            <a:r>
              <a:rPr lang="en-GB" sz="2800" dirty="0"/>
              <a:t>(Odom, </a:t>
            </a:r>
            <a:r>
              <a:rPr lang="en-GB" sz="2800" dirty="0" err="1"/>
              <a:t>Buyssee</a:t>
            </a:r>
            <a:r>
              <a:rPr lang="en-GB" sz="2800" dirty="0"/>
              <a:t>, &amp; </a:t>
            </a:r>
            <a:r>
              <a:rPr lang="en-GB" sz="2800" dirty="0" err="1"/>
              <a:t>Soukakou</a:t>
            </a:r>
            <a:r>
              <a:rPr lang="en-GB" sz="2800" dirty="0"/>
              <a:t>, 2011; NDPCI, 2009)</a:t>
            </a:r>
          </a:p>
          <a:p>
            <a:pPr marL="0" indent="0">
              <a:buNone/>
            </a:pPr>
            <a:endParaRPr lang="en-GB" dirty="0"/>
          </a:p>
          <a:p>
            <a:pPr marL="0" indent="0">
              <a:buNone/>
            </a:pPr>
            <a:endParaRPr lang="en-GB" sz="1800" dirty="0"/>
          </a:p>
        </p:txBody>
      </p:sp>
    </p:spTree>
    <p:extLst>
      <p:ext uri="{BB962C8B-B14F-4D97-AF65-F5344CB8AC3E}">
        <p14:creationId xmlns:p14="http://schemas.microsoft.com/office/powerpoint/2010/main" val="1816164425"/>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2"/>
          <p:cNvSpPr txBox="1"/>
          <p:nvPr/>
        </p:nvSpPr>
        <p:spPr>
          <a:xfrm>
            <a:off x="1219200" y="876300"/>
            <a:ext cx="6400800" cy="6463308"/>
          </a:xfrm>
          <a:prstGeom prst="rect">
            <a:avLst/>
          </a:prstGeom>
        </p:spPr>
        <p:txBody>
          <a:bodyPr wrap="square" lIns="0" tIns="0" rIns="0" bIns="0" rtlCol="0" anchor="t">
            <a:spAutoFit/>
          </a:bodyPr>
          <a:lstStyle/>
          <a:p>
            <a:pPr>
              <a:defRPr/>
            </a:pPr>
            <a:r>
              <a:rPr lang="el-GR" sz="6000" b="1" dirty="0">
                <a:solidFill>
                  <a:schemeClr val="accent3">
                    <a:lumMod val="50000"/>
                  </a:schemeClr>
                </a:solidFill>
                <a:cs typeface="Poppins" pitchFamily="2" charset="77"/>
              </a:rPr>
              <a:t>Η αποτελεσματική επιμόρφωση είναι απαραίτητη για την πρακτική εφαρμογή προγραμμάτων ένταξης</a:t>
            </a:r>
            <a:r>
              <a:rPr lang="en-US" sz="6000" b="1" dirty="0">
                <a:solidFill>
                  <a:schemeClr val="accent3">
                    <a:lumMod val="50000"/>
                  </a:schemeClr>
                </a:solidFill>
                <a:cs typeface="Poppins" pitchFamily="2" charset="77"/>
              </a:rPr>
              <a:t>.</a:t>
            </a:r>
            <a:r>
              <a:rPr lang="el-GR" sz="6000" b="1" dirty="0">
                <a:solidFill>
                  <a:schemeClr val="accent3">
                    <a:lumMod val="50000"/>
                  </a:schemeClr>
                </a:solidFill>
                <a:cs typeface="Poppins" pitchFamily="2" charset="77"/>
              </a:rPr>
              <a:t> </a:t>
            </a:r>
            <a:endParaRPr lang="en-US" sz="6000" b="1" dirty="0">
              <a:solidFill>
                <a:schemeClr val="accent3">
                  <a:lumMod val="50000"/>
                </a:schemeClr>
              </a:solidFill>
              <a:cs typeface="Poppins" pitchFamily="2" charset="77"/>
            </a:endParaRPr>
          </a:p>
        </p:txBody>
      </p:sp>
      <p:pic>
        <p:nvPicPr>
          <p:cNvPr id="8" name="Picture 7" descr="A group of people sitting at a table&#10;&#10;Description automatically generated">
            <a:extLst>
              <a:ext uri="{FF2B5EF4-FFF2-40B4-BE49-F238E27FC236}">
                <a16:creationId xmlns:a16="http://schemas.microsoft.com/office/drawing/2014/main" id="{635C83B9-256F-8F4C-A81C-FB63F1402087}"/>
              </a:ext>
            </a:extLst>
          </p:cNvPr>
          <p:cNvPicPr>
            <a:picLocks noChangeAspect="1"/>
          </p:cNvPicPr>
          <p:nvPr/>
        </p:nvPicPr>
        <p:blipFill rotWithShape="1">
          <a:blip r:embed="rId4">
            <a:extLst>
              <a:ext uri="{28A0092B-C50C-407E-A947-70E740481C1C}">
                <a14:useLocalDpi xmlns:a14="http://schemas.microsoft.com/office/drawing/2010/main" val="0"/>
              </a:ext>
            </a:extLst>
          </a:blip>
          <a:srcRect l="34761"/>
          <a:stretch/>
        </p:blipFill>
        <p:spPr>
          <a:xfrm>
            <a:off x="9744138" y="26068"/>
            <a:ext cx="8543862" cy="10260932"/>
          </a:xfrm>
          <a:prstGeom prst="rect">
            <a:avLst/>
          </a:prstGeom>
        </p:spPr>
      </p:pic>
      <p:sp>
        <p:nvSpPr>
          <p:cNvPr id="6" name="TextBox 5">
            <a:extLst>
              <a:ext uri="{FF2B5EF4-FFF2-40B4-BE49-F238E27FC236}">
                <a16:creationId xmlns:a16="http://schemas.microsoft.com/office/drawing/2014/main" id="{B57F1D59-800B-4BDE-84CE-C2AE52D2C47A}"/>
              </a:ext>
            </a:extLst>
          </p:cNvPr>
          <p:cNvSpPr txBox="1"/>
          <p:nvPr/>
        </p:nvSpPr>
        <p:spPr>
          <a:xfrm>
            <a:off x="1295400" y="9258300"/>
            <a:ext cx="9144000" cy="369332"/>
          </a:xfrm>
          <a:prstGeom prst="rect">
            <a:avLst/>
          </a:prstGeom>
          <a:noFill/>
        </p:spPr>
        <p:txBody>
          <a:bodyPr wrap="square">
            <a:spAutoFit/>
          </a:bodyPr>
          <a:lstStyle/>
          <a:p>
            <a:r>
              <a:rPr lang="en-US" sz="1800" dirty="0"/>
              <a:t>National Professional Development Center Inclusion (2011) </a:t>
            </a:r>
          </a:p>
        </p:txBody>
      </p:sp>
    </p:spTree>
    <p:extLst>
      <p:ext uri="{BB962C8B-B14F-4D97-AF65-F5344CB8AC3E}">
        <p14:creationId xmlns:p14="http://schemas.microsoft.com/office/powerpoint/2010/main" val="3337023154"/>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38994" y="1150883"/>
            <a:ext cx="2948153" cy="507831"/>
          </a:xfrm>
          <a:prstGeom prst="rect">
            <a:avLst/>
          </a:prstGeom>
          <a:noFill/>
        </p:spPr>
        <p:txBody>
          <a:bodyPr wrap="square" rtlCol="0">
            <a:spAutoFit/>
          </a:bodyPr>
          <a:lstStyle/>
          <a:p>
            <a:endParaRPr lang="en-US" sz="2700" dirty="0"/>
          </a:p>
        </p:txBody>
      </p:sp>
      <p:pic>
        <p:nvPicPr>
          <p:cNvPr id="1028" name="Picture 4" descr="Image result for inclusion early childhood"/>
          <p:cNvPicPr>
            <a:picLocks noChangeAspect="1" noChangeArrowheads="1"/>
          </p:cNvPicPr>
          <p:nvPr/>
        </p:nvPicPr>
        <p:blipFill>
          <a:blip r:embed="rId3"/>
          <a:srcRect/>
          <a:stretch>
            <a:fillRect/>
          </a:stretch>
        </p:blipFill>
        <p:spPr bwMode="auto">
          <a:xfrm>
            <a:off x="1133860" y="647700"/>
            <a:ext cx="16020279" cy="7855381"/>
          </a:xfrm>
          <a:prstGeom prst="rect">
            <a:avLst/>
          </a:prstGeom>
          <a:noFill/>
        </p:spPr>
      </p:pic>
      <p:sp>
        <p:nvSpPr>
          <p:cNvPr id="7" name="TextBox 6"/>
          <p:cNvSpPr txBox="1"/>
          <p:nvPr/>
        </p:nvSpPr>
        <p:spPr>
          <a:xfrm>
            <a:off x="8812925" y="3547243"/>
            <a:ext cx="184731" cy="507831"/>
          </a:xfrm>
          <a:prstGeom prst="rect">
            <a:avLst/>
          </a:prstGeom>
          <a:noFill/>
        </p:spPr>
        <p:txBody>
          <a:bodyPr wrap="none" rtlCol="0">
            <a:spAutoFit/>
          </a:bodyPr>
          <a:lstStyle/>
          <a:p>
            <a:endParaRPr lang="en-US" sz="2700" dirty="0"/>
          </a:p>
        </p:txBody>
      </p:sp>
      <p:sp>
        <p:nvSpPr>
          <p:cNvPr id="6" name="Oval 5"/>
          <p:cNvSpPr/>
          <p:nvPr/>
        </p:nvSpPr>
        <p:spPr>
          <a:xfrm>
            <a:off x="8812925" y="6210300"/>
            <a:ext cx="7857733" cy="4076700"/>
          </a:xfrm>
          <a:prstGeom prst="ellipse">
            <a:avLst/>
          </a:prstGeom>
          <a:solidFill>
            <a:schemeClr val="accent3"/>
          </a:solidFill>
        </p:spPr>
        <p:style>
          <a:lnRef idx="1">
            <a:schemeClr val="accent3"/>
          </a:lnRef>
          <a:fillRef idx="2">
            <a:schemeClr val="accent3"/>
          </a:fillRef>
          <a:effectRef idx="1">
            <a:schemeClr val="accent3"/>
          </a:effectRef>
          <a:fontRef idx="minor">
            <a:schemeClr val="dk1"/>
          </a:fontRef>
        </p:style>
        <p:txBody>
          <a:bodyPr rtlCol="0" anchor="ctr"/>
          <a:lstStyle/>
          <a:p>
            <a:pPr>
              <a:defRPr/>
            </a:pPr>
            <a:r>
              <a:rPr lang="el-GR" sz="3600" dirty="0">
                <a:solidFill>
                  <a:prstClr val="white"/>
                </a:solidFill>
                <a:latin typeface="+mj-lt"/>
              </a:rPr>
              <a:t>Η ένταξη δεν κοστίζει παραπάνω από τη δημιουργία ειδικών εκπαιδευτικών δομών.</a:t>
            </a:r>
            <a:endParaRPr lang="en-US" sz="3600" dirty="0">
              <a:solidFill>
                <a:prstClr val="white"/>
              </a:solidFill>
              <a:latin typeface="+mj-lt"/>
            </a:endParaRPr>
          </a:p>
        </p:txBody>
      </p:sp>
      <p:sp>
        <p:nvSpPr>
          <p:cNvPr id="8" name="TextBox 7">
            <a:extLst>
              <a:ext uri="{FF2B5EF4-FFF2-40B4-BE49-F238E27FC236}">
                <a16:creationId xmlns:a16="http://schemas.microsoft.com/office/drawing/2014/main" id="{F0F1A15B-F0DF-4A21-BFC6-BCC15957E369}"/>
              </a:ext>
            </a:extLst>
          </p:cNvPr>
          <p:cNvSpPr txBox="1"/>
          <p:nvPr/>
        </p:nvSpPr>
        <p:spPr>
          <a:xfrm>
            <a:off x="1524000" y="9106293"/>
            <a:ext cx="9144000" cy="736099"/>
          </a:xfrm>
          <a:prstGeom prst="rect">
            <a:avLst/>
          </a:prstGeom>
          <a:noFill/>
        </p:spPr>
        <p:txBody>
          <a:bodyPr wrap="square">
            <a:spAutoFit/>
          </a:bodyPr>
          <a:lstStyle/>
          <a:p>
            <a:pPr lvl="0">
              <a:spcBef>
                <a:spcPts val="700"/>
              </a:spcBef>
              <a:buSzPts val="2000"/>
            </a:pPr>
            <a:r>
              <a:rPr lang="en-US" dirty="0"/>
              <a:t>Source: Barton &amp; Smith, 2014</a:t>
            </a:r>
          </a:p>
          <a:p>
            <a:pPr lvl="0">
              <a:spcBef>
                <a:spcPts val="700"/>
              </a:spcBef>
              <a:buSzPts val="2000"/>
            </a:pPr>
            <a:r>
              <a:rPr lang="en-US" u="sng" dirty="0">
                <a:solidFill>
                  <a:schemeClr val="hlink"/>
                </a:solidFill>
                <a:hlinkClick r:id="rId4"/>
              </a:rPr>
              <a:t>http://www.eclre.org/media/88375/brief_inclusion_factsheet_.pdf</a:t>
            </a:r>
            <a:endParaRPr lang="en-US" dirty="0"/>
          </a:p>
        </p:txBody>
      </p:sp>
    </p:spTree>
    <p:extLst>
      <p:ext uri="{BB962C8B-B14F-4D97-AF65-F5344CB8AC3E}">
        <p14:creationId xmlns:p14="http://schemas.microsoft.com/office/powerpoint/2010/main" val="2640861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936740" y="2186275"/>
            <a:ext cx="7219608" cy="5529023"/>
          </a:xfrm>
          <a:prstGeom prst="rect">
            <a:avLst/>
          </a:prstGeom>
        </p:spPr>
        <p:txBody>
          <a:bodyPr vert="horz" lIns="137160" tIns="68580" rIns="137160" bIns="68580" rtlCol="0" anchor="b">
            <a:normAutofit/>
          </a:bodyPr>
          <a:lstStyle/>
          <a:p>
            <a:pPr defTabSz="1371600">
              <a:lnSpc>
                <a:spcPct val="85000"/>
              </a:lnSpc>
              <a:spcBef>
                <a:spcPct val="0"/>
              </a:spcBef>
              <a:spcAft>
                <a:spcPts val="900"/>
              </a:spcAft>
              <a:defRPr/>
            </a:pPr>
            <a:r>
              <a:rPr lang="el-GR" sz="5400" b="1" spc="-75" dirty="0">
                <a:solidFill>
                  <a:schemeClr val="tx1">
                    <a:lumMod val="85000"/>
                    <a:lumOff val="15000"/>
                  </a:schemeClr>
                </a:solidFill>
                <a:ea typeface="+mj-ea"/>
                <a:cs typeface="+mj-cs"/>
              </a:rPr>
              <a:t>Η συνεργασία μεταξύ οικογένειας, εκπαιδευτικού προσωπικού και ειδικών έιναι βασικό θεμέλιο για την αποτελεσματική ένταξη.</a:t>
            </a:r>
            <a:endParaRPr lang="en-US" sz="5400" b="1" spc="-75" dirty="0">
              <a:solidFill>
                <a:schemeClr val="tx1">
                  <a:lumMod val="85000"/>
                  <a:lumOff val="15000"/>
                </a:schemeClr>
              </a:solidFill>
              <a:ea typeface="+mj-ea"/>
              <a:cs typeface="+mj-cs"/>
            </a:endParaRPr>
          </a:p>
        </p:txBody>
      </p:sp>
      <p:pic>
        <p:nvPicPr>
          <p:cNvPr id="1026" name="Picture 2" descr="Image result for collaboration between early childhood teachers and families"/>
          <p:cNvPicPr>
            <a:picLocks noChangeAspect="1" noChangeArrowheads="1"/>
          </p:cNvPicPr>
          <p:nvPr/>
        </p:nvPicPr>
        <p:blipFill rotWithShape="1">
          <a:blip r:embed="rId3" cstate="print"/>
          <a:srcRect l="32251" r="5881" b="2"/>
          <a:stretch/>
        </p:blipFill>
        <p:spPr bwMode="auto">
          <a:xfrm>
            <a:off x="381000" y="1352883"/>
            <a:ext cx="8193002" cy="7581234"/>
          </a:xfrm>
          <a:prstGeom prst="rect">
            <a:avLst/>
          </a:prstGeom>
          <a:noFill/>
        </p:spPr>
      </p:pic>
      <p:sp>
        <p:nvSpPr>
          <p:cNvPr id="3" name="Slide Number Placeholder 2"/>
          <p:cNvSpPr>
            <a:spLocks noGrp="1"/>
          </p:cNvSpPr>
          <p:nvPr>
            <p:ph type="sldNum" sz="quarter" idx="12"/>
          </p:nvPr>
        </p:nvSpPr>
        <p:spPr>
          <a:xfrm>
            <a:off x="14850688" y="9689678"/>
            <a:ext cx="1968038" cy="547688"/>
          </a:xfrm>
        </p:spPr>
        <p:txBody>
          <a:bodyPr vert="horz" lIns="137160" tIns="68580" rIns="137160" bIns="68580" rtlCol="0" anchor="ctr">
            <a:normAutofit/>
          </a:bodyPr>
          <a:lstStyle/>
          <a:p>
            <a:pPr defTabSz="1371600">
              <a:spcAft>
                <a:spcPts val="900"/>
              </a:spcAft>
            </a:pPr>
            <a:fld id="{EF354F6C-538C-4866-8431-FA82E8056D50}" type="slidenum">
              <a:rPr lang="en-US" smtClean="0"/>
              <a:pPr defTabSz="1371600">
                <a:spcAft>
                  <a:spcPts val="900"/>
                </a:spcAft>
              </a:pPr>
              <a:t>20</a:t>
            </a:fld>
            <a:endParaRPr lang="en-US"/>
          </a:p>
        </p:txBody>
      </p:sp>
      <p:sp>
        <p:nvSpPr>
          <p:cNvPr id="7" name="TextBox 6">
            <a:extLst>
              <a:ext uri="{FF2B5EF4-FFF2-40B4-BE49-F238E27FC236}">
                <a16:creationId xmlns:a16="http://schemas.microsoft.com/office/drawing/2014/main" id="{DF5E9A3A-7567-4E3A-8F40-E120256DDC52}"/>
              </a:ext>
            </a:extLst>
          </p:cNvPr>
          <p:cNvSpPr txBox="1"/>
          <p:nvPr/>
        </p:nvSpPr>
        <p:spPr>
          <a:xfrm>
            <a:off x="3124200" y="9182100"/>
            <a:ext cx="9144000" cy="369332"/>
          </a:xfrm>
          <a:prstGeom prst="rect">
            <a:avLst/>
          </a:prstGeom>
          <a:noFill/>
        </p:spPr>
        <p:txBody>
          <a:bodyPr wrap="square">
            <a:spAutoFit/>
          </a:bodyPr>
          <a:lstStyle/>
          <a:p>
            <a:r>
              <a:rPr lang="en-US" sz="1800" dirty="0"/>
              <a:t>National Professional Development Center Inclusion (2011) </a:t>
            </a:r>
          </a:p>
        </p:txBody>
      </p:sp>
    </p:spTree>
    <p:extLst>
      <p:ext uri="{BB962C8B-B14F-4D97-AF65-F5344CB8AC3E}">
        <p14:creationId xmlns:p14="http://schemas.microsoft.com/office/powerpoint/2010/main" val="3699656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screenshot&#10;&#10;Description generated with very high confidence"/>
          <p:cNvPicPr>
            <a:picLocks noChangeAspect="1"/>
          </p:cNvPicPr>
          <p:nvPr/>
        </p:nvPicPr>
        <p:blipFill rotWithShape="1">
          <a:blip r:embed="rId3" cstate="print"/>
          <a:srcRect r="1" b="33813"/>
          <a:stretch/>
        </p:blipFill>
        <p:spPr>
          <a:xfrm>
            <a:off x="2421485" y="101600"/>
            <a:ext cx="13445030" cy="10083800"/>
          </a:xfrm>
          <a:prstGeom prst="rect">
            <a:avLst/>
          </a:prstGeom>
          <a:noFill/>
        </p:spPr>
      </p:pic>
    </p:spTree>
    <p:extLst>
      <p:ext uri="{BB962C8B-B14F-4D97-AF65-F5344CB8AC3E}">
        <p14:creationId xmlns:p14="http://schemas.microsoft.com/office/powerpoint/2010/main" val="129562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EB785-EB2A-7342-9860-DA14EA0F4CA1}"/>
              </a:ext>
            </a:extLst>
          </p:cNvPr>
          <p:cNvSpPr>
            <a:spLocks noGrp="1"/>
          </p:cNvSpPr>
          <p:nvPr>
            <p:ph type="title"/>
          </p:nvPr>
        </p:nvSpPr>
        <p:spPr>
          <a:xfrm>
            <a:off x="9163050" y="4343400"/>
            <a:ext cx="8229600" cy="1143000"/>
          </a:xfrm>
        </p:spPr>
        <p:txBody>
          <a:bodyPr anchor="ctr">
            <a:normAutofit fontScale="90000"/>
          </a:bodyPr>
          <a:lstStyle/>
          <a:p>
            <a:r>
              <a:rPr lang="el-GR" sz="7200" b="1" dirty="0">
                <a:solidFill>
                  <a:schemeClr val="accent3">
                    <a:lumMod val="50000"/>
                  </a:schemeClr>
                </a:solidFill>
                <a:latin typeface="Poppins" pitchFamily="2" charset="77"/>
                <a:cs typeface="Poppins" pitchFamily="2" charset="77"/>
              </a:rPr>
              <a:t>Διάλειμμα! </a:t>
            </a:r>
            <a:endParaRPr lang="en-US" sz="7200" b="1" dirty="0">
              <a:solidFill>
                <a:schemeClr val="accent3">
                  <a:lumMod val="50000"/>
                </a:schemeClr>
              </a:solidFill>
              <a:latin typeface="Poppins" pitchFamily="2" charset="77"/>
              <a:cs typeface="Poppins" pitchFamily="2" charset="77"/>
            </a:endParaRPr>
          </a:p>
        </p:txBody>
      </p:sp>
      <p:pic>
        <p:nvPicPr>
          <p:cNvPr id="4" name="Picture 3">
            <a:extLst>
              <a:ext uri="{FF2B5EF4-FFF2-40B4-BE49-F238E27FC236}">
                <a16:creationId xmlns:a16="http://schemas.microsoft.com/office/drawing/2014/main" id="{E70AE87F-CB7A-4930-A1EB-5EBFD355CBE1}"/>
              </a:ext>
            </a:extLst>
          </p:cNvPr>
          <p:cNvPicPr>
            <a:picLocks noChangeAspect="1"/>
          </p:cNvPicPr>
          <p:nvPr/>
        </p:nvPicPr>
        <p:blipFill rotWithShape="1">
          <a:blip r:embed="rId3"/>
          <a:srcRect r="17450" b="2"/>
          <a:stretch/>
        </p:blipFill>
        <p:spPr>
          <a:xfrm>
            <a:off x="457200" y="1600200"/>
            <a:ext cx="8229600" cy="6629400"/>
          </a:xfrm>
          <a:prstGeom prst="rect">
            <a:avLst/>
          </a:prstGeom>
          <a:noFill/>
        </p:spPr>
      </p:pic>
    </p:spTree>
    <p:extLst>
      <p:ext uri="{BB962C8B-B14F-4D97-AF65-F5344CB8AC3E}">
        <p14:creationId xmlns:p14="http://schemas.microsoft.com/office/powerpoint/2010/main" val="1616939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15A6C-E1C1-65CC-54F5-F37278A2CD8C}"/>
              </a:ext>
            </a:extLst>
          </p:cNvPr>
          <p:cNvSpPr>
            <a:spLocks noGrp="1"/>
          </p:cNvSpPr>
          <p:nvPr>
            <p:ph type="title"/>
          </p:nvPr>
        </p:nvSpPr>
        <p:spPr>
          <a:xfrm>
            <a:off x="1143000" y="0"/>
            <a:ext cx="15925800" cy="952500"/>
          </a:xfrm>
        </p:spPr>
        <p:txBody>
          <a:bodyPr>
            <a:normAutofit/>
          </a:bodyPr>
          <a:lstStyle/>
          <a:p>
            <a:r>
              <a:rPr lang="el-GR" sz="4000" dirty="0"/>
              <a:t>Επισκόπηση Μαθήματος</a:t>
            </a:r>
            <a:r>
              <a:rPr lang="en-US" sz="4000" dirty="0"/>
              <a:t>: </a:t>
            </a:r>
            <a:r>
              <a:rPr lang="el-GR" sz="4000" dirty="0"/>
              <a:t> Ενότητες</a:t>
            </a:r>
            <a:endParaRPr lang="en-US" sz="4000" dirty="0"/>
          </a:p>
        </p:txBody>
      </p:sp>
      <p:sp>
        <p:nvSpPr>
          <p:cNvPr id="3" name="Content Placeholder 2">
            <a:extLst>
              <a:ext uri="{FF2B5EF4-FFF2-40B4-BE49-F238E27FC236}">
                <a16:creationId xmlns:a16="http://schemas.microsoft.com/office/drawing/2014/main" id="{C25DDF10-B743-0587-6062-E7C7453DC945}"/>
              </a:ext>
            </a:extLst>
          </p:cNvPr>
          <p:cNvSpPr>
            <a:spLocks noGrp="1"/>
          </p:cNvSpPr>
          <p:nvPr>
            <p:ph idx="1"/>
          </p:nvPr>
        </p:nvSpPr>
        <p:spPr>
          <a:xfrm>
            <a:off x="533400" y="942975"/>
            <a:ext cx="17221200" cy="8401050"/>
          </a:xfrm>
          <a:solidFill>
            <a:schemeClr val="accent6">
              <a:lumMod val="60000"/>
              <a:lumOff val="40000"/>
            </a:schemeClr>
          </a:solidFill>
        </p:spPr>
        <p:txBody>
          <a:bodyPr>
            <a:noAutofit/>
          </a:bodyPr>
          <a:lstStyle/>
          <a:p>
            <a:pPr marL="342900" marR="0" lvl="0" indent="-342900" algn="just" rtl="0">
              <a:lnSpc>
                <a:spcPct val="150000"/>
              </a:lnSpc>
              <a:spcBef>
                <a:spcPts val="0"/>
              </a:spcBef>
              <a:spcAft>
                <a:spcPts val="0"/>
              </a:spcAft>
              <a:buFont typeface="+mj-lt"/>
              <a:buAutoNum type="arabicPeriod"/>
            </a:pPr>
            <a:r>
              <a:rPr lang="el-GR" sz="2000" dirty="0">
                <a:effectLst/>
                <a:latin typeface="+mj-lt"/>
                <a:ea typeface="Times New Roman" panose="02020603050405020304" pitchFamily="18" charset="0"/>
                <a:cs typeface="Arial" panose="020B0604020202020204" pitchFamily="34" charset="0"/>
              </a:rPr>
              <a:t>Η ένταξη στην προσχολική ηλικία: Επισκόπηση  μαθήματος.</a:t>
            </a:r>
            <a:endParaRPr lang="en-US" sz="2000" dirty="0">
              <a:effectLst/>
              <a:latin typeface="+mj-lt"/>
              <a:ea typeface="Calibri" panose="020F0502020204030204" pitchFamily="34" charset="0"/>
              <a:cs typeface="Arial" panose="020B0604020202020204" pitchFamily="34" charset="0"/>
            </a:endParaRPr>
          </a:p>
          <a:p>
            <a:pPr marL="342900" marR="0" lvl="0" indent="-342900" algn="just">
              <a:lnSpc>
                <a:spcPct val="150000"/>
              </a:lnSpc>
              <a:spcBef>
                <a:spcPts val="0"/>
              </a:spcBef>
              <a:spcAft>
                <a:spcPts val="0"/>
              </a:spcAft>
              <a:buFont typeface="+mj-lt"/>
              <a:buAutoNum type="arabicPeriod"/>
            </a:pPr>
            <a:r>
              <a:rPr lang="el-GR" sz="2000" b="1" dirty="0">
                <a:effectLst/>
                <a:latin typeface="+mj-lt"/>
                <a:ea typeface="Times New Roman" panose="02020603050405020304" pitchFamily="18" charset="0"/>
                <a:cs typeface="Arial" panose="020B0604020202020204" pitchFamily="34" charset="0"/>
              </a:rPr>
              <a:t> </a:t>
            </a:r>
            <a:r>
              <a:rPr lang="el-GR" sz="2000" dirty="0">
                <a:effectLst/>
                <a:latin typeface="+mj-lt"/>
                <a:ea typeface="Times New Roman" panose="02020603050405020304" pitchFamily="18" charset="0"/>
                <a:cs typeface="Arial" panose="020B0604020202020204" pitchFamily="34" charset="0"/>
              </a:rPr>
              <a:t>Εισαγωγή στις ενταξιακές εκπαιδευτικές πρακτικές (Μέρος Α): Πώς χτίζεται μια ενταξιακή σχολική κουλτούρα? </a:t>
            </a:r>
            <a:endParaRPr lang="en-US" sz="2000" dirty="0">
              <a:effectLst/>
              <a:latin typeface="+mj-lt"/>
              <a:ea typeface="Calibri" panose="020F0502020204030204" pitchFamily="34" charset="0"/>
              <a:cs typeface="Arial" panose="020B0604020202020204" pitchFamily="34" charset="0"/>
            </a:endParaRPr>
          </a:p>
          <a:p>
            <a:pPr marL="342900" marR="0" lvl="0" indent="-342900" algn="just">
              <a:lnSpc>
                <a:spcPct val="150000"/>
              </a:lnSpc>
              <a:spcBef>
                <a:spcPts val="0"/>
              </a:spcBef>
              <a:spcAft>
                <a:spcPts val="0"/>
              </a:spcAft>
              <a:buFont typeface="+mj-lt"/>
              <a:buAutoNum type="arabicPeriod"/>
            </a:pPr>
            <a:r>
              <a:rPr lang="el-GR" sz="2000" dirty="0">
                <a:effectLst/>
                <a:latin typeface="+mj-lt"/>
                <a:ea typeface="Times New Roman" panose="02020603050405020304" pitchFamily="18" charset="0"/>
                <a:cs typeface="Arial" panose="020B0604020202020204" pitchFamily="34" charset="0"/>
              </a:rPr>
              <a:t>Ενταξιακές εκπαιδευτικές πρακτικές (Μέρος Β): Υποστηρίζοντας την ενεργή εμπλοκή τ</a:t>
            </a:r>
            <a:r>
              <a:rPr lang="el-GR" sz="2000" dirty="0">
                <a:latin typeface="+mj-lt"/>
                <a:ea typeface="Times New Roman" panose="02020603050405020304" pitchFamily="18" charset="0"/>
                <a:cs typeface="Arial" panose="020B0604020202020204" pitchFamily="34" charset="0"/>
              </a:rPr>
              <a:t>ων παιδιών στις δραστηριότητες και καθημερινές </a:t>
            </a:r>
            <a:r>
              <a:rPr lang="el-GR" sz="2000" dirty="0" err="1">
                <a:latin typeface="+mj-lt"/>
                <a:ea typeface="Times New Roman" panose="02020603050405020304" pitchFamily="18" charset="0"/>
                <a:cs typeface="Arial" panose="020B0604020202020204" pitchFamily="34" charset="0"/>
              </a:rPr>
              <a:t>ρουτίνες</a:t>
            </a:r>
            <a:r>
              <a:rPr lang="el-GR" sz="2000" dirty="0">
                <a:latin typeface="+mj-lt"/>
                <a:ea typeface="Times New Roman" panose="02020603050405020304" pitchFamily="18" charset="0"/>
                <a:cs typeface="Arial" panose="020B0604020202020204" pitchFamily="34" charset="0"/>
              </a:rPr>
              <a:t>.  Συμπεριληπτικά </a:t>
            </a:r>
            <a:r>
              <a:rPr lang="el-GR" sz="2000" dirty="0" err="1">
                <a:latin typeface="+mj-lt"/>
                <a:ea typeface="Times New Roman" panose="02020603050405020304" pitchFamily="18" charset="0"/>
                <a:cs typeface="Arial" panose="020B0604020202020204" pitchFamily="34" charset="0"/>
              </a:rPr>
              <a:t>Περιβαλλοντα</a:t>
            </a:r>
            <a:r>
              <a:rPr lang="el-GR" sz="2000" dirty="0">
                <a:latin typeface="+mj-lt"/>
                <a:ea typeface="Times New Roman" panose="02020603050405020304" pitchFamily="18" charset="0"/>
                <a:cs typeface="Arial" panose="020B0604020202020204" pitchFamily="34" charset="0"/>
              </a:rPr>
              <a:t> </a:t>
            </a:r>
            <a:r>
              <a:rPr lang="el-GR" sz="2000" dirty="0">
                <a:effectLst/>
                <a:latin typeface="+mj-lt"/>
                <a:ea typeface="Times New Roman" panose="02020603050405020304" pitchFamily="18" charset="0"/>
                <a:cs typeface="Arial" panose="020B0604020202020204" pitchFamily="34" charset="0"/>
              </a:rPr>
              <a:t> (Παραδείγματα και εφαρμογή στη σχολική τάξη).</a:t>
            </a:r>
            <a:endParaRPr lang="en-US" sz="2000" dirty="0">
              <a:effectLst/>
              <a:latin typeface="+mj-lt"/>
              <a:ea typeface="Calibri" panose="020F0502020204030204" pitchFamily="34" charset="0"/>
              <a:cs typeface="Arial" panose="020B0604020202020204" pitchFamily="34" charset="0"/>
            </a:endParaRPr>
          </a:p>
          <a:p>
            <a:pPr marL="342900" marR="0" lvl="0" indent="-342900" algn="just">
              <a:lnSpc>
                <a:spcPct val="150000"/>
              </a:lnSpc>
              <a:spcBef>
                <a:spcPts val="0"/>
              </a:spcBef>
              <a:spcAft>
                <a:spcPts val="0"/>
              </a:spcAft>
              <a:buFont typeface="+mj-lt"/>
              <a:buAutoNum type="arabicPeriod"/>
            </a:pPr>
            <a:r>
              <a:rPr lang="el-GR" sz="2000" dirty="0">
                <a:effectLst/>
                <a:latin typeface="+mj-lt"/>
                <a:ea typeface="Times New Roman" panose="02020603050405020304" pitchFamily="18" charset="0"/>
                <a:cs typeface="Arial" panose="020B0604020202020204" pitchFamily="34" charset="0"/>
              </a:rPr>
              <a:t>Ενταξιακές πρακτικές (Μέρος Γ):  Υποστηρίζοντας την ενεργή εμπλοκή  τ</a:t>
            </a:r>
            <a:r>
              <a:rPr lang="el-GR" sz="2000" dirty="0">
                <a:latin typeface="+mj-lt"/>
                <a:ea typeface="Times New Roman" panose="02020603050405020304" pitchFamily="18" charset="0"/>
                <a:cs typeface="Arial" panose="020B0604020202020204" pitchFamily="34" charset="0"/>
              </a:rPr>
              <a:t>ων παιδιών στις δραστηριότητες και καθημερινές </a:t>
            </a:r>
            <a:r>
              <a:rPr lang="el-GR" sz="2000" dirty="0" err="1">
                <a:latin typeface="+mj-lt"/>
                <a:ea typeface="Times New Roman" panose="02020603050405020304" pitchFamily="18" charset="0"/>
                <a:cs typeface="Arial" panose="020B0604020202020204" pitchFamily="34" charset="0"/>
              </a:rPr>
              <a:t>ρουτίνες</a:t>
            </a:r>
            <a:r>
              <a:rPr lang="el-GR" sz="2000" dirty="0">
                <a:effectLst/>
                <a:latin typeface="+mj-lt"/>
                <a:ea typeface="Times New Roman" panose="02020603050405020304" pitchFamily="18" charset="0"/>
                <a:cs typeface="Arial" panose="020B0604020202020204" pitchFamily="34" charset="0"/>
              </a:rPr>
              <a:t> Ελεύθερες, και οργανωμένες ομαδικές δραστηριότητες  και </a:t>
            </a:r>
            <a:r>
              <a:rPr lang="el-GR" sz="2000" dirty="0" err="1">
                <a:effectLst/>
                <a:latin typeface="+mj-lt"/>
                <a:ea typeface="Times New Roman" panose="02020603050405020304" pitchFamily="18" charset="0"/>
                <a:cs typeface="Arial" panose="020B0604020202020204" pitchFamily="34" charset="0"/>
              </a:rPr>
              <a:t>ρουτίνες</a:t>
            </a:r>
            <a:r>
              <a:rPr lang="el-GR" sz="2000" dirty="0">
                <a:effectLst/>
                <a:latin typeface="+mj-lt"/>
                <a:ea typeface="Times New Roman" panose="02020603050405020304" pitchFamily="18" charset="0"/>
                <a:cs typeface="Arial" panose="020B0604020202020204" pitchFamily="34" charset="0"/>
              </a:rPr>
              <a:t> (Παραδείγματα και εφαρμογή στη σχολική τάξη). </a:t>
            </a:r>
          </a:p>
          <a:p>
            <a:pPr algn="just">
              <a:lnSpc>
                <a:spcPct val="150000"/>
              </a:lnSpc>
              <a:spcBef>
                <a:spcPts val="0"/>
              </a:spcBef>
              <a:buFont typeface="+mj-lt"/>
              <a:buAutoNum type="arabicPeriod"/>
            </a:pPr>
            <a:r>
              <a:rPr lang="el-GR" sz="2000" dirty="0">
                <a:ea typeface="Times New Roman" panose="02020603050405020304" pitchFamily="18" charset="0"/>
                <a:cs typeface="Arial" panose="020B0604020202020204" pitchFamily="34" charset="0"/>
              </a:rPr>
              <a:t>Ενταξιακές πρακτικές (Μέρος Δ):  Υποστηρίζοντας την ενεργή εμπλοκή  των παιδιών στις δραστηριότητες και καθημερινές </a:t>
            </a:r>
            <a:r>
              <a:rPr lang="el-GR" sz="2000" dirty="0" err="1">
                <a:ea typeface="Times New Roman" panose="02020603050405020304" pitchFamily="18" charset="0"/>
                <a:cs typeface="Arial" panose="020B0604020202020204" pitchFamily="34" charset="0"/>
              </a:rPr>
              <a:t>ρουτίνες</a:t>
            </a:r>
            <a:r>
              <a:rPr lang="el-GR" sz="2000" dirty="0">
                <a:ea typeface="Times New Roman" panose="02020603050405020304" pitchFamily="18" charset="0"/>
                <a:cs typeface="Arial" panose="020B0604020202020204" pitchFamily="34" charset="0"/>
              </a:rPr>
              <a:t> Ελεύθερες, και οργανωμένες ομαδικές δραστηριότητες  και </a:t>
            </a:r>
            <a:r>
              <a:rPr lang="el-GR" sz="2000" dirty="0" err="1">
                <a:ea typeface="Times New Roman" panose="02020603050405020304" pitchFamily="18" charset="0"/>
                <a:cs typeface="Arial" panose="020B0604020202020204" pitchFamily="34" charset="0"/>
              </a:rPr>
              <a:t>ρουτίνες</a:t>
            </a:r>
            <a:r>
              <a:rPr lang="el-GR" sz="2000" dirty="0">
                <a:ea typeface="Times New Roman" panose="02020603050405020304" pitchFamily="18" charset="0"/>
                <a:cs typeface="Arial" panose="020B0604020202020204" pitchFamily="34" charset="0"/>
              </a:rPr>
              <a:t> (Παραδείγματα και εφαρμογή στη σχολική τάξη). </a:t>
            </a:r>
            <a:endParaRPr lang="en-US" sz="2000" dirty="0">
              <a:effectLst/>
              <a:latin typeface="+mj-lt"/>
              <a:ea typeface="Calibri" panose="020F0502020204030204" pitchFamily="34" charset="0"/>
              <a:cs typeface="Arial" panose="020B0604020202020204" pitchFamily="34" charset="0"/>
            </a:endParaRPr>
          </a:p>
          <a:p>
            <a:pPr marL="342900" marR="0" lvl="0" indent="-342900" algn="just">
              <a:lnSpc>
                <a:spcPct val="150000"/>
              </a:lnSpc>
              <a:spcBef>
                <a:spcPts val="0"/>
              </a:spcBef>
              <a:spcAft>
                <a:spcPts val="0"/>
              </a:spcAft>
              <a:buFont typeface="+mj-lt"/>
              <a:buAutoNum type="arabicPeriod"/>
            </a:pPr>
            <a:r>
              <a:rPr lang="el-GR" sz="2000" dirty="0">
                <a:effectLst/>
                <a:latin typeface="+mj-lt"/>
                <a:ea typeface="Times New Roman" panose="02020603050405020304" pitchFamily="18" charset="0"/>
                <a:cs typeface="Arial" panose="020B0604020202020204" pitchFamily="34" charset="0"/>
              </a:rPr>
              <a:t>Πώς γνωρίζουμε τί εφαρμόζουμε?  Αξιολόγηση της ποιότητας ενταξιακών πρακτικών: Η κλίμακα Ι</a:t>
            </a:r>
            <a:r>
              <a:rPr lang="en-US" sz="2000" dirty="0" err="1">
                <a:effectLst/>
                <a:latin typeface="+mj-lt"/>
                <a:ea typeface="Times New Roman" panose="02020603050405020304" pitchFamily="18" charset="0"/>
                <a:cs typeface="Arial" panose="020B0604020202020204" pitchFamily="34" charset="0"/>
              </a:rPr>
              <a:t>nclusive</a:t>
            </a:r>
            <a:r>
              <a:rPr lang="en-US" sz="2000" dirty="0">
                <a:effectLst/>
                <a:latin typeface="+mj-lt"/>
                <a:ea typeface="Times New Roman" panose="02020603050405020304" pitchFamily="18" charset="0"/>
                <a:cs typeface="Arial" panose="020B0604020202020204" pitchFamily="34" charset="0"/>
              </a:rPr>
              <a:t> Classroom Profile</a:t>
            </a:r>
            <a:r>
              <a:rPr lang="el-GR" sz="2000" dirty="0">
                <a:effectLst/>
                <a:latin typeface="+mj-lt"/>
                <a:ea typeface="Times New Roman" panose="02020603050405020304" pitchFamily="18" charset="0"/>
                <a:cs typeface="Arial" panose="020B0604020202020204" pitchFamily="34" charset="0"/>
              </a:rPr>
              <a:t> (</a:t>
            </a:r>
            <a:r>
              <a:rPr lang="en-US" sz="2000" dirty="0">
                <a:effectLst/>
                <a:latin typeface="+mj-lt"/>
                <a:ea typeface="Times New Roman" panose="02020603050405020304" pitchFamily="18" charset="0"/>
                <a:cs typeface="Arial" panose="020B0604020202020204" pitchFamily="34" charset="0"/>
              </a:rPr>
              <a:t>ICP</a:t>
            </a:r>
            <a:r>
              <a:rPr lang="el-GR" sz="2000" dirty="0">
                <a:effectLst/>
                <a:latin typeface="+mj-lt"/>
                <a:ea typeface="Times New Roman" panose="02020603050405020304" pitchFamily="18" charset="0"/>
                <a:cs typeface="Arial" panose="020B0604020202020204" pitchFamily="34" charset="0"/>
              </a:rPr>
              <a:t>). </a:t>
            </a:r>
          </a:p>
          <a:p>
            <a:pPr marL="342900" marR="0" lvl="0" indent="-342900" algn="just">
              <a:lnSpc>
                <a:spcPct val="150000"/>
              </a:lnSpc>
              <a:spcBef>
                <a:spcPts val="0"/>
              </a:spcBef>
              <a:spcAft>
                <a:spcPts val="0"/>
              </a:spcAft>
              <a:buFont typeface="+mj-lt"/>
              <a:buAutoNum type="arabicPeriod"/>
            </a:pPr>
            <a:r>
              <a:rPr lang="el-GR" sz="2000" dirty="0">
                <a:latin typeface="+mj-lt"/>
                <a:ea typeface="Calibri" panose="020F0502020204030204" pitchFamily="34" charset="0"/>
                <a:cs typeface="Arial" panose="020B0604020202020204" pitchFamily="34" charset="0"/>
              </a:rPr>
              <a:t> Διευκόλυνση των αλληλεπιδράσεων μεταξύ των παιδιών. </a:t>
            </a:r>
            <a:endParaRPr lang="en-US" sz="2000" dirty="0">
              <a:effectLst/>
              <a:latin typeface="+mj-lt"/>
              <a:ea typeface="Calibri" panose="020F0502020204030204" pitchFamily="34" charset="0"/>
              <a:cs typeface="Arial" panose="020B0604020202020204" pitchFamily="34" charset="0"/>
            </a:endParaRPr>
          </a:p>
          <a:p>
            <a:pPr algn="just">
              <a:lnSpc>
                <a:spcPct val="150000"/>
              </a:lnSpc>
              <a:spcBef>
                <a:spcPts val="0"/>
              </a:spcBef>
              <a:buFont typeface="+mj-lt"/>
              <a:buAutoNum type="arabicPeriod"/>
            </a:pPr>
            <a:r>
              <a:rPr lang="el-GR" sz="2000" dirty="0">
                <a:latin typeface="+mj-lt"/>
                <a:ea typeface="Times New Roman" panose="02020603050405020304" pitchFamily="18" charset="0"/>
                <a:cs typeface="Arial" panose="020B0604020202020204" pitchFamily="34" charset="0"/>
              </a:rPr>
              <a:t>Σχέση Οικογένειας-Σχολείου: Πρακτικές και ζητήματα γύρω από την ενταξιακή εκπαίδευση </a:t>
            </a:r>
          </a:p>
          <a:p>
            <a:pPr algn="just">
              <a:lnSpc>
                <a:spcPct val="150000"/>
              </a:lnSpc>
              <a:spcBef>
                <a:spcPts val="0"/>
              </a:spcBef>
              <a:buFont typeface="+mj-lt"/>
              <a:buAutoNum type="arabicPeriod"/>
            </a:pPr>
            <a:r>
              <a:rPr lang="el-GR" sz="2000" dirty="0">
                <a:latin typeface="+mj-lt"/>
                <a:ea typeface="Times New Roman" panose="02020603050405020304" pitchFamily="18" charset="0"/>
                <a:cs typeface="Arial" panose="020B0604020202020204" pitchFamily="34" charset="0"/>
              </a:rPr>
              <a:t>Μεταβάσεις </a:t>
            </a:r>
          </a:p>
          <a:p>
            <a:pPr marL="342900" marR="0" lvl="0" indent="-342900" algn="just">
              <a:lnSpc>
                <a:spcPct val="150000"/>
              </a:lnSpc>
              <a:spcBef>
                <a:spcPts val="0"/>
              </a:spcBef>
              <a:spcAft>
                <a:spcPts val="0"/>
              </a:spcAft>
              <a:buFont typeface="+mj-lt"/>
              <a:buAutoNum type="arabicPeriod"/>
            </a:pPr>
            <a:r>
              <a:rPr lang="el-GR" sz="2000" dirty="0">
                <a:effectLst/>
                <a:latin typeface="+mj-lt"/>
                <a:ea typeface="Times New Roman" panose="02020603050405020304" pitchFamily="18" charset="0"/>
                <a:cs typeface="Arial" panose="020B0604020202020204" pitchFamily="34" charset="0"/>
              </a:rPr>
              <a:t>Συνεργατικές Πρακτικές: Πώς Εφαρμόζονται στην Καθημερινή Πρακτική?</a:t>
            </a:r>
            <a:endParaRPr lang="en-US" sz="2000" dirty="0">
              <a:effectLst/>
              <a:latin typeface="+mj-lt"/>
              <a:ea typeface="Calibri" panose="020F0502020204030204" pitchFamily="34" charset="0"/>
              <a:cs typeface="Arial" panose="020B0604020202020204" pitchFamily="34" charset="0"/>
            </a:endParaRPr>
          </a:p>
          <a:p>
            <a:pPr lvl="0" algn="just">
              <a:lnSpc>
                <a:spcPct val="150000"/>
              </a:lnSpc>
              <a:spcBef>
                <a:spcPts val="0"/>
              </a:spcBef>
              <a:buFont typeface="+mj-lt"/>
              <a:buAutoNum type="arabicPeriod"/>
            </a:pPr>
            <a:r>
              <a:rPr lang="el-GR" sz="2000" dirty="0">
                <a:effectLst/>
                <a:latin typeface="+mj-lt"/>
                <a:ea typeface="Times New Roman" panose="02020603050405020304" pitchFamily="18" charset="0"/>
                <a:cs typeface="Arial" panose="020B0604020202020204" pitchFamily="34" charset="0"/>
              </a:rPr>
              <a:t>Παρουσίαση Ομαδικών </a:t>
            </a:r>
            <a:r>
              <a:rPr lang="en-US" sz="2000" dirty="0">
                <a:effectLst/>
                <a:latin typeface="+mj-lt"/>
                <a:ea typeface="Times New Roman" panose="02020603050405020304" pitchFamily="18" charset="0"/>
                <a:cs typeface="Arial" panose="020B0604020202020204" pitchFamily="34" charset="0"/>
              </a:rPr>
              <a:t>Project</a:t>
            </a:r>
            <a:r>
              <a:rPr lang="el-GR" sz="2000" dirty="0">
                <a:effectLst/>
                <a:latin typeface="+mj-lt"/>
                <a:ea typeface="Times New Roman" panose="02020603050405020304" pitchFamily="18" charset="0"/>
                <a:cs typeface="Arial" panose="020B0604020202020204" pitchFamily="34" charset="0"/>
              </a:rPr>
              <a:t>. ΜΕΡΟΣ </a:t>
            </a:r>
            <a:r>
              <a:rPr lang="en-US" sz="2000" dirty="0">
                <a:effectLst/>
                <a:latin typeface="+mj-lt"/>
                <a:ea typeface="Times New Roman" panose="02020603050405020304" pitchFamily="18" charset="0"/>
                <a:cs typeface="Arial" panose="020B0604020202020204" pitchFamily="34" charset="0"/>
              </a:rPr>
              <a:t>A </a:t>
            </a:r>
            <a:r>
              <a:rPr lang="el-GR" sz="2000" dirty="0">
                <a:effectLst/>
                <a:latin typeface="+mj-lt"/>
                <a:ea typeface="Times New Roman" panose="02020603050405020304" pitchFamily="18" charset="0"/>
                <a:cs typeface="Arial" panose="020B0604020202020204" pitchFamily="34" charset="0"/>
              </a:rPr>
              <a:t> «Ένα σχολείο για όλους».</a:t>
            </a:r>
            <a:endParaRPr lang="en-US" sz="2000" dirty="0">
              <a:latin typeface="+mj-lt"/>
              <a:ea typeface="Calibri" panose="020F0502020204030204" pitchFamily="34" charset="0"/>
              <a:cs typeface="Arial" panose="020B0604020202020204" pitchFamily="34" charset="0"/>
            </a:endParaRPr>
          </a:p>
          <a:p>
            <a:pPr lvl="0" algn="just">
              <a:lnSpc>
                <a:spcPct val="150000"/>
              </a:lnSpc>
              <a:spcBef>
                <a:spcPts val="0"/>
              </a:spcBef>
              <a:buFont typeface="+mj-lt"/>
              <a:buAutoNum type="arabicPeriod"/>
            </a:pPr>
            <a:r>
              <a:rPr lang="el-GR" sz="2000" dirty="0">
                <a:latin typeface="+mj-lt"/>
                <a:ea typeface="Times New Roman" panose="02020603050405020304" pitchFamily="18" charset="0"/>
                <a:cs typeface="Arial" panose="020B0604020202020204" pitchFamily="34" charset="0"/>
              </a:rPr>
              <a:t>Ενταξιακή εκπαίδευση σε διαφορετικά πολιτισμικά πλαίσια: Ζητήματα υλοποίησης ενταξιακών πρακτικών.  </a:t>
            </a:r>
            <a:endParaRPr lang="en-US" sz="2000" dirty="0">
              <a:effectLst/>
              <a:latin typeface="+mj-lt"/>
              <a:ea typeface="Calibri" panose="020F0502020204030204" pitchFamily="34" charset="0"/>
              <a:cs typeface="Arial" panose="020B0604020202020204" pitchFamily="34" charset="0"/>
            </a:endParaRPr>
          </a:p>
          <a:p>
            <a:pPr marL="342900" marR="0" lvl="0" indent="-342900" algn="just">
              <a:lnSpc>
                <a:spcPct val="150000"/>
              </a:lnSpc>
              <a:spcBef>
                <a:spcPts val="0"/>
              </a:spcBef>
              <a:spcAft>
                <a:spcPts val="0"/>
              </a:spcAft>
              <a:buFont typeface="+mj-lt"/>
              <a:buAutoNum type="arabicPeriod"/>
            </a:pPr>
            <a:r>
              <a:rPr lang="el-GR" sz="2000" dirty="0">
                <a:effectLst/>
                <a:latin typeface="+mj-lt"/>
                <a:ea typeface="Times New Roman" panose="02020603050405020304" pitchFamily="18" charset="0"/>
                <a:cs typeface="Arial" panose="020B0604020202020204" pitchFamily="34" charset="0"/>
              </a:rPr>
              <a:t>   Προς μια Ενταξιακή Εκπαίδευση για Όλα τα Παιδιά:  Που Βρισκόμαστε και Πώς Προχωράμε στο Μέλλον? </a:t>
            </a:r>
            <a:endParaRPr lang="en-US" sz="2000" dirty="0">
              <a:effectLst/>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8595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892C-FC97-4E7C-B2AE-30481CC69E7E}"/>
              </a:ext>
            </a:extLst>
          </p:cNvPr>
          <p:cNvSpPr>
            <a:spLocks noGrp="1"/>
          </p:cNvSpPr>
          <p:nvPr>
            <p:ph type="title"/>
          </p:nvPr>
        </p:nvSpPr>
        <p:spPr>
          <a:xfrm>
            <a:off x="4800600" y="274638"/>
            <a:ext cx="8229600" cy="1143000"/>
          </a:xfrm>
        </p:spPr>
        <p:txBody>
          <a:bodyPr/>
          <a:lstStyle/>
          <a:p>
            <a:r>
              <a:rPr lang="el-GR" dirty="0"/>
              <a:t>Εργασίες</a:t>
            </a:r>
          </a:p>
        </p:txBody>
      </p:sp>
      <p:sp>
        <p:nvSpPr>
          <p:cNvPr id="3" name="Content Placeholder 2">
            <a:extLst>
              <a:ext uri="{FF2B5EF4-FFF2-40B4-BE49-F238E27FC236}">
                <a16:creationId xmlns:a16="http://schemas.microsoft.com/office/drawing/2014/main" id="{F3A2861C-B7C5-4789-B7FE-8ADBEE565702}"/>
              </a:ext>
            </a:extLst>
          </p:cNvPr>
          <p:cNvSpPr>
            <a:spLocks noGrp="1"/>
          </p:cNvSpPr>
          <p:nvPr>
            <p:ph idx="1"/>
          </p:nvPr>
        </p:nvSpPr>
        <p:spPr>
          <a:xfrm>
            <a:off x="457200" y="1600200"/>
            <a:ext cx="17449800" cy="8412162"/>
          </a:xfrm>
        </p:spPr>
        <p:txBody>
          <a:bodyPr/>
          <a:lstStyle/>
          <a:p>
            <a:pPr marL="0" indent="0" algn="just">
              <a:lnSpc>
                <a:spcPct val="150000"/>
              </a:lnSpc>
              <a:buNone/>
            </a:pPr>
            <a:r>
              <a:rPr lang="el-GR" sz="2400" b="1" dirty="0">
                <a:effectLst/>
                <a:latin typeface="Calibri" panose="020F0502020204030204" pitchFamily="34" charset="0"/>
                <a:ea typeface="Calibri" panose="020F0502020204030204" pitchFamily="34" charset="0"/>
                <a:cs typeface="Calibri" panose="020F0502020204030204" pitchFamily="34" charset="0"/>
              </a:rPr>
              <a:t>Ατομική Εργασία</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25000"/>
              </a:lnSpc>
              <a:buNone/>
            </a:pPr>
            <a:r>
              <a:rPr lang="el-GR" sz="2400" dirty="0">
                <a:effectLst/>
                <a:latin typeface="Calibri" panose="020F0502020204030204" pitchFamily="34" charset="0"/>
                <a:ea typeface="Calibri" panose="020F0502020204030204" pitchFamily="34" charset="0"/>
                <a:cs typeface="Calibri" panose="020F0502020204030204" pitchFamily="34" charset="0"/>
              </a:rPr>
              <a:t>Η παρακάτω ατομική εργασία είναι ένας αναλυτικός σχολιασμός σχετικά με την εφαρμογή ενταξιακών πρακτικών στο νηπιαγωγείο.  Οι φοιτητές θα χρησιμοποιήσουν μια μελέτη περίπτωσης (</a:t>
            </a:r>
            <a:r>
              <a:rPr lang="en-US" sz="2400" dirty="0">
                <a:effectLst/>
                <a:latin typeface="Calibri" panose="020F0502020204030204" pitchFamily="34" charset="0"/>
                <a:ea typeface="Calibri" panose="020F0502020204030204" pitchFamily="34" charset="0"/>
                <a:cs typeface="Calibri" panose="020F0502020204030204" pitchFamily="34" charset="0"/>
              </a:rPr>
              <a:t>case</a:t>
            </a:r>
            <a:r>
              <a:rPr lang="el-GR" sz="2400" dirty="0">
                <a:effectLst/>
                <a:latin typeface="Calibri" panose="020F0502020204030204" pitchFamily="34" charset="0"/>
                <a:ea typeface="Calibri" panose="020F0502020204030204" pitchFamily="34" charset="0"/>
                <a:cs typeface="Calibri" panose="020F0502020204030204" pitchFamily="34" charset="0"/>
              </a:rPr>
              <a:t>-</a:t>
            </a:r>
            <a:r>
              <a:rPr lang="en-US" sz="2400" dirty="0">
                <a:effectLst/>
                <a:latin typeface="Calibri" panose="020F0502020204030204" pitchFamily="34" charset="0"/>
                <a:ea typeface="Calibri" panose="020F0502020204030204" pitchFamily="34" charset="0"/>
                <a:cs typeface="Calibri" panose="020F0502020204030204" pitchFamily="34" charset="0"/>
              </a:rPr>
              <a:t>study</a:t>
            </a:r>
            <a:r>
              <a:rPr lang="el-GR" sz="2400" dirty="0">
                <a:effectLst/>
                <a:latin typeface="Calibri" panose="020F0502020204030204" pitchFamily="34" charset="0"/>
                <a:ea typeface="Calibri" panose="020F0502020204030204" pitchFamily="34" charset="0"/>
                <a:cs typeface="Calibri" panose="020F0502020204030204" pitchFamily="34" charset="0"/>
              </a:rPr>
              <a:t>), για να επεξεργαστούν και να αναλύσουν βασικές </a:t>
            </a:r>
            <a:r>
              <a:rPr lang="el-GR" sz="2400" dirty="0" err="1">
                <a:effectLst/>
                <a:latin typeface="Calibri" panose="020F0502020204030204" pitchFamily="34" charset="0"/>
                <a:ea typeface="Calibri" panose="020F0502020204030204" pitchFamily="34" charset="0"/>
                <a:cs typeface="Calibri" panose="020F0502020204030204" pitchFamily="34" charset="0"/>
              </a:rPr>
              <a:t>προυποθέσεις</a:t>
            </a:r>
            <a:r>
              <a:rPr lang="el-GR" sz="2400" dirty="0">
                <a:effectLst/>
                <a:latin typeface="Calibri" panose="020F0502020204030204" pitchFamily="34" charset="0"/>
                <a:ea typeface="Calibri" panose="020F0502020204030204" pitchFamily="34" charset="0"/>
                <a:cs typeface="Calibri" panose="020F0502020204030204" pitchFamily="34" charset="0"/>
              </a:rPr>
              <a:t> και  ζητήματα που συνδέονται με την αποτελεσματική εφαρμογή συγκεκριμένων ενταξιακών πρακτικών που θα προτείνουν στα πλαίσια ενός υποθετικού τμήματος ένταξης (1500 λέξεις). </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5000"/>
              </a:lnSpc>
              <a:buNone/>
            </a:pPr>
            <a:r>
              <a:rPr lang="el-GR" sz="2400" b="1" dirty="0">
                <a:effectLst/>
                <a:latin typeface="Calibri" panose="020F0502020204030204" pitchFamily="34" charset="0"/>
                <a:ea typeface="Calibri" panose="020F0502020204030204" pitchFamily="34" charset="0"/>
                <a:cs typeface="Calibri" panose="020F0502020204030204" pitchFamily="34" charset="0"/>
              </a:rPr>
              <a:t>Ομαδική Εργασία</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25000"/>
              </a:lnSpc>
              <a:buNone/>
            </a:pPr>
            <a:r>
              <a:rPr lang="el-GR" sz="2400" dirty="0">
                <a:effectLst/>
                <a:latin typeface="Calibri" panose="020F0502020204030204" pitchFamily="34" charset="0"/>
                <a:ea typeface="Calibri" panose="020F0502020204030204" pitchFamily="34" charset="0"/>
                <a:cs typeface="Calibri" panose="020F0502020204030204" pitchFamily="34" charset="0"/>
              </a:rPr>
              <a:t>Με βάση τους παραπάνω στόχους για την ενταξιακή  εκπαίδευση, οι φοιτητές θα πραγματοποιήσουν μια ομαδική παρουσίαση ενός υποθετικού προγράμματος/μοντέλου ενταξιακής εκπαίδευσης για το νηπιαγωγείο, βασισμένου σε επιστημονικά δεδομένα. Η παρουσίαση θα γίνει με τη μορφή </a:t>
            </a:r>
            <a:r>
              <a:rPr lang="en-US" sz="2400" dirty="0" err="1">
                <a:effectLst/>
                <a:latin typeface="Calibri" panose="020F0502020204030204" pitchFamily="34" charset="0"/>
                <a:ea typeface="Calibri" panose="020F0502020204030204" pitchFamily="34" charset="0"/>
                <a:cs typeface="Calibri" panose="020F0502020204030204" pitchFamily="34" charset="0"/>
              </a:rPr>
              <a:t>powerpoint</a:t>
            </a:r>
            <a:r>
              <a:rPr lang="el-GR" sz="2400" dirty="0">
                <a:effectLst/>
                <a:latin typeface="Calibri" panose="020F0502020204030204" pitchFamily="34" charset="0"/>
                <a:ea typeface="Calibri" panose="020F0502020204030204" pitchFamily="34" charset="0"/>
                <a:cs typeface="Calibri" panose="020F0502020204030204" pitchFamily="34" charset="0"/>
              </a:rPr>
              <a:t> και θα έχει διάρκεια 30 λεπτών. Οι φοιτητές θα περιγράψουν τους βασικούς πυλώνες και πρακτικές που θα περιλαμβάνει ένα τμήμα ένταξης υψηλής ποιότητας στην προσχολική εκπαίδευση, θα αιτιολογήσουν τις προτάσεις τους, και θα επιχειρηματολογήσουν σχετικά με την ωφελιμότητά τους.</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5000"/>
              </a:lnSpc>
              <a:buNone/>
            </a:pPr>
            <a:r>
              <a:rPr lang="el-GR" sz="2400" u="sng" dirty="0">
                <a:effectLst/>
                <a:latin typeface="Calibri" panose="020F0502020204030204" pitchFamily="34" charset="0"/>
                <a:ea typeface="Calibri" panose="020F0502020204030204" pitchFamily="34" charset="0"/>
                <a:cs typeface="Calibri" panose="020F0502020204030204" pitchFamily="34" charset="0"/>
              </a:rPr>
              <a:t>Στόχοι ενταξιακής  εκπαίδευσης για όλα τα παιδιά</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pPr>
            <a:r>
              <a:rPr lang="el-GR" sz="2400" dirty="0">
                <a:effectLst/>
                <a:latin typeface="Calibri" panose="020F0502020204030204" pitchFamily="34" charset="0"/>
                <a:ea typeface="Calibri" panose="020F0502020204030204" pitchFamily="34" charset="0"/>
                <a:cs typeface="Calibri" panose="020F0502020204030204" pitchFamily="34" charset="0"/>
              </a:rPr>
              <a:t>-Ανάπτυξη κοινωνικών αλληλεπιδράσεων  και καλλιέργεια της παιδικής φιλίας.</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pPr>
            <a:r>
              <a:rPr lang="el-GR" sz="2400" dirty="0">
                <a:effectLst/>
                <a:latin typeface="Calibri" panose="020F0502020204030204" pitchFamily="34" charset="0"/>
                <a:ea typeface="Calibri" panose="020F0502020204030204" pitchFamily="34" charset="0"/>
                <a:cs typeface="Calibri" panose="020F0502020204030204" pitchFamily="34" charset="0"/>
              </a:rPr>
              <a:t>-Ενεργή συμμετοχή των παιδιών στις καθημερινές δραστηριότητες και στο παιχνίδι.</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pPr>
            <a:r>
              <a:rPr lang="el-GR" sz="2400" dirty="0">
                <a:effectLst/>
                <a:latin typeface="Calibri" panose="020F0502020204030204" pitchFamily="34" charset="0"/>
                <a:ea typeface="Calibri" panose="020F0502020204030204" pitchFamily="34" charset="0"/>
                <a:cs typeface="Calibri" panose="020F0502020204030204" pitchFamily="34" charset="0"/>
              </a:rPr>
              <a:t>-Υποστήριξη </a:t>
            </a:r>
            <a:r>
              <a:rPr lang="el-GR" sz="2400" dirty="0">
                <a:latin typeface="Calibri" panose="020F0502020204030204" pitchFamily="34" charset="0"/>
                <a:ea typeface="Calibri" panose="020F0502020204030204" pitchFamily="34" charset="0"/>
                <a:cs typeface="Calibri" panose="020F0502020204030204" pitchFamily="34" charset="0"/>
              </a:rPr>
              <a:t>εξατομικευμένων</a:t>
            </a:r>
            <a:r>
              <a:rPr lang="el-GR" sz="2400" dirty="0">
                <a:effectLst/>
                <a:latin typeface="Calibri" panose="020F0502020204030204" pitchFamily="34" charset="0"/>
                <a:ea typeface="Calibri" panose="020F0502020204030204" pitchFamily="34" charset="0"/>
                <a:cs typeface="Calibri" panose="020F0502020204030204" pitchFamily="34" charset="0"/>
              </a:rPr>
              <a:t> εκπαιδευτικών αναγκών στα πλαίσια της συμμετοχής των παιδιών στη</a:t>
            </a:r>
            <a:r>
              <a:rPr lang="el-GR" sz="2400" dirty="0">
                <a:latin typeface="Calibri" panose="020F0502020204030204" pitchFamily="34" charset="0"/>
                <a:ea typeface="Calibri" panose="020F0502020204030204" pitchFamily="34" charset="0"/>
                <a:cs typeface="Calibri" panose="020F0502020204030204" pitchFamily="34" charset="0"/>
              </a:rPr>
              <a:t>ν τάξη</a:t>
            </a:r>
            <a:r>
              <a:rPr lang="el-GR" sz="2400" dirty="0">
                <a:effectLst/>
                <a:latin typeface="Calibri" panose="020F0502020204030204" pitchFamily="34" charset="0"/>
                <a:ea typeface="Calibri" panose="020F0502020204030204" pitchFamily="34" charset="0"/>
                <a:cs typeface="Calibri" panose="020F0502020204030204" pitchFamily="34" charset="0"/>
              </a:rPr>
              <a:t>.</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pPr>
            <a:r>
              <a:rPr lang="el-GR" sz="2400" dirty="0">
                <a:effectLst/>
                <a:latin typeface="Calibri" panose="020F0502020204030204" pitchFamily="34" charset="0"/>
                <a:ea typeface="Calibri" panose="020F0502020204030204" pitchFamily="34" charset="0"/>
                <a:cs typeface="Calibri" panose="020F0502020204030204" pitchFamily="34" charset="0"/>
              </a:rPr>
              <a:t>-Σεβασμός για τις ατομικές διαφορές.</a:t>
            </a:r>
            <a:endParaRPr lang="el-GR"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l-GR" dirty="0"/>
          </a:p>
        </p:txBody>
      </p:sp>
    </p:spTree>
    <p:extLst>
      <p:ext uri="{BB962C8B-B14F-4D97-AF65-F5344CB8AC3E}">
        <p14:creationId xmlns:p14="http://schemas.microsoft.com/office/powerpoint/2010/main" val="1505900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173979-65BF-40F0-991A-5EC4DDF64E3C}"/>
              </a:ext>
            </a:extLst>
          </p:cNvPr>
          <p:cNvSpPr>
            <a:spLocks noGrp="1"/>
          </p:cNvSpPr>
          <p:nvPr>
            <p:ph idx="1"/>
          </p:nvPr>
        </p:nvSpPr>
        <p:spPr>
          <a:xfrm>
            <a:off x="457200" y="1600200"/>
            <a:ext cx="17526000" cy="8343900"/>
          </a:xfrm>
        </p:spPr>
        <p:txBody>
          <a:bodyPr>
            <a:normAutofit/>
          </a:bodyPr>
          <a:lstStyle/>
          <a:p>
            <a:pPr marL="0" indent="0">
              <a:lnSpc>
                <a:spcPct val="125000"/>
              </a:lnSpc>
              <a:buNone/>
            </a:pPr>
            <a:r>
              <a:rPr lang="el-GR" sz="2400" dirty="0">
                <a:effectLst/>
                <a:latin typeface="Cambria" panose="02040503050406030204" pitchFamily="18" charset="0"/>
                <a:ea typeface="Cambria" panose="02040503050406030204" pitchFamily="18" charset="0"/>
                <a:cs typeface="Calibri" panose="020F0502020204030204" pitchFamily="34" charset="0"/>
              </a:rPr>
              <a:t>Φανταστείτε ότι έχετε το ρόλο ενός ‘συντονιστή’ για την ένταξη της Μαρκέλλας στο νηπιαγωγείο που θα φοιτήσει σε 3 μήνες. Με αυτήν την εργασία θα σχεδιάσετε μια έκθεση που θα περιλαμβάνει τις απαραίτητες </a:t>
            </a:r>
            <a:r>
              <a:rPr lang="el-GR" sz="2400" dirty="0" err="1">
                <a:effectLst/>
                <a:latin typeface="Cambria" panose="02040503050406030204" pitchFamily="18" charset="0"/>
                <a:ea typeface="Cambria" panose="02040503050406030204" pitchFamily="18" charset="0"/>
                <a:cs typeface="Calibri" panose="020F0502020204030204" pitchFamily="34" charset="0"/>
              </a:rPr>
              <a:t>προυποθέσεις</a:t>
            </a:r>
            <a:r>
              <a:rPr lang="el-GR" sz="2400" dirty="0">
                <a:effectLst/>
                <a:latin typeface="Cambria" panose="02040503050406030204" pitchFamily="18" charset="0"/>
                <a:ea typeface="Cambria" panose="02040503050406030204" pitchFamily="18" charset="0"/>
                <a:cs typeface="Calibri" panose="020F0502020204030204" pitchFamily="34" charset="0"/>
              </a:rPr>
              <a:t>, προσεγγίσεις, και πρακτικές για την αποτελεσματική ένταξη της Μαρκέλλας. Με βάση κάθε μια από τις παρακάτω βοηθητικές ερωτήσεις, θα τεκμηριώσετε τις θέσεις σας, παρέχοντας αναλυτικό σχολιασμό των ζητημάτων στα οποία θα αναφερθείτε. Για την έκθεση αυτή απαιτούνται τουλάχιστον 10 διαφορετικές βιβλιογραφικές αναφορές.</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pPr marL="0" indent="0">
              <a:lnSpc>
                <a:spcPct val="125000"/>
              </a:lnSpc>
              <a:buNone/>
            </a:pPr>
            <a:r>
              <a:rPr lang="el-GR" sz="2400" dirty="0">
                <a:effectLst/>
                <a:latin typeface="Cambria" panose="02040503050406030204" pitchFamily="18" charset="0"/>
                <a:ea typeface="Cambria" panose="02040503050406030204" pitchFamily="18" charset="0"/>
                <a:cs typeface="Calibri" panose="020F0502020204030204" pitchFamily="34" charset="0"/>
              </a:rPr>
              <a:t> </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25000"/>
              </a:lnSpc>
              <a:buFont typeface="+mj-lt"/>
              <a:buAutoNum type="arabicParenR"/>
            </a:pPr>
            <a:r>
              <a:rPr lang="el-GR" sz="2400" dirty="0">
                <a:effectLst/>
                <a:latin typeface="Cambria" panose="02040503050406030204" pitchFamily="18" charset="0"/>
                <a:ea typeface="Cambria" panose="02040503050406030204" pitchFamily="18" charset="0"/>
                <a:cs typeface="Calibri" panose="020F0502020204030204" pitchFamily="34" charset="0"/>
              </a:rPr>
              <a:t>Ποια πιστεύετε μπορεί να είναι τα οφέλη από την ένταξη της Μαρκέλλας? </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pPr>
              <a:lnSpc>
                <a:spcPct val="125000"/>
              </a:lnSpc>
              <a:buFont typeface="+mj-lt"/>
              <a:buAutoNum type="arabicParenR"/>
            </a:pPr>
            <a:r>
              <a:rPr lang="el-GR" sz="2400" dirty="0">
                <a:latin typeface="Cambria" panose="02040503050406030204" pitchFamily="18" charset="0"/>
                <a:ea typeface="Cambria" panose="02040503050406030204" pitchFamily="18" charset="0"/>
                <a:cs typeface="Calibri" panose="020F0502020204030204" pitchFamily="34" charset="0"/>
              </a:rPr>
              <a:t>Σύμφωνα με ό,τι γνωρίζετε για την Μαρκέλλα, </a:t>
            </a:r>
            <a:r>
              <a:rPr lang="el-GR" sz="2400" dirty="0" err="1">
                <a:latin typeface="Cambria" panose="02040503050406030204" pitchFamily="18" charset="0"/>
                <a:ea typeface="Cambria" panose="02040503050406030204" pitchFamily="18" charset="0"/>
                <a:cs typeface="Calibri" panose="020F0502020204030204" pitchFamily="34" charset="0"/>
              </a:rPr>
              <a:t>ποιές</a:t>
            </a:r>
            <a:r>
              <a:rPr lang="el-GR" sz="2400" dirty="0">
                <a:latin typeface="Cambria" panose="02040503050406030204" pitchFamily="18" charset="0"/>
                <a:ea typeface="Cambria" panose="02040503050406030204" pitchFamily="18" charset="0"/>
                <a:cs typeface="Calibri" panose="020F0502020204030204" pitchFamily="34" charset="0"/>
              </a:rPr>
              <a:t> είναι κάποιες πρακτικές (εκπαιδευτικές στρατηγικές/παρεμβάσεις) που θα μπορούσαν να εφαρμοστούν από τις δασκάλες της μέσα στην τάξη? Γιατί θεωρείτε ότι αυτές οι πρακτικές μπορεί να ωφελήσουν την Μαρκέλλα? </a:t>
            </a:r>
          </a:p>
          <a:p>
            <a:pPr>
              <a:lnSpc>
                <a:spcPct val="125000"/>
              </a:lnSpc>
              <a:buFont typeface="+mj-lt"/>
              <a:buAutoNum type="arabicParenR"/>
            </a:pPr>
            <a:r>
              <a:rPr lang="el-GR" sz="2400" dirty="0">
                <a:latin typeface="Cambria" panose="02040503050406030204" pitchFamily="18" charset="0"/>
                <a:ea typeface="Cambria" panose="02040503050406030204" pitchFamily="18" charset="0"/>
                <a:cs typeface="Calibri" panose="020F0502020204030204" pitchFamily="34" charset="0"/>
              </a:rPr>
              <a:t> </a:t>
            </a:r>
            <a:r>
              <a:rPr lang="el-GR" sz="2400" dirty="0">
                <a:effectLst/>
                <a:latin typeface="Cambria" panose="02040503050406030204" pitchFamily="18" charset="0"/>
                <a:ea typeface="Cambria" panose="02040503050406030204" pitchFamily="18" charset="0"/>
                <a:cs typeface="Calibri" panose="020F0502020204030204" pitchFamily="34" charset="0"/>
              </a:rPr>
              <a:t>Σύμφωνα με ό,τι γνωρίζετε για την ένταξη της Μαρκέλλας, ποιες </a:t>
            </a:r>
            <a:r>
              <a:rPr lang="el-GR" sz="2400" dirty="0" err="1">
                <a:effectLst/>
                <a:latin typeface="Cambria" panose="02040503050406030204" pitchFamily="18" charset="0"/>
                <a:ea typeface="Cambria" panose="02040503050406030204" pitchFamily="18" charset="0"/>
                <a:cs typeface="Calibri" panose="020F0502020204030204" pitchFamily="34" charset="0"/>
              </a:rPr>
              <a:t>προυποθέσεις</a:t>
            </a:r>
            <a:r>
              <a:rPr lang="el-GR" sz="2400" dirty="0">
                <a:effectLst/>
                <a:latin typeface="Cambria" panose="02040503050406030204" pitchFamily="18" charset="0"/>
                <a:ea typeface="Cambria" panose="02040503050406030204" pitchFamily="18" charset="0"/>
                <a:cs typeface="Calibri" panose="020F0502020204030204" pitchFamily="34" charset="0"/>
              </a:rPr>
              <a:t> θεωρείτε ότι είναι σημαντικές για την ομαλή και αποτελεσματική ένταξη της Μαρκέλλας? Τ</a:t>
            </a:r>
            <a:r>
              <a:rPr lang="el-GR" sz="2400" dirty="0">
                <a:latin typeface="Cambria" panose="02040503050406030204" pitchFamily="18" charset="0"/>
                <a:ea typeface="Cambria" panose="02040503050406030204" pitchFamily="18" charset="0"/>
                <a:cs typeface="Calibri" panose="020F0502020204030204" pitchFamily="34" charset="0"/>
              </a:rPr>
              <a:t>ί χρειάζεται να σκεφτούν οι δασκάλες της ώστε η εφαρμογή των πρακτικών που προτείνατε να είναι εφικτή, αποτελεσματική, και βιώσιμη?</a:t>
            </a:r>
            <a:r>
              <a:rPr lang="el-GR" sz="2400" dirty="0">
                <a:latin typeface="Cambria" panose="02040503050406030204" pitchFamily="18" charset="0"/>
                <a:ea typeface="Cambria" panose="02040503050406030204" pitchFamily="18" charset="0"/>
                <a:cs typeface="Times New Roman" panose="02020603050405020304" pitchFamily="18" charset="0"/>
              </a:rPr>
              <a:t>  </a:t>
            </a:r>
            <a:r>
              <a:rPr lang="el-GR" sz="2400" dirty="0">
                <a:effectLst/>
                <a:latin typeface="Cambria" panose="02040503050406030204" pitchFamily="18" charset="0"/>
                <a:ea typeface="Cambria" panose="02040503050406030204" pitchFamily="18" charset="0"/>
                <a:cs typeface="Calibri" panose="020F0502020204030204" pitchFamily="34" charset="0"/>
              </a:rPr>
              <a:t>Για </a:t>
            </a:r>
            <a:r>
              <a:rPr lang="el-GR" sz="2400" dirty="0" err="1">
                <a:effectLst/>
                <a:latin typeface="Cambria" panose="02040503050406030204" pitchFamily="18" charset="0"/>
                <a:ea typeface="Cambria" panose="02040503050406030204" pitchFamily="18" charset="0"/>
                <a:cs typeface="Calibri" panose="020F0502020204030204" pitchFamily="34" charset="0"/>
              </a:rPr>
              <a:t>ποιό</a:t>
            </a:r>
            <a:r>
              <a:rPr lang="el-GR" sz="2400" dirty="0">
                <a:effectLst/>
                <a:latin typeface="Cambria" panose="02040503050406030204" pitchFamily="18" charset="0"/>
                <a:ea typeface="Cambria" panose="02040503050406030204" pitchFamily="18" charset="0"/>
                <a:cs typeface="Calibri" panose="020F0502020204030204" pitchFamily="34" charset="0"/>
              </a:rPr>
              <a:t> λόγο θεωρείτε σημαντικές αυτές τις </a:t>
            </a:r>
            <a:r>
              <a:rPr lang="el-GR" sz="2400" dirty="0" err="1">
                <a:effectLst/>
                <a:latin typeface="Cambria" panose="02040503050406030204" pitchFamily="18" charset="0"/>
                <a:ea typeface="Cambria" panose="02040503050406030204" pitchFamily="18" charset="0"/>
                <a:cs typeface="Calibri" panose="020F0502020204030204" pitchFamily="34" charset="0"/>
              </a:rPr>
              <a:t>προυποθέσεις</a:t>
            </a:r>
            <a:r>
              <a:rPr lang="el-GR" sz="2400" dirty="0">
                <a:effectLst/>
                <a:latin typeface="Cambria" panose="02040503050406030204" pitchFamily="18" charset="0"/>
                <a:ea typeface="Cambria" panose="02040503050406030204" pitchFamily="18" charset="0"/>
                <a:cs typeface="Calibri" panose="020F0502020204030204" pitchFamily="34" charset="0"/>
              </a:rPr>
              <a:t>?</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nSpc>
                <a:spcPct val="125000"/>
              </a:lnSpc>
              <a:buFont typeface="+mj-lt"/>
              <a:buAutoNum type="arabicParenR"/>
            </a:pPr>
            <a:r>
              <a:rPr lang="el-GR" sz="2400" dirty="0">
                <a:effectLst/>
                <a:latin typeface="Cambria" panose="02040503050406030204" pitchFamily="18" charset="0"/>
                <a:ea typeface="Cambria" panose="02040503050406030204" pitchFamily="18" charset="0"/>
                <a:cs typeface="Calibri" panose="020F0502020204030204" pitchFamily="34" charset="0"/>
              </a:rPr>
              <a:t>Βλέπετε κάποια πιθανά εμπόδια στην διαδρομή για την ένταξη της Μαρκέλλας? Αν ναι, πώς θα μπορούσαν να τα αντιμετωπίσουν οι εμπλεκόμενοι?</a:t>
            </a:r>
            <a:endParaRPr lang="el-GR" sz="2400" dirty="0">
              <a:effectLst/>
              <a:latin typeface="Cambria" panose="02040503050406030204" pitchFamily="18" charset="0"/>
              <a:ea typeface="Cambria" panose="02040503050406030204" pitchFamily="18" charset="0"/>
              <a:cs typeface="Times New Roman" panose="02020603050405020304" pitchFamily="18" charset="0"/>
            </a:endParaRPr>
          </a:p>
          <a:p>
            <a:endParaRPr lang="el-GR" dirty="0"/>
          </a:p>
        </p:txBody>
      </p:sp>
      <p:sp>
        <p:nvSpPr>
          <p:cNvPr id="5" name="Title 4">
            <a:extLst>
              <a:ext uri="{FF2B5EF4-FFF2-40B4-BE49-F238E27FC236}">
                <a16:creationId xmlns:a16="http://schemas.microsoft.com/office/drawing/2014/main" id="{29F85B81-F017-4F8A-A85E-FE6D2A99C238}"/>
              </a:ext>
            </a:extLst>
          </p:cNvPr>
          <p:cNvSpPr>
            <a:spLocks noGrp="1"/>
          </p:cNvSpPr>
          <p:nvPr>
            <p:ph type="title"/>
          </p:nvPr>
        </p:nvSpPr>
        <p:spPr>
          <a:xfrm>
            <a:off x="457200" y="274638"/>
            <a:ext cx="17068800" cy="1143000"/>
          </a:xfrm>
        </p:spPr>
        <p:txBody>
          <a:bodyPr/>
          <a:lstStyle/>
          <a:p>
            <a:r>
              <a:rPr lang="el-GR" dirty="0"/>
              <a:t>Περιγραφή Ατομικής Εργασίας</a:t>
            </a:r>
          </a:p>
        </p:txBody>
      </p:sp>
    </p:spTree>
    <p:extLst>
      <p:ext uri="{BB962C8B-B14F-4D97-AF65-F5344CB8AC3E}">
        <p14:creationId xmlns:p14="http://schemas.microsoft.com/office/powerpoint/2010/main" val="465224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3280" y="-257100"/>
            <a:ext cx="12887325" cy="1600202"/>
          </a:xfrm>
        </p:spPr>
        <p:txBody>
          <a:bodyPr/>
          <a:lstStyle/>
          <a:p>
            <a:r>
              <a:rPr lang="el-GR" b="1" dirty="0"/>
              <a:t>Βιβλιογραφία</a:t>
            </a:r>
            <a:endParaRPr lang="en-US" b="1" dirty="0"/>
          </a:p>
        </p:txBody>
      </p:sp>
      <p:sp>
        <p:nvSpPr>
          <p:cNvPr id="3" name="Content Placeholder 2"/>
          <p:cNvSpPr>
            <a:spLocks noGrp="1"/>
          </p:cNvSpPr>
          <p:nvPr>
            <p:ph sz="quarter" idx="13"/>
          </p:nvPr>
        </p:nvSpPr>
        <p:spPr>
          <a:xfrm>
            <a:off x="990600" y="1485900"/>
            <a:ext cx="16611600" cy="8410128"/>
          </a:xfrm>
        </p:spPr>
        <p:txBody>
          <a:bodyPr>
            <a:normAutofit/>
          </a:bodyPr>
          <a:lstStyle/>
          <a:p>
            <a:pPr marL="0" indent="0">
              <a:buNone/>
            </a:pPr>
            <a:endParaRPr lang="el-GR" sz="2400" dirty="0">
              <a:solidFill>
                <a:srgbClr val="222222"/>
              </a:solidFill>
            </a:endParaRPr>
          </a:p>
          <a:p>
            <a:pPr marL="0" indent="0">
              <a:buNone/>
            </a:pPr>
            <a:r>
              <a:rPr lang="en-US" sz="2400" dirty="0">
                <a:effectLst/>
                <a:latin typeface="Calibri" panose="020F0502020204030204" pitchFamily="34" charset="0"/>
                <a:ea typeface="Calibri" panose="020F0502020204030204" pitchFamily="34" charset="0"/>
                <a:cs typeface="Calibri" panose="020F0502020204030204" pitchFamily="34" charset="0"/>
              </a:rPr>
              <a:t>Barton, E. E., &amp; Smith, B. J. (201</a:t>
            </a:r>
            <a:r>
              <a:rPr lang="el-GR" sz="2400" dirty="0">
                <a:effectLst/>
                <a:latin typeface="Calibri" panose="020F0502020204030204" pitchFamily="34" charset="0"/>
                <a:ea typeface="Calibri" panose="020F0502020204030204" pitchFamily="34" charset="0"/>
                <a:cs typeface="Calibri" panose="020F0502020204030204" pitchFamily="34" charset="0"/>
              </a:rPr>
              <a:t>4</a:t>
            </a:r>
            <a:r>
              <a:rPr lang="en-US" sz="2400" dirty="0">
                <a:effectLst/>
                <a:latin typeface="Calibri" panose="020F0502020204030204" pitchFamily="34" charset="0"/>
                <a:ea typeface="Calibri" panose="020F0502020204030204" pitchFamily="34" charset="0"/>
                <a:cs typeface="Calibri" panose="020F0502020204030204" pitchFamily="34" charset="0"/>
              </a:rPr>
              <a:t>). Brief Summary: Fact Sheet of Research on Preschool Inclusion  </a:t>
            </a:r>
            <a:r>
              <a:rPr lang="en-US" sz="2400" dirty="0">
                <a:effectLst/>
                <a:latin typeface="Calibri" panose="020F0502020204030204" pitchFamily="34" charset="0"/>
                <a:ea typeface="Calibri" panose="020F0502020204030204" pitchFamily="34" charset="0"/>
                <a:cs typeface="Calibri" panose="020F0502020204030204" pitchFamily="34" charset="0"/>
                <a:hlinkClick r:id="rId3"/>
              </a:rPr>
              <a:t>http://www.pyramidplus.org/sites/default/files/Inclusion%20Fact%20Sheet%202014_0.pdf</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dirty="0">
                <a:effectLst/>
                <a:latin typeface="Calibri" panose="020F0502020204030204" pitchFamily="34" charset="0"/>
                <a:ea typeface="Calibri" panose="020F0502020204030204" pitchFamily="34" charset="0"/>
                <a:cs typeface="Calibri" panose="020F0502020204030204" pitchFamily="34" charset="0"/>
              </a:rPr>
              <a:t>Barton, Erin E.; Smith, Barbara J. </a:t>
            </a:r>
            <a:r>
              <a:rPr lang="en-US" sz="2400">
                <a:effectLst/>
                <a:latin typeface="Calibri" panose="020F0502020204030204" pitchFamily="34" charset="0"/>
                <a:ea typeface="Calibri" panose="020F0502020204030204" pitchFamily="34" charset="0"/>
                <a:cs typeface="Calibri" panose="020F0502020204030204" pitchFamily="34" charset="0"/>
              </a:rPr>
              <a:t>(2015) .The </a:t>
            </a:r>
            <a:r>
              <a:rPr lang="en-US" sz="2400" dirty="0">
                <a:effectLst/>
                <a:latin typeface="Calibri" panose="020F0502020204030204" pitchFamily="34" charset="0"/>
                <a:ea typeface="Calibri" panose="020F0502020204030204" pitchFamily="34" charset="0"/>
                <a:cs typeface="Calibri" panose="020F0502020204030204" pitchFamily="34" charset="0"/>
              </a:rPr>
              <a:t>Preschool Inclusion Toolbox: How to Build and Lead a High-Quality Program (p. 13). Brookes Publishing. Kindle Edition. </a:t>
            </a:r>
            <a:endParaRPr lang="el-GR" sz="2400" dirty="0"/>
          </a:p>
          <a:p>
            <a:pPr marL="0" indent="0">
              <a:buNone/>
            </a:pPr>
            <a:endParaRPr lang="en-GB" sz="2400" dirty="0"/>
          </a:p>
          <a:p>
            <a:pPr marL="0" indent="0">
              <a:buNone/>
            </a:pPr>
            <a:r>
              <a:rPr lang="en-GB" sz="2400" dirty="0"/>
              <a:t>National Professional Development </a:t>
            </a:r>
            <a:r>
              <a:rPr lang="en-GB" sz="2400" dirty="0" err="1"/>
              <a:t>Center</a:t>
            </a:r>
            <a:r>
              <a:rPr lang="en-GB" sz="2400" dirty="0"/>
              <a:t> on Inclusion (NPDCI)  </a:t>
            </a:r>
            <a:r>
              <a:rPr lang="en-GB" sz="2400" dirty="0">
                <a:hlinkClick r:id="rId4"/>
              </a:rPr>
              <a:t>http://npdci.fpg.unc.edu/scaffolding-strategies</a:t>
            </a:r>
            <a:endParaRPr lang="en-GB" sz="2400" dirty="0"/>
          </a:p>
          <a:p>
            <a:pPr marL="0" indent="0">
              <a:buNone/>
            </a:pPr>
            <a:endParaRPr lang="en-GB" sz="2400" dirty="0"/>
          </a:p>
          <a:p>
            <a:pPr marL="0" indent="0">
              <a:spcBef>
                <a:spcPts val="0"/>
              </a:spcBef>
              <a:buNone/>
            </a:pPr>
            <a:r>
              <a:rPr lang="en-US" sz="2400" b="0" i="0" dirty="0">
                <a:solidFill>
                  <a:srgbClr val="222222"/>
                </a:solidFill>
                <a:effectLst/>
              </a:rPr>
              <a:t>Odom, S. L., </a:t>
            </a:r>
            <a:r>
              <a:rPr lang="en-US" sz="2400" b="0" i="0" dirty="0" err="1">
                <a:solidFill>
                  <a:srgbClr val="222222"/>
                </a:solidFill>
                <a:effectLst/>
              </a:rPr>
              <a:t>Buysse</a:t>
            </a:r>
            <a:r>
              <a:rPr lang="en-US" sz="2400" b="0" i="0" dirty="0">
                <a:solidFill>
                  <a:srgbClr val="222222"/>
                </a:solidFill>
                <a:effectLst/>
              </a:rPr>
              <a:t>, V., &amp; </a:t>
            </a:r>
            <a:r>
              <a:rPr lang="en-US" sz="2400" b="0" i="0" dirty="0" err="1">
                <a:solidFill>
                  <a:srgbClr val="222222"/>
                </a:solidFill>
                <a:effectLst/>
              </a:rPr>
              <a:t>Soukakou</a:t>
            </a:r>
            <a:r>
              <a:rPr lang="en-US" sz="2400" b="0" i="0" dirty="0">
                <a:solidFill>
                  <a:srgbClr val="222222"/>
                </a:solidFill>
                <a:effectLst/>
              </a:rPr>
              <a:t>, E. (2011). Inclusion for young children with disabilities: A quarter century of research perspectives. </a:t>
            </a:r>
            <a:r>
              <a:rPr lang="en-US" sz="2400" b="0" i="1" dirty="0">
                <a:solidFill>
                  <a:srgbClr val="222222"/>
                </a:solidFill>
                <a:effectLst/>
              </a:rPr>
              <a:t>Journal of Early Intervention</a:t>
            </a:r>
            <a:r>
              <a:rPr lang="en-US" sz="2400" b="0" i="0" dirty="0">
                <a:solidFill>
                  <a:srgbClr val="222222"/>
                </a:solidFill>
                <a:effectLst/>
              </a:rPr>
              <a:t>, </a:t>
            </a:r>
            <a:r>
              <a:rPr lang="en-US" sz="2400" b="0" i="1" dirty="0">
                <a:solidFill>
                  <a:srgbClr val="222222"/>
                </a:solidFill>
                <a:effectLst/>
              </a:rPr>
              <a:t>33</a:t>
            </a:r>
            <a:r>
              <a:rPr lang="en-US" sz="2400" b="0" i="0" dirty="0">
                <a:solidFill>
                  <a:srgbClr val="222222"/>
                </a:solidFill>
                <a:effectLst/>
              </a:rPr>
              <a:t>(4), 344-356.</a:t>
            </a:r>
            <a:endParaRPr lang="el-GR" sz="2400" b="0" i="0" dirty="0">
              <a:solidFill>
                <a:srgbClr val="222222"/>
              </a:solidFill>
              <a:effectLst/>
            </a:endParaRPr>
          </a:p>
          <a:p>
            <a:pPr marL="0" indent="0">
              <a:spcBef>
                <a:spcPts val="0"/>
              </a:spcBef>
              <a:buNone/>
            </a:pPr>
            <a:endParaRPr lang="el-GR" sz="2400" dirty="0"/>
          </a:p>
          <a:p>
            <a:pPr marL="0" lvl="0" indent="0">
              <a:lnSpc>
                <a:spcPct val="107000"/>
              </a:lnSpc>
              <a:spcAft>
                <a:spcPts val="800"/>
              </a:spcAft>
              <a:buNone/>
            </a:pPr>
            <a:r>
              <a:rPr lang="en-US" sz="2400" dirty="0">
                <a:effectLst/>
                <a:ea typeface="Calibri" panose="020F0502020204030204" pitchFamily="34" charset="0"/>
                <a:cs typeface="Calibri" panose="020F0502020204030204" pitchFamily="34" charset="0"/>
              </a:rPr>
              <a:t>Research Synthesis Points on Early Childhood Inclusion</a:t>
            </a:r>
            <a:endParaRPr lang="el-GR" sz="2400" dirty="0">
              <a:effectLst/>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US" sz="2400" b="1" u="sng" dirty="0">
                <a:solidFill>
                  <a:srgbClr val="0563C1"/>
                </a:solidFill>
                <a:effectLst/>
                <a:ea typeface="Calibri" panose="020F0502020204030204" pitchFamily="34" charset="0"/>
                <a:cs typeface="Calibri" panose="020F0502020204030204" pitchFamily="34" charset="0"/>
                <a:hlinkClick r:id="rId5"/>
              </a:rPr>
              <a:t>http://npdci.fpg.unc.edu/sites/npdci.­fpg.unc.edu/files/resources/NPDCI-ResearchSynthesisPoints-10-2009_0.pdf</a:t>
            </a:r>
            <a:endParaRPr lang="el-GR" sz="2400" dirty="0">
              <a:effectLst/>
              <a:ea typeface="Calibri" panose="020F0502020204030204" pitchFamily="34" charset="0"/>
              <a:cs typeface="Times New Roman" panose="02020603050405020304" pitchFamily="18" charset="0"/>
            </a:endParaRPr>
          </a:p>
          <a:p>
            <a:pPr marL="0" lvl="0" indent="0">
              <a:lnSpc>
                <a:spcPct val="107000"/>
              </a:lnSpc>
              <a:spcAft>
                <a:spcPts val="800"/>
              </a:spcAft>
              <a:buNone/>
            </a:pPr>
            <a:r>
              <a:rPr lang="en-US" sz="2400" dirty="0">
                <a:effectLst/>
                <a:ea typeface="Calibri" panose="020F0502020204030204" pitchFamily="34" charset="0"/>
                <a:cs typeface="Calibri" panose="020F0502020204030204" pitchFamily="34" charset="0"/>
              </a:rPr>
              <a:t>Research Synthesis Points on Practices That Support Inclusion</a:t>
            </a:r>
            <a:endParaRPr lang="el-GR" sz="2400" dirty="0">
              <a:effectLst/>
              <a:ea typeface="Calibri" panose="020F0502020204030204" pitchFamily="34" charset="0"/>
              <a:cs typeface="Times New Roman" panose="02020603050405020304" pitchFamily="18" charset="0"/>
            </a:endParaRPr>
          </a:p>
          <a:p>
            <a:pPr marL="114300" indent="0">
              <a:lnSpc>
                <a:spcPct val="107000"/>
              </a:lnSpc>
              <a:spcAft>
                <a:spcPts val="800"/>
              </a:spcAft>
              <a:buNone/>
            </a:pPr>
            <a:r>
              <a:rPr lang="en-US" sz="2400" b="1" u="sng" dirty="0">
                <a:solidFill>
                  <a:srgbClr val="0563C1"/>
                </a:solidFill>
                <a:effectLst/>
                <a:ea typeface="Calibri" panose="020F0502020204030204" pitchFamily="34" charset="0"/>
                <a:cs typeface="Calibri" panose="020F0502020204030204" pitchFamily="34" charset="0"/>
                <a:hlinkClick r:id="rId6"/>
              </a:rPr>
              <a:t>http://npdci.fpg.unc.edu/sites/npdci.fpg.unc.edu/files/resources/NPDCI-ResearchSynthesisPointsInclusivePractices-2011_0.pdf</a:t>
            </a:r>
            <a:endParaRPr lang="el-GR" sz="2400" dirty="0">
              <a:effectLst/>
              <a:ea typeface="Calibri" panose="020F0502020204030204" pitchFamily="34" charset="0"/>
              <a:cs typeface="Times New Roman" panose="02020603050405020304" pitchFamily="18" charset="0"/>
            </a:endParaRPr>
          </a:p>
          <a:p>
            <a:pPr marL="0" indent="0" algn="l">
              <a:spcBef>
                <a:spcPts val="0"/>
              </a:spcBef>
              <a:spcAft>
                <a:spcPts val="0"/>
              </a:spcAft>
              <a:buNone/>
            </a:pPr>
            <a:endParaRPr lang="el-GR" sz="2000" dirty="0"/>
          </a:p>
          <a:p>
            <a:pPr marL="0" indent="0">
              <a:buNone/>
            </a:pPr>
            <a:r>
              <a:rPr lang="en-GB" sz="3600" dirty="0">
                <a:hlinkClick r:id="rId7"/>
              </a:rPr>
              <a:t>https://connectmodules.dec-sped.org/connect-modules/resources/videos/video-1-12/</a:t>
            </a:r>
            <a:endParaRPr lang="en-GB" sz="3600" dirty="0"/>
          </a:p>
          <a:p>
            <a:pPr marL="0" indent="0">
              <a:buNone/>
            </a:pPr>
            <a:endParaRPr lang="en-GB" sz="3600" dirty="0"/>
          </a:p>
          <a:p>
            <a:pPr marL="514350" indent="-514350"/>
            <a:endParaRPr lang="en-GB" sz="3600" dirty="0"/>
          </a:p>
          <a:p>
            <a:endParaRPr lang="en-US" dirty="0"/>
          </a:p>
        </p:txBody>
      </p:sp>
    </p:spTree>
    <p:extLst>
      <p:ext uri="{BB962C8B-B14F-4D97-AF65-F5344CB8AC3E}">
        <p14:creationId xmlns:p14="http://schemas.microsoft.com/office/powerpoint/2010/main" val="6119079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7116</TotalTime>
  <Words>1722</Words>
  <Application>Microsoft Office PowerPoint</Application>
  <PresentationFormat>Custom</PresentationFormat>
  <Paragraphs>167</Paragraphs>
  <Slides>26</Slides>
  <Notes>23</Notes>
  <HiddenSlides>0</HiddenSlides>
  <MMClips>1</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26</vt:i4>
      </vt:variant>
    </vt:vector>
  </HeadingPairs>
  <TitlesOfParts>
    <vt:vector size="41" baseType="lpstr">
      <vt:lpstr>ＭＳ Ｐゴシック</vt:lpstr>
      <vt:lpstr>Arial</vt:lpstr>
      <vt:lpstr>Calibri</vt:lpstr>
      <vt:lpstr>Cambria</vt:lpstr>
      <vt:lpstr>inherit</vt:lpstr>
      <vt:lpstr>Poppins</vt:lpstr>
      <vt:lpstr>Poppins Bold Bold</vt:lpstr>
      <vt:lpstr>Poppins Light</vt:lpstr>
      <vt:lpstr>Poppins Medium</vt:lpstr>
      <vt:lpstr>Poppins Medium Bold</vt:lpstr>
      <vt:lpstr>Segoe UI</vt:lpstr>
      <vt:lpstr>Segoe UI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Πάρε Θέση!</vt:lpstr>
      <vt:lpstr>PowerPoint Presentation</vt:lpstr>
      <vt:lpstr>PowerPoint Presentation</vt:lpstr>
      <vt:lpstr>PowerPoint Presentation</vt:lpstr>
      <vt:lpstr>Γιατί να Προωθήσουμε την Ένταξη στην Προσχολική Εκπαίδευση? </vt:lpstr>
      <vt:lpstr>PowerPoint Presentation</vt:lpstr>
      <vt:lpstr>Ένταξη στην προσχολική ηλικία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Διάλειμμα! </vt:lpstr>
      <vt:lpstr>Επισκόπηση Μαθήματος:  Ενότητες</vt:lpstr>
      <vt:lpstr>Εργασίες</vt:lpstr>
      <vt:lpstr>Περιγραφή Ατομικής Εργασίας</vt:lpstr>
      <vt:lpstr>Βιβλιογραφία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Lim, Chih-Ing</dc:creator>
  <cp:lastModifiedBy>ΜΑΝΕΣΗ ΑΡΤΕΜΙΣ</cp:lastModifiedBy>
  <cp:revision>212</cp:revision>
  <dcterms:created xsi:type="dcterms:W3CDTF">2020-11-17T20:29:21Z</dcterms:created>
  <dcterms:modified xsi:type="dcterms:W3CDTF">2026-02-10T11:58:42Z</dcterms:modified>
</cp:coreProperties>
</file>